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Roboto Slab" panose="020B0604020202020204" charset="0"/>
      <p:regular r:id="rId33"/>
      <p:bold r:id="rId34"/>
    </p:embeddedFont>
    <p:embeddedFont>
      <p:font typeface="Impact" panose="020B0806030902050204" pitchFamily="3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9.png"/><Relationship Id="rId18" Type="http://schemas.openxmlformats.org/officeDocument/2006/relationships/image" Target="../media/image44.jp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jpg"/><Relationship Id="rId7" Type="http://schemas.openxmlformats.org/officeDocument/2006/relationships/image" Target="../media/image33.jpg"/><Relationship Id="rId12" Type="http://schemas.openxmlformats.org/officeDocument/2006/relationships/image" Target="../media/image38.jpg"/><Relationship Id="rId17" Type="http://schemas.openxmlformats.org/officeDocument/2006/relationships/image" Target="../media/image43.png"/><Relationship Id="rId25" Type="http://schemas.openxmlformats.org/officeDocument/2006/relationships/image" Target="../media/image51.jp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2.png"/><Relationship Id="rId20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jpg"/><Relationship Id="rId5" Type="http://schemas.openxmlformats.org/officeDocument/2006/relationships/image" Target="../media/image31.jpg"/><Relationship Id="rId15" Type="http://schemas.openxmlformats.org/officeDocument/2006/relationships/image" Target="../media/image41.jpg"/><Relationship Id="rId23" Type="http://schemas.openxmlformats.org/officeDocument/2006/relationships/image" Target="../media/image49.png"/><Relationship Id="rId28" Type="http://schemas.openxmlformats.org/officeDocument/2006/relationships/image" Target="../media/image54.jp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jpg"/><Relationship Id="rId9" Type="http://schemas.openxmlformats.org/officeDocument/2006/relationships/image" Target="../media/image35.jp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mslitni@it-solutions.f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643700" y="828425"/>
            <a:ext cx="5826300" cy="346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263400" y="3522850"/>
            <a:ext cx="43992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i="1">
                <a:solidFill>
                  <a:srgbClr val="5ED2E5"/>
                </a:solidFill>
              </a:rPr>
              <a:t>ERP implementation become so easy !</a:t>
            </a:r>
            <a:endParaRPr sz="1300" i="1">
              <a:solidFill>
                <a:srgbClr val="5ED2E5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068100" y="4783000"/>
            <a:ext cx="30759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</a:rPr>
              <a:t>By </a:t>
            </a:r>
            <a:r>
              <a:rPr lang="en-GB" sz="1000" b="1" i="1">
                <a:solidFill>
                  <a:srgbClr val="FFFFFF"/>
                </a:solidFill>
              </a:rPr>
              <a:t>IT Solutions </a:t>
            </a:r>
            <a:r>
              <a:rPr lang="en-GB" sz="1000" i="1">
                <a:solidFill>
                  <a:srgbClr val="FFFFFF"/>
                </a:solidFill>
              </a:rPr>
              <a:t>company</a:t>
            </a:r>
            <a:endParaRPr sz="1000" i="1">
              <a:solidFill>
                <a:srgbClr val="FFFFFF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389" y="1751573"/>
            <a:ext cx="4399321" cy="1469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5254225" y="2150650"/>
            <a:ext cx="112500" cy="112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5194075" y="2067550"/>
            <a:ext cx="232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659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Le paramétrage est pris en charge par l’intégrateur, du coup...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87900" y="16422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L’intégrateur maîtrise l’ensemble du paramétrage</a:t>
            </a:r>
            <a:r>
              <a:rPr lang="en-GB"/>
              <a:t>, bloquant ainsi le client dans une relation de dépendance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La réussite du projet dépend de la capacité de l’intégrateur </a:t>
            </a:r>
            <a:r>
              <a:rPr lang="en-GB"/>
              <a:t>à synthétiser l’organisation du client et identifier ses spécificités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L’intermédiation est parfois poussée à son paroxysme</a:t>
            </a:r>
            <a:r>
              <a:rPr lang="en-GB"/>
              <a:t> avec des niveaux de validation qui peuvent être absurdes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Les plannings et délais dépendent de l’intégrateur</a:t>
            </a:r>
            <a:r>
              <a:rPr lang="en-GB"/>
              <a:t> qui se trouve alors en position de “juge et parti”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Les ateliers de paramétrages et COPIL sont parfois inutiles et coûteux</a:t>
            </a:r>
            <a:r>
              <a:rPr lang="en-GB"/>
              <a:t> car ils mobilisent de nombreux intervenants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hape 151"/>
          <p:cNvCxnSpPr>
            <a:endCxn id="152" idx="3"/>
          </p:cNvCxnSpPr>
          <p:nvPr/>
        </p:nvCxnSpPr>
        <p:spPr>
          <a:xfrm>
            <a:off x="3521975" y="3017038"/>
            <a:ext cx="2073300" cy="9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>
            <a:stCxn id="154" idx="2"/>
          </p:cNvCxnSpPr>
          <p:nvPr/>
        </p:nvCxnSpPr>
        <p:spPr>
          <a:xfrm>
            <a:off x="2895775" y="3898350"/>
            <a:ext cx="2734500" cy="39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95275" y="3044600"/>
            <a:ext cx="15430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050" y="2578575"/>
            <a:ext cx="154305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Notre solution</a:t>
            </a:r>
            <a:endParaRPr sz="6000"/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850" y="3206375"/>
            <a:ext cx="1011901" cy="121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5921" y="2763250"/>
            <a:ext cx="987305" cy="118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Une solution simple et peu coûteuse 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ERP-Bots </a:t>
            </a:r>
            <a:r>
              <a:rPr lang="en-GB" sz="1400" dirty="0" err="1"/>
              <a:t>est</a:t>
            </a:r>
            <a:r>
              <a:rPr lang="en-GB" sz="1400" dirty="0"/>
              <a:t> un Robot </a:t>
            </a:r>
            <a:r>
              <a:rPr lang="en-GB" sz="1400" dirty="0" err="1"/>
              <a:t>conversationnel</a:t>
            </a:r>
            <a:r>
              <a:rPr lang="en-GB" sz="1400" dirty="0"/>
              <a:t> </a:t>
            </a:r>
            <a:r>
              <a:rPr lang="en-GB" sz="1400" dirty="0" err="1"/>
              <a:t>basé</a:t>
            </a:r>
            <a:r>
              <a:rPr lang="en-GB" sz="1400" dirty="0"/>
              <a:t> sur </a:t>
            </a:r>
            <a:r>
              <a:rPr lang="en-GB" sz="1400" dirty="0" err="1"/>
              <a:t>l’intelligence</a:t>
            </a:r>
            <a:r>
              <a:rPr lang="en-GB" sz="1400" dirty="0"/>
              <a:t> </a:t>
            </a:r>
            <a:r>
              <a:rPr lang="en-GB" sz="1400" dirty="0" err="1" smtClean="0"/>
              <a:t>artificielle</a:t>
            </a:r>
            <a:r>
              <a:rPr lang="en-GB" sz="1400" dirty="0" smtClean="0"/>
              <a:t> </a:t>
            </a:r>
            <a:r>
              <a:rPr lang="en-GB" sz="1400" dirty="0"/>
              <a:t>qui </a:t>
            </a:r>
            <a:r>
              <a:rPr lang="en-GB" sz="1400" dirty="0" err="1"/>
              <a:t>permet</a:t>
            </a:r>
            <a:r>
              <a:rPr lang="en-GB" sz="1400" dirty="0"/>
              <a:t> </a:t>
            </a:r>
            <a:r>
              <a:rPr lang="en-GB" sz="1400" dirty="0" err="1"/>
              <a:t>d’automatiser</a:t>
            </a:r>
            <a:r>
              <a:rPr lang="en-GB" sz="1400" dirty="0"/>
              <a:t> </a:t>
            </a:r>
            <a:r>
              <a:rPr lang="en-GB" sz="1400" dirty="0" err="1"/>
              <a:t>l’implémentation</a:t>
            </a:r>
            <a:r>
              <a:rPr lang="en-GB" sz="1400" dirty="0"/>
              <a:t> de </a:t>
            </a:r>
            <a:r>
              <a:rPr lang="en-GB" sz="1400" dirty="0" err="1"/>
              <a:t>logiciels</a:t>
            </a:r>
            <a:r>
              <a:rPr lang="en-GB" sz="1400" dirty="0"/>
              <a:t> ERP.  Le Robot </a:t>
            </a:r>
            <a:r>
              <a:rPr lang="en-GB" sz="1400" dirty="0" err="1"/>
              <a:t>vous</a:t>
            </a:r>
            <a:r>
              <a:rPr lang="en-GB" sz="1400" dirty="0"/>
              <a:t> pose des questions sur </a:t>
            </a:r>
            <a:r>
              <a:rPr lang="en-GB" sz="1400" dirty="0" err="1"/>
              <a:t>votre</a:t>
            </a:r>
            <a:r>
              <a:rPr lang="en-GB" sz="1400" dirty="0"/>
              <a:t> organisation </a:t>
            </a:r>
            <a:r>
              <a:rPr lang="en-GB" sz="1400" dirty="0" err="1"/>
              <a:t>comme</a:t>
            </a:r>
            <a:r>
              <a:rPr lang="en-GB" sz="1400" dirty="0"/>
              <a:t> le </a:t>
            </a:r>
            <a:r>
              <a:rPr lang="en-GB" sz="1400" dirty="0" err="1"/>
              <a:t>ferait</a:t>
            </a:r>
            <a:r>
              <a:rPr lang="en-GB" sz="1400" dirty="0"/>
              <a:t> un Consultant </a:t>
            </a:r>
            <a:r>
              <a:rPr lang="en-GB" sz="1400" dirty="0" err="1"/>
              <a:t>Technico-Fonctionnel</a:t>
            </a:r>
            <a:r>
              <a:rPr lang="en-GB" sz="1400" dirty="0"/>
              <a:t>. </a:t>
            </a:r>
            <a:r>
              <a:rPr lang="en-GB" sz="1400" dirty="0" err="1"/>
              <a:t>Couplé</a:t>
            </a:r>
            <a:r>
              <a:rPr lang="en-GB" sz="1400" dirty="0"/>
              <a:t> à </a:t>
            </a:r>
            <a:r>
              <a:rPr lang="en-GB" sz="1400" dirty="0" err="1"/>
              <a:t>sa</a:t>
            </a:r>
            <a:r>
              <a:rPr lang="en-GB" sz="1400" dirty="0"/>
              <a:t> </a:t>
            </a:r>
            <a:r>
              <a:rPr lang="en-GB" sz="1400" dirty="0" err="1"/>
              <a:t>parfaite</a:t>
            </a:r>
            <a:r>
              <a:rPr lang="en-GB" sz="1400" dirty="0"/>
              <a:t> </a:t>
            </a:r>
            <a:r>
              <a:rPr lang="en-GB" sz="1400" dirty="0" err="1"/>
              <a:t>connaissance</a:t>
            </a:r>
            <a:r>
              <a:rPr lang="en-GB" sz="1400" dirty="0"/>
              <a:t> de </a:t>
            </a:r>
            <a:r>
              <a:rPr lang="en-GB" sz="1400" dirty="0" err="1"/>
              <a:t>l’administration</a:t>
            </a:r>
            <a:r>
              <a:rPr lang="en-GB" sz="1400" dirty="0"/>
              <a:t> des </a:t>
            </a:r>
            <a:r>
              <a:rPr lang="en-GB" sz="1400" dirty="0" err="1"/>
              <a:t>principaux</a:t>
            </a:r>
            <a:r>
              <a:rPr lang="en-GB" sz="1400" dirty="0"/>
              <a:t> ERP, le Robot </a:t>
            </a:r>
            <a:r>
              <a:rPr lang="en-GB" sz="1400" dirty="0" err="1"/>
              <a:t>modélise</a:t>
            </a:r>
            <a:r>
              <a:rPr lang="en-GB" sz="1400" dirty="0"/>
              <a:t> </a:t>
            </a:r>
            <a:r>
              <a:rPr lang="en-GB" sz="1400" dirty="0" err="1"/>
              <a:t>ensuite</a:t>
            </a:r>
            <a:r>
              <a:rPr lang="en-GB" sz="1400" dirty="0"/>
              <a:t> </a:t>
            </a:r>
            <a:r>
              <a:rPr lang="en-GB" sz="1400" dirty="0" err="1"/>
              <a:t>votre</a:t>
            </a:r>
            <a:r>
              <a:rPr lang="en-GB" sz="1400" dirty="0"/>
              <a:t> organisation grâce aux </a:t>
            </a:r>
            <a:r>
              <a:rPr lang="en-GB" sz="1400" dirty="0" err="1"/>
              <a:t>réponses</a:t>
            </a:r>
            <a:r>
              <a:rPr lang="en-GB" sz="1400" dirty="0"/>
              <a:t> que </a:t>
            </a:r>
            <a:r>
              <a:rPr lang="en-GB" sz="1400" dirty="0" err="1"/>
              <a:t>vous</a:t>
            </a:r>
            <a:r>
              <a:rPr lang="en-GB" sz="1400" dirty="0"/>
              <a:t> </a:t>
            </a:r>
            <a:r>
              <a:rPr lang="en-GB" sz="1400" dirty="0" err="1"/>
              <a:t>lui</a:t>
            </a:r>
            <a:r>
              <a:rPr lang="en-GB" sz="1400" dirty="0"/>
              <a:t> </a:t>
            </a:r>
            <a:r>
              <a:rPr lang="en-GB" sz="1400" dirty="0" err="1"/>
              <a:t>avez</a:t>
            </a:r>
            <a:r>
              <a:rPr lang="en-GB" sz="1400" dirty="0"/>
              <a:t> </a:t>
            </a:r>
            <a:r>
              <a:rPr lang="en-GB" sz="1400" dirty="0" err="1"/>
              <a:t>donné</a:t>
            </a:r>
            <a:r>
              <a:rPr lang="en-GB" sz="1400" dirty="0"/>
              <a:t> et </a:t>
            </a:r>
            <a:r>
              <a:rPr lang="en-GB" sz="1400" dirty="0" err="1"/>
              <a:t>paramètre</a:t>
            </a:r>
            <a:r>
              <a:rPr lang="en-GB" sz="1400" dirty="0"/>
              <a:t> </a:t>
            </a:r>
            <a:r>
              <a:rPr lang="en-GB" sz="1400" dirty="0" err="1"/>
              <a:t>automatiquement</a:t>
            </a:r>
            <a:r>
              <a:rPr lang="en-GB" sz="1400" dirty="0"/>
              <a:t> le </a:t>
            </a:r>
            <a:r>
              <a:rPr lang="en-GB" sz="1400" dirty="0" err="1"/>
              <a:t>logiciel</a:t>
            </a:r>
            <a:r>
              <a:rPr lang="en-GB" sz="1400" dirty="0"/>
              <a:t>. </a:t>
            </a:r>
            <a:r>
              <a:rPr lang="en-GB" sz="1400" dirty="0" err="1"/>
              <a:t>Vous</a:t>
            </a:r>
            <a:r>
              <a:rPr lang="en-GB" sz="1400" dirty="0"/>
              <a:t> </a:t>
            </a:r>
            <a:r>
              <a:rPr lang="en-GB" sz="1400" dirty="0" err="1"/>
              <a:t>pouvez</a:t>
            </a:r>
            <a:r>
              <a:rPr lang="en-GB" sz="1400" dirty="0"/>
              <a:t> </a:t>
            </a:r>
            <a:r>
              <a:rPr lang="en-GB" sz="1400" dirty="0" err="1"/>
              <a:t>ensuite</a:t>
            </a:r>
            <a:r>
              <a:rPr lang="en-GB" sz="1400" dirty="0"/>
              <a:t> </a:t>
            </a:r>
            <a:r>
              <a:rPr lang="en-GB" sz="1400" dirty="0" err="1"/>
              <a:t>revenir</a:t>
            </a:r>
            <a:r>
              <a:rPr lang="en-GB" sz="1400" dirty="0"/>
              <a:t> sur </a:t>
            </a:r>
            <a:r>
              <a:rPr lang="en-GB" sz="1400" dirty="0" err="1"/>
              <a:t>votre</a:t>
            </a:r>
            <a:r>
              <a:rPr lang="en-GB" sz="1400" dirty="0"/>
              <a:t> </a:t>
            </a:r>
            <a:r>
              <a:rPr lang="en-GB" sz="1400" dirty="0" err="1"/>
              <a:t>historique</a:t>
            </a:r>
            <a:r>
              <a:rPr lang="en-GB" sz="1400" dirty="0"/>
              <a:t> via </a:t>
            </a:r>
            <a:r>
              <a:rPr lang="en-GB" sz="1400" dirty="0" err="1"/>
              <a:t>votre</a:t>
            </a:r>
            <a:r>
              <a:rPr lang="en-GB" sz="1400" dirty="0"/>
              <a:t> tableau de </a:t>
            </a:r>
            <a:r>
              <a:rPr lang="en-GB" sz="1400" dirty="0" err="1"/>
              <a:t>bord</a:t>
            </a:r>
            <a:r>
              <a:rPr lang="en-GB" sz="1400" dirty="0"/>
              <a:t> et modifier </a:t>
            </a:r>
            <a:r>
              <a:rPr lang="en-GB" sz="1400" dirty="0" err="1"/>
              <a:t>directement</a:t>
            </a:r>
            <a:r>
              <a:rPr lang="en-GB" sz="1400" dirty="0"/>
              <a:t> des </a:t>
            </a:r>
            <a:r>
              <a:rPr lang="en-GB" sz="1400" dirty="0" err="1"/>
              <a:t>détails</a:t>
            </a:r>
            <a:r>
              <a:rPr lang="en-GB" sz="1400" dirty="0"/>
              <a:t> du </a:t>
            </a:r>
            <a:r>
              <a:rPr lang="en-GB" sz="1400" dirty="0" err="1"/>
              <a:t>paramétrage</a:t>
            </a:r>
            <a:r>
              <a:rPr lang="en-GB" sz="1400" dirty="0"/>
              <a:t>.</a:t>
            </a:r>
            <a:endParaRPr sz="1400"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ERP-Bots </a:t>
            </a:r>
            <a:r>
              <a:rPr lang="en-GB" sz="1400" dirty="0" err="1"/>
              <a:t>peut</a:t>
            </a:r>
            <a:r>
              <a:rPr lang="en-GB" sz="1400" dirty="0"/>
              <a:t> </a:t>
            </a:r>
            <a:r>
              <a:rPr lang="en-GB" sz="1400" dirty="0" err="1"/>
              <a:t>aussi</a:t>
            </a:r>
            <a:r>
              <a:rPr lang="en-GB" sz="1400" dirty="0"/>
              <a:t> </a:t>
            </a:r>
            <a:r>
              <a:rPr lang="en-GB" sz="1400" dirty="0" err="1"/>
              <a:t>être</a:t>
            </a:r>
            <a:r>
              <a:rPr lang="en-GB" sz="1400" dirty="0"/>
              <a:t> </a:t>
            </a:r>
            <a:r>
              <a:rPr lang="en-GB" sz="1400" dirty="0" err="1"/>
              <a:t>utilisé</a:t>
            </a:r>
            <a:r>
              <a:rPr lang="en-GB" sz="1400" dirty="0"/>
              <a:t> après le </a:t>
            </a:r>
            <a:r>
              <a:rPr lang="en-GB" sz="1400" dirty="0" err="1"/>
              <a:t>lancement</a:t>
            </a:r>
            <a:r>
              <a:rPr lang="en-GB" sz="1400" dirty="0"/>
              <a:t> du </a:t>
            </a:r>
            <a:r>
              <a:rPr lang="en-GB" sz="1400" dirty="0" err="1"/>
              <a:t>logiciel</a:t>
            </a:r>
            <a:r>
              <a:rPr lang="en-GB" sz="1400" dirty="0"/>
              <a:t> </a:t>
            </a:r>
            <a:r>
              <a:rPr lang="en-GB" sz="1400" dirty="0" err="1"/>
              <a:t>afin</a:t>
            </a:r>
            <a:r>
              <a:rPr lang="en-GB" sz="1400" dirty="0"/>
              <a:t> </a:t>
            </a:r>
            <a:r>
              <a:rPr lang="en-GB" sz="1400" dirty="0" err="1"/>
              <a:t>d’ajuster</a:t>
            </a:r>
            <a:r>
              <a:rPr lang="en-GB" sz="1400" dirty="0"/>
              <a:t> le </a:t>
            </a:r>
            <a:r>
              <a:rPr lang="en-GB" sz="1400" dirty="0" err="1"/>
              <a:t>paramétrage</a:t>
            </a:r>
            <a:r>
              <a:rPr lang="en-GB" sz="1400" dirty="0"/>
              <a:t> suite à un </a:t>
            </a:r>
            <a:r>
              <a:rPr lang="en-GB" sz="1400" dirty="0" err="1"/>
              <a:t>changement</a:t>
            </a:r>
            <a:r>
              <a:rPr lang="en-GB" sz="1400" dirty="0"/>
              <a:t> </a:t>
            </a:r>
            <a:r>
              <a:rPr lang="en-GB" sz="1400" dirty="0" err="1"/>
              <a:t>organisationnel</a:t>
            </a:r>
            <a:r>
              <a:rPr lang="en-GB" sz="1400" dirty="0"/>
              <a:t> </a:t>
            </a:r>
            <a:r>
              <a:rPr lang="en-GB" sz="1400" dirty="0" err="1"/>
              <a:t>ou</a:t>
            </a:r>
            <a:r>
              <a:rPr lang="en-GB" sz="1400" dirty="0"/>
              <a:t> nouvelle </a:t>
            </a:r>
            <a:r>
              <a:rPr lang="en-GB" sz="1400" dirty="0" err="1"/>
              <a:t>procédure</a:t>
            </a:r>
            <a:r>
              <a:rPr lang="en-GB" sz="1400" dirty="0"/>
              <a:t>. </a:t>
            </a:r>
            <a:endParaRPr sz="140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dirty="0" err="1"/>
              <a:t>Vous</a:t>
            </a:r>
            <a:r>
              <a:rPr lang="en-GB" sz="1400" dirty="0"/>
              <a:t> ne </a:t>
            </a:r>
            <a:r>
              <a:rPr lang="en-GB" sz="1400" dirty="0" err="1"/>
              <a:t>payez</a:t>
            </a:r>
            <a:r>
              <a:rPr lang="en-GB" sz="1400" dirty="0"/>
              <a:t> que </a:t>
            </a:r>
            <a:r>
              <a:rPr lang="en-GB" sz="1400" dirty="0" err="1"/>
              <a:t>ce</a:t>
            </a:r>
            <a:r>
              <a:rPr lang="en-GB" sz="1400" dirty="0"/>
              <a:t> que </a:t>
            </a:r>
            <a:r>
              <a:rPr lang="en-GB" sz="1400" dirty="0" err="1"/>
              <a:t>vous</a:t>
            </a:r>
            <a:r>
              <a:rPr lang="en-GB" sz="1400" dirty="0"/>
              <a:t> </a:t>
            </a:r>
            <a:r>
              <a:rPr lang="en-GB" sz="1400" dirty="0" err="1"/>
              <a:t>consommez</a:t>
            </a:r>
            <a:r>
              <a:rPr lang="en-GB" sz="1400" dirty="0"/>
              <a:t>, finis les </a:t>
            </a:r>
            <a:r>
              <a:rPr lang="en-GB" sz="1400" dirty="0" err="1"/>
              <a:t>journées</a:t>
            </a:r>
            <a:r>
              <a:rPr lang="en-GB" sz="1400" dirty="0"/>
              <a:t> de consulting qui ne </a:t>
            </a:r>
            <a:r>
              <a:rPr lang="en-GB" sz="1400" dirty="0" err="1"/>
              <a:t>servent</a:t>
            </a:r>
            <a:r>
              <a:rPr lang="en-GB" sz="1400" dirty="0"/>
              <a:t> à </a:t>
            </a:r>
            <a:r>
              <a:rPr lang="en-GB" sz="1400" dirty="0" err="1"/>
              <a:t>rien</a:t>
            </a:r>
            <a:r>
              <a:rPr lang="en-GB" sz="1400" dirty="0"/>
              <a:t> et les </a:t>
            </a:r>
            <a:r>
              <a:rPr lang="en-GB" sz="1400" dirty="0" err="1"/>
              <a:t>projets</a:t>
            </a:r>
            <a:r>
              <a:rPr lang="en-GB" sz="1400" dirty="0"/>
              <a:t> sur-</a:t>
            </a:r>
            <a:r>
              <a:rPr lang="en-GB" sz="1400" dirty="0" err="1"/>
              <a:t>évalués</a:t>
            </a:r>
            <a:r>
              <a:rPr lang="en-GB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Le Cycle de déploiement avec ERP-Bots 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992" y="1994013"/>
            <a:ext cx="823485" cy="82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005" y="2857771"/>
            <a:ext cx="715277" cy="71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095" y="3780765"/>
            <a:ext cx="715277" cy="71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5969150" y="2817500"/>
            <a:ext cx="31824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ERP-Bots agrège les informations récoltés puis analyse le besoin </a:t>
            </a:r>
            <a:r>
              <a:rPr lang="en-GB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au regard de sa connaissance ERP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858775" y="4475825"/>
            <a:ext cx="37953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ERP-Bots génère un paramétrage </a:t>
            </a:r>
            <a:r>
              <a:rPr lang="en-GB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en “jouant” le scénario du client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6050" y="2741300"/>
            <a:ext cx="30390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Le Client visualise son paramétrage</a:t>
            </a:r>
            <a:r>
              <a:rPr lang="en-GB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directement dans l’ERP ou dans le tableau de bord qui retrace les principaux noeuds de paramétrage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278950" y="1567075"/>
            <a:ext cx="5175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Le Client spécifie son besoin </a:t>
            </a:r>
            <a:r>
              <a:rPr lang="en-GB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en répondant aux questions posées par ERP-Bots</a:t>
            </a:r>
            <a:r>
              <a:rPr lang="en-GB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via l’interface conversationnelle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6">
            <a:alphaModFix amt="28000"/>
          </a:blip>
          <a:stretch>
            <a:fillRect/>
          </a:stretch>
        </p:blipFill>
        <p:spPr>
          <a:xfrm rot="6328013" flipH="1">
            <a:off x="3149766" y="2391655"/>
            <a:ext cx="641588" cy="40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6">
            <a:alphaModFix amt="28000"/>
          </a:blip>
          <a:stretch>
            <a:fillRect/>
          </a:stretch>
        </p:blipFill>
        <p:spPr>
          <a:xfrm rot="-10109563" flipH="1">
            <a:off x="4847559" y="2391657"/>
            <a:ext cx="641591" cy="406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6">
            <a:alphaModFix amt="28000"/>
          </a:blip>
          <a:stretch>
            <a:fillRect/>
          </a:stretch>
        </p:blipFill>
        <p:spPr>
          <a:xfrm rot="-4856300" flipH="1">
            <a:off x="4906104" y="3796719"/>
            <a:ext cx="641590" cy="40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6">
            <a:alphaModFix amt="28000"/>
          </a:blip>
          <a:stretch>
            <a:fillRect/>
          </a:stretch>
        </p:blipFill>
        <p:spPr>
          <a:xfrm rot="12" flipH="1">
            <a:off x="3266855" y="3855265"/>
            <a:ext cx="641591" cy="40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1902" y="2857107"/>
            <a:ext cx="709724" cy="85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631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TCO* sur 1 an pour ERP-Bots versus une intégration classique :</a:t>
            </a:r>
            <a:endParaRPr sz="2200">
              <a:solidFill>
                <a:schemeClr val="accent5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098150" y="2900296"/>
            <a:ext cx="736200" cy="1554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098150" y="2408175"/>
            <a:ext cx="736200" cy="492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765150" y="4154375"/>
            <a:ext cx="736200" cy="299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Shape 190"/>
          <p:cNvCxnSpPr/>
          <p:nvPr/>
        </p:nvCxnSpPr>
        <p:spPr>
          <a:xfrm>
            <a:off x="2202800" y="4459175"/>
            <a:ext cx="4350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2202800" y="2401775"/>
            <a:ext cx="4218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>
            <a:off x="2202800" y="4154375"/>
            <a:ext cx="4218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2202800" y="1987475"/>
            <a:ext cx="0" cy="2471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4" name="Shape 194"/>
          <p:cNvSpPr txBox="1"/>
          <p:nvPr/>
        </p:nvSpPr>
        <p:spPr>
          <a:xfrm>
            <a:off x="3886200" y="3124200"/>
            <a:ext cx="16317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Déploiement</a:t>
            </a:r>
            <a:endParaRPr sz="1000"/>
          </a:p>
        </p:txBody>
      </p:sp>
      <p:sp>
        <p:nvSpPr>
          <p:cNvPr id="195" name="Shape 195"/>
          <p:cNvSpPr txBox="1"/>
          <p:nvPr/>
        </p:nvSpPr>
        <p:spPr>
          <a:xfrm>
            <a:off x="3886200" y="2362200"/>
            <a:ext cx="16317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Paramétrage complémentaire</a:t>
            </a:r>
            <a:endParaRPr sz="1000"/>
          </a:p>
        </p:txBody>
      </p:sp>
      <p:sp>
        <p:nvSpPr>
          <p:cNvPr id="196" name="Shape 196"/>
          <p:cNvSpPr txBox="1"/>
          <p:nvPr/>
        </p:nvSpPr>
        <p:spPr>
          <a:xfrm>
            <a:off x="6477000" y="3962400"/>
            <a:ext cx="30588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Déploiement </a:t>
            </a:r>
            <a:endParaRPr sz="1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+ Paramétrage complémentaire</a:t>
            </a:r>
            <a:endParaRPr sz="1000"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413750" y="4540975"/>
            <a:ext cx="20241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Intégrateur classique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5156950" y="4540975"/>
            <a:ext cx="20241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ERP-Bots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914400" y="2133600"/>
            <a:ext cx="16317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1 000 000 €</a:t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765150" y="3734400"/>
            <a:ext cx="736200" cy="4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886200" y="1828800"/>
            <a:ext cx="16317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Licence ERP</a:t>
            </a:r>
            <a:endParaRPr sz="1000"/>
          </a:p>
        </p:txBody>
      </p:sp>
      <p:sp>
        <p:nvSpPr>
          <p:cNvPr id="202" name="Shape 202"/>
          <p:cNvSpPr txBox="1"/>
          <p:nvPr/>
        </p:nvSpPr>
        <p:spPr>
          <a:xfrm>
            <a:off x="6477000" y="3581400"/>
            <a:ext cx="16317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Licence ERP</a:t>
            </a:r>
            <a:endParaRPr sz="1000"/>
          </a:p>
        </p:txBody>
      </p:sp>
      <p:sp>
        <p:nvSpPr>
          <p:cNvPr id="203" name="Shape 203"/>
          <p:cNvSpPr txBox="1"/>
          <p:nvPr/>
        </p:nvSpPr>
        <p:spPr>
          <a:xfrm>
            <a:off x="914400" y="3886200"/>
            <a:ext cx="16317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10 000 €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7086600" y="4732600"/>
            <a:ext cx="2280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* Total cost of ownership</a:t>
            </a:r>
            <a:endParaRPr sz="1000" i="1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550" y="3125100"/>
            <a:ext cx="608700" cy="6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202" y="1301375"/>
            <a:ext cx="686100" cy="6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3098150" y="1981075"/>
            <a:ext cx="736200" cy="41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Les bénéfices de notre solution 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275" y="2177425"/>
            <a:ext cx="786125" cy="7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025" y="2177425"/>
            <a:ext cx="786125" cy="7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225" y="2076900"/>
            <a:ext cx="987174" cy="98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775" y="2043175"/>
            <a:ext cx="1047924" cy="10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80150" y="3020400"/>
            <a:ext cx="19332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Des échanges</a:t>
            </a:r>
            <a:endParaRPr sz="1800"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Plus fluides, rapides et clairs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718550" y="3020400"/>
            <a:ext cx="19332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Un planning</a:t>
            </a:r>
            <a:endParaRPr sz="1800"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Réduit sans surconsommation 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5004550" y="3020400"/>
            <a:ext cx="19332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Un budget</a:t>
            </a:r>
            <a:endParaRPr sz="1800"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Rationalisé et totalement maîtrisé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7290550" y="3020400"/>
            <a:ext cx="18534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Contrôle</a:t>
            </a:r>
            <a:endParaRPr sz="1800"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Total de la chaîne de déploiement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Le marché visé : Les 3 principaux ERP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l="17573" t="21628" r="17864" b="22251"/>
          <a:stretch/>
        </p:blipFill>
        <p:spPr>
          <a:xfrm>
            <a:off x="3415000" y="2055350"/>
            <a:ext cx="1905900" cy="9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 l="8061" t="16076" r="7342" b="20277"/>
          <a:stretch/>
        </p:blipFill>
        <p:spPr>
          <a:xfrm>
            <a:off x="6386800" y="2055350"/>
            <a:ext cx="1905900" cy="9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 l="4850" t="8886" r="2753" b="8373"/>
          <a:stretch/>
        </p:blipFill>
        <p:spPr>
          <a:xfrm>
            <a:off x="584950" y="2055350"/>
            <a:ext cx="1905899" cy="9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56350" y="3172800"/>
            <a:ext cx="24078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22 Milliards €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De Chiffre d’affaire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75750" y="3172800"/>
            <a:ext cx="24078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10 Milliards €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De Chiffre d’affaire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223750" y="3172800"/>
            <a:ext cx="22803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7 Milliards €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De Chiffre d’affaire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6858000" y="4656400"/>
            <a:ext cx="2280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* Chiffre d’affaire de l’offre ERP</a:t>
            </a:r>
            <a:endParaRPr sz="10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Le marché visé : Les intégrateurs ERP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146" y="2362290"/>
            <a:ext cx="1541733" cy="42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894" y="2385842"/>
            <a:ext cx="1172320" cy="27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0463" y="3570868"/>
            <a:ext cx="1172321" cy="47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395" y="3759120"/>
            <a:ext cx="933346" cy="42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5876" y="4281091"/>
            <a:ext cx="1936406" cy="35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4652" y="4187733"/>
            <a:ext cx="1073960" cy="35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48713" y="2822370"/>
            <a:ext cx="1508534" cy="22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25676" y="3308050"/>
            <a:ext cx="933352" cy="36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26368" y="1975438"/>
            <a:ext cx="1028289" cy="35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12">
            <a:alphaModFix/>
          </a:blip>
          <a:srcRect t="22414"/>
          <a:stretch/>
        </p:blipFill>
        <p:spPr>
          <a:xfrm>
            <a:off x="4080254" y="2005267"/>
            <a:ext cx="534011" cy="41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38295" y="1634801"/>
            <a:ext cx="846115" cy="846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39583" y="3867933"/>
            <a:ext cx="723612" cy="723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49975" y="2542795"/>
            <a:ext cx="723612" cy="41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89808" y="1939436"/>
            <a:ext cx="767354" cy="35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25861" y="1692572"/>
            <a:ext cx="534011" cy="53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434545" y="3197775"/>
            <a:ext cx="640646" cy="41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072292" y="1817189"/>
            <a:ext cx="723612" cy="35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20">
            <a:alphaModFix/>
          </a:blip>
          <a:srcRect t="25051" r="-1739" b="17884"/>
          <a:stretch/>
        </p:blipFill>
        <p:spPr>
          <a:xfrm>
            <a:off x="2659941" y="2854621"/>
            <a:ext cx="849517" cy="47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508518" y="2596782"/>
            <a:ext cx="595382" cy="59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952748" y="3793605"/>
            <a:ext cx="767355" cy="4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23">
            <a:alphaModFix/>
          </a:blip>
          <a:srcRect t="27925" b="25141"/>
          <a:stretch/>
        </p:blipFill>
        <p:spPr>
          <a:xfrm>
            <a:off x="1654652" y="3090859"/>
            <a:ext cx="723612" cy="33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746577" y="4299634"/>
            <a:ext cx="862944" cy="339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25">
            <a:alphaModFix/>
          </a:blip>
          <a:srcRect l="13952" t="25218" r="13076" b="23627"/>
          <a:stretch/>
        </p:blipFill>
        <p:spPr>
          <a:xfrm>
            <a:off x="6177372" y="3216563"/>
            <a:ext cx="846122" cy="376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522813" y="2244911"/>
            <a:ext cx="2084879" cy="2084870"/>
          </a:xfrm>
          <a:prstGeom prst="rect">
            <a:avLst/>
          </a:prstGeom>
          <a:noFill/>
          <a:ln>
            <a:noFill/>
          </a:ln>
          <a:effectLst>
            <a:outerShdw blurRad="57150" dist="114300" dir="768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2" name="Shape 26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62510" y="3384982"/>
            <a:ext cx="640642" cy="348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7675292" y="3968619"/>
            <a:ext cx="428606" cy="42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Notre cible 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163" y="1909575"/>
            <a:ext cx="2547675" cy="25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313700" y="2971800"/>
            <a:ext cx="2841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PME, ETI et Directions métiers de grands groupes</a:t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5571500" y="1752600"/>
            <a:ext cx="16662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Les revendeurs de logiciels ERP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5952500" y="3429000"/>
            <a:ext cx="16662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Les intégrateurs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6332400" y="1454000"/>
            <a:ext cx="2280300" cy="6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360600" y="1454000"/>
            <a:ext cx="2280300" cy="6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41200" y="1454000"/>
            <a:ext cx="2280300" cy="6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Les principales typologies de Concurrents 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0" y="2207150"/>
            <a:ext cx="9048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Offre</a:t>
            </a:r>
            <a:endParaRPr sz="10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556900" y="2263538"/>
            <a:ext cx="2280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Pack de déploiement complet</a:t>
            </a:r>
            <a:endParaRPr sz="1000" i="1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32550" y="1582800"/>
            <a:ext cx="24078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Intégrateurs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269488" y="1446900"/>
            <a:ext cx="24078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Consultants </a:t>
            </a:r>
            <a:endParaRPr sz="1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indépendants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332400" y="1530200"/>
            <a:ext cx="22803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ERP pré-paramétrés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0" y="2944275"/>
            <a:ext cx="9048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Prix</a:t>
            </a:r>
            <a:endParaRPr sz="10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0" y="3858675"/>
            <a:ext cx="9048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Limites</a:t>
            </a:r>
            <a:endParaRPr sz="10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Shape 288"/>
          <p:cNvCxnSpPr/>
          <p:nvPr/>
        </p:nvCxnSpPr>
        <p:spPr>
          <a:xfrm>
            <a:off x="3058425" y="1890200"/>
            <a:ext cx="0" cy="27171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" name="Shape 289"/>
          <p:cNvCxnSpPr/>
          <p:nvPr/>
        </p:nvCxnSpPr>
        <p:spPr>
          <a:xfrm>
            <a:off x="6106425" y="1890200"/>
            <a:ext cx="0" cy="27171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0" name="Shape 290"/>
          <p:cNvSpPr txBox="1"/>
          <p:nvPr/>
        </p:nvSpPr>
        <p:spPr>
          <a:xfrm>
            <a:off x="556900" y="2949338"/>
            <a:ext cx="2280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1 000 000€*</a:t>
            </a:r>
            <a:endParaRPr sz="1000" i="1"/>
          </a:p>
        </p:txBody>
      </p:sp>
      <p:sp>
        <p:nvSpPr>
          <p:cNvPr id="291" name="Shape 291"/>
          <p:cNvSpPr txBox="1"/>
          <p:nvPr/>
        </p:nvSpPr>
        <p:spPr>
          <a:xfrm>
            <a:off x="837275" y="3863750"/>
            <a:ext cx="1891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-Projet souvent très cher et très long.</a:t>
            </a:r>
            <a:endParaRPr sz="1000" i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-Manque d’agilité et cycle de validation parfois lourd</a:t>
            </a:r>
            <a:endParaRPr sz="1000" i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3300100" y="2263538"/>
            <a:ext cx="2280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Accompagnement sur mesure</a:t>
            </a:r>
            <a:endParaRPr sz="1000" i="1"/>
          </a:p>
        </p:txBody>
      </p:sp>
      <p:sp>
        <p:nvSpPr>
          <p:cNvPr id="293" name="Shape 293"/>
          <p:cNvSpPr txBox="1"/>
          <p:nvPr/>
        </p:nvSpPr>
        <p:spPr>
          <a:xfrm>
            <a:off x="3300100" y="2949338"/>
            <a:ext cx="2280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270 000€*</a:t>
            </a:r>
            <a:endParaRPr sz="1000" i="1"/>
          </a:p>
        </p:txBody>
      </p:sp>
      <p:sp>
        <p:nvSpPr>
          <p:cNvPr id="294" name="Shape 294"/>
          <p:cNvSpPr txBox="1"/>
          <p:nvPr/>
        </p:nvSpPr>
        <p:spPr>
          <a:xfrm>
            <a:off x="3300100" y="3863760"/>
            <a:ext cx="22803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-Très cher pour un retour sur investissement mitigé</a:t>
            </a:r>
            <a:endParaRPr sz="1000" i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-Le Client est dépendant du Consultant et n’internalise pas la compétence</a:t>
            </a:r>
            <a:endParaRPr sz="1000" i="1"/>
          </a:p>
        </p:txBody>
      </p:sp>
      <p:sp>
        <p:nvSpPr>
          <p:cNvPr id="295" name="Shape 295"/>
          <p:cNvSpPr txBox="1"/>
          <p:nvPr/>
        </p:nvSpPr>
        <p:spPr>
          <a:xfrm>
            <a:off x="6348100" y="2263538"/>
            <a:ext cx="2280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Logiciel livré pré-paramétré</a:t>
            </a:r>
            <a:endParaRPr sz="1000" i="1"/>
          </a:p>
        </p:txBody>
      </p:sp>
      <p:sp>
        <p:nvSpPr>
          <p:cNvPr id="296" name="Shape 296"/>
          <p:cNvSpPr txBox="1"/>
          <p:nvPr/>
        </p:nvSpPr>
        <p:spPr>
          <a:xfrm>
            <a:off x="6348100" y="2949338"/>
            <a:ext cx="2280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40 000€*</a:t>
            </a:r>
            <a:endParaRPr sz="1000" i="1"/>
          </a:p>
        </p:txBody>
      </p:sp>
      <p:sp>
        <p:nvSpPr>
          <p:cNvPr id="297" name="Shape 297"/>
          <p:cNvSpPr txBox="1"/>
          <p:nvPr/>
        </p:nvSpPr>
        <p:spPr>
          <a:xfrm>
            <a:off x="6348100" y="3863750"/>
            <a:ext cx="2581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-Prix attractif mais logicel souvent mal paramétré et non adapté au besoin du client</a:t>
            </a:r>
            <a:endParaRPr sz="1000" i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-Absence totale d’accompagnement </a:t>
            </a:r>
            <a:endParaRPr sz="1000" i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6881500" y="4701938"/>
            <a:ext cx="2280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* Prix pour un projet de 12 mois</a:t>
            </a:r>
            <a:endParaRPr sz="1000" i="1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350" y="1258113"/>
            <a:ext cx="686100" cy="6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2410575" y="1239350"/>
            <a:ext cx="686100" cy="6861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000" y="1221974"/>
            <a:ext cx="549251" cy="5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8353400" y="1258125"/>
            <a:ext cx="686100" cy="6861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3050" y="1349000"/>
            <a:ext cx="466799" cy="4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40300" y="16858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84%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47" y="2678547"/>
            <a:ext cx="2017200" cy="23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3162627" y="2014975"/>
            <a:ext cx="2819100" cy="25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6145030" y="2014975"/>
            <a:ext cx="2819100" cy="25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80225" y="2014975"/>
            <a:ext cx="2819100" cy="25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9262" y="2838275"/>
            <a:ext cx="2323200" cy="72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Notre Business Modèle 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17100" y="2074250"/>
            <a:ext cx="29445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Accès à la plateforme +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Licence / mois / Administrateur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207700" y="2076250"/>
            <a:ext cx="2841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Consulting additionel</a:t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6145025" y="2113338"/>
            <a:ext cx="2841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Formation et accompagnement au changement</a:t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231175" y="3750650"/>
            <a:ext cx="2841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Accès à la plateforme : 7 490€</a:t>
            </a:r>
            <a:endParaRPr sz="1000" i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Licence : 20 €/mois/administrateur </a:t>
            </a:r>
            <a:endParaRPr sz="1000" i="1"/>
          </a:p>
        </p:txBody>
      </p:sp>
      <p:sp>
        <p:nvSpPr>
          <p:cNvPr id="317" name="Shape 317"/>
          <p:cNvSpPr txBox="1"/>
          <p:nvPr/>
        </p:nvSpPr>
        <p:spPr>
          <a:xfrm>
            <a:off x="3421050" y="3750650"/>
            <a:ext cx="2628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Taux journalier moyen : 750€</a:t>
            </a:r>
            <a:endParaRPr sz="1000" i="1"/>
          </a:p>
        </p:txBody>
      </p:sp>
      <p:sp>
        <p:nvSpPr>
          <p:cNvPr id="318" name="Shape 318"/>
          <p:cNvSpPr txBox="1"/>
          <p:nvPr/>
        </p:nvSpPr>
        <p:spPr>
          <a:xfrm>
            <a:off x="6392800" y="3750650"/>
            <a:ext cx="2628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Taux journalier moyen : 750€</a:t>
            </a:r>
            <a:endParaRPr sz="1000" i="1"/>
          </a:p>
        </p:txBody>
      </p:sp>
      <p:sp>
        <p:nvSpPr>
          <p:cNvPr id="319" name="Shape 319"/>
          <p:cNvSpPr/>
          <p:nvPr/>
        </p:nvSpPr>
        <p:spPr>
          <a:xfrm flipH="1">
            <a:off x="381067" y="2839849"/>
            <a:ext cx="182400" cy="7218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685877" y="2839849"/>
            <a:ext cx="182400" cy="7218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421062" y="2838275"/>
            <a:ext cx="2323200" cy="72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flipH="1">
            <a:off x="3352867" y="2839849"/>
            <a:ext cx="182400" cy="7218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657677" y="2839849"/>
            <a:ext cx="182400" cy="7218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392862" y="2838275"/>
            <a:ext cx="2323200" cy="72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>
            <a:off x="6324667" y="2839849"/>
            <a:ext cx="182400" cy="7218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8629477" y="2839849"/>
            <a:ext cx="182400" cy="7218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93300" y="1311000"/>
            <a:ext cx="2819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Offre “Bots”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37650" y="1311000"/>
            <a:ext cx="2819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Offre “Humans”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6109450" y="1311000"/>
            <a:ext cx="2819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Offre “Changes”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93300" y="4359000"/>
            <a:ext cx="2819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FFFFFF"/>
                </a:solidFill>
              </a:rPr>
              <a:t>Offre principale</a:t>
            </a:r>
            <a:endParaRPr sz="1800" i="1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65100" y="4359000"/>
            <a:ext cx="2819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FFFFFF"/>
                </a:solidFill>
              </a:rPr>
              <a:t>Offre additionnelle</a:t>
            </a:r>
            <a:endParaRPr sz="1800" i="1">
              <a:solidFill>
                <a:srgbClr val="FFFFFF"/>
              </a:solidFill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6136900" y="4359000"/>
            <a:ext cx="28191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FFFFFF"/>
                </a:solidFill>
              </a:rPr>
              <a:t>Offre optionnelle</a:t>
            </a:r>
            <a:endParaRPr sz="1800" i="1">
              <a:solidFill>
                <a:srgbClr val="FFFFFF"/>
              </a:solidFill>
            </a:endParaRP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0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4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8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4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8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46782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52116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2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71166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76500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8183475" y="2915688"/>
            <a:ext cx="423901" cy="508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Stratégie de développement 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13700" y="3352800"/>
            <a:ext cx="2753700" cy="1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Commercialisation :</a:t>
            </a:r>
            <a:endParaRPr b="1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Année 2 : </a:t>
            </a: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France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Année 3 :</a:t>
            </a: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Europe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Année 4 :</a:t>
            </a: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International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Année 5 :</a:t>
            </a: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Intergalactique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5723900" y="1845675"/>
            <a:ext cx="34200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Développement produit :</a:t>
            </a:r>
            <a:endParaRPr b="1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Année 1 : </a:t>
            </a: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Développement du logiciel ERP-Bots et mise en place de partenariats avec des éditeurs ERP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Année 2 :</a:t>
            </a: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Commercialisation de ERP-Bots et mise en place de partenariats intégrateurs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Année 3 : </a:t>
            </a: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Commercialisation </a:t>
            </a: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 ERP-Bots </a:t>
            </a: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et Développement de notre ERP propriétaire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Année 4 :</a:t>
            </a: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Commercialisation de notre ERP propriétaire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257300" y="1928500"/>
            <a:ext cx="29451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Partenariats technologiques :</a:t>
            </a:r>
            <a:r>
              <a:rPr lang="en-GB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Ecoles de recherches, Startup spécialisées en IA et ESN (Top 10)</a:t>
            </a:r>
            <a:endParaRPr/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425" y="1852875"/>
            <a:ext cx="2477400" cy="247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Shape 354"/>
          <p:cNvCxnSpPr>
            <a:endCxn id="353" idx="1"/>
          </p:cNvCxnSpPr>
          <p:nvPr/>
        </p:nvCxnSpPr>
        <p:spPr>
          <a:xfrm rot="10800000" flipH="1">
            <a:off x="2264325" y="3091575"/>
            <a:ext cx="938100" cy="38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55" name="Shape 355"/>
          <p:cNvCxnSpPr>
            <a:endCxn id="353" idx="0"/>
          </p:cNvCxnSpPr>
          <p:nvPr/>
        </p:nvCxnSpPr>
        <p:spPr>
          <a:xfrm rot="10800000" flipH="1">
            <a:off x="2972625" y="1852875"/>
            <a:ext cx="1468500" cy="149100"/>
          </a:xfrm>
          <a:prstGeom prst="bentConnector4">
            <a:avLst>
              <a:gd name="adj1" fmla="val 7824"/>
              <a:gd name="adj2" fmla="val 259708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56" name="Shape 356"/>
          <p:cNvCxnSpPr/>
          <p:nvPr/>
        </p:nvCxnSpPr>
        <p:spPr>
          <a:xfrm flipH="1">
            <a:off x="5210750" y="1704225"/>
            <a:ext cx="503100" cy="410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800" y="4236400"/>
            <a:ext cx="210250" cy="2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Chiffre d’affaire Prévisionnel 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325" y="1957100"/>
            <a:ext cx="2885475" cy="28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875700" y="2686025"/>
            <a:ext cx="1405800" cy="5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3 000 k€</a:t>
            </a:r>
            <a:endParaRPr sz="1800"/>
          </a:p>
        </p:txBody>
      </p:sp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4713900" y="1361600"/>
            <a:ext cx="1405800" cy="5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7 000 k€</a:t>
            </a:r>
            <a:endParaRPr sz="1800"/>
          </a:p>
        </p:txBody>
      </p:sp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115375" y="3295525"/>
            <a:ext cx="12516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500 k€</a:t>
            </a:r>
            <a:endParaRPr sz="1800"/>
          </a:p>
        </p:txBody>
      </p:sp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2124775" y="4074200"/>
            <a:ext cx="1251600" cy="5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0 k€</a:t>
            </a:r>
            <a:endParaRPr sz="1800"/>
          </a:p>
        </p:txBody>
      </p:sp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 rot="-5400000">
            <a:off x="3175500" y="4102400"/>
            <a:ext cx="1047300" cy="3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</a:rPr>
              <a:t>France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 rot="-5400000">
            <a:off x="4013700" y="3797600"/>
            <a:ext cx="1047300" cy="3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</a:rPr>
              <a:t>Europe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 rot="-5400000">
            <a:off x="4851900" y="3569000"/>
            <a:ext cx="1047300" cy="3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</a:rPr>
              <a:t>International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2277175" y="4760000"/>
            <a:ext cx="10335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CCCCCC"/>
                </a:solidFill>
              </a:rPr>
              <a:t>Année 1</a:t>
            </a:r>
            <a:endParaRPr sz="1000" i="1">
              <a:solidFill>
                <a:srgbClr val="CCCCCC"/>
              </a:solidFill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3191575" y="4760000"/>
            <a:ext cx="10335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CCCCCC"/>
                </a:solidFill>
              </a:rPr>
              <a:t>Année 2</a:t>
            </a:r>
            <a:endParaRPr sz="1000" i="1">
              <a:solidFill>
                <a:srgbClr val="CCCCCC"/>
              </a:solidFill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029775" y="4760000"/>
            <a:ext cx="10335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CCCCCC"/>
                </a:solidFill>
              </a:rPr>
              <a:t>Année 3</a:t>
            </a:r>
            <a:endParaRPr sz="1000" i="1">
              <a:solidFill>
                <a:srgbClr val="CCCCCC"/>
              </a:solidFill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867975" y="4760000"/>
            <a:ext cx="1033500" cy="4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rgbClr val="CCCCCC"/>
                </a:solidFill>
              </a:rPr>
              <a:t>Année 4</a:t>
            </a:r>
            <a:endParaRPr sz="1000" i="1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Notre gamme de produits 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l="17573" t="21628" r="17864" b="22251"/>
          <a:stretch/>
        </p:blipFill>
        <p:spPr>
          <a:xfrm>
            <a:off x="3643600" y="2969750"/>
            <a:ext cx="1905900" cy="923975"/>
          </a:xfrm>
          <a:prstGeom prst="rect">
            <a:avLst/>
          </a:prstGeom>
          <a:noFill/>
          <a:ln>
            <a:noFill/>
          </a:ln>
          <a:effectLst>
            <a:reflection stA="27000" endPos="30000" dist="38100" dir="5400000" fadeDir="5400012" sy="-100000" algn="bl" rotWithShape="0"/>
          </a:effectLst>
        </p:spPr>
      </p:pic>
      <p:pic>
        <p:nvPicPr>
          <p:cNvPr id="381" name="Shape 381"/>
          <p:cNvPicPr preferRelativeResize="0"/>
          <p:nvPr/>
        </p:nvPicPr>
        <p:blipFill rotWithShape="1">
          <a:blip r:embed="rId4">
            <a:alphaModFix/>
          </a:blip>
          <a:srcRect l="8061" t="16076" r="7342" b="20277"/>
          <a:stretch/>
        </p:blipFill>
        <p:spPr>
          <a:xfrm>
            <a:off x="6615400" y="2969750"/>
            <a:ext cx="1905900" cy="923975"/>
          </a:xfrm>
          <a:prstGeom prst="rect">
            <a:avLst/>
          </a:prstGeom>
          <a:noFill/>
          <a:ln>
            <a:noFill/>
          </a:ln>
          <a:effectLst>
            <a:reflection stA="27000" endPos="30000" dist="38100" dir="5400000" fadeDir="5400012" sy="-100000" algn="bl" rotWithShape="0"/>
          </a:effectLst>
        </p:spPr>
      </p:pic>
      <p:pic>
        <p:nvPicPr>
          <p:cNvPr id="382" name="Shape 382"/>
          <p:cNvPicPr preferRelativeResize="0"/>
          <p:nvPr/>
        </p:nvPicPr>
        <p:blipFill rotWithShape="1">
          <a:blip r:embed="rId5">
            <a:alphaModFix/>
          </a:blip>
          <a:srcRect l="4850" t="8886" r="2753" b="8373"/>
          <a:stretch/>
        </p:blipFill>
        <p:spPr>
          <a:xfrm>
            <a:off x="737350" y="2969750"/>
            <a:ext cx="1905899" cy="923975"/>
          </a:xfrm>
          <a:prstGeom prst="rect">
            <a:avLst/>
          </a:prstGeom>
          <a:noFill/>
          <a:ln>
            <a:noFill/>
          </a:ln>
          <a:effectLst>
            <a:reflection stA="27000" endPos="30000" dist="38100" dir="5400000" fadeDir="5400012" sy="-100000" algn="bl" rotWithShape="0"/>
          </a:effectLst>
        </p:spPr>
      </p:pic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336300" y="2543825"/>
            <a:ext cx="6843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For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4231900" y="2543825"/>
            <a:ext cx="6843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For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7203700" y="2543825"/>
            <a:ext cx="6843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For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86" name="Shape 3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225" y="1884050"/>
            <a:ext cx="1634141" cy="54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9476" y="1884050"/>
            <a:ext cx="1634141" cy="54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8786" y="1884050"/>
            <a:ext cx="1634141" cy="54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 rot="10800000" flipH="1">
            <a:off x="2867600" y="1929350"/>
            <a:ext cx="1497300" cy="13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94" name="Shape 394"/>
          <p:cNvCxnSpPr/>
          <p:nvPr/>
        </p:nvCxnSpPr>
        <p:spPr>
          <a:xfrm rot="10800000" flipH="1">
            <a:off x="2900850" y="2491025"/>
            <a:ext cx="1317900" cy="95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95" name="Shape 395"/>
          <p:cNvCxnSpPr/>
          <p:nvPr/>
        </p:nvCxnSpPr>
        <p:spPr>
          <a:xfrm rot="5400000" flipH="1">
            <a:off x="4975775" y="2617075"/>
            <a:ext cx="1090500" cy="945300"/>
          </a:xfrm>
          <a:prstGeom prst="bentConnector3">
            <a:avLst>
              <a:gd name="adj1" fmla="val 77499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5"/>
                </a:solidFill>
              </a:rPr>
              <a:t>Besoin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err="1">
                <a:solidFill>
                  <a:schemeClr val="accent5"/>
                </a:solidFill>
              </a:rPr>
              <a:t>en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err="1" smtClean="0">
                <a:solidFill>
                  <a:schemeClr val="accent5"/>
                </a:solidFill>
              </a:rPr>
              <a:t>Financement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 smtClean="0">
                <a:solidFill>
                  <a:schemeClr val="accent5"/>
                </a:solidFill>
              </a:rPr>
              <a:t>: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900" y="1858250"/>
            <a:ext cx="2474225" cy="24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3494700" y="4226600"/>
            <a:ext cx="2259000" cy="9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Total 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850 k€</a:t>
            </a:r>
            <a:endParaRPr sz="2400" b="1"/>
          </a:p>
        </p:txBody>
      </p:sp>
      <p:cxnSp>
        <p:nvCxnSpPr>
          <p:cNvPr id="399" name="Shape 399"/>
          <p:cNvCxnSpPr/>
          <p:nvPr/>
        </p:nvCxnSpPr>
        <p:spPr>
          <a:xfrm flipH="1">
            <a:off x="5067150" y="1672100"/>
            <a:ext cx="944700" cy="5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0" y="3159800"/>
            <a:ext cx="2794200" cy="20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650 k€</a:t>
            </a:r>
            <a:endParaRPr sz="18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 CTO 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 Lead devs 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 Dévs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 Data scientist (</a:t>
            </a:r>
            <a:r>
              <a:rPr lang="en-GB" sz="600"/>
              <a:t>Machine Learning)</a:t>
            </a:r>
            <a:endParaRPr sz="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 Graphiste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 Directeur commercial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 Consultants Technico-fonctionnels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859950" y="1686100"/>
            <a:ext cx="19071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100 k€</a:t>
            </a:r>
            <a:endParaRPr sz="18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Bureaux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Frais généraux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Avantages et notes de frais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Services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6009300" y="1483400"/>
            <a:ext cx="1405800" cy="12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50 k€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Communication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Salons et forums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6009300" y="3394525"/>
            <a:ext cx="2259000" cy="14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50 k€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Matériel informatique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Serveurs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Logiciels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Propriété intellectuelle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Contact 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800477" y="1812873"/>
            <a:ext cx="5316000" cy="27964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/>
              <a:t>Mourad</a:t>
            </a:r>
            <a:r>
              <a:rPr lang="en-GB" sz="1800" b="1" dirty="0"/>
              <a:t> </a:t>
            </a:r>
            <a:r>
              <a:rPr lang="en-GB" sz="1800" b="1" dirty="0" err="1"/>
              <a:t>Slitni</a:t>
            </a:r>
            <a:endParaRPr sz="18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CEO - Founder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hlinkClick r:id="rId3"/>
              </a:rPr>
              <a:t>mslitni@it-solutions.fr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+33(0)6 </a:t>
            </a:r>
            <a:r>
              <a:rPr lang="en-GB" sz="1800" dirty="0"/>
              <a:t>59 91 47 </a:t>
            </a:r>
            <a:r>
              <a:rPr lang="en-GB" sz="1800" dirty="0" smtClean="0"/>
              <a:t>42</a:t>
            </a:r>
            <a:br>
              <a:rPr lang="en-GB" sz="1800" dirty="0" smtClean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 smtClean="0"/>
              <a:t>Skype : </a:t>
            </a:r>
            <a:r>
              <a:rPr lang="en-GB" sz="1800" dirty="0" err="1" smtClean="0"/>
              <a:t>mc_mslitni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410" name="Shape 4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75950" y="1512125"/>
            <a:ext cx="2663250" cy="307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387900" y="16858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Coming soon</a:t>
            </a:r>
            <a:endParaRPr sz="3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071425" y="3472425"/>
            <a:ext cx="882900" cy="882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14300" dir="6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071425" y="2024625"/>
            <a:ext cx="882900" cy="882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23825" dir="5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0825" y="2024625"/>
            <a:ext cx="882900" cy="882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95250" dir="6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C’est le taux d'échec d’un projet ERP  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988100" y="2099425"/>
            <a:ext cx="6768000" cy="20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</a:rPr>
              <a:t>31%</a:t>
            </a:r>
            <a:r>
              <a:rPr lang="en-GB" sz="3000" b="1"/>
              <a:t> </a:t>
            </a:r>
            <a:r>
              <a:rPr lang="en-GB"/>
              <a:t>des projets échouent avant la contractualisation ou en cours de déploiement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5"/>
                </a:solidFill>
              </a:rPr>
              <a:t>53%</a:t>
            </a:r>
            <a:r>
              <a:rPr lang="en-GB" sz="3000" b="1"/>
              <a:t> </a:t>
            </a:r>
            <a:r>
              <a:rPr lang="en-GB"/>
              <a:t>des projets dépassent le planning initial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825" y="3624550"/>
            <a:ext cx="622825" cy="6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474" y="2192774"/>
            <a:ext cx="622825" cy="6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237" y="2145225"/>
            <a:ext cx="686101" cy="6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548" y="771474"/>
            <a:ext cx="835950" cy="9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40300" y="1972775"/>
            <a:ext cx="8368200" cy="28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3 sur 4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C’est le nombre de projets qui dépassent le budget initialement prévu...</a:t>
            </a:r>
            <a:endParaRPr sz="2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400" y="1629863"/>
            <a:ext cx="1177676" cy="11776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09975" y="1764950"/>
            <a:ext cx="87060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Pourquoi autant de projets ERP échouent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155325" y="-1825"/>
            <a:ext cx="27531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12 mois 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en moyenne pour implémenter un ERP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90250" y="221550"/>
            <a:ext cx="5618700" cy="3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L’implémentation coûte cher !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02925" y="1674575"/>
            <a:ext cx="29157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1000€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Taux journalier moyen pour une mission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543475" y="3350975"/>
            <a:ext cx="33897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3 ETP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en moyenne pour gérer l’implémentation d’un ERP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575" y="2655625"/>
            <a:ext cx="1011350" cy="10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475" y="3465425"/>
            <a:ext cx="1244125" cy="12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413276" y="3944775"/>
            <a:ext cx="764774" cy="7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90250" y="-7050"/>
            <a:ext cx="6321300" cy="35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 besoin est mal compris ou exprimé.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225" y="974325"/>
            <a:ext cx="1666725" cy="16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25" y="2981000"/>
            <a:ext cx="2109850" cy="21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155325" y="379175"/>
            <a:ext cx="27531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1/2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Ressource interne en moyenne allouée à la gestion de projet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47500" y="373950"/>
            <a:ext cx="6409500" cy="3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Manque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ressources et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moyens internes...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155325" y="2817575"/>
            <a:ext cx="29157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Impact"/>
                <a:ea typeface="Impact"/>
                <a:cs typeface="Impact"/>
                <a:sym typeface="Impact"/>
              </a:rPr>
              <a:t>55% 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Des entreprises ne prennent pas en compte la gestion du changement </a:t>
            </a:r>
            <a:endParaRPr>
              <a:solidFill>
                <a:schemeClr val="accent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700" y="3631825"/>
            <a:ext cx="680525" cy="6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aussi...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941</Words>
  <Application>Microsoft Office PowerPoint</Application>
  <PresentationFormat>Affichage à l'écran (16:9)</PresentationFormat>
  <Paragraphs>177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Roboto</vt:lpstr>
      <vt:lpstr>Roboto Slab</vt:lpstr>
      <vt:lpstr>Impact</vt:lpstr>
      <vt:lpstr>Arial</vt:lpstr>
      <vt:lpstr>Marina</vt:lpstr>
      <vt:lpstr>Présentation PowerPoint</vt:lpstr>
      <vt:lpstr>84%</vt:lpstr>
      <vt:lpstr>C’est le taux d'échec d’un projet ERP  :</vt:lpstr>
      <vt:lpstr>3 sur 4 C’est le nombre de projets qui dépassent le budget initialement prévu... </vt:lpstr>
      <vt:lpstr>Pourquoi autant de projets ERP échouent </vt:lpstr>
      <vt:lpstr>12 mois  en moyenne pour implémenter un ERP</vt:lpstr>
      <vt:lpstr>Le besoin est mal compris ou exprimé.</vt:lpstr>
      <vt:lpstr>1/2 Ressource interne en moyenne allouée à la gestion de projet</vt:lpstr>
      <vt:lpstr>Mais aussi...</vt:lpstr>
      <vt:lpstr>Le paramétrage est pris en charge par l’intégrateur, du coup...</vt:lpstr>
      <vt:lpstr>Notre solution</vt:lpstr>
      <vt:lpstr>Une solution simple et peu coûteuse :</vt:lpstr>
      <vt:lpstr>Le Cycle de déploiement avec ERP-Bots :</vt:lpstr>
      <vt:lpstr>TCO* sur 1 an pour ERP-Bots versus une intégration classique :</vt:lpstr>
      <vt:lpstr>Les bénéfices de notre solution :</vt:lpstr>
      <vt:lpstr>Le marché visé : Les 3 principaux ERP </vt:lpstr>
      <vt:lpstr>Le marché visé : Les intégrateurs ERP </vt:lpstr>
      <vt:lpstr>Notre cible :</vt:lpstr>
      <vt:lpstr>Les principales typologies de Concurrents :</vt:lpstr>
      <vt:lpstr>Notre Business Modèle :</vt:lpstr>
      <vt:lpstr>Stratégie de développement :</vt:lpstr>
      <vt:lpstr>Chiffre d’affaire Prévisionnel :</vt:lpstr>
      <vt:lpstr>Notre gamme de produits :</vt:lpstr>
      <vt:lpstr>Besoin en Financement :</vt:lpstr>
      <vt:lpstr>Contact :</vt:lpstr>
      <vt:lpstr>Coming soon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mslitni</dc:creator>
  <cp:lastModifiedBy>mslitni</cp:lastModifiedBy>
  <cp:revision>5</cp:revision>
  <dcterms:modified xsi:type="dcterms:W3CDTF">2018-02-19T08:59:26Z</dcterms:modified>
</cp:coreProperties>
</file>