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81" r:id="rId4"/>
    <p:sldId id="282" r:id="rId5"/>
    <p:sldId id="265" r:id="rId6"/>
    <p:sldId id="264" r:id="rId7"/>
    <p:sldId id="280" r:id="rId8"/>
    <p:sldId id="267" r:id="rId9"/>
    <p:sldId id="270" r:id="rId10"/>
    <p:sldId id="261" r:id="rId11"/>
    <p:sldId id="272" r:id="rId12"/>
    <p:sldId id="259" r:id="rId13"/>
    <p:sldId id="277" r:id="rId14"/>
    <p:sldId id="263" r:id="rId15"/>
    <p:sldId id="262" r:id="rId16"/>
    <p:sldId id="284" r:id="rId17"/>
    <p:sldId id="274" r:id="rId18"/>
    <p:sldId id="275" r:id="rId19"/>
    <p:sldId id="283"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67" autoAdjust="0"/>
  </p:normalViewPr>
  <p:slideViewPr>
    <p:cSldViewPr snapToGrid="0">
      <p:cViewPr varScale="1">
        <p:scale>
          <a:sx n="60" d="100"/>
          <a:sy n="60" d="100"/>
        </p:scale>
        <p:origin x="84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7FD748E1-3EB0-4FFE-9BAD-D6D88238CECC}" type="datetimeFigureOut">
              <a:rPr lang="en-US" smtClean="0"/>
              <a:t>14-Dec-17</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92E99594-599B-4528-BD08-F8061E30C16B}" type="slidenum">
              <a:rPr lang="en-US" smtClean="0"/>
              <a:t>‹#›</a:t>
            </a:fld>
            <a:endParaRPr lang="en-US"/>
          </a:p>
        </p:txBody>
      </p:sp>
    </p:spTree>
    <p:extLst>
      <p:ext uri="{BB962C8B-B14F-4D97-AF65-F5344CB8AC3E}">
        <p14:creationId xmlns:p14="http://schemas.microsoft.com/office/powerpoint/2010/main" val="315273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7A6B-E42E-4D71-8180-2215A7B98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B3CF4-FDE1-4421-B605-A0691101F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4C8552-716A-4F10-ADB5-56F4090B03E0}"/>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13332437-F3D6-41DB-B96B-465952E46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CAF3D-7DC0-48F3-86B1-8C2F3AFC6962}"/>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390864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6F88-6FC3-45D4-B2EE-C8D49EAC88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83648-B1A6-4E06-8B40-9019C1B4C4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4EB10-D48F-4C6D-957B-3FE1C600AE5A}"/>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B01971AF-820C-4B3A-AB2D-56F83020A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875F9-23C5-4143-B50A-15D2A9A5BA8A}"/>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427221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65379-4DCE-4FE4-AD6A-13686D0DA0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C5462-A841-465C-9BCF-B3A36687EC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47359-A7AC-4C2C-B000-3C7421B66018}"/>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2C161322-8675-4B16-B7AE-245031232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AFA84-5EC3-400C-A54D-D59258707CC5}"/>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323121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4428-A68E-4D0B-8051-4B5256DC4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F514E-FF8B-4D36-BD21-5BCA1C9E0A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3253B-9566-4667-BB72-FCC7AE3BCC8F}"/>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B224230A-847E-443C-BD79-6C493643A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E3F13-C306-4C1D-B946-70985F1A24C6}"/>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396043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F3DC-C050-490A-9141-DAA95A4F3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64989C-5B14-46F9-9E87-0D29C1EEF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15BBC4-494D-479E-81A8-D99C81BC3ED0}"/>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6B80E93C-5209-4FBB-BC36-9A01F0021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40C6-C1ED-4833-872A-3E01D54E795E}"/>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108045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CA97-E765-4352-88A4-2A38DCB64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F417A-C030-4D22-90BA-4FE5C619FD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BEA6DA-40EB-4494-ACF7-6355FDB96E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E9EF2-90AD-4781-9D89-B21AF90B1F3F}"/>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6" name="Footer Placeholder 5">
            <a:extLst>
              <a:ext uri="{FF2B5EF4-FFF2-40B4-BE49-F238E27FC236}">
                <a16:creationId xmlns:a16="http://schemas.microsoft.com/office/drawing/2014/main" id="{F5E960FB-5B6F-45B6-B2DA-CC81EDEC4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39873F-3F39-4F15-902C-95F05FBD93E3}"/>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228916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9971-7AD9-440A-974F-7DD9E6F366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2CB01C-12A9-4226-A6FA-AF360D60D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4ACACB-6A3D-4D2A-B968-303FD7A2C3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4F0CDC-9311-4253-AD42-006BD9098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ECF5AF4-94D9-40EB-B99F-DAC4D6F2F6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AEA67-CD20-4254-9833-463AC6D444AF}"/>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8" name="Footer Placeholder 7">
            <a:extLst>
              <a:ext uri="{FF2B5EF4-FFF2-40B4-BE49-F238E27FC236}">
                <a16:creationId xmlns:a16="http://schemas.microsoft.com/office/drawing/2014/main" id="{D96DF46A-D31A-4DED-89D4-6000895EB5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2591A3-1BB1-4861-A5E6-14F83EDA9026}"/>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336923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5545-13BA-4569-A9B9-5469DD589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61EBB6-C503-4676-B117-42438329396B}"/>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4" name="Footer Placeholder 3">
            <a:extLst>
              <a:ext uri="{FF2B5EF4-FFF2-40B4-BE49-F238E27FC236}">
                <a16:creationId xmlns:a16="http://schemas.microsoft.com/office/drawing/2014/main" id="{BDBF43C2-943A-49CF-BCFE-9FEB7720733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D888796-AF45-418B-A0C2-21D3C7E2438F}"/>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55858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8FDC59-DC0A-4C2F-8C62-14B493E3AD14}"/>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3" name="Footer Placeholder 2">
            <a:extLst>
              <a:ext uri="{FF2B5EF4-FFF2-40B4-BE49-F238E27FC236}">
                <a16:creationId xmlns:a16="http://schemas.microsoft.com/office/drawing/2014/main" id="{107F3075-9243-493D-91A9-FAD34B314C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B5FED-0318-4893-97B1-83A00095EBBD}"/>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86821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00AD-2583-4716-BA1F-04059268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7449E2-9974-4590-8B1A-9035A7DF8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CE4B2-AAE8-4E97-A41D-F6D162276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889AD8-5A64-4AEA-9DB2-B4A2BD772846}"/>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6" name="Footer Placeholder 5">
            <a:extLst>
              <a:ext uri="{FF2B5EF4-FFF2-40B4-BE49-F238E27FC236}">
                <a16:creationId xmlns:a16="http://schemas.microsoft.com/office/drawing/2014/main" id="{1C5B759F-AF4E-4CB0-8405-86078E75F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43A34-1578-4DB8-BCF0-7EE834AD5055}"/>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381310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4F0-A3FC-4781-8322-0A74E699D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D5D8A9-04A5-41AA-A442-14E6A6CB0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B3DD3A-0025-48DF-877C-9564A79D5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4D5FBD-ED9F-4F3F-8FC1-DA886FC3B36E}"/>
              </a:ext>
            </a:extLst>
          </p:cNvPr>
          <p:cNvSpPr>
            <a:spLocks noGrp="1"/>
          </p:cNvSpPr>
          <p:nvPr>
            <p:ph type="dt" sz="half" idx="10"/>
          </p:nvPr>
        </p:nvSpPr>
        <p:spPr/>
        <p:txBody>
          <a:bodyPr/>
          <a:lstStyle/>
          <a:p>
            <a:fld id="{DCBA4CE3-2227-4371-82AC-4FCB7519A04C}" type="datetimeFigureOut">
              <a:rPr lang="en-US" smtClean="0"/>
              <a:t>14-Dec-17</a:t>
            </a:fld>
            <a:endParaRPr lang="en-US"/>
          </a:p>
        </p:txBody>
      </p:sp>
      <p:sp>
        <p:nvSpPr>
          <p:cNvPr id="6" name="Footer Placeholder 5">
            <a:extLst>
              <a:ext uri="{FF2B5EF4-FFF2-40B4-BE49-F238E27FC236}">
                <a16:creationId xmlns:a16="http://schemas.microsoft.com/office/drawing/2014/main" id="{DA0A538E-E888-4E1B-9C46-C03D3C659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3335B-E94B-4193-808B-C1DB77A776FB}"/>
              </a:ext>
            </a:extLst>
          </p:cNvPr>
          <p:cNvSpPr>
            <a:spLocks noGrp="1"/>
          </p:cNvSpPr>
          <p:nvPr>
            <p:ph type="sldNum" sz="quarter" idx="12"/>
          </p:nvPr>
        </p:nvSpPr>
        <p:spPr/>
        <p:txBody>
          <a:bodyPr/>
          <a:lstStyle/>
          <a:p>
            <a:fld id="{C627C4B6-AC94-4DDC-9456-BA42C1483103}" type="slidenum">
              <a:rPr lang="en-US" smtClean="0"/>
              <a:t>‹#›</a:t>
            </a:fld>
            <a:endParaRPr lang="en-US"/>
          </a:p>
        </p:txBody>
      </p:sp>
    </p:spTree>
    <p:extLst>
      <p:ext uri="{BB962C8B-B14F-4D97-AF65-F5344CB8AC3E}">
        <p14:creationId xmlns:p14="http://schemas.microsoft.com/office/powerpoint/2010/main" val="130455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819A0D-3159-4635-B14C-443D5AA5A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14088-1735-46AF-9A6B-346407163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1930E-BB9C-45D9-B402-142AED9B1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A4CE3-2227-4371-82AC-4FCB7519A04C}" type="datetimeFigureOut">
              <a:rPr lang="en-US" smtClean="0"/>
              <a:t>14-Dec-17</a:t>
            </a:fld>
            <a:endParaRPr lang="en-US"/>
          </a:p>
        </p:txBody>
      </p:sp>
      <p:sp>
        <p:nvSpPr>
          <p:cNvPr id="5" name="Footer Placeholder 4">
            <a:extLst>
              <a:ext uri="{FF2B5EF4-FFF2-40B4-BE49-F238E27FC236}">
                <a16:creationId xmlns:a16="http://schemas.microsoft.com/office/drawing/2014/main" id="{6E22B35A-B56B-4A4E-A2C3-DA7C05533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C94489-D182-4DF1-A98F-093D8DE16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7C4B6-AC94-4DDC-9456-BA42C1483103}" type="slidenum">
              <a:rPr lang="en-US" smtClean="0"/>
              <a:t>‹#›</a:t>
            </a:fld>
            <a:endParaRPr lang="en-US"/>
          </a:p>
        </p:txBody>
      </p:sp>
    </p:spTree>
    <p:extLst>
      <p:ext uri="{BB962C8B-B14F-4D97-AF65-F5344CB8AC3E}">
        <p14:creationId xmlns:p14="http://schemas.microsoft.com/office/powerpoint/2010/main" val="974617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F2B0-1375-43AC-B580-EC0837C06FA1}"/>
              </a:ext>
            </a:extLst>
          </p:cNvPr>
          <p:cNvSpPr>
            <a:spLocks noGrp="1"/>
          </p:cNvSpPr>
          <p:nvPr>
            <p:ph type="ctrTitle"/>
          </p:nvPr>
        </p:nvSpPr>
        <p:spPr/>
        <p:txBody>
          <a:bodyPr>
            <a:normAutofit/>
          </a:bodyPr>
          <a:lstStyle/>
          <a:p>
            <a:pPr algn="l"/>
            <a:r>
              <a:rPr lang="en-US" sz="5500" b="1" dirty="0">
                <a:solidFill>
                  <a:schemeClr val="tx2"/>
                </a:solidFill>
              </a:rPr>
              <a:t>AFP PROGRESO</a:t>
            </a:r>
            <a:br>
              <a:rPr lang="en-US" sz="5500" dirty="0"/>
            </a:br>
            <a:r>
              <a:rPr lang="en-US" sz="5500" dirty="0"/>
              <a:t>New Chilean Pension Fund</a:t>
            </a:r>
          </a:p>
        </p:txBody>
      </p:sp>
      <p:sp>
        <p:nvSpPr>
          <p:cNvPr id="3" name="Subtitle 2">
            <a:extLst>
              <a:ext uri="{FF2B5EF4-FFF2-40B4-BE49-F238E27FC236}">
                <a16:creationId xmlns:a16="http://schemas.microsoft.com/office/drawing/2014/main" id="{2D620136-6CC2-4FA9-B2C0-55C8134527F6}"/>
              </a:ext>
            </a:extLst>
          </p:cNvPr>
          <p:cNvSpPr>
            <a:spLocks noGrp="1"/>
          </p:cNvSpPr>
          <p:nvPr>
            <p:ph type="subTitle" idx="1"/>
          </p:nvPr>
        </p:nvSpPr>
        <p:spPr>
          <a:xfrm>
            <a:off x="1524000" y="3602038"/>
            <a:ext cx="9144000" cy="1655762"/>
          </a:xfrm>
        </p:spPr>
        <p:txBody>
          <a:bodyPr/>
          <a:lstStyle/>
          <a:p>
            <a:pPr algn="l"/>
            <a:r>
              <a:rPr lang="en-US" dirty="0"/>
              <a:t>Discussion materials</a:t>
            </a:r>
          </a:p>
        </p:txBody>
      </p:sp>
      <p:pic>
        <p:nvPicPr>
          <p:cNvPr id="10" name="Picture 9">
            <a:extLst>
              <a:ext uri="{FF2B5EF4-FFF2-40B4-BE49-F238E27FC236}">
                <a16:creationId xmlns:a16="http://schemas.microsoft.com/office/drawing/2014/main" id="{5AD820C2-F45F-4848-B457-EF2C613DB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53059"/>
            <a:ext cx="2199421" cy="457200"/>
          </a:xfrm>
          <a:prstGeom prst="rect">
            <a:avLst/>
          </a:prstGeom>
        </p:spPr>
      </p:pic>
      <p:sp>
        <p:nvSpPr>
          <p:cNvPr id="11" name="Date Placeholder 10">
            <a:extLst>
              <a:ext uri="{FF2B5EF4-FFF2-40B4-BE49-F238E27FC236}">
                <a16:creationId xmlns:a16="http://schemas.microsoft.com/office/drawing/2014/main" id="{CD30EA8B-8D7E-47DB-9C2C-D78CF460DB06}"/>
              </a:ext>
            </a:extLst>
          </p:cNvPr>
          <p:cNvSpPr>
            <a:spLocks noGrp="1"/>
          </p:cNvSpPr>
          <p:nvPr>
            <p:ph type="dt" sz="half" idx="10"/>
          </p:nvPr>
        </p:nvSpPr>
        <p:spPr>
          <a:xfrm>
            <a:off x="838200" y="6356350"/>
            <a:ext cx="2743200" cy="365125"/>
          </a:xfrm>
        </p:spPr>
        <p:txBody>
          <a:bodyPr/>
          <a:lstStyle/>
          <a:p>
            <a:r>
              <a:rPr lang="en-US" sz="1600" dirty="0"/>
              <a:t>December 2017</a:t>
            </a:r>
          </a:p>
        </p:txBody>
      </p:sp>
    </p:spTree>
    <p:extLst>
      <p:ext uri="{BB962C8B-B14F-4D97-AF65-F5344CB8AC3E}">
        <p14:creationId xmlns:p14="http://schemas.microsoft.com/office/powerpoint/2010/main" val="2994366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Investment highlights</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10</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2300252"/>
            <a:ext cx="5257800" cy="404738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Captive customer base and room to deliver superior and cheaper services</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Over 2 years of guaranteed revenue (by law)</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Attractive economics: high single digit secular growth, c.60% EBITDA margins and strong cash flow generation</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Inflation protected exposure to LATAM with attractive financial return (25%+ IRR)</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Strong financial commitment of the founders (cUS$1m invested in the venture – substantially all their savings)</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High social impact of the investment</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Potential future development of the platform in other countries with a mix pension system</a:t>
            </a:r>
          </a:p>
        </p:txBody>
      </p:sp>
      <p:sp>
        <p:nvSpPr>
          <p:cNvPr id="6" name="Title 1">
            <a:extLst>
              <a:ext uri="{FF2B5EF4-FFF2-40B4-BE49-F238E27FC236}">
                <a16:creationId xmlns:a16="http://schemas.microsoft.com/office/drawing/2014/main" id="{0AE07164-1FAD-4BC0-B98A-CE11001B981B}"/>
              </a:ext>
            </a:extLst>
          </p:cNvPr>
          <p:cNvSpPr txBox="1">
            <a:spLocks/>
          </p:cNvSpPr>
          <p:nvPr/>
        </p:nvSpPr>
        <p:spPr>
          <a:xfrm>
            <a:off x="838200" y="1520564"/>
            <a:ext cx="5257800" cy="60594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400" b="1" dirty="0">
                <a:solidFill>
                  <a:schemeClr val="tx2"/>
                </a:solidFill>
                <a:latin typeface="Calibri Light" panose="020F0302020204030204" pitchFamily="34" charset="0"/>
                <a:cs typeface="Calibri Light" panose="020F0302020204030204" pitchFamily="34" charset="0"/>
              </a:rPr>
              <a:t>Investment thesis</a:t>
            </a:r>
          </a:p>
        </p:txBody>
      </p:sp>
      <p:sp>
        <p:nvSpPr>
          <p:cNvPr id="8" name="Title 1">
            <a:extLst>
              <a:ext uri="{FF2B5EF4-FFF2-40B4-BE49-F238E27FC236}">
                <a16:creationId xmlns:a16="http://schemas.microsoft.com/office/drawing/2014/main" id="{5C75ACF3-62D8-4B35-BDAE-C51336193A7C}"/>
              </a:ext>
            </a:extLst>
          </p:cNvPr>
          <p:cNvSpPr txBox="1">
            <a:spLocks/>
          </p:cNvSpPr>
          <p:nvPr/>
        </p:nvSpPr>
        <p:spPr>
          <a:xfrm>
            <a:off x="6306882" y="2300252"/>
            <a:ext cx="5257800" cy="404738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spcAft>
                <a:spcPts val="600"/>
              </a:spcAft>
              <a:buClr>
                <a:srgbClr val="FF0000"/>
              </a:buClr>
              <a:buFont typeface="Calibri Light" panose="020F0302020204030204" pitchFamily="34" charset="0"/>
              <a:buChar char="×"/>
            </a:pPr>
            <a:r>
              <a:rPr lang="en-US" sz="1600" dirty="0">
                <a:latin typeface="Calibri Light" panose="020F0302020204030204" pitchFamily="34" charset="0"/>
                <a:cs typeface="Calibri Light" panose="020F0302020204030204" pitchFamily="34" charset="0"/>
              </a:rPr>
              <a:t>The main risk is regulatory, with some calling for the dismantlement of the current system and a return to a “pay-as-you-go” one</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This is unlikely. The most plausible scenario is actually a strengthening of the current system, with the government playing a much larger role in the support of the weakest pensions and the increase in the overall level of compulsory savings (funded by the employers, the employees, the state or all of the above)</a:t>
            </a:r>
          </a:p>
          <a:p>
            <a:pPr marL="342900" indent="-342900">
              <a:lnSpc>
                <a:spcPct val="100000"/>
              </a:lnSpc>
              <a:spcBef>
                <a:spcPts val="600"/>
              </a:spcBef>
              <a:spcAft>
                <a:spcPts val="600"/>
              </a:spcAft>
              <a:buClr>
                <a:srgbClr val="008000"/>
              </a:buClr>
              <a:buFont typeface="Wingdings" panose="05000000000000000000" pitchFamily="2" charset="2"/>
              <a:buChar char="ü"/>
            </a:pPr>
            <a:r>
              <a:rPr lang="en-US" sz="1600" dirty="0">
                <a:latin typeface="Calibri Light" panose="020F0302020204030204" pitchFamily="34" charset="0"/>
                <a:cs typeface="Calibri Light" panose="020F0302020204030204" pitchFamily="34" charset="0"/>
              </a:rPr>
              <a:t>The government should also be taking measures to increase competition in the industry, which opens a window of opportunity for the formation of our AFP</a:t>
            </a:r>
          </a:p>
        </p:txBody>
      </p:sp>
      <p:sp>
        <p:nvSpPr>
          <p:cNvPr id="9" name="Title 1">
            <a:extLst>
              <a:ext uri="{FF2B5EF4-FFF2-40B4-BE49-F238E27FC236}">
                <a16:creationId xmlns:a16="http://schemas.microsoft.com/office/drawing/2014/main" id="{3984916A-80BC-48AB-AD2C-C01F114AF561}"/>
              </a:ext>
            </a:extLst>
          </p:cNvPr>
          <p:cNvSpPr txBox="1">
            <a:spLocks/>
          </p:cNvSpPr>
          <p:nvPr/>
        </p:nvSpPr>
        <p:spPr>
          <a:xfrm>
            <a:off x="6306882" y="1520564"/>
            <a:ext cx="5257800" cy="60594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400" b="1" dirty="0">
                <a:solidFill>
                  <a:schemeClr val="tx2"/>
                </a:solidFill>
                <a:latin typeface="Calibri Light" panose="020F0302020204030204" pitchFamily="34" charset="0"/>
                <a:cs typeface="Calibri Light" panose="020F0302020204030204" pitchFamily="34" charset="0"/>
              </a:rPr>
              <a:t>Key risks and opportunities</a:t>
            </a:r>
          </a:p>
        </p:txBody>
      </p:sp>
    </p:spTree>
    <p:extLst>
      <p:ext uri="{BB962C8B-B14F-4D97-AF65-F5344CB8AC3E}">
        <p14:creationId xmlns:p14="http://schemas.microsoft.com/office/powerpoint/2010/main" val="236951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09CF9D-F3DA-4930-9232-E47D328EA705}"/>
              </a:ext>
            </a:extLst>
          </p:cNvPr>
          <p:cNvPicPr>
            <a:picLocks noChangeAspect="1"/>
          </p:cNvPicPr>
          <p:nvPr/>
        </p:nvPicPr>
        <p:blipFill>
          <a:blip r:embed="rId2"/>
          <a:stretch>
            <a:fillRect/>
          </a:stretch>
        </p:blipFill>
        <p:spPr>
          <a:xfrm>
            <a:off x="578800" y="1612314"/>
            <a:ext cx="7752963" cy="4855464"/>
          </a:xfrm>
          <a:prstGeom prst="rect">
            <a:avLst/>
          </a:prstGeom>
        </p:spPr>
      </p:pic>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Key financials – conservative business plan</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11</a:t>
            </a:fld>
            <a:endParaRPr lang="en-US"/>
          </a:p>
        </p:txBody>
      </p:sp>
      <p:sp>
        <p:nvSpPr>
          <p:cNvPr id="8" name="TextBox 33">
            <a:extLst>
              <a:ext uri="{FF2B5EF4-FFF2-40B4-BE49-F238E27FC236}">
                <a16:creationId xmlns:a16="http://schemas.microsoft.com/office/drawing/2014/main" id="{88B9E100-C001-4613-8A31-579E32F1BC93}"/>
              </a:ext>
            </a:extLst>
          </p:cNvPr>
          <p:cNvSpPr txBox="1">
            <a:spLocks noChangeArrowheads="1"/>
          </p:cNvSpPr>
          <p:nvPr/>
        </p:nvSpPr>
        <p:spPr bwMode="auto">
          <a:xfrm>
            <a:off x="8873938" y="2322188"/>
            <a:ext cx="3108960" cy="960120"/>
          </a:xfrm>
          <a:prstGeom prst="rect">
            <a:avLst/>
          </a:prstGeom>
          <a:noFill/>
          <a:ln w="9525">
            <a:solidFill>
              <a:srgbClr val="FF0000"/>
            </a:solidFill>
            <a:miter lim="800000"/>
            <a:headEnd/>
            <a:tailEnd/>
          </a:ln>
        </p:spPr>
        <p:txBody>
          <a:bodyPr wrap="square">
            <a:noAutofit/>
          </a:bodyPr>
          <a:lstStyle/>
          <a:p>
            <a:r>
              <a:rPr lang="en-GB" sz="1100" dirty="0">
                <a:latin typeface="Calibri" pitchFamily="34" charset="0"/>
              </a:rPr>
              <a:t>Current monthly gross salary sits at c.US$1.200. We expect gross salary to increase by 12% p.a. driven by labour cost inflation and improving contributor mix (AFP Modelo experienced consistent increases of 14% for several years)</a:t>
            </a:r>
            <a:endParaRPr lang="en-US" sz="1100" dirty="0">
              <a:latin typeface="Calibri" pitchFamily="34" charset="0"/>
            </a:endParaRPr>
          </a:p>
        </p:txBody>
      </p:sp>
      <p:sp>
        <p:nvSpPr>
          <p:cNvPr id="13" name="Rectangle 12">
            <a:extLst>
              <a:ext uri="{FF2B5EF4-FFF2-40B4-BE49-F238E27FC236}">
                <a16:creationId xmlns:a16="http://schemas.microsoft.com/office/drawing/2014/main" id="{78772BA1-051C-48F2-BEF9-BD77986BE3DD}"/>
              </a:ext>
            </a:extLst>
          </p:cNvPr>
          <p:cNvSpPr/>
          <p:nvPr/>
        </p:nvSpPr>
        <p:spPr>
          <a:xfrm>
            <a:off x="536269" y="2483253"/>
            <a:ext cx="77724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a:extLst>
              <a:ext uri="{FF2B5EF4-FFF2-40B4-BE49-F238E27FC236}">
                <a16:creationId xmlns:a16="http://schemas.microsoft.com/office/drawing/2014/main" id="{DFC28D7D-FCDB-4D09-9906-31BB6A2E4412}"/>
              </a:ext>
            </a:extLst>
          </p:cNvPr>
          <p:cNvSpPr/>
          <p:nvPr/>
        </p:nvSpPr>
        <p:spPr>
          <a:xfrm>
            <a:off x="536269" y="2752616"/>
            <a:ext cx="77724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506D3F99-55D3-46DE-8F19-F0018D0A4CE4}"/>
              </a:ext>
            </a:extLst>
          </p:cNvPr>
          <p:cNvSpPr/>
          <p:nvPr/>
        </p:nvSpPr>
        <p:spPr>
          <a:xfrm>
            <a:off x="536269" y="3011340"/>
            <a:ext cx="77724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a:extLst>
              <a:ext uri="{FF2B5EF4-FFF2-40B4-BE49-F238E27FC236}">
                <a16:creationId xmlns:a16="http://schemas.microsoft.com/office/drawing/2014/main" id="{114E05B1-1096-4FC1-AA5C-E7D6913AD4FE}"/>
              </a:ext>
            </a:extLst>
          </p:cNvPr>
          <p:cNvSpPr/>
          <p:nvPr/>
        </p:nvSpPr>
        <p:spPr>
          <a:xfrm>
            <a:off x="536269" y="3748523"/>
            <a:ext cx="7772400" cy="2286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33">
            <a:extLst>
              <a:ext uri="{FF2B5EF4-FFF2-40B4-BE49-F238E27FC236}">
                <a16:creationId xmlns:a16="http://schemas.microsoft.com/office/drawing/2014/main" id="{D37B2E70-B053-4FF9-AD46-9022AB14F498}"/>
              </a:ext>
            </a:extLst>
          </p:cNvPr>
          <p:cNvSpPr txBox="1">
            <a:spLocks noChangeArrowheads="1"/>
          </p:cNvSpPr>
          <p:nvPr/>
        </p:nvSpPr>
        <p:spPr bwMode="auto">
          <a:xfrm>
            <a:off x="8873938" y="1608487"/>
            <a:ext cx="3108960" cy="594360"/>
          </a:xfrm>
          <a:prstGeom prst="rect">
            <a:avLst/>
          </a:prstGeom>
          <a:noFill/>
          <a:ln w="9525">
            <a:solidFill>
              <a:srgbClr val="FF0000"/>
            </a:solidFill>
            <a:miter lim="800000"/>
            <a:headEnd/>
            <a:tailEnd/>
          </a:ln>
        </p:spPr>
        <p:txBody>
          <a:bodyPr wrap="square">
            <a:noAutofit/>
          </a:bodyPr>
          <a:lstStyle/>
          <a:p>
            <a:r>
              <a:rPr lang="en-GB" sz="1100" dirty="0">
                <a:latin typeface="Calibri" pitchFamily="34" charset="0"/>
              </a:rPr>
              <a:t>The winner of the bidding typically adds over 180k contributors per annum (e.g. AFP Modelo and AFP Plan Vital)</a:t>
            </a:r>
            <a:endParaRPr lang="en-US" sz="1100" dirty="0">
              <a:latin typeface="Calibri" pitchFamily="34" charset="0"/>
            </a:endParaRPr>
          </a:p>
        </p:txBody>
      </p:sp>
      <p:cxnSp>
        <p:nvCxnSpPr>
          <p:cNvPr id="22" name="Straight Arrow Connector 21">
            <a:extLst>
              <a:ext uri="{FF2B5EF4-FFF2-40B4-BE49-F238E27FC236}">
                <a16:creationId xmlns:a16="http://schemas.microsoft.com/office/drawing/2014/main" id="{F9A37C2B-5232-4913-A4E1-8DC832D57466}"/>
              </a:ext>
            </a:extLst>
          </p:cNvPr>
          <p:cNvCxnSpPr>
            <a:cxnSpLocks/>
          </p:cNvCxnSpPr>
          <p:nvPr/>
        </p:nvCxnSpPr>
        <p:spPr>
          <a:xfrm flipH="1">
            <a:off x="8317848" y="1905667"/>
            <a:ext cx="556090" cy="693126"/>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1C01010-99E1-40D9-8040-A35A0CDB60CF}"/>
              </a:ext>
            </a:extLst>
          </p:cNvPr>
          <p:cNvCxnSpPr>
            <a:cxnSpLocks/>
          </p:cNvCxnSpPr>
          <p:nvPr/>
        </p:nvCxnSpPr>
        <p:spPr>
          <a:xfrm flipH="1">
            <a:off x="8317848" y="2710808"/>
            <a:ext cx="556090" cy="156108"/>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33">
            <a:extLst>
              <a:ext uri="{FF2B5EF4-FFF2-40B4-BE49-F238E27FC236}">
                <a16:creationId xmlns:a16="http://schemas.microsoft.com/office/drawing/2014/main" id="{9EC21285-4243-467A-A2BF-636232E5F101}"/>
              </a:ext>
            </a:extLst>
          </p:cNvPr>
          <p:cNvSpPr txBox="1">
            <a:spLocks noChangeArrowheads="1"/>
          </p:cNvSpPr>
          <p:nvPr/>
        </p:nvSpPr>
        <p:spPr bwMode="auto">
          <a:xfrm>
            <a:off x="8873938" y="3431334"/>
            <a:ext cx="3108960" cy="822960"/>
          </a:xfrm>
          <a:prstGeom prst="rect">
            <a:avLst/>
          </a:prstGeom>
          <a:noFill/>
          <a:ln w="9525">
            <a:solidFill>
              <a:srgbClr val="FF0000"/>
            </a:solidFill>
            <a:miter lim="800000"/>
            <a:headEnd/>
            <a:tailEnd/>
          </a:ln>
        </p:spPr>
        <p:txBody>
          <a:bodyPr wrap="square">
            <a:noAutofit/>
          </a:bodyPr>
          <a:lstStyle/>
          <a:p>
            <a:r>
              <a:rPr lang="en-GB" sz="1100" dirty="0">
                <a:latin typeface="Calibri" pitchFamily="34" charset="0"/>
              </a:rPr>
              <a:t>Currently commissions range from 0,41% to 1.48% (with the median at 1,36%). At 0,75% we would be the second cheapest and we also believe Plan Vital </a:t>
            </a:r>
            <a:r>
              <a:rPr lang="en-US" sz="1100" dirty="0">
                <a:latin typeface="Calibri" pitchFamily="34" charset="0"/>
              </a:rPr>
              <a:t>(</a:t>
            </a:r>
            <a:r>
              <a:rPr lang="en-GB" sz="1100" dirty="0">
                <a:latin typeface="Calibri" pitchFamily="34" charset="0"/>
              </a:rPr>
              <a:t>0,41%) will increase their commission levels</a:t>
            </a:r>
            <a:endParaRPr lang="en-US" sz="1100" dirty="0">
              <a:latin typeface="Calibri" pitchFamily="34" charset="0"/>
            </a:endParaRPr>
          </a:p>
        </p:txBody>
      </p:sp>
      <p:cxnSp>
        <p:nvCxnSpPr>
          <p:cNvPr id="26" name="Straight Arrow Connector 25">
            <a:extLst>
              <a:ext uri="{FF2B5EF4-FFF2-40B4-BE49-F238E27FC236}">
                <a16:creationId xmlns:a16="http://schemas.microsoft.com/office/drawing/2014/main" id="{FE99C3CB-0484-4578-9051-8F1925B54EA3}"/>
              </a:ext>
            </a:extLst>
          </p:cNvPr>
          <p:cNvCxnSpPr>
            <a:cxnSpLocks/>
          </p:cNvCxnSpPr>
          <p:nvPr/>
        </p:nvCxnSpPr>
        <p:spPr>
          <a:xfrm flipH="1" flipV="1">
            <a:off x="8317848" y="3125106"/>
            <a:ext cx="556090" cy="30156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33">
            <a:extLst>
              <a:ext uri="{FF2B5EF4-FFF2-40B4-BE49-F238E27FC236}">
                <a16:creationId xmlns:a16="http://schemas.microsoft.com/office/drawing/2014/main" id="{40B4236C-74B0-41ED-8D80-0D45434680C2}"/>
              </a:ext>
            </a:extLst>
          </p:cNvPr>
          <p:cNvSpPr txBox="1">
            <a:spLocks noChangeArrowheads="1"/>
          </p:cNvSpPr>
          <p:nvPr/>
        </p:nvSpPr>
        <p:spPr bwMode="auto">
          <a:xfrm>
            <a:off x="8873938" y="4434972"/>
            <a:ext cx="3108960" cy="1097280"/>
          </a:xfrm>
          <a:prstGeom prst="rect">
            <a:avLst/>
          </a:prstGeom>
          <a:noFill/>
          <a:ln w="9525">
            <a:solidFill>
              <a:srgbClr val="FF0000"/>
            </a:solidFill>
            <a:miter lim="800000"/>
            <a:headEnd/>
            <a:tailEnd/>
          </a:ln>
        </p:spPr>
        <p:txBody>
          <a:bodyPr wrap="square">
            <a:noAutofit/>
          </a:bodyPr>
          <a:lstStyle/>
          <a:p>
            <a:r>
              <a:rPr lang="en-GB" sz="1100" dirty="0">
                <a:latin typeface="Calibri" pitchFamily="34" charset="0"/>
              </a:rPr>
              <a:t>Key drivers of costs are: Personnel, IT, Collection, Custody and Selling expenses</a:t>
            </a:r>
          </a:p>
          <a:p>
            <a:endParaRPr lang="en-GB" sz="1100" dirty="0">
              <a:latin typeface="Calibri" pitchFamily="34" charset="0"/>
            </a:endParaRPr>
          </a:p>
          <a:p>
            <a:r>
              <a:rPr lang="en-GB" sz="1100" dirty="0">
                <a:latin typeface="Calibri" pitchFamily="34" charset="0"/>
              </a:rPr>
              <a:t>Offices: 16 + headquarters (regulator requires to have and maintain national presence to participate in the bidding)</a:t>
            </a:r>
            <a:endParaRPr lang="en-US" sz="1100" dirty="0">
              <a:latin typeface="Calibri" pitchFamily="34" charset="0"/>
            </a:endParaRPr>
          </a:p>
        </p:txBody>
      </p:sp>
      <p:cxnSp>
        <p:nvCxnSpPr>
          <p:cNvPr id="29" name="Straight Arrow Connector 28">
            <a:extLst>
              <a:ext uri="{FF2B5EF4-FFF2-40B4-BE49-F238E27FC236}">
                <a16:creationId xmlns:a16="http://schemas.microsoft.com/office/drawing/2014/main" id="{94A55748-700F-49CD-B134-82C42DDA763E}"/>
              </a:ext>
            </a:extLst>
          </p:cNvPr>
          <p:cNvCxnSpPr>
            <a:cxnSpLocks/>
          </p:cNvCxnSpPr>
          <p:nvPr/>
        </p:nvCxnSpPr>
        <p:spPr>
          <a:xfrm flipH="1" flipV="1">
            <a:off x="8317848" y="3913512"/>
            <a:ext cx="556090" cy="52146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8464A8C3-9176-486B-BD0F-2EA6C00F642D}"/>
              </a:ext>
            </a:extLst>
          </p:cNvPr>
          <p:cNvSpPr txBox="1">
            <a:spLocks/>
          </p:cNvSpPr>
          <p:nvPr/>
        </p:nvSpPr>
        <p:spPr>
          <a:xfrm>
            <a:off x="8873939" y="5678189"/>
            <a:ext cx="3002628" cy="87136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600" b="1" dirty="0">
                <a:solidFill>
                  <a:schemeClr val="tx2"/>
                </a:solidFill>
                <a:latin typeface="Calibri Light" panose="020F0302020204030204" pitchFamily="34" charset="0"/>
                <a:cs typeface="Calibri Light" panose="020F0302020204030204" pitchFamily="34" charset="0"/>
              </a:rPr>
              <a:t>Excellent profitability and cash flow generation compounded with stability and secular growth</a:t>
            </a:r>
          </a:p>
        </p:txBody>
      </p:sp>
    </p:spTree>
    <p:extLst>
      <p:ext uri="{BB962C8B-B14F-4D97-AF65-F5344CB8AC3E}">
        <p14:creationId xmlns:p14="http://schemas.microsoft.com/office/powerpoint/2010/main" val="879238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1C3B68-554C-4123-B788-2C3BB37760B4}"/>
              </a:ext>
            </a:extLst>
          </p:cNvPr>
          <p:cNvPicPr>
            <a:picLocks noChangeAspect="1"/>
          </p:cNvPicPr>
          <p:nvPr/>
        </p:nvPicPr>
        <p:blipFill>
          <a:blip r:embed="rId2"/>
          <a:stretch>
            <a:fillRect/>
          </a:stretch>
        </p:blipFill>
        <p:spPr>
          <a:xfrm>
            <a:off x="634863" y="1614848"/>
            <a:ext cx="6957489" cy="4233672"/>
          </a:xfrm>
          <a:prstGeom prst="rect">
            <a:avLst/>
          </a:prstGeom>
        </p:spPr>
      </p:pic>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Exit and indicative potential returns</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12</a:t>
            </a:fld>
            <a:endParaRPr lang="en-US"/>
          </a:p>
        </p:txBody>
      </p:sp>
      <p:sp>
        <p:nvSpPr>
          <p:cNvPr id="8" name="Title 1">
            <a:extLst>
              <a:ext uri="{FF2B5EF4-FFF2-40B4-BE49-F238E27FC236}">
                <a16:creationId xmlns:a16="http://schemas.microsoft.com/office/drawing/2014/main" id="{5C2B0097-D588-4E43-9244-6B6BEB35FCD9}"/>
              </a:ext>
            </a:extLst>
          </p:cNvPr>
          <p:cNvSpPr txBox="1">
            <a:spLocks/>
          </p:cNvSpPr>
          <p:nvPr/>
        </p:nvSpPr>
        <p:spPr>
          <a:xfrm>
            <a:off x="7885111" y="1779323"/>
            <a:ext cx="3672026" cy="435566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nSpc>
                <a:spcPct val="100000"/>
              </a:lnSpc>
              <a:spcBef>
                <a:spcPts val="600"/>
              </a:spcBef>
              <a:spcAft>
                <a:spcPts val="600"/>
              </a:spcAft>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An indicative investment of US$15m (25% stake in the company) would yield an IRR of 25%+, on conservative business plan and exit assumptions</a:t>
            </a:r>
          </a:p>
          <a:p>
            <a:pPr marL="285750" indent="-285750">
              <a:lnSpc>
                <a:spcPct val="100000"/>
              </a:lnSpc>
              <a:spcBef>
                <a:spcPts val="600"/>
              </a:spcBef>
              <a:spcAft>
                <a:spcPts val="600"/>
              </a:spcAft>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The founders will in fact guarantee investors a 15% IRR in USD terms (to help alleviate any concerns they might have in terms of currency volatility)</a:t>
            </a:r>
          </a:p>
          <a:p>
            <a:pPr marL="285750" indent="-285750">
              <a:lnSpc>
                <a:spcPct val="100000"/>
              </a:lnSpc>
              <a:spcBef>
                <a:spcPts val="600"/>
              </a:spcBef>
              <a:spcAft>
                <a:spcPts val="600"/>
              </a:spcAft>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Founders will have a 6 year lockup</a:t>
            </a:r>
          </a:p>
          <a:p>
            <a:pPr marL="285750" indent="-285750">
              <a:lnSpc>
                <a:spcPct val="100000"/>
              </a:lnSpc>
              <a:spcBef>
                <a:spcPts val="600"/>
              </a:spcBef>
              <a:spcAft>
                <a:spcPts val="600"/>
              </a:spcAft>
              <a:buFont typeface="Wingdings" panose="05000000000000000000" pitchFamily="2" charset="2"/>
              <a:buChar char="§"/>
            </a:pPr>
            <a:r>
              <a:rPr lang="en-US" sz="1800" b="1" dirty="0">
                <a:latin typeface="Calibri Light" panose="020F0302020204030204" pitchFamily="34" charset="0"/>
                <a:cs typeface="Calibri Light" panose="020F0302020204030204" pitchFamily="34" charset="0"/>
              </a:rPr>
              <a:t>Chile does not tax foreign capital entering or exiting the country, and no minimum term for investment is required</a:t>
            </a:r>
          </a:p>
        </p:txBody>
      </p:sp>
    </p:spTree>
    <p:extLst>
      <p:ext uri="{BB962C8B-B14F-4D97-AF65-F5344CB8AC3E}">
        <p14:creationId xmlns:p14="http://schemas.microsoft.com/office/powerpoint/2010/main" val="380767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We look forward to hearing from you</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13</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4675" indent="-574675">
              <a:lnSpc>
                <a:spcPct val="100000"/>
              </a:lnSpc>
              <a:spcBef>
                <a:spcPts val="6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business has a very high social purpose and impact, which is the improvement of pensions and the democratization of investing</a:t>
            </a:r>
          </a:p>
          <a:p>
            <a:pPr marL="574675" indent="-574675">
              <a:lnSpc>
                <a:spcPct val="100000"/>
              </a:lnSpc>
              <a:spcBef>
                <a:spcPts val="6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For investors, this is a rare opportunity to:</a:t>
            </a:r>
          </a:p>
          <a:p>
            <a:pPr marL="1031875" lvl="3" indent="-457200">
              <a:spcBef>
                <a:spcPts val="600"/>
              </a:spcBef>
              <a:spcAft>
                <a:spcPts val="6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Enter a 60% EBITDA margin industry with high single digit secular growth and strong cash flow generation</a:t>
            </a:r>
          </a:p>
          <a:p>
            <a:pPr marL="1031875" lvl="3" indent="-457200">
              <a:spcBef>
                <a:spcPts val="600"/>
              </a:spcBef>
              <a:spcAft>
                <a:spcPts val="6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Participate in a 25%+ IRR inflation protected investment with guaranteed minimum return in USD and strong financial commitment of the founders</a:t>
            </a:r>
          </a:p>
          <a:p>
            <a:pPr marL="574675" indent="-574675">
              <a:lnSpc>
                <a:spcPct val="100000"/>
              </a:lnSpc>
              <a:spcBef>
                <a:spcPts val="600"/>
              </a:spcBef>
              <a:spcAft>
                <a:spcPts val="1200"/>
              </a:spcAft>
              <a:buFont typeface="Wingdings" panose="05000000000000000000" pitchFamily="2" charset="2"/>
              <a:buChar char="§"/>
            </a:pPr>
            <a:r>
              <a:rPr lang="en-US" sz="2200" b="1" dirty="0">
                <a:latin typeface="Calibri Light" panose="020F0302020204030204" pitchFamily="34" charset="0"/>
                <a:cs typeface="Calibri Light" panose="020F0302020204030204" pitchFamily="34" charset="0"/>
              </a:rPr>
              <a:t>Current status.</a:t>
            </a:r>
            <a:r>
              <a:rPr lang="en-US" sz="2200" dirty="0">
                <a:latin typeface="Calibri Light" panose="020F0302020204030204" pitchFamily="34" charset="0"/>
                <a:cs typeface="Calibri Light" panose="020F0302020204030204" pitchFamily="34" charset="0"/>
              </a:rPr>
              <a:t> We are waiting for the regulatory approval and are a participant in the bidding process. Formal offers to be presented on Jan 15, 2018. Results will be available on Feb 1, 2018</a:t>
            </a:r>
          </a:p>
        </p:txBody>
      </p:sp>
    </p:spTree>
    <p:extLst>
      <p:ext uri="{BB962C8B-B14F-4D97-AF65-F5344CB8AC3E}">
        <p14:creationId xmlns:p14="http://schemas.microsoft.com/office/powerpoint/2010/main" val="1769802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AC6E-F9C3-4C0F-B648-131144655FB6}"/>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F2418E2C-F798-45C9-9236-CFDB14A5A5F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8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Key team members of AFP Progreso (1/2)</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15</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Jim Varas (General Manager)</a:t>
            </a:r>
            <a:r>
              <a:rPr lang="en-US" sz="1600" dirty="0">
                <a:latin typeface="Calibri Light" panose="020F0302020204030204" pitchFamily="34" charset="0"/>
                <a:cs typeface="Calibri Light" panose="020F0302020204030204" pitchFamily="34" charset="0"/>
              </a:rPr>
              <a:t>. Managing Partner of Alagna Capital. Before founding Alagna, Jim was a Principal at EXOR - one of Europe’s leading investment companies with assets of US$21bn and controlled by the Agnelli family, completing also an operational experience with Fiat Chrysler in the US as Director/Head of North America Financial Planning &amp; Analysis. He is originally from Chile, but lived and worked in Europe and in the US for over 16 years. Prior to EXOR, Jim worked for UBS and BNP Paribas in London. He is a French engineer by training with a degree from Ecole Polytechnique and an MBA from College des Ingénieurs.</a:t>
            </a:r>
          </a:p>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Cannot be disclosed at this time (COO)</a:t>
            </a:r>
            <a:r>
              <a:rPr lang="en-US" sz="1600" dirty="0">
                <a:latin typeface="Calibri Light" panose="020F0302020204030204" pitchFamily="34" charset="0"/>
                <a:cs typeface="Calibri Light" panose="020F0302020204030204" pitchFamily="34" charset="0"/>
              </a:rPr>
              <a:t>. X has 25 years of experience in the AFP industry and is currently part of the executive team of AFP Y, where she has previously occupied the roles of Deputy CEO, COO and most recently Vice-President of Technology. X was also part of the team that went through the regulatory approval process and implemented AFP Y in W. X is in the </a:t>
            </a:r>
            <a:r>
              <a:rPr lang="en-US" sz="1600" dirty="0" err="1">
                <a:latin typeface="Calibri Light" panose="020F0302020204030204" pitchFamily="34" charset="0"/>
                <a:cs typeface="Calibri Light" panose="020F0302020204030204" pitchFamily="34" charset="0"/>
              </a:rPr>
              <a:t>BoD</a:t>
            </a:r>
            <a:r>
              <a:rPr lang="en-US" sz="1600" dirty="0">
                <a:latin typeface="Calibri Light" panose="020F0302020204030204" pitchFamily="34" charset="0"/>
                <a:cs typeface="Calibri Light" panose="020F0302020204030204" pitchFamily="34" charset="0"/>
              </a:rPr>
              <a:t> of </a:t>
            </a:r>
            <a:r>
              <a:rPr lang="en-US" sz="1600" dirty="0" err="1">
                <a:latin typeface="Calibri Light" panose="020F0302020204030204" pitchFamily="34" charset="0"/>
                <a:cs typeface="Calibri Light" panose="020F0302020204030204" pitchFamily="34" charset="0"/>
              </a:rPr>
              <a:t>Previred</a:t>
            </a:r>
            <a:r>
              <a:rPr lang="en-US" sz="1600" dirty="0">
                <a:latin typeface="Calibri Light" panose="020F0302020204030204" pitchFamily="34" charset="0"/>
                <a:cs typeface="Calibri Light" panose="020F0302020204030204" pitchFamily="34" charset="0"/>
              </a:rPr>
              <a:t> (a key player in the industry). She studied Computer Science at Federico Santa Maria.</a:t>
            </a:r>
          </a:p>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Victor </a:t>
            </a:r>
            <a:r>
              <a:rPr lang="en-US" sz="1600" b="1" dirty="0" err="1">
                <a:latin typeface="Calibri Light" panose="020F0302020204030204" pitchFamily="34" charset="0"/>
                <a:cs typeface="Calibri Light" panose="020F0302020204030204" pitchFamily="34" charset="0"/>
              </a:rPr>
              <a:t>Agurto</a:t>
            </a:r>
            <a:r>
              <a:rPr lang="en-US" sz="1600" b="1" dirty="0">
                <a:latin typeface="Calibri Light" panose="020F0302020204030204" pitchFamily="34" charset="0"/>
                <a:cs typeface="Calibri Light" panose="020F0302020204030204" pitchFamily="34" charset="0"/>
              </a:rPr>
              <a:t> (CFO)</a:t>
            </a:r>
            <a:r>
              <a:rPr lang="en-US" sz="1600" dirty="0">
                <a:latin typeface="Calibri Light" panose="020F0302020204030204" pitchFamily="34" charset="0"/>
                <a:cs typeface="Calibri Light" panose="020F0302020204030204" pitchFamily="34" charset="0"/>
              </a:rPr>
              <a:t>. Victor has 25 years of experience in the AFP and Insurance industry. Victor was CAO and Head of FP&amp;A at AFP </a:t>
            </a:r>
            <a:r>
              <a:rPr lang="en-US" sz="1600" dirty="0" err="1">
                <a:latin typeface="Calibri Light" panose="020F0302020204030204" pitchFamily="34" charset="0"/>
                <a:cs typeface="Calibri Light" panose="020F0302020204030204" pitchFamily="34" charset="0"/>
              </a:rPr>
              <a:t>Bansander</a:t>
            </a:r>
            <a:r>
              <a:rPr lang="en-US" sz="1600" dirty="0">
                <a:latin typeface="Calibri Light" panose="020F0302020204030204" pitchFamily="34" charset="0"/>
                <a:cs typeface="Calibri Light" panose="020F0302020204030204" pitchFamily="34" charset="0"/>
              </a:rPr>
              <a:t>, CFO at AFP Capital and CAO at AFP Habitat. Victor has a long experience implementing ERP systems for AFP and dealing with the complexities of the accounting processes in the business. Victor has a degree in Accounting from Universidad de Chile and an MBA from Universidad de Santiago de Chile.</a:t>
            </a:r>
          </a:p>
        </p:txBody>
      </p:sp>
    </p:spTree>
    <p:extLst>
      <p:ext uri="{BB962C8B-B14F-4D97-AF65-F5344CB8AC3E}">
        <p14:creationId xmlns:p14="http://schemas.microsoft.com/office/powerpoint/2010/main" val="85349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Key team members of AFP Progreso (2/2)</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16</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Yerko Covacevich (CTO)</a:t>
            </a:r>
            <a:r>
              <a:rPr lang="en-US" sz="1600" dirty="0">
                <a:latin typeface="Calibri Light" panose="020F0302020204030204" pitchFamily="34" charset="0"/>
                <a:cs typeface="Calibri Light" panose="020F0302020204030204" pitchFamily="34" charset="0"/>
              </a:rPr>
              <a:t>. Yerko has 15 years of experience leading, developing and implementing IT projects. He has specialized in the design and development of service oriented software and cloud architectures, as well as in the development of client/server applications and the modelling and design of business processes in different industries. Yerko currently works at PAD Systems Consulting and is developing the project </a:t>
            </a:r>
            <a:r>
              <a:rPr lang="en-US" sz="1600" dirty="0" err="1">
                <a:latin typeface="Calibri Light" panose="020F0302020204030204" pitchFamily="34" charset="0"/>
                <a:cs typeface="Calibri Light" panose="020F0302020204030204" pitchFamily="34" charset="0"/>
              </a:rPr>
              <a:t>Escritorio</a:t>
            </a:r>
            <a:r>
              <a:rPr lang="en-US" sz="1600" dirty="0">
                <a:latin typeface="Calibri Light" panose="020F0302020204030204" pitchFamily="34" charset="0"/>
                <a:cs typeface="Calibri Light" panose="020F0302020204030204" pitchFamily="34" charset="0"/>
              </a:rPr>
              <a:t> </a:t>
            </a:r>
            <a:r>
              <a:rPr lang="en-US" sz="1600" dirty="0" err="1">
                <a:latin typeface="Calibri Light" panose="020F0302020204030204" pitchFamily="34" charset="0"/>
                <a:cs typeface="Calibri Light" panose="020F0302020204030204" pitchFamily="34" charset="0"/>
              </a:rPr>
              <a:t>Empresa</a:t>
            </a:r>
            <a:r>
              <a:rPr lang="en-US" sz="1600" dirty="0">
                <a:latin typeface="Calibri Light" panose="020F0302020204030204" pitchFamily="34" charset="0"/>
                <a:cs typeface="Calibri Light" panose="020F0302020204030204" pitchFamily="34" charset="0"/>
              </a:rPr>
              <a:t> for </a:t>
            </a:r>
            <a:r>
              <a:rPr lang="en-US" sz="1600" dirty="0" err="1">
                <a:latin typeface="Calibri Light" panose="020F0302020204030204" pitchFamily="34" charset="0"/>
                <a:cs typeface="Calibri Light" panose="020F0302020204030204" pitchFamily="34" charset="0"/>
              </a:rPr>
              <a:t>Corfo</a:t>
            </a:r>
            <a:r>
              <a:rPr lang="en-US" sz="1600" dirty="0">
                <a:latin typeface="Calibri Light" panose="020F0302020204030204" pitchFamily="34" charset="0"/>
                <a:cs typeface="Calibri Light" panose="020F0302020204030204" pitchFamily="34" charset="0"/>
              </a:rPr>
              <a:t>. He is an engineer by training with a degree from Universidad de Chile and an MBA from the Institute for Executive Development (IEDE).</a:t>
            </a:r>
          </a:p>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Alejandro Rogers (Compliance &amp; Risk Officer)</a:t>
            </a:r>
            <a:r>
              <a:rPr lang="en-US" sz="1600" dirty="0">
                <a:latin typeface="Calibri Light" panose="020F0302020204030204" pitchFamily="34" charset="0"/>
                <a:cs typeface="Calibri Light" panose="020F0302020204030204" pitchFamily="34" charset="0"/>
              </a:rPr>
              <a:t>. 10 years of experience in the financial industry with over 6 years of specific experience in risk and compliance. Alejandro was the Chief Compliance Officer of </a:t>
            </a:r>
            <a:r>
              <a:rPr lang="en-US" sz="1600" dirty="0" err="1">
                <a:latin typeface="Calibri Light" panose="020F0302020204030204" pitchFamily="34" charset="0"/>
                <a:cs typeface="Calibri Light" panose="020F0302020204030204" pitchFamily="34" charset="0"/>
              </a:rPr>
              <a:t>Moneda</a:t>
            </a:r>
            <a:r>
              <a:rPr lang="en-US" sz="1600" dirty="0">
                <a:latin typeface="Calibri Light" panose="020F0302020204030204" pitchFamily="34" charset="0"/>
                <a:cs typeface="Calibri Light" panose="020F0302020204030204" pitchFamily="34" charset="0"/>
              </a:rPr>
              <a:t> Asset Management for many years and built great expertise and working knowledge in the field. He is fluent in English, French and Spanish and has solid quantitative skills and experience in IT developments. Alejandro studied Business Administration at Universidad del Desarrollo in Chile and holds an MBA in Finance from MIT Sloan School of Management</a:t>
            </a:r>
            <a:endParaRPr lang="es-ES" sz="1600" dirty="0">
              <a:latin typeface="Calibri Light" panose="020F0302020204030204" pitchFamily="34" charset="0"/>
              <a:cs typeface="Calibri Light" panose="020F0302020204030204" pitchFamily="34" charset="0"/>
            </a:endParaRPr>
          </a:p>
          <a:p>
            <a:pPr marL="233363" indent="-233363">
              <a:lnSpc>
                <a:spcPct val="100000"/>
              </a:lnSpc>
              <a:spcBef>
                <a:spcPts val="1200"/>
              </a:spcBef>
              <a:spcAft>
                <a:spcPts val="1200"/>
              </a:spcAft>
              <a:buFont typeface="Wingdings" panose="05000000000000000000" pitchFamily="2" charset="2"/>
              <a:buChar char="§"/>
            </a:pPr>
            <a:r>
              <a:rPr lang="en-US" sz="1600" b="1" dirty="0">
                <a:latin typeface="Calibri Light" panose="020F0302020204030204" pitchFamily="34" charset="0"/>
                <a:cs typeface="Calibri Light" panose="020F0302020204030204" pitchFamily="34" charset="0"/>
              </a:rPr>
              <a:t>Eugenie Pikhalo (Project Manager)</a:t>
            </a:r>
            <a:r>
              <a:rPr lang="en-US" sz="1600" dirty="0">
                <a:latin typeface="Calibri Light" panose="020F0302020204030204" pitchFamily="34" charset="0"/>
                <a:cs typeface="Calibri Light" panose="020F0302020204030204" pitchFamily="34" charset="0"/>
              </a:rPr>
              <a:t>. Eugenie has 10 years of experience in International Project Management and Project Coordination. Eugenie started her career at </a:t>
            </a:r>
            <a:r>
              <a:rPr lang="en-US" sz="1600" dirty="0" err="1">
                <a:latin typeface="Calibri Light" panose="020F0302020204030204" pitchFamily="34" charset="0"/>
                <a:cs typeface="Calibri Light" panose="020F0302020204030204" pitchFamily="34" charset="0"/>
              </a:rPr>
              <a:t>Antonov</a:t>
            </a:r>
            <a:r>
              <a:rPr lang="en-US" sz="1600" dirty="0">
                <a:latin typeface="Calibri Light" panose="020F0302020204030204" pitchFamily="34" charset="0"/>
                <a:cs typeface="Calibri Light" panose="020F0302020204030204" pitchFamily="34" charset="0"/>
              </a:rPr>
              <a:t> in Kiev before moving to Paris. In France, she worked for Zodiac Aerospace and helped her company on the development of several international projects. Later she moved to the UK and worked for Quarto Publishing. Eugenie speaks fluently English, French, Italian, Russian, Ukrainian and Spanish. She studied Engineering at Kiev University of Civil Aviation and has a degree from the Copernic Management Program in Paris.</a:t>
            </a:r>
          </a:p>
        </p:txBody>
      </p:sp>
    </p:spTree>
    <p:extLst>
      <p:ext uri="{BB962C8B-B14F-4D97-AF65-F5344CB8AC3E}">
        <p14:creationId xmlns:p14="http://schemas.microsoft.com/office/powerpoint/2010/main" val="4277691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AEA3B1-757E-4537-BEC3-1BB8B86F50F5}"/>
              </a:ext>
            </a:extLst>
          </p:cNvPr>
          <p:cNvPicPr>
            <a:picLocks noChangeAspect="1"/>
          </p:cNvPicPr>
          <p:nvPr/>
        </p:nvPicPr>
        <p:blipFill>
          <a:blip r:embed="rId2"/>
          <a:stretch>
            <a:fillRect/>
          </a:stretch>
        </p:blipFill>
        <p:spPr>
          <a:xfrm>
            <a:off x="838199" y="2594521"/>
            <a:ext cx="4971665" cy="2971800"/>
          </a:xfrm>
          <a:prstGeom prst="rect">
            <a:avLst/>
          </a:prstGeom>
        </p:spPr>
      </p:pic>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AFP Modelo Case study</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17</a:t>
            </a:fld>
            <a:endParaRPr lang="en-US"/>
          </a:p>
        </p:txBody>
      </p:sp>
      <p:sp>
        <p:nvSpPr>
          <p:cNvPr id="4" name="Title 1">
            <a:extLst>
              <a:ext uri="{FF2B5EF4-FFF2-40B4-BE49-F238E27FC236}">
                <a16:creationId xmlns:a16="http://schemas.microsoft.com/office/drawing/2014/main" id="{304E24B0-95AB-447D-A16E-C3D6744A847E}"/>
              </a:ext>
            </a:extLst>
          </p:cNvPr>
          <p:cNvSpPr txBox="1">
            <a:spLocks/>
          </p:cNvSpPr>
          <p:nvPr/>
        </p:nvSpPr>
        <p:spPr>
          <a:xfrm>
            <a:off x="838199" y="1502876"/>
            <a:ext cx="10515600" cy="8681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b="1" dirty="0">
                <a:solidFill>
                  <a:schemeClr val="tx2"/>
                </a:solidFill>
                <a:latin typeface="Calibri Light" panose="020F0302020204030204" pitchFamily="34" charset="0"/>
                <a:cs typeface="Calibri Light" panose="020F0302020204030204" pitchFamily="34" charset="0"/>
              </a:rPr>
              <a:t>AFP Modelo entered the market as a new AFP in August 2010 through the bidding process. At the end of the first bidding period, Modelo participated again and win a second two year term.</a:t>
            </a:r>
          </a:p>
        </p:txBody>
      </p:sp>
      <p:cxnSp>
        <p:nvCxnSpPr>
          <p:cNvPr id="7" name="Straight Connector 6">
            <a:extLst>
              <a:ext uri="{FF2B5EF4-FFF2-40B4-BE49-F238E27FC236}">
                <a16:creationId xmlns:a16="http://schemas.microsoft.com/office/drawing/2014/main" id="{39FEC2FE-EEC0-4F7E-AFAB-E2356EF52479}"/>
              </a:ext>
            </a:extLst>
          </p:cNvPr>
          <p:cNvCxnSpPr/>
          <p:nvPr/>
        </p:nvCxnSpPr>
        <p:spPr>
          <a:xfrm>
            <a:off x="1594881" y="3455579"/>
            <a:ext cx="20946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ADFA4D2-3782-4295-84B2-D75BC08028A3}"/>
              </a:ext>
            </a:extLst>
          </p:cNvPr>
          <p:cNvSpPr txBox="1">
            <a:spLocks/>
          </p:cNvSpPr>
          <p:nvPr/>
        </p:nvSpPr>
        <p:spPr>
          <a:xfrm>
            <a:off x="3159642" y="3033815"/>
            <a:ext cx="1369828" cy="47492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000" dirty="0">
                <a:solidFill>
                  <a:srgbClr val="FF0000"/>
                </a:solidFill>
                <a:latin typeface="Calibri Light" panose="020F0302020204030204" pitchFamily="34" charset="0"/>
                <a:cs typeface="Calibri Light" panose="020F0302020204030204" pitchFamily="34" charset="0"/>
              </a:rPr>
              <a:t>Modelo added c365k members p.a.</a:t>
            </a:r>
          </a:p>
        </p:txBody>
      </p:sp>
      <p:pic>
        <p:nvPicPr>
          <p:cNvPr id="11" name="Picture 10">
            <a:extLst>
              <a:ext uri="{FF2B5EF4-FFF2-40B4-BE49-F238E27FC236}">
                <a16:creationId xmlns:a16="http://schemas.microsoft.com/office/drawing/2014/main" id="{2463B10C-A39E-4600-8BAC-D2679A6E736E}"/>
              </a:ext>
            </a:extLst>
          </p:cNvPr>
          <p:cNvPicPr>
            <a:picLocks noChangeAspect="1"/>
          </p:cNvPicPr>
          <p:nvPr/>
        </p:nvPicPr>
        <p:blipFill>
          <a:blip r:embed="rId3"/>
          <a:stretch>
            <a:fillRect/>
          </a:stretch>
        </p:blipFill>
        <p:spPr>
          <a:xfrm>
            <a:off x="6413205" y="2594521"/>
            <a:ext cx="4967090" cy="2971800"/>
          </a:xfrm>
          <a:prstGeom prst="rect">
            <a:avLst/>
          </a:prstGeom>
        </p:spPr>
      </p:pic>
      <p:cxnSp>
        <p:nvCxnSpPr>
          <p:cNvPr id="13" name="Straight Connector 12">
            <a:extLst>
              <a:ext uri="{FF2B5EF4-FFF2-40B4-BE49-F238E27FC236}">
                <a16:creationId xmlns:a16="http://schemas.microsoft.com/office/drawing/2014/main" id="{6E735408-FE52-4DCB-9DBE-283B02E52102}"/>
              </a:ext>
            </a:extLst>
          </p:cNvPr>
          <p:cNvCxnSpPr/>
          <p:nvPr/>
        </p:nvCxnSpPr>
        <p:spPr>
          <a:xfrm>
            <a:off x="7127369" y="3661140"/>
            <a:ext cx="209461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DDA0AD25-E1D1-4F94-BD5C-2459307D2694}"/>
              </a:ext>
            </a:extLst>
          </p:cNvPr>
          <p:cNvSpPr txBox="1">
            <a:spLocks/>
          </p:cNvSpPr>
          <p:nvPr/>
        </p:nvSpPr>
        <p:spPr>
          <a:xfrm>
            <a:off x="8649598" y="3207477"/>
            <a:ext cx="1369828" cy="47492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000" dirty="0">
                <a:solidFill>
                  <a:srgbClr val="FF0000"/>
                </a:solidFill>
                <a:latin typeface="Calibri Light" panose="020F0302020204030204" pitchFamily="34" charset="0"/>
                <a:cs typeface="Calibri Light" panose="020F0302020204030204" pitchFamily="34" charset="0"/>
              </a:rPr>
              <a:t>Modelo added c170k contributors p.a.</a:t>
            </a:r>
          </a:p>
        </p:txBody>
      </p:sp>
      <p:sp>
        <p:nvSpPr>
          <p:cNvPr id="15" name="Footer Placeholder 5">
            <a:extLst>
              <a:ext uri="{FF2B5EF4-FFF2-40B4-BE49-F238E27FC236}">
                <a16:creationId xmlns:a16="http://schemas.microsoft.com/office/drawing/2014/main" id="{EEE725C7-B9A5-461D-A083-5216170DD329}"/>
              </a:ext>
            </a:extLst>
          </p:cNvPr>
          <p:cNvSpPr>
            <a:spLocks noGrp="1"/>
          </p:cNvSpPr>
          <p:nvPr>
            <p:ph type="ftr" sz="quarter" idx="11"/>
          </p:nvPr>
        </p:nvSpPr>
        <p:spPr>
          <a:xfrm>
            <a:off x="838200" y="6356350"/>
            <a:ext cx="9144000" cy="365125"/>
          </a:xfrm>
        </p:spPr>
        <p:txBody>
          <a:bodyPr/>
          <a:lstStyle/>
          <a:p>
            <a:pPr algn="l"/>
            <a:r>
              <a:rPr lang="en-US" dirty="0"/>
              <a:t>Source: </a:t>
            </a:r>
            <a:r>
              <a:rPr lang="en-US" dirty="0" err="1"/>
              <a:t>Superintendencia</a:t>
            </a:r>
            <a:r>
              <a:rPr lang="en-US" dirty="0"/>
              <a:t> de </a:t>
            </a:r>
            <a:r>
              <a:rPr lang="en-US" dirty="0" err="1"/>
              <a:t>Pensiones</a:t>
            </a:r>
            <a:r>
              <a:rPr lang="en-US" dirty="0"/>
              <a:t> (Regulator of the pension system in Chile)</a:t>
            </a:r>
          </a:p>
        </p:txBody>
      </p:sp>
    </p:spTree>
    <p:extLst>
      <p:ext uri="{BB962C8B-B14F-4D97-AF65-F5344CB8AC3E}">
        <p14:creationId xmlns:p14="http://schemas.microsoft.com/office/powerpoint/2010/main" val="4261016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E7FCB-E54C-4C90-AF31-9584822E75B2}"/>
              </a:ext>
            </a:extLst>
          </p:cNvPr>
          <p:cNvPicPr>
            <a:picLocks noChangeAspect="1"/>
          </p:cNvPicPr>
          <p:nvPr/>
        </p:nvPicPr>
        <p:blipFill>
          <a:blip r:embed="rId2"/>
          <a:stretch>
            <a:fillRect/>
          </a:stretch>
        </p:blipFill>
        <p:spPr>
          <a:xfrm>
            <a:off x="6413205" y="2594521"/>
            <a:ext cx="4965192" cy="2970664"/>
          </a:xfrm>
          <a:prstGeom prst="rect">
            <a:avLst/>
          </a:prstGeom>
        </p:spPr>
      </p:pic>
      <p:pic>
        <p:nvPicPr>
          <p:cNvPr id="3" name="Picture 2">
            <a:extLst>
              <a:ext uri="{FF2B5EF4-FFF2-40B4-BE49-F238E27FC236}">
                <a16:creationId xmlns:a16="http://schemas.microsoft.com/office/drawing/2014/main" id="{1D174B0E-877A-4357-811F-D840E3367509}"/>
              </a:ext>
            </a:extLst>
          </p:cNvPr>
          <p:cNvPicPr>
            <a:picLocks noChangeAspect="1"/>
          </p:cNvPicPr>
          <p:nvPr/>
        </p:nvPicPr>
        <p:blipFill>
          <a:blip r:embed="rId3"/>
          <a:stretch>
            <a:fillRect/>
          </a:stretch>
        </p:blipFill>
        <p:spPr>
          <a:xfrm>
            <a:off x="838199" y="2594521"/>
            <a:ext cx="4974336" cy="2973397"/>
          </a:xfrm>
          <a:prstGeom prst="rect">
            <a:avLst/>
          </a:prstGeom>
        </p:spPr>
      </p:pic>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AFP Plan Vital Case study</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18</a:t>
            </a:fld>
            <a:endParaRPr lang="en-US"/>
          </a:p>
        </p:txBody>
      </p:sp>
      <p:sp>
        <p:nvSpPr>
          <p:cNvPr id="4" name="Title 1">
            <a:extLst>
              <a:ext uri="{FF2B5EF4-FFF2-40B4-BE49-F238E27FC236}">
                <a16:creationId xmlns:a16="http://schemas.microsoft.com/office/drawing/2014/main" id="{304E24B0-95AB-447D-A16E-C3D6744A847E}"/>
              </a:ext>
            </a:extLst>
          </p:cNvPr>
          <p:cNvSpPr txBox="1">
            <a:spLocks/>
          </p:cNvSpPr>
          <p:nvPr/>
        </p:nvSpPr>
        <p:spPr>
          <a:xfrm>
            <a:off x="838199" y="1502876"/>
            <a:ext cx="10515600" cy="868183"/>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b="1" dirty="0">
                <a:solidFill>
                  <a:schemeClr val="tx2"/>
                </a:solidFill>
                <a:latin typeface="Calibri Light" panose="020F0302020204030204" pitchFamily="34" charset="0"/>
                <a:cs typeface="Calibri Light" panose="020F0302020204030204" pitchFamily="34" charset="0"/>
              </a:rPr>
              <a:t>AFP Plan Vital has won the latest two bidding processes. In the last one, Plan Vital was the only participant. They offer the lowest commissions in the market at 0,41%</a:t>
            </a:r>
          </a:p>
        </p:txBody>
      </p:sp>
      <p:cxnSp>
        <p:nvCxnSpPr>
          <p:cNvPr id="7" name="Straight Connector 6">
            <a:extLst>
              <a:ext uri="{FF2B5EF4-FFF2-40B4-BE49-F238E27FC236}">
                <a16:creationId xmlns:a16="http://schemas.microsoft.com/office/drawing/2014/main" id="{39FEC2FE-EEC0-4F7E-AFAB-E2356EF52479}"/>
              </a:ext>
            </a:extLst>
          </p:cNvPr>
          <p:cNvCxnSpPr/>
          <p:nvPr/>
        </p:nvCxnSpPr>
        <p:spPr>
          <a:xfrm>
            <a:off x="3859624" y="3444946"/>
            <a:ext cx="182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EADFA4D2-3782-4295-84B2-D75BC08028A3}"/>
              </a:ext>
            </a:extLst>
          </p:cNvPr>
          <p:cNvSpPr txBox="1">
            <a:spLocks/>
          </p:cNvSpPr>
          <p:nvPr/>
        </p:nvSpPr>
        <p:spPr>
          <a:xfrm>
            <a:off x="3648742" y="3012549"/>
            <a:ext cx="1369828" cy="47492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000" dirty="0">
                <a:solidFill>
                  <a:srgbClr val="FF0000"/>
                </a:solidFill>
                <a:latin typeface="Calibri Light" panose="020F0302020204030204" pitchFamily="34" charset="0"/>
                <a:cs typeface="Calibri Light" panose="020F0302020204030204" pitchFamily="34" charset="0"/>
              </a:rPr>
              <a:t>Plan Vital added c345k members p.a.</a:t>
            </a:r>
          </a:p>
        </p:txBody>
      </p:sp>
      <p:cxnSp>
        <p:nvCxnSpPr>
          <p:cNvPr id="13" name="Straight Connector 12">
            <a:extLst>
              <a:ext uri="{FF2B5EF4-FFF2-40B4-BE49-F238E27FC236}">
                <a16:creationId xmlns:a16="http://schemas.microsoft.com/office/drawing/2014/main" id="{6E735408-FE52-4DCB-9DBE-283B02E52102}"/>
              </a:ext>
            </a:extLst>
          </p:cNvPr>
          <p:cNvCxnSpPr/>
          <p:nvPr/>
        </p:nvCxnSpPr>
        <p:spPr>
          <a:xfrm>
            <a:off x="9381479" y="3661140"/>
            <a:ext cx="1828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DDA0AD25-E1D1-4F94-BD5C-2459307D2694}"/>
              </a:ext>
            </a:extLst>
          </p:cNvPr>
          <p:cNvSpPr txBox="1">
            <a:spLocks/>
          </p:cNvSpPr>
          <p:nvPr/>
        </p:nvSpPr>
        <p:spPr>
          <a:xfrm>
            <a:off x="9319451" y="3196844"/>
            <a:ext cx="1369828" cy="47492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1000" dirty="0">
                <a:solidFill>
                  <a:srgbClr val="FF0000"/>
                </a:solidFill>
                <a:latin typeface="Calibri Light" panose="020F0302020204030204" pitchFamily="34" charset="0"/>
                <a:cs typeface="Calibri Light" panose="020F0302020204030204" pitchFamily="34" charset="0"/>
              </a:rPr>
              <a:t>Plan Vital added c185k contributors p.a.</a:t>
            </a:r>
          </a:p>
        </p:txBody>
      </p:sp>
      <p:sp>
        <p:nvSpPr>
          <p:cNvPr id="15" name="Footer Placeholder 5">
            <a:extLst>
              <a:ext uri="{FF2B5EF4-FFF2-40B4-BE49-F238E27FC236}">
                <a16:creationId xmlns:a16="http://schemas.microsoft.com/office/drawing/2014/main" id="{EEE725C7-B9A5-461D-A083-5216170DD329}"/>
              </a:ext>
            </a:extLst>
          </p:cNvPr>
          <p:cNvSpPr>
            <a:spLocks noGrp="1"/>
          </p:cNvSpPr>
          <p:nvPr>
            <p:ph type="ftr" sz="quarter" idx="11"/>
          </p:nvPr>
        </p:nvSpPr>
        <p:spPr>
          <a:xfrm>
            <a:off x="838200" y="6356350"/>
            <a:ext cx="9144000" cy="365125"/>
          </a:xfrm>
        </p:spPr>
        <p:txBody>
          <a:bodyPr/>
          <a:lstStyle/>
          <a:p>
            <a:pPr algn="l"/>
            <a:r>
              <a:rPr lang="en-US" dirty="0"/>
              <a:t>Source: </a:t>
            </a:r>
            <a:r>
              <a:rPr lang="en-US" dirty="0" err="1"/>
              <a:t>Superintendencia</a:t>
            </a:r>
            <a:r>
              <a:rPr lang="en-US" dirty="0"/>
              <a:t> de </a:t>
            </a:r>
            <a:r>
              <a:rPr lang="en-US" dirty="0" err="1"/>
              <a:t>Pensiones</a:t>
            </a:r>
            <a:r>
              <a:rPr lang="en-US" dirty="0"/>
              <a:t> (Regulator of the pension system in Chile)</a:t>
            </a:r>
          </a:p>
        </p:txBody>
      </p:sp>
    </p:spTree>
    <p:extLst>
      <p:ext uri="{BB962C8B-B14F-4D97-AF65-F5344CB8AC3E}">
        <p14:creationId xmlns:p14="http://schemas.microsoft.com/office/powerpoint/2010/main" val="93709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Contact details</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19</a:t>
            </a:fld>
            <a:endParaRPr lang="en-US"/>
          </a:p>
        </p:txBody>
      </p:sp>
      <p:sp>
        <p:nvSpPr>
          <p:cNvPr id="6" name="Title 1">
            <a:extLst>
              <a:ext uri="{FF2B5EF4-FFF2-40B4-BE49-F238E27FC236}">
                <a16:creationId xmlns:a16="http://schemas.microsoft.com/office/drawing/2014/main" id="{22246B78-F153-482C-AAA7-B7DCE323899D}"/>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pPr>
            <a:r>
              <a:rPr lang="en-US" sz="2200" b="1" dirty="0">
                <a:latin typeface="Calibri Light" panose="020F0302020204030204" pitchFamily="34" charset="0"/>
                <a:cs typeface="Calibri Light" panose="020F0302020204030204" pitchFamily="34" charset="0"/>
              </a:rPr>
              <a:t>For any inquiries, please email or call us</a:t>
            </a:r>
          </a:p>
          <a:p>
            <a:pPr>
              <a:lnSpc>
                <a:spcPct val="100000"/>
              </a:lnSpc>
              <a:spcBef>
                <a:spcPts val="0"/>
              </a:spcBef>
            </a:pPr>
            <a:endParaRPr lang="en-US" sz="2200" dirty="0">
              <a:latin typeface="Calibri Light" panose="020F0302020204030204" pitchFamily="34" charset="0"/>
              <a:cs typeface="Calibri Light" panose="020F0302020204030204" pitchFamily="34" charset="0"/>
            </a:endParaRPr>
          </a:p>
          <a:p>
            <a:pPr>
              <a:lnSpc>
                <a:spcPct val="100000"/>
              </a:lnSpc>
              <a:spcBef>
                <a:spcPts val="0"/>
              </a:spcBef>
            </a:pPr>
            <a:r>
              <a:rPr lang="en-US" sz="2200" dirty="0">
                <a:latin typeface="Calibri Light" panose="020F0302020204030204" pitchFamily="34" charset="0"/>
                <a:cs typeface="Calibri Light" panose="020F0302020204030204" pitchFamily="34" charset="0"/>
              </a:rPr>
              <a:t>Alagna Capital</a:t>
            </a:r>
          </a:p>
          <a:p>
            <a:pPr>
              <a:lnSpc>
                <a:spcPct val="100000"/>
              </a:lnSpc>
              <a:spcBef>
                <a:spcPts val="0"/>
              </a:spcBef>
            </a:pPr>
            <a:r>
              <a:rPr lang="en-US" sz="2200" dirty="0">
                <a:latin typeface="Calibri Light" panose="020F0302020204030204" pitchFamily="34" charset="0"/>
                <a:cs typeface="Calibri Light" panose="020F0302020204030204" pitchFamily="34" charset="0"/>
              </a:rPr>
              <a:t>Alonso de </a:t>
            </a:r>
            <a:r>
              <a:rPr lang="en-US" sz="2200" dirty="0" err="1">
                <a:latin typeface="Calibri Light" panose="020F0302020204030204" pitchFamily="34" charset="0"/>
                <a:cs typeface="Calibri Light" panose="020F0302020204030204" pitchFamily="34" charset="0"/>
              </a:rPr>
              <a:t>Córdova</a:t>
            </a:r>
            <a:r>
              <a:rPr lang="en-US" sz="2200" dirty="0">
                <a:latin typeface="Calibri Light" panose="020F0302020204030204" pitchFamily="34" charset="0"/>
                <a:cs typeface="Calibri Light" panose="020F0302020204030204" pitchFamily="34" charset="0"/>
              </a:rPr>
              <a:t> 5870</a:t>
            </a:r>
          </a:p>
          <a:p>
            <a:pPr>
              <a:lnSpc>
                <a:spcPct val="100000"/>
              </a:lnSpc>
              <a:spcBef>
                <a:spcPts val="0"/>
              </a:spcBef>
            </a:pPr>
            <a:r>
              <a:rPr lang="en-US" sz="2200" dirty="0">
                <a:latin typeface="Calibri Light" panose="020F0302020204030204" pitchFamily="34" charset="0"/>
                <a:cs typeface="Calibri Light" panose="020F0302020204030204" pitchFamily="34" charset="0"/>
              </a:rPr>
              <a:t>Oficina 413</a:t>
            </a:r>
          </a:p>
          <a:p>
            <a:pPr>
              <a:lnSpc>
                <a:spcPct val="100000"/>
              </a:lnSpc>
              <a:spcBef>
                <a:spcPts val="0"/>
              </a:spcBef>
            </a:pPr>
            <a:r>
              <a:rPr lang="en-US" sz="2200" dirty="0">
                <a:latin typeface="Calibri Light" panose="020F0302020204030204" pitchFamily="34" charset="0"/>
                <a:cs typeface="Calibri Light" panose="020F0302020204030204" pitchFamily="34" charset="0"/>
              </a:rPr>
              <a:t>7560885 Las Condes, Santiago</a:t>
            </a:r>
          </a:p>
          <a:p>
            <a:pPr>
              <a:lnSpc>
                <a:spcPct val="100000"/>
              </a:lnSpc>
              <a:spcBef>
                <a:spcPts val="0"/>
              </a:spcBef>
            </a:pPr>
            <a:r>
              <a:rPr lang="en-US" sz="2200" dirty="0">
                <a:latin typeface="Calibri Light" panose="020F0302020204030204" pitchFamily="34" charset="0"/>
                <a:cs typeface="Calibri Light" panose="020F0302020204030204" pitchFamily="34" charset="0"/>
              </a:rPr>
              <a:t>Chile</a:t>
            </a:r>
          </a:p>
          <a:p>
            <a:pPr>
              <a:lnSpc>
                <a:spcPct val="100000"/>
              </a:lnSpc>
              <a:spcBef>
                <a:spcPts val="0"/>
              </a:spcBef>
            </a:pPr>
            <a:endParaRPr lang="en-US" sz="2200" dirty="0">
              <a:latin typeface="Calibri Light" panose="020F0302020204030204" pitchFamily="34" charset="0"/>
              <a:cs typeface="Calibri Light" panose="020F0302020204030204" pitchFamily="34" charset="0"/>
            </a:endParaRPr>
          </a:p>
          <a:p>
            <a:pPr>
              <a:lnSpc>
                <a:spcPct val="100000"/>
              </a:lnSpc>
              <a:spcBef>
                <a:spcPts val="0"/>
              </a:spcBef>
            </a:pPr>
            <a:r>
              <a:rPr lang="en-US" sz="2200" dirty="0">
                <a:latin typeface="Calibri Light" panose="020F0302020204030204" pitchFamily="34" charset="0"/>
                <a:cs typeface="Calibri Light" panose="020F0302020204030204" pitchFamily="34" charset="0"/>
              </a:rPr>
              <a:t>+56 9 4041 9815</a:t>
            </a:r>
          </a:p>
          <a:p>
            <a:pPr>
              <a:lnSpc>
                <a:spcPct val="100000"/>
              </a:lnSpc>
              <a:spcBef>
                <a:spcPts val="0"/>
              </a:spcBef>
            </a:pPr>
            <a:r>
              <a:rPr lang="en-US" sz="2200" dirty="0">
                <a:latin typeface="Calibri Light" panose="020F0302020204030204" pitchFamily="34" charset="0"/>
                <a:cs typeface="Calibri Light" panose="020F0302020204030204" pitchFamily="34" charset="0"/>
              </a:rPr>
              <a:t>contact@alagnacapital.com</a:t>
            </a:r>
          </a:p>
          <a:p>
            <a:pPr>
              <a:lnSpc>
                <a:spcPct val="100000"/>
              </a:lnSpc>
              <a:spcBef>
                <a:spcPts val="0"/>
              </a:spcBef>
            </a:pPr>
            <a:endParaRPr lang="en-US" sz="2200" dirty="0">
              <a:latin typeface="Calibri Light" panose="020F0302020204030204" pitchFamily="34" charset="0"/>
              <a:cs typeface="Calibri Light" panose="020F0302020204030204" pitchFamily="34" charset="0"/>
            </a:endParaRPr>
          </a:p>
          <a:p>
            <a:pPr>
              <a:lnSpc>
                <a:spcPct val="100000"/>
              </a:lnSpc>
              <a:spcBef>
                <a:spcPts val="0"/>
              </a:spcBef>
            </a:pPr>
            <a:r>
              <a:rPr lang="en-US" sz="2200" dirty="0">
                <a:latin typeface="Calibri Light" panose="020F0302020204030204" pitchFamily="34" charset="0"/>
                <a:cs typeface="Calibri Light" panose="020F0302020204030204" pitchFamily="34" charset="0"/>
              </a:rPr>
              <a:t>www.alagnacapital.com</a:t>
            </a:r>
          </a:p>
          <a:p>
            <a:pPr>
              <a:lnSpc>
                <a:spcPct val="100000"/>
              </a:lnSpc>
              <a:spcBef>
                <a:spcPts val="0"/>
              </a:spcBef>
            </a:pPr>
            <a:endParaRPr lang="en-US" sz="2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37976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Opportunity overview (1/3)</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2</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pension system in Chile and its institutions are going through a very particular moment right now</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Chile has a mix system for its pensions based on capitalization. Every employee contributes by law 10% of its monthly salary for their pension to one of the six existing private institutions that currently manage these funds– called AFPs (</a:t>
            </a:r>
            <a:r>
              <a:rPr lang="es-CL" sz="2200" i="1" dirty="0">
                <a:latin typeface="Calibri Light" panose="020F0302020204030204" pitchFamily="34" charset="0"/>
                <a:cs typeface="Calibri Light" panose="020F0302020204030204" pitchFamily="34" charset="0"/>
              </a:rPr>
              <a:t>Administradoras de Fondos de Pensiones</a:t>
            </a:r>
            <a:r>
              <a:rPr lang="en-US" sz="2200" dirty="0">
                <a:latin typeface="Calibri Light" panose="020F0302020204030204" pitchFamily="34" charset="0"/>
                <a:cs typeface="Calibri Light" panose="020F0302020204030204" pitchFamily="34" charset="0"/>
              </a:rPr>
              <a:t>)</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These institutions are being heavily criticized by the public</a:t>
            </a:r>
            <a:r>
              <a:rPr lang="en-US" sz="2200" baseline="30000" dirty="0">
                <a:latin typeface="Calibri Light" panose="020F0302020204030204" pitchFamily="34" charset="0"/>
                <a:cs typeface="Calibri Light" panose="020F0302020204030204" pitchFamily="34" charset="0"/>
              </a:rPr>
              <a:t>1</a:t>
            </a:r>
            <a:r>
              <a:rPr lang="en-US" sz="2200" dirty="0">
                <a:latin typeface="Calibri Light" panose="020F0302020204030204" pitchFamily="34" charset="0"/>
                <a:cs typeface="Calibri Light" panose="020F0302020204030204" pitchFamily="34" charset="0"/>
              </a:rPr>
              <a:t> and there is room for the emergence of a company that will answer those fair demands for transparency, quality and efficiency, which will ultimately help deliver better pensions for the people of Chile</a:t>
            </a:r>
          </a:p>
        </p:txBody>
      </p:sp>
      <p:sp>
        <p:nvSpPr>
          <p:cNvPr id="6" name="Footer Placeholder 5">
            <a:extLst>
              <a:ext uri="{FF2B5EF4-FFF2-40B4-BE49-F238E27FC236}">
                <a16:creationId xmlns:a16="http://schemas.microsoft.com/office/drawing/2014/main" id="{865BFD62-7639-40FF-BC99-DABEFD322D63}"/>
              </a:ext>
            </a:extLst>
          </p:cNvPr>
          <p:cNvSpPr>
            <a:spLocks noGrp="1"/>
          </p:cNvSpPr>
          <p:nvPr>
            <p:ph type="ftr" sz="quarter" idx="11"/>
          </p:nvPr>
        </p:nvSpPr>
        <p:spPr>
          <a:xfrm>
            <a:off x="838200" y="5642473"/>
            <a:ext cx="10607040" cy="864648"/>
          </a:xfrm>
        </p:spPr>
        <p:txBody>
          <a:bodyPr/>
          <a:lstStyle/>
          <a:p>
            <a:pPr algn="l"/>
            <a:r>
              <a:rPr lang="en-US" dirty="0"/>
              <a:t>Note 1: AFPs are being blamed for the low level of pensions the system is delivering. The root cause isn’t really under their control (low level of savings), but they might have been guilty of 1) communicating poorly about the system (most people don’t understand it) and about where people stood with their pensions (so that action could be taken), 2) carrying inefficient corporate structures, 3) charging high commissions to finance them and still achieve outsized levels of profitability for a performance that in the long run barely hit the run rate return of the MSCI World and 4) for not always providing adequate capital allocation guidance to their customers</a:t>
            </a:r>
          </a:p>
        </p:txBody>
      </p:sp>
    </p:spTree>
    <p:extLst>
      <p:ext uri="{BB962C8B-B14F-4D97-AF65-F5344CB8AC3E}">
        <p14:creationId xmlns:p14="http://schemas.microsoft.com/office/powerpoint/2010/main" val="233271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Opportunity overview (2/3)</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3</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We have assembled an experienced team of individuals, invested a substantial part of our savings (~US$1m) and taken the required steps for the formation of a new AFP</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We are building a company that will operate with fairness, transparency and at the lowest cost possible, sharing the benefits of scale with our members and use the best of our abilities to accompany them in their capital allocation decisions</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Our mission is to educate, incentivize savings and put at the disposal of every Chilean an innovative, safe and high quality tool for the maximization of the long term returns of every penny they can put aside for retirement. This is a business, but it also has a very high social purpose and impact</a:t>
            </a:r>
          </a:p>
        </p:txBody>
      </p:sp>
    </p:spTree>
    <p:extLst>
      <p:ext uri="{BB962C8B-B14F-4D97-AF65-F5344CB8AC3E}">
        <p14:creationId xmlns:p14="http://schemas.microsoft.com/office/powerpoint/2010/main" val="1902623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Opportunity overview (3/3)</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4</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In its startup phase, AFP Progreso, will benefit from a guaranteed revenue stream, and in the long run, it will evolve in an industry with high barriers to entry and enjoy high single digit secular growth, ~60% EBITDA margins and strong cash flow generation</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We would really appreciate any word of advice and or support you could provide us with as we shape our project. We would also be willing to open ~25% of our capital to selected institutions or individuals that would like to be part of this adventure</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We estimate a US$15m investment for a 25% stake in the company would yield an IRR of 25%+ on conservative assumptions (we will guarantee a 15% IRR in USD). Exit in 5 years time through IPO or disposal</a:t>
            </a:r>
          </a:p>
        </p:txBody>
      </p:sp>
    </p:spTree>
    <p:extLst>
      <p:ext uri="{BB962C8B-B14F-4D97-AF65-F5344CB8AC3E}">
        <p14:creationId xmlns:p14="http://schemas.microsoft.com/office/powerpoint/2010/main" val="2984921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Key market data</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5</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system has ~US$200bn in assets under management</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10.4m members o/w 5.2m are active contributors</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Gross salary of contributors averages ~US$1,200 per month</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Closed and regulated market shared by </a:t>
            </a:r>
            <a:r>
              <a:rPr lang="en-US" sz="2200" dirty="0" err="1">
                <a:latin typeface="Calibri Light" panose="020F0302020204030204" pitchFamily="34" charset="0"/>
                <a:cs typeface="Calibri Light" panose="020F0302020204030204" pitchFamily="34" charset="0"/>
              </a:rPr>
              <a:t>Provida</a:t>
            </a:r>
            <a:r>
              <a:rPr lang="en-US" sz="2200" dirty="0">
                <a:latin typeface="Calibri Light" panose="020F0302020204030204" pitchFamily="34" charset="0"/>
                <a:cs typeface="Calibri Light" panose="020F0302020204030204" pitchFamily="34" charset="0"/>
              </a:rPr>
              <a:t> 30%, Habitat 19%, Capital 16%, </a:t>
            </a:r>
            <a:r>
              <a:rPr lang="en-US" sz="2200" dirty="0" err="1">
                <a:latin typeface="Calibri Light" panose="020F0302020204030204" pitchFamily="34" charset="0"/>
                <a:cs typeface="Calibri Light" panose="020F0302020204030204" pitchFamily="34" charset="0"/>
              </a:rPr>
              <a:t>Modelo</a:t>
            </a:r>
            <a:r>
              <a:rPr lang="en-US" sz="2200" dirty="0">
                <a:latin typeface="Calibri Light" panose="020F0302020204030204" pitchFamily="34" charset="0"/>
                <a:cs typeface="Calibri Light" panose="020F0302020204030204" pitchFamily="34" charset="0"/>
              </a:rPr>
              <a:t> 15%,  PlanVital 14% and Cuprum 6% (as % of members)</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Commissions range from 4% to 15% of the contributed amounts (with a median of 14%) and by law an AFP charge the same fee to all its members</a:t>
            </a:r>
          </a:p>
        </p:txBody>
      </p:sp>
      <p:sp>
        <p:nvSpPr>
          <p:cNvPr id="6" name="Footer Placeholder 5">
            <a:extLst>
              <a:ext uri="{FF2B5EF4-FFF2-40B4-BE49-F238E27FC236}">
                <a16:creationId xmlns:a16="http://schemas.microsoft.com/office/drawing/2014/main" id="{A5E131E9-13FD-4351-AA97-E48EDC375902}"/>
              </a:ext>
            </a:extLst>
          </p:cNvPr>
          <p:cNvSpPr>
            <a:spLocks noGrp="1"/>
          </p:cNvSpPr>
          <p:nvPr>
            <p:ph type="ftr" sz="quarter" idx="11"/>
          </p:nvPr>
        </p:nvSpPr>
        <p:spPr>
          <a:xfrm>
            <a:off x="838200" y="6356350"/>
            <a:ext cx="9144000" cy="365125"/>
          </a:xfrm>
        </p:spPr>
        <p:txBody>
          <a:bodyPr/>
          <a:lstStyle/>
          <a:p>
            <a:pPr algn="l"/>
            <a:r>
              <a:rPr lang="en-US" dirty="0"/>
              <a:t>Source: </a:t>
            </a:r>
            <a:r>
              <a:rPr lang="en-US" dirty="0" err="1"/>
              <a:t>Ficha</a:t>
            </a:r>
            <a:r>
              <a:rPr lang="en-US" dirty="0"/>
              <a:t> </a:t>
            </a:r>
            <a:r>
              <a:rPr lang="en-US" dirty="0" err="1"/>
              <a:t>Estadistica</a:t>
            </a:r>
            <a:r>
              <a:rPr lang="en-US" dirty="0"/>
              <a:t> </a:t>
            </a:r>
            <a:r>
              <a:rPr lang="en-US" dirty="0" err="1"/>
              <a:t>Previsional</a:t>
            </a:r>
            <a:r>
              <a:rPr lang="en-US" dirty="0"/>
              <a:t> No. 59, </a:t>
            </a:r>
            <a:r>
              <a:rPr lang="en-US" dirty="0" err="1"/>
              <a:t>Octubre</a:t>
            </a:r>
            <a:r>
              <a:rPr lang="en-US" dirty="0"/>
              <a:t> 2017, </a:t>
            </a:r>
            <a:r>
              <a:rPr lang="en-US" dirty="0" err="1"/>
              <a:t>Superintendencia</a:t>
            </a:r>
            <a:r>
              <a:rPr lang="en-US" dirty="0"/>
              <a:t> de </a:t>
            </a:r>
            <a:r>
              <a:rPr lang="en-US" dirty="0" err="1"/>
              <a:t>Pensiones</a:t>
            </a:r>
            <a:r>
              <a:rPr lang="en-US" dirty="0"/>
              <a:t> (Regulator of the pension system in Chile)</a:t>
            </a:r>
          </a:p>
        </p:txBody>
      </p:sp>
    </p:spTree>
    <p:extLst>
      <p:ext uri="{BB962C8B-B14F-4D97-AF65-F5344CB8AC3E}">
        <p14:creationId xmlns:p14="http://schemas.microsoft.com/office/powerpoint/2010/main" val="260497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Simplified workings of the pension system</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6</a:t>
            </a:fld>
            <a:endParaRPr lang="en-US"/>
          </a:p>
        </p:txBody>
      </p:sp>
      <p:sp>
        <p:nvSpPr>
          <p:cNvPr id="8" name="Rectangle: Rounded Corners 7">
            <a:extLst>
              <a:ext uri="{FF2B5EF4-FFF2-40B4-BE49-F238E27FC236}">
                <a16:creationId xmlns:a16="http://schemas.microsoft.com/office/drawing/2014/main" id="{BCF46F93-E3D2-4A52-A345-55033D83D0B1}"/>
              </a:ext>
            </a:extLst>
          </p:cNvPr>
          <p:cNvSpPr/>
          <p:nvPr/>
        </p:nvSpPr>
        <p:spPr>
          <a:xfrm>
            <a:off x="386502" y="4270337"/>
            <a:ext cx="1649691" cy="9521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Employee</a:t>
            </a:r>
          </a:p>
        </p:txBody>
      </p:sp>
      <p:sp>
        <p:nvSpPr>
          <p:cNvPr id="9" name="Rectangle: Rounded Corners 8">
            <a:extLst>
              <a:ext uri="{FF2B5EF4-FFF2-40B4-BE49-F238E27FC236}">
                <a16:creationId xmlns:a16="http://schemas.microsoft.com/office/drawing/2014/main" id="{318EC5A6-8A26-4A3D-ABC1-15E6F2D0A5BF}"/>
              </a:ext>
            </a:extLst>
          </p:cNvPr>
          <p:cNvSpPr/>
          <p:nvPr/>
        </p:nvSpPr>
        <p:spPr>
          <a:xfrm>
            <a:off x="2584515" y="1662402"/>
            <a:ext cx="1649691" cy="95210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Employer</a:t>
            </a:r>
          </a:p>
        </p:txBody>
      </p:sp>
      <p:sp>
        <p:nvSpPr>
          <p:cNvPr id="10" name="Rectangle: Rounded Corners 9">
            <a:extLst>
              <a:ext uri="{FF2B5EF4-FFF2-40B4-BE49-F238E27FC236}">
                <a16:creationId xmlns:a16="http://schemas.microsoft.com/office/drawing/2014/main" id="{9FEFE5D7-9E0B-4075-B13B-65255F69F98E}"/>
              </a:ext>
            </a:extLst>
          </p:cNvPr>
          <p:cNvSpPr/>
          <p:nvPr/>
        </p:nvSpPr>
        <p:spPr>
          <a:xfrm>
            <a:off x="4802169" y="4270337"/>
            <a:ext cx="1649691" cy="9521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Pension Fund managed by AFP</a:t>
            </a:r>
          </a:p>
        </p:txBody>
      </p:sp>
      <p:sp>
        <p:nvSpPr>
          <p:cNvPr id="13" name="Rectangle: Rounded Corners 12">
            <a:extLst>
              <a:ext uri="{FF2B5EF4-FFF2-40B4-BE49-F238E27FC236}">
                <a16:creationId xmlns:a16="http://schemas.microsoft.com/office/drawing/2014/main" id="{7F81B0A4-24C2-4E84-8904-5F8A17B05B9A}"/>
              </a:ext>
            </a:extLst>
          </p:cNvPr>
          <p:cNvSpPr/>
          <p:nvPr/>
        </p:nvSpPr>
        <p:spPr>
          <a:xfrm>
            <a:off x="2584515" y="4223213"/>
            <a:ext cx="1649691" cy="95210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Taxes &amp; Other contributions</a:t>
            </a:r>
          </a:p>
        </p:txBody>
      </p:sp>
      <p:cxnSp>
        <p:nvCxnSpPr>
          <p:cNvPr id="15" name="Connector: Elbow 14">
            <a:extLst>
              <a:ext uri="{FF2B5EF4-FFF2-40B4-BE49-F238E27FC236}">
                <a16:creationId xmlns:a16="http://schemas.microsoft.com/office/drawing/2014/main" id="{A1731CB5-FA6F-4596-B5F5-0182CFA4A168}"/>
              </a:ext>
            </a:extLst>
          </p:cNvPr>
          <p:cNvCxnSpPr>
            <a:stCxn id="8" idx="0"/>
            <a:endCxn id="9" idx="1"/>
          </p:cNvCxnSpPr>
          <p:nvPr/>
        </p:nvCxnSpPr>
        <p:spPr>
          <a:xfrm rot="5400000" flipH="1" flipV="1">
            <a:off x="831991" y="2517814"/>
            <a:ext cx="2131881" cy="1373167"/>
          </a:xfrm>
          <a:prstGeom prst="bentConnector2">
            <a:avLst/>
          </a:prstGeom>
          <a:ln w="15875" cap="flat" cmpd="sng" algn="ctr">
            <a:solidFill>
              <a:schemeClr val="bg1">
                <a:lumMod val="50000"/>
              </a:schemeClr>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603E711C-E626-4625-9C7F-5A4758D6D0BA}"/>
              </a:ext>
            </a:extLst>
          </p:cNvPr>
          <p:cNvSpPr txBox="1"/>
          <p:nvPr/>
        </p:nvSpPr>
        <p:spPr>
          <a:xfrm>
            <a:off x="1168923" y="1819367"/>
            <a:ext cx="740008" cy="307777"/>
          </a:xfrm>
          <a:prstGeom prst="rect">
            <a:avLst/>
          </a:prstGeom>
          <a:noFill/>
        </p:spPr>
        <p:txBody>
          <a:bodyPr wrap="square" rtlCol="0">
            <a:spAutoFit/>
          </a:bodyPr>
          <a:lstStyle/>
          <a:p>
            <a:r>
              <a:rPr lang="en-US" sz="1400" b="1" dirty="0"/>
              <a:t>Labor</a:t>
            </a:r>
          </a:p>
        </p:txBody>
      </p:sp>
      <p:cxnSp>
        <p:nvCxnSpPr>
          <p:cNvPr id="18" name="Straight Arrow Connector 17">
            <a:extLst>
              <a:ext uri="{FF2B5EF4-FFF2-40B4-BE49-F238E27FC236}">
                <a16:creationId xmlns:a16="http://schemas.microsoft.com/office/drawing/2014/main" id="{888DE9E8-9247-4262-B700-59C9F3E0B21D}"/>
              </a:ext>
            </a:extLst>
          </p:cNvPr>
          <p:cNvCxnSpPr>
            <a:stCxn id="9" idx="2"/>
            <a:endCxn id="8" idx="0"/>
          </p:cNvCxnSpPr>
          <p:nvPr/>
        </p:nvCxnSpPr>
        <p:spPr>
          <a:xfrm flipH="1">
            <a:off x="1211348" y="2614509"/>
            <a:ext cx="2198013" cy="1655828"/>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FC3D613-E6C9-4907-86C7-FA7537612283}"/>
              </a:ext>
            </a:extLst>
          </p:cNvPr>
          <p:cNvSpPr txBox="1"/>
          <p:nvPr/>
        </p:nvSpPr>
        <p:spPr>
          <a:xfrm rot="19335102">
            <a:off x="1250076" y="3164838"/>
            <a:ext cx="1828800" cy="307777"/>
          </a:xfrm>
          <a:prstGeom prst="rect">
            <a:avLst/>
          </a:prstGeom>
          <a:noFill/>
        </p:spPr>
        <p:txBody>
          <a:bodyPr wrap="square" rtlCol="0">
            <a:spAutoFit/>
          </a:bodyPr>
          <a:lstStyle/>
          <a:p>
            <a:r>
              <a:rPr lang="en-US" sz="1400" b="1" dirty="0"/>
              <a:t>Net comp (remainder)</a:t>
            </a:r>
          </a:p>
        </p:txBody>
      </p:sp>
      <p:cxnSp>
        <p:nvCxnSpPr>
          <p:cNvPr id="20" name="Straight Arrow Connector 19">
            <a:extLst>
              <a:ext uri="{FF2B5EF4-FFF2-40B4-BE49-F238E27FC236}">
                <a16:creationId xmlns:a16="http://schemas.microsoft.com/office/drawing/2014/main" id="{069BAC37-1A13-40F8-BBC7-BD5CA40BEB8D}"/>
              </a:ext>
            </a:extLst>
          </p:cNvPr>
          <p:cNvCxnSpPr>
            <a:cxnSpLocks/>
            <a:stCxn id="9" idx="2"/>
            <a:endCxn id="13" idx="0"/>
          </p:cNvCxnSpPr>
          <p:nvPr/>
        </p:nvCxnSpPr>
        <p:spPr>
          <a:xfrm>
            <a:off x="3409361" y="2614509"/>
            <a:ext cx="0" cy="1608704"/>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4913CD-0415-4F9C-B28F-71F8339F8361}"/>
              </a:ext>
            </a:extLst>
          </p:cNvPr>
          <p:cNvCxnSpPr>
            <a:cxnSpLocks/>
            <a:stCxn id="9" idx="2"/>
            <a:endCxn id="10" idx="0"/>
          </p:cNvCxnSpPr>
          <p:nvPr/>
        </p:nvCxnSpPr>
        <p:spPr>
          <a:xfrm>
            <a:off x="3409361" y="2614509"/>
            <a:ext cx="2217654" cy="1655828"/>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54D5D8-712D-487A-A609-C3B757E4D247}"/>
              </a:ext>
            </a:extLst>
          </p:cNvPr>
          <p:cNvSpPr txBox="1"/>
          <p:nvPr/>
        </p:nvSpPr>
        <p:spPr>
          <a:xfrm rot="2259525">
            <a:off x="3828727" y="3018823"/>
            <a:ext cx="1828800" cy="523220"/>
          </a:xfrm>
          <a:prstGeom prst="rect">
            <a:avLst/>
          </a:prstGeom>
          <a:noFill/>
        </p:spPr>
        <p:txBody>
          <a:bodyPr wrap="square" rtlCol="0">
            <a:spAutoFit/>
          </a:bodyPr>
          <a:lstStyle/>
          <a:p>
            <a:pPr algn="ctr"/>
            <a:r>
              <a:rPr lang="en-US" sz="1400" b="1" dirty="0"/>
              <a:t>10% of gross salary (contribution)</a:t>
            </a:r>
          </a:p>
        </p:txBody>
      </p:sp>
      <p:sp>
        <p:nvSpPr>
          <p:cNvPr id="28" name="Rectangle: Rounded Corners 27">
            <a:extLst>
              <a:ext uri="{FF2B5EF4-FFF2-40B4-BE49-F238E27FC236}">
                <a16:creationId xmlns:a16="http://schemas.microsoft.com/office/drawing/2014/main" id="{6CEC1AFE-C12E-487C-BCEA-14C6D58AF288}"/>
              </a:ext>
            </a:extLst>
          </p:cNvPr>
          <p:cNvSpPr/>
          <p:nvPr/>
        </p:nvSpPr>
        <p:spPr>
          <a:xfrm>
            <a:off x="4802170" y="5288433"/>
            <a:ext cx="274320" cy="365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a:t>
            </a:r>
          </a:p>
        </p:txBody>
      </p:sp>
      <p:sp>
        <p:nvSpPr>
          <p:cNvPr id="29" name="Rectangle: Rounded Corners 28">
            <a:extLst>
              <a:ext uri="{FF2B5EF4-FFF2-40B4-BE49-F238E27FC236}">
                <a16:creationId xmlns:a16="http://schemas.microsoft.com/office/drawing/2014/main" id="{56D8BA2C-6559-4AF1-8EDF-791D56576E69}"/>
              </a:ext>
            </a:extLst>
          </p:cNvPr>
          <p:cNvSpPr/>
          <p:nvPr/>
        </p:nvSpPr>
        <p:spPr>
          <a:xfrm>
            <a:off x="5137608" y="5288433"/>
            <a:ext cx="274320" cy="365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a:t>
            </a:r>
          </a:p>
        </p:txBody>
      </p:sp>
      <p:sp>
        <p:nvSpPr>
          <p:cNvPr id="30" name="Rectangle: Rounded Corners 29">
            <a:extLst>
              <a:ext uri="{FF2B5EF4-FFF2-40B4-BE49-F238E27FC236}">
                <a16:creationId xmlns:a16="http://schemas.microsoft.com/office/drawing/2014/main" id="{E87A66E3-CF07-4C13-B87D-29806ABCE3A9}"/>
              </a:ext>
            </a:extLst>
          </p:cNvPr>
          <p:cNvSpPr/>
          <p:nvPr/>
        </p:nvSpPr>
        <p:spPr>
          <a:xfrm>
            <a:off x="5477759" y="5288433"/>
            <a:ext cx="274320" cy="365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t>
            </a:r>
          </a:p>
        </p:txBody>
      </p:sp>
      <p:sp>
        <p:nvSpPr>
          <p:cNvPr id="31" name="Rectangle: Rounded Corners 30">
            <a:extLst>
              <a:ext uri="{FF2B5EF4-FFF2-40B4-BE49-F238E27FC236}">
                <a16:creationId xmlns:a16="http://schemas.microsoft.com/office/drawing/2014/main" id="{DC4274AD-A95D-41FC-8769-10732271EFA5}"/>
              </a:ext>
            </a:extLst>
          </p:cNvPr>
          <p:cNvSpPr/>
          <p:nvPr/>
        </p:nvSpPr>
        <p:spPr>
          <a:xfrm>
            <a:off x="5824186" y="5288433"/>
            <a:ext cx="274320" cy="365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
            </a:r>
          </a:p>
        </p:txBody>
      </p:sp>
      <p:sp>
        <p:nvSpPr>
          <p:cNvPr id="32" name="Rectangle: Rounded Corners 31">
            <a:extLst>
              <a:ext uri="{FF2B5EF4-FFF2-40B4-BE49-F238E27FC236}">
                <a16:creationId xmlns:a16="http://schemas.microsoft.com/office/drawing/2014/main" id="{61402E69-E28D-40B6-871E-EE3945E2EAD8}"/>
              </a:ext>
            </a:extLst>
          </p:cNvPr>
          <p:cNvSpPr/>
          <p:nvPr/>
        </p:nvSpPr>
        <p:spPr>
          <a:xfrm>
            <a:off x="6175332" y="5288433"/>
            <a:ext cx="274320" cy="3657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a:t>
            </a:r>
          </a:p>
        </p:txBody>
      </p:sp>
      <p:sp>
        <p:nvSpPr>
          <p:cNvPr id="33" name="Rectangle: Rounded Corners 32">
            <a:extLst>
              <a:ext uri="{FF2B5EF4-FFF2-40B4-BE49-F238E27FC236}">
                <a16:creationId xmlns:a16="http://schemas.microsoft.com/office/drawing/2014/main" id="{CC161644-769A-485B-BE52-3941A2CAF27F}"/>
              </a:ext>
            </a:extLst>
          </p:cNvPr>
          <p:cNvSpPr/>
          <p:nvPr/>
        </p:nvSpPr>
        <p:spPr>
          <a:xfrm>
            <a:off x="6096000" y="1662402"/>
            <a:ext cx="1649691" cy="95210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AFP</a:t>
            </a:r>
          </a:p>
        </p:txBody>
      </p:sp>
      <p:sp>
        <p:nvSpPr>
          <p:cNvPr id="35" name="TextBox 34">
            <a:extLst>
              <a:ext uri="{FF2B5EF4-FFF2-40B4-BE49-F238E27FC236}">
                <a16:creationId xmlns:a16="http://schemas.microsoft.com/office/drawing/2014/main" id="{DD88834F-817D-44F4-A04E-D32499337CF2}"/>
              </a:ext>
            </a:extLst>
          </p:cNvPr>
          <p:cNvSpPr txBox="1"/>
          <p:nvPr/>
        </p:nvSpPr>
        <p:spPr>
          <a:xfrm>
            <a:off x="4739322" y="5721168"/>
            <a:ext cx="1991415" cy="738664"/>
          </a:xfrm>
          <a:prstGeom prst="rect">
            <a:avLst/>
          </a:prstGeom>
          <a:noFill/>
        </p:spPr>
        <p:txBody>
          <a:bodyPr wrap="square" rtlCol="0">
            <a:spAutoFit/>
          </a:bodyPr>
          <a:lstStyle/>
          <a:p>
            <a:r>
              <a:rPr lang="en-US" sz="1400" b="1" dirty="0"/>
              <a:t>AFPs offer 5 regulated capital allocation/fund options</a:t>
            </a:r>
          </a:p>
        </p:txBody>
      </p:sp>
      <p:cxnSp>
        <p:nvCxnSpPr>
          <p:cNvPr id="36" name="Straight Arrow Connector 35">
            <a:extLst>
              <a:ext uri="{FF2B5EF4-FFF2-40B4-BE49-F238E27FC236}">
                <a16:creationId xmlns:a16="http://schemas.microsoft.com/office/drawing/2014/main" id="{29B8922D-BCEF-406D-8CC0-CD453AD0A8B7}"/>
              </a:ext>
            </a:extLst>
          </p:cNvPr>
          <p:cNvCxnSpPr>
            <a:cxnSpLocks/>
            <a:stCxn id="9" idx="3"/>
            <a:endCxn id="33" idx="1"/>
          </p:cNvCxnSpPr>
          <p:nvPr/>
        </p:nvCxnSpPr>
        <p:spPr>
          <a:xfrm>
            <a:off x="4234206" y="2138456"/>
            <a:ext cx="1861794" cy="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AB8C228-DCBF-4E94-AE3A-0273F0FCEA31}"/>
              </a:ext>
            </a:extLst>
          </p:cNvPr>
          <p:cNvSpPr txBox="1"/>
          <p:nvPr/>
        </p:nvSpPr>
        <p:spPr>
          <a:xfrm>
            <a:off x="4067247" y="1573909"/>
            <a:ext cx="2175050" cy="523220"/>
          </a:xfrm>
          <a:prstGeom prst="rect">
            <a:avLst/>
          </a:prstGeom>
          <a:noFill/>
        </p:spPr>
        <p:txBody>
          <a:bodyPr wrap="square" rtlCol="0">
            <a:spAutoFit/>
          </a:bodyPr>
          <a:lstStyle/>
          <a:p>
            <a:pPr algn="ctr"/>
            <a:r>
              <a:rPr lang="en-US" sz="1400" b="1" dirty="0"/>
              <a:t>1.4% of gross salary</a:t>
            </a:r>
          </a:p>
          <a:p>
            <a:pPr algn="ctr"/>
            <a:r>
              <a:rPr lang="en-US" sz="1400" b="1" dirty="0"/>
              <a:t>(fees)</a:t>
            </a:r>
          </a:p>
        </p:txBody>
      </p:sp>
      <p:sp>
        <p:nvSpPr>
          <p:cNvPr id="41" name="Title 1">
            <a:extLst>
              <a:ext uri="{FF2B5EF4-FFF2-40B4-BE49-F238E27FC236}">
                <a16:creationId xmlns:a16="http://schemas.microsoft.com/office/drawing/2014/main" id="{3B9CC58C-121D-4BE0-A079-A4EE1E48B6C4}"/>
              </a:ext>
            </a:extLst>
          </p:cNvPr>
          <p:cNvSpPr txBox="1">
            <a:spLocks/>
          </p:cNvSpPr>
          <p:nvPr/>
        </p:nvSpPr>
        <p:spPr>
          <a:xfrm>
            <a:off x="8610600" y="1662402"/>
            <a:ext cx="3057939"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7663" indent="-347663">
              <a:lnSpc>
                <a:spcPct val="100000"/>
              </a:lnSpc>
              <a:spcBef>
                <a:spcPts val="600"/>
              </a:spcBef>
              <a:spcAft>
                <a:spcPts val="600"/>
              </a:spcAft>
              <a:buFont typeface="Wingdings" panose="05000000000000000000" pitchFamily="2" charset="2"/>
              <a:buChar char="§"/>
            </a:pPr>
            <a:r>
              <a:rPr lang="en-US" sz="1700" dirty="0">
                <a:latin typeface="Calibri Light" panose="020F0302020204030204" pitchFamily="34" charset="0"/>
                <a:cs typeface="Calibri Light" panose="020F0302020204030204" pitchFamily="34" charset="0"/>
              </a:rPr>
              <a:t>AFPs receive every month the contributions to the funds and commissions due for the management of those contributions</a:t>
            </a:r>
          </a:p>
          <a:p>
            <a:pPr marL="347663" indent="-347663">
              <a:lnSpc>
                <a:spcPct val="100000"/>
              </a:lnSpc>
              <a:spcBef>
                <a:spcPts val="600"/>
              </a:spcBef>
              <a:spcAft>
                <a:spcPts val="600"/>
              </a:spcAft>
              <a:buFont typeface="Wingdings" panose="05000000000000000000" pitchFamily="2" charset="2"/>
              <a:buChar char="§"/>
            </a:pPr>
            <a:r>
              <a:rPr lang="en-US" sz="1700" dirty="0">
                <a:latin typeface="Calibri Light" panose="020F0302020204030204" pitchFamily="34" charset="0"/>
                <a:cs typeface="Calibri Light" panose="020F0302020204030204" pitchFamily="34" charset="0"/>
              </a:rPr>
              <a:t>An AFP with a base of 250k contributors (less than 5% of the market) would mechanically receive ~US$30m in new </a:t>
            </a:r>
            <a:r>
              <a:rPr lang="en-US" sz="1700" dirty="0" err="1">
                <a:latin typeface="Calibri Light" panose="020F0302020204030204" pitchFamily="34" charset="0"/>
                <a:cs typeface="Calibri Light" panose="020F0302020204030204" pitchFamily="34" charset="0"/>
              </a:rPr>
              <a:t>AuM</a:t>
            </a:r>
            <a:r>
              <a:rPr lang="en-US" sz="1700" dirty="0">
                <a:latin typeface="Calibri Light" panose="020F0302020204030204" pitchFamily="34" charset="0"/>
                <a:cs typeface="Calibri Light" panose="020F0302020204030204" pitchFamily="34" charset="0"/>
              </a:rPr>
              <a:t> every month (250k*US$1,200*10%)</a:t>
            </a:r>
          </a:p>
          <a:p>
            <a:pPr marL="347663" indent="-347663">
              <a:lnSpc>
                <a:spcPct val="100000"/>
              </a:lnSpc>
              <a:spcBef>
                <a:spcPts val="600"/>
              </a:spcBef>
              <a:spcAft>
                <a:spcPts val="600"/>
              </a:spcAft>
              <a:buFont typeface="Wingdings" panose="05000000000000000000" pitchFamily="2" charset="2"/>
              <a:buChar char="§"/>
            </a:pPr>
            <a:r>
              <a:rPr lang="en-US" sz="1700" dirty="0">
                <a:latin typeface="Calibri Light" panose="020F0302020204030204" pitchFamily="34" charset="0"/>
                <a:cs typeface="Calibri Light" panose="020F0302020204030204" pitchFamily="34" charset="0"/>
              </a:rPr>
              <a:t>And have revenues of ~US$4m per month (250k*US$1,200*1.4%) or ~US$50m per annum</a:t>
            </a:r>
          </a:p>
        </p:txBody>
      </p:sp>
      <p:sp>
        <p:nvSpPr>
          <p:cNvPr id="42" name="TextBox 41">
            <a:extLst>
              <a:ext uri="{FF2B5EF4-FFF2-40B4-BE49-F238E27FC236}">
                <a16:creationId xmlns:a16="http://schemas.microsoft.com/office/drawing/2014/main" id="{83D99621-5619-4205-86A2-D8C8AC1588A7}"/>
              </a:ext>
            </a:extLst>
          </p:cNvPr>
          <p:cNvSpPr txBox="1"/>
          <p:nvPr/>
        </p:nvSpPr>
        <p:spPr>
          <a:xfrm>
            <a:off x="6379428" y="2731650"/>
            <a:ext cx="1991415" cy="738664"/>
          </a:xfrm>
          <a:prstGeom prst="rect">
            <a:avLst/>
          </a:prstGeom>
          <a:noFill/>
        </p:spPr>
        <p:txBody>
          <a:bodyPr wrap="square" rtlCol="0">
            <a:spAutoFit/>
          </a:bodyPr>
          <a:lstStyle/>
          <a:p>
            <a:r>
              <a:rPr lang="en-US" sz="1400" b="1" dirty="0"/>
              <a:t>Collects, manages the funds and administers the benefits</a:t>
            </a:r>
          </a:p>
        </p:txBody>
      </p:sp>
      <p:cxnSp>
        <p:nvCxnSpPr>
          <p:cNvPr id="26" name="Straight Arrow Connector 25">
            <a:extLst>
              <a:ext uri="{FF2B5EF4-FFF2-40B4-BE49-F238E27FC236}">
                <a16:creationId xmlns:a16="http://schemas.microsoft.com/office/drawing/2014/main" id="{EF26D2EF-4CFC-4C2B-82ED-ADDCDACE4C96}"/>
              </a:ext>
            </a:extLst>
          </p:cNvPr>
          <p:cNvCxnSpPr/>
          <p:nvPr/>
        </p:nvCxnSpPr>
        <p:spPr>
          <a:xfrm flipV="1">
            <a:off x="6304524" y="2652055"/>
            <a:ext cx="177" cy="1580736"/>
          </a:xfrm>
          <a:prstGeom prst="straightConnector1">
            <a:avLst/>
          </a:prstGeom>
          <a:ln>
            <a:solidFill>
              <a:schemeClr val="bg1">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022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Opportunity for AFP Progreso</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7</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4675" indent="-574675">
              <a:lnSpc>
                <a:spcPct val="100000"/>
              </a:lnSpc>
              <a:spcBef>
                <a:spcPts val="6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current situation offers a rare opportunity to enter and gain the necessary scale in what is otherwise a very static business with a captive and sticky customer base and tremendous barriers to entry</a:t>
            </a:r>
          </a:p>
          <a:p>
            <a:pPr marL="574675" indent="-574675">
              <a:lnSpc>
                <a:spcPct val="100000"/>
              </a:lnSpc>
              <a:spcBef>
                <a:spcPts val="6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New, fresh and independent player to become a symbol of what a modern AFP should be (people expect a change and incumbents are burnt)</a:t>
            </a:r>
          </a:p>
          <a:p>
            <a:pPr marL="1031875" lvl="1" indent="-457200">
              <a:spcAft>
                <a:spcPts val="1200"/>
              </a:spcAft>
              <a:buFont typeface="Wingdings" panose="05000000000000000000" pitchFamily="2" charset="2"/>
              <a:buChar char="§"/>
            </a:pPr>
            <a:r>
              <a:rPr lang="en-US" sz="1600" dirty="0">
                <a:latin typeface="Calibri Light" panose="020F0302020204030204" pitchFamily="34" charset="0"/>
                <a:cs typeface="Calibri Light" panose="020F0302020204030204" pitchFamily="34" charset="0"/>
              </a:rPr>
              <a:t>Relentless focus on maximizing the value of every penny that our members can save: through the performance of our funds and the minimization of double layers of commissions but also through the systematic search for efficiencies in our structure</a:t>
            </a:r>
          </a:p>
          <a:p>
            <a:pPr marL="1031875" lvl="1" indent="-457200">
              <a:spcAft>
                <a:spcPts val="1200"/>
              </a:spcAft>
              <a:buFont typeface="Wingdings" panose="05000000000000000000" pitchFamily="2" charset="2"/>
              <a:buChar char="§"/>
            </a:pPr>
            <a:r>
              <a:rPr lang="en-US" sz="1600" dirty="0">
                <a:latin typeface="Calibri Light" panose="020F0302020204030204" pitchFamily="34" charset="0"/>
                <a:cs typeface="Calibri Light" panose="020F0302020204030204" pitchFamily="34" charset="0"/>
              </a:rPr>
              <a:t>Extensive use of technology to put at the fingertips of our members all the information they need in a simple, transparent and user-friendly fashion</a:t>
            </a:r>
          </a:p>
          <a:p>
            <a:pPr marL="1031875" lvl="1" indent="-457200">
              <a:spcAft>
                <a:spcPts val="1200"/>
              </a:spcAft>
              <a:buFont typeface="Wingdings" panose="05000000000000000000" pitchFamily="2" charset="2"/>
              <a:buChar char="§"/>
            </a:pPr>
            <a:r>
              <a:rPr lang="en-US" sz="1600" dirty="0">
                <a:latin typeface="Calibri Light" panose="020F0302020204030204" pitchFamily="34" charset="0"/>
                <a:cs typeface="Calibri Light" panose="020F0302020204030204" pitchFamily="34" charset="0"/>
              </a:rPr>
              <a:t>Free platform to manage their voluntary savings. Our vision is not to manage the funds of our members but to give them the freedom to do it themselves in a controlled environment, where we can guide them in their capital allocation decisions and help them with their mechanical and disciplined execution</a:t>
            </a:r>
          </a:p>
        </p:txBody>
      </p:sp>
    </p:spTree>
    <p:extLst>
      <p:ext uri="{BB962C8B-B14F-4D97-AF65-F5344CB8AC3E}">
        <p14:creationId xmlns:p14="http://schemas.microsoft.com/office/powerpoint/2010/main" val="314464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AFP Progreso formation process</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8</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Regulatory approval is required for the formation of the company. </a:t>
            </a:r>
            <a:r>
              <a:rPr lang="en-US" sz="2200" u="sng" dirty="0">
                <a:latin typeface="Calibri Light" panose="020F0302020204030204" pitchFamily="34" charset="0"/>
                <a:cs typeface="Calibri Light" panose="020F0302020204030204" pitchFamily="34" charset="0"/>
              </a:rPr>
              <a:t>This is the main challenge</a:t>
            </a:r>
            <a:r>
              <a:rPr lang="en-US" sz="2200" dirty="0">
                <a:latin typeface="Calibri Light" panose="020F0302020204030204" pitchFamily="34" charset="0"/>
                <a:cs typeface="Calibri Light" panose="020F0302020204030204" pitchFamily="34" charset="0"/>
              </a:rPr>
              <a:t>. Formal steps have been taken with the regulator</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regulator has an obligation to respond within 90 days but we expect a definitive answer within the next few weeks and are working iteratively with them to obtain the approval</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The next step is to participate and win the public bidding (“</a:t>
            </a:r>
            <a:r>
              <a:rPr lang="es-CL" sz="2200" i="1" dirty="0">
                <a:latin typeface="Calibri Light" panose="020F0302020204030204" pitchFamily="34" charset="0"/>
                <a:cs typeface="Calibri Light" panose="020F0302020204030204" pitchFamily="34" charset="0"/>
              </a:rPr>
              <a:t>Licitación</a:t>
            </a:r>
            <a:r>
              <a:rPr lang="en-US" sz="2200" dirty="0">
                <a:latin typeface="Calibri Light" panose="020F0302020204030204" pitchFamily="34" charset="0"/>
                <a:cs typeface="Calibri Light" panose="020F0302020204030204" pitchFamily="34" charset="0"/>
              </a:rPr>
              <a:t>”) that opens every two years, under which the winner is granted every person that enters the system for the subsequent 2 years (~700k people). For obvious reasons, most incumbents don’t participate in this process</a:t>
            </a:r>
            <a:r>
              <a:rPr lang="en-US" sz="2200" baseline="30000" dirty="0">
                <a:latin typeface="Calibri Light" panose="020F0302020204030204" pitchFamily="34" charset="0"/>
                <a:cs typeface="Calibri Light" panose="020F0302020204030204" pitchFamily="34" charset="0"/>
              </a:rPr>
              <a:t>1</a:t>
            </a:r>
          </a:p>
        </p:txBody>
      </p:sp>
      <p:sp>
        <p:nvSpPr>
          <p:cNvPr id="6" name="Footer Placeholder 5">
            <a:extLst>
              <a:ext uri="{FF2B5EF4-FFF2-40B4-BE49-F238E27FC236}">
                <a16:creationId xmlns:a16="http://schemas.microsoft.com/office/drawing/2014/main" id="{B25A3167-CAF9-4AC7-ADAA-498D9CDAC04E}"/>
              </a:ext>
            </a:extLst>
          </p:cNvPr>
          <p:cNvSpPr>
            <a:spLocks noGrp="1"/>
          </p:cNvSpPr>
          <p:nvPr>
            <p:ph type="ftr" sz="quarter" idx="11"/>
          </p:nvPr>
        </p:nvSpPr>
        <p:spPr>
          <a:xfrm>
            <a:off x="838200" y="6356350"/>
            <a:ext cx="9144000" cy="365125"/>
          </a:xfrm>
        </p:spPr>
        <p:txBody>
          <a:bodyPr/>
          <a:lstStyle/>
          <a:p>
            <a:pPr algn="l"/>
            <a:r>
              <a:rPr lang="en-US" dirty="0"/>
              <a:t>Note 1: No interest for existing players to sacrifice the outsized and stable commissions they charge on a significant portion of the market to gain a few more members</a:t>
            </a:r>
          </a:p>
        </p:txBody>
      </p:sp>
    </p:spTree>
    <p:extLst>
      <p:ext uri="{BB962C8B-B14F-4D97-AF65-F5344CB8AC3E}">
        <p14:creationId xmlns:p14="http://schemas.microsoft.com/office/powerpoint/2010/main" val="228460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107C-13AF-4ABA-BC80-4FA433E7C6A1}"/>
              </a:ext>
            </a:extLst>
          </p:cNvPr>
          <p:cNvSpPr>
            <a:spLocks noGrp="1"/>
          </p:cNvSpPr>
          <p:nvPr>
            <p:ph type="title"/>
          </p:nvPr>
        </p:nvSpPr>
        <p:spPr>
          <a:xfrm>
            <a:off x="838200" y="365125"/>
            <a:ext cx="10515600" cy="1325563"/>
          </a:xfrm>
        </p:spPr>
        <p:txBody>
          <a:bodyPr/>
          <a:lstStyle/>
          <a:p>
            <a:r>
              <a:rPr lang="en-US" dirty="0"/>
              <a:t>2018-2020 Bidding process</a:t>
            </a:r>
          </a:p>
        </p:txBody>
      </p:sp>
      <p:sp>
        <p:nvSpPr>
          <p:cNvPr id="5" name="Slide Number Placeholder 4">
            <a:extLst>
              <a:ext uri="{FF2B5EF4-FFF2-40B4-BE49-F238E27FC236}">
                <a16:creationId xmlns:a16="http://schemas.microsoft.com/office/drawing/2014/main" id="{EC673DE3-E3FE-464C-B1F7-039AE8AD29F0}"/>
              </a:ext>
            </a:extLst>
          </p:cNvPr>
          <p:cNvSpPr>
            <a:spLocks noGrp="1"/>
          </p:cNvSpPr>
          <p:nvPr>
            <p:ph type="sldNum" sz="quarter" idx="12"/>
          </p:nvPr>
        </p:nvSpPr>
        <p:spPr/>
        <p:txBody>
          <a:bodyPr/>
          <a:lstStyle/>
          <a:p>
            <a:fld id="{C627C4B6-AC94-4DDC-9456-BA42C1483103}" type="slidenum">
              <a:rPr lang="en-US" smtClean="0"/>
              <a:t>9</a:t>
            </a:fld>
            <a:endParaRPr lang="en-US"/>
          </a:p>
        </p:txBody>
      </p:sp>
      <p:sp>
        <p:nvSpPr>
          <p:cNvPr id="7" name="Title 1">
            <a:extLst>
              <a:ext uri="{FF2B5EF4-FFF2-40B4-BE49-F238E27FC236}">
                <a16:creationId xmlns:a16="http://schemas.microsoft.com/office/drawing/2014/main" id="{5CB6294F-2BFA-4919-9C76-A8138E785E39}"/>
              </a:ext>
            </a:extLst>
          </p:cNvPr>
          <p:cNvSpPr txBox="1">
            <a:spLocks/>
          </p:cNvSpPr>
          <p:nvPr/>
        </p:nvSpPr>
        <p:spPr>
          <a:xfrm>
            <a:off x="838200" y="1800520"/>
            <a:ext cx="10515600" cy="43457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Grant: People entering the system during 24 months starting </a:t>
            </a:r>
            <a:r>
              <a:rPr lang="en-US" sz="2200" b="1" dirty="0">
                <a:latin typeface="Calibri Light" panose="020F0302020204030204" pitchFamily="34" charset="0"/>
                <a:cs typeface="Calibri Light" panose="020F0302020204030204" pitchFamily="34" charset="0"/>
              </a:rPr>
              <a:t>Aug 1, 2018</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Participants: AFPs and entities that - although not constituted – have obtained regulatory approval (“</a:t>
            </a:r>
            <a:r>
              <a:rPr lang="es-CL" sz="2200" i="1" dirty="0">
                <a:latin typeface="Calibri Light" panose="020F0302020204030204" pitchFamily="34" charset="0"/>
                <a:cs typeface="Calibri Light" panose="020F0302020204030204" pitchFamily="34" charset="0"/>
              </a:rPr>
              <a:t>certificado provisional de autorización</a:t>
            </a:r>
            <a:r>
              <a:rPr lang="en-US" sz="2200" dirty="0">
                <a:latin typeface="Calibri Light" panose="020F0302020204030204" pitchFamily="34" charset="0"/>
                <a:cs typeface="Calibri Light" panose="020F0302020204030204" pitchFamily="34" charset="0"/>
              </a:rPr>
              <a:t>”)</a:t>
            </a: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Criteria: Lowest offered commission wins the bidding</a:t>
            </a:r>
            <a:endParaRPr lang="en-US" sz="2200" b="1" dirty="0">
              <a:latin typeface="Calibri Light" panose="020F0302020204030204" pitchFamily="34" charset="0"/>
              <a:cs typeface="Calibri Light" panose="020F0302020204030204" pitchFamily="34" charset="0"/>
            </a:endParaRPr>
          </a:p>
          <a:p>
            <a:pPr marL="571500" indent="-571500">
              <a:lnSpc>
                <a:spcPct val="100000"/>
              </a:lnSpc>
              <a:spcBef>
                <a:spcPts val="1200"/>
              </a:spcBef>
              <a:spcAft>
                <a:spcPts val="1200"/>
              </a:spcAft>
              <a:buFont typeface="Wingdings" panose="05000000000000000000" pitchFamily="2" charset="2"/>
              <a:buChar char="§"/>
            </a:pPr>
            <a:r>
              <a:rPr lang="en-US" sz="2200" dirty="0">
                <a:latin typeface="Calibri Light" panose="020F0302020204030204" pitchFamily="34" charset="0"/>
                <a:cs typeface="Calibri Light" panose="020F0302020204030204" pitchFamily="34" charset="0"/>
              </a:rPr>
              <a:t>Offers to be presented on </a:t>
            </a:r>
            <a:r>
              <a:rPr lang="en-US" sz="2200" b="1" dirty="0">
                <a:latin typeface="Calibri Light" panose="020F0302020204030204" pitchFamily="34" charset="0"/>
                <a:cs typeface="Calibri Light" panose="020F0302020204030204" pitchFamily="34" charset="0"/>
              </a:rPr>
              <a:t>Jan 15, 2018</a:t>
            </a:r>
            <a:r>
              <a:rPr lang="en-US" sz="2200" dirty="0">
                <a:latin typeface="Calibri Light" panose="020F0302020204030204" pitchFamily="34" charset="0"/>
                <a:cs typeface="Calibri Light" panose="020F0302020204030204" pitchFamily="34" charset="0"/>
              </a:rPr>
              <a:t> (deadline for us to obtain the provisory approval). Results will be available on </a:t>
            </a:r>
            <a:r>
              <a:rPr lang="en-US" sz="2200" b="1" dirty="0">
                <a:latin typeface="Calibri Light" panose="020F0302020204030204" pitchFamily="34" charset="0"/>
                <a:cs typeface="Calibri Light" panose="020F0302020204030204" pitchFamily="34" charset="0"/>
              </a:rPr>
              <a:t>Feb 1, 2018</a:t>
            </a:r>
            <a:r>
              <a:rPr lang="en-US" sz="2200" dirty="0">
                <a:latin typeface="Calibri Light" panose="020F0302020204030204" pitchFamily="34" charset="0"/>
                <a:cs typeface="Calibri Light" panose="020F0302020204030204" pitchFamily="34" charset="0"/>
              </a:rPr>
              <a:t> (which would leave us 6 months to implement and launch on Aug 1, 2018)</a:t>
            </a:r>
          </a:p>
        </p:txBody>
      </p:sp>
    </p:spTree>
    <p:extLst>
      <p:ext uri="{BB962C8B-B14F-4D97-AF65-F5344CB8AC3E}">
        <p14:creationId xmlns:p14="http://schemas.microsoft.com/office/powerpoint/2010/main" val="452128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1872</TotalTime>
  <Words>2608</Words>
  <Application>Microsoft Office PowerPoint</Application>
  <PresentationFormat>Widescreen</PresentationFormat>
  <Paragraphs>141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AFP PROGRESO New Chilean Pension Fund</vt:lpstr>
      <vt:lpstr>Opportunity overview (1/3)</vt:lpstr>
      <vt:lpstr>Opportunity overview (2/3)</vt:lpstr>
      <vt:lpstr>Opportunity overview (3/3)</vt:lpstr>
      <vt:lpstr>Key market data</vt:lpstr>
      <vt:lpstr>Simplified workings of the pension system</vt:lpstr>
      <vt:lpstr>Opportunity for AFP Progreso</vt:lpstr>
      <vt:lpstr>AFP Progreso formation process</vt:lpstr>
      <vt:lpstr>2018-2020 Bidding process</vt:lpstr>
      <vt:lpstr>Investment highlights</vt:lpstr>
      <vt:lpstr>Key financials – conservative business plan</vt:lpstr>
      <vt:lpstr>Exit and indicative potential returns</vt:lpstr>
      <vt:lpstr>We look forward to hearing from you</vt:lpstr>
      <vt:lpstr>Appendix</vt:lpstr>
      <vt:lpstr>Key team members of AFP Progreso (1/2)</vt:lpstr>
      <vt:lpstr>Key team members of AFP Progreso (2/2)</vt:lpstr>
      <vt:lpstr>AFP Modelo Case study</vt:lpstr>
      <vt:lpstr>AFP Plan Vital Case study</vt:lpstr>
      <vt:lpstr>Contact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Chilean Pension Fund</dc:title>
  <dc:creator>Jim Varas</dc:creator>
  <cp:lastModifiedBy>Jim Varas</cp:lastModifiedBy>
  <cp:revision>518</cp:revision>
  <cp:lastPrinted>2017-12-14T16:55:00Z</cp:lastPrinted>
  <dcterms:created xsi:type="dcterms:W3CDTF">2017-11-22T20:26:50Z</dcterms:created>
  <dcterms:modified xsi:type="dcterms:W3CDTF">2017-12-14T17:13:01Z</dcterms:modified>
</cp:coreProperties>
</file>