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96" r:id="rId3"/>
    <p:sldId id="352" r:id="rId4"/>
    <p:sldId id="353" r:id="rId5"/>
    <p:sldId id="354" r:id="rId6"/>
    <p:sldId id="351" r:id="rId7"/>
    <p:sldId id="355" r:id="rId8"/>
    <p:sldId id="364" r:id="rId9"/>
    <p:sldId id="357" r:id="rId10"/>
    <p:sldId id="356" r:id="rId11"/>
    <p:sldId id="358" r:id="rId12"/>
    <p:sldId id="359" r:id="rId13"/>
    <p:sldId id="365" r:id="rId14"/>
    <p:sldId id="360" r:id="rId15"/>
    <p:sldId id="362" r:id="rId16"/>
    <p:sldId id="3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2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95729" autoAdjust="0"/>
  </p:normalViewPr>
  <p:slideViewPr>
    <p:cSldViewPr snapToGrid="0">
      <p:cViewPr varScale="1">
        <p:scale>
          <a:sx n="137" d="100"/>
          <a:sy n="137" d="100"/>
        </p:scale>
        <p:origin x="200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0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ED630-75E9-49AA-B98E-1AF9D8590F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35DBF05-71C4-48BF-9F0C-95F4992BF3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17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2272137-B4F1-46E9-9AFA-A2BD9BC2B60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41320" y="1818709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39D112E7-8A5B-475B-AA1C-3AC911400B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3812313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2C94A98-4F0E-49C3-B6F9-D2DB2ACF61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4441" y="3812313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5011D65-5119-49E4-B741-D8B1DE7C02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50681" y="3812313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E09CCA1D-5417-4057-AA45-1A9A86D122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47560" y="1818709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CA4E47D4-0116-463D-837C-E076B1636C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84317" y="1920814"/>
            <a:ext cx="1822600" cy="2114216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A44FD0A9-7C71-4E6D-BBAB-CEC296292F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5083" y="1920814"/>
            <a:ext cx="1822600" cy="2114216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FE2C4FA-3BFC-4CA0-AB4C-1F41AAC2C1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5848" y="1920814"/>
            <a:ext cx="1822600" cy="2114216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5F47399D-A565-43D1-A6F2-1E2602D8DF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3551" y="1920814"/>
            <a:ext cx="1822600" cy="2114216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FE5E849-C6C9-45B8-942F-B0DEF614EC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87243" y="1929150"/>
            <a:ext cx="4417514" cy="206946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03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1960A61-EDAF-45BF-9982-998BB6D622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818708"/>
            <a:ext cx="3051628" cy="275329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E038A6A-FE88-4452-B9DC-A8EAB0180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0186" y="1818708"/>
            <a:ext cx="3051628" cy="275329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942506D-2C53-405A-8D7E-0C33962C36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2170" y="1818708"/>
            <a:ext cx="3051628" cy="275329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2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36D21-69AB-40F8-96FE-B0E1A7A875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C99A441-0B7A-4E76-BC02-AE7D422B8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5430" y="2766350"/>
            <a:ext cx="1365810" cy="136581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092E4D5-6845-4EE3-9C37-A8F8CCE6B6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20053" y="3796497"/>
            <a:ext cx="1365810" cy="136581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70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025CD0-655F-4122-B786-CE3E3C510C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76399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35D7FA2-0725-49F2-B9FB-B46B3EC222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09886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65980CB-508C-4BF6-8872-8181BA9E6E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43374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0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161B4B0-29FB-4710-88AC-A0391149C5A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13069" y="4009039"/>
            <a:ext cx="4740491" cy="1600937"/>
          </a:xfrm>
          <a:custGeom>
            <a:avLst/>
            <a:gdLst>
              <a:gd name="connsiteX0" fmla="*/ 0 w 4740491"/>
              <a:gd name="connsiteY0" fmla="*/ 0 h 1600937"/>
              <a:gd name="connsiteX1" fmla="*/ 4740491 w 4740491"/>
              <a:gd name="connsiteY1" fmla="*/ 0 h 1600937"/>
              <a:gd name="connsiteX2" fmla="*/ 4740491 w 4740491"/>
              <a:gd name="connsiteY2" fmla="*/ 1600937 h 1600937"/>
              <a:gd name="connsiteX3" fmla="*/ 0 w 4740491"/>
              <a:gd name="connsiteY3" fmla="*/ 1600937 h 160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0491" h="1600937">
                <a:moveTo>
                  <a:pt x="0" y="0"/>
                </a:moveTo>
                <a:lnTo>
                  <a:pt x="4740491" y="0"/>
                </a:lnTo>
                <a:lnTo>
                  <a:pt x="4740491" y="1600937"/>
                </a:lnTo>
                <a:lnTo>
                  <a:pt x="0" y="16009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EDC59E6-3062-40AB-AE31-C5619A5A7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817552"/>
            <a:ext cx="3356429" cy="2259875"/>
          </a:xfrm>
          <a:custGeom>
            <a:avLst/>
            <a:gdLst>
              <a:gd name="connsiteX0" fmla="*/ 0 w 3356429"/>
              <a:gd name="connsiteY0" fmla="*/ 0 h 2259875"/>
              <a:gd name="connsiteX1" fmla="*/ 3356429 w 3356429"/>
              <a:gd name="connsiteY1" fmla="*/ 0 h 2259875"/>
              <a:gd name="connsiteX2" fmla="*/ 3356429 w 3356429"/>
              <a:gd name="connsiteY2" fmla="*/ 2259875 h 2259875"/>
              <a:gd name="connsiteX3" fmla="*/ 0 w 3356429"/>
              <a:gd name="connsiteY3" fmla="*/ 2259875 h 225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429" h="2259875">
                <a:moveTo>
                  <a:pt x="0" y="0"/>
                </a:moveTo>
                <a:lnTo>
                  <a:pt x="3356429" y="0"/>
                </a:lnTo>
                <a:lnTo>
                  <a:pt x="3356429" y="2259875"/>
                </a:lnTo>
                <a:lnTo>
                  <a:pt x="0" y="22598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DF1C43D-12C0-4D51-8D0C-638C002C89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1" y="1818709"/>
            <a:ext cx="6230256" cy="425352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2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C3FE72B-3561-4582-B20A-B43D4F0AB4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8202" y="1732261"/>
            <a:ext cx="5024438" cy="240506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0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520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81EA0B4-2649-4A14-A12D-FD9EE0FD7E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00686" y="2030202"/>
            <a:ext cx="4053113" cy="377571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74132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60E032C-1C73-4207-BA58-78E8FC94B5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1" y="1818710"/>
            <a:ext cx="5257799" cy="430192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522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3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B623BF5-6FD6-415C-AEF7-89379F3EE8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31657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52143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1018B17B-7439-4581-AC59-48B4ECB2B53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910590"/>
            <a:ext cx="5257800" cy="477257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423545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8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038BA1D-E59F-4659-9994-7D828AEFE0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1086" y="341082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80A341C4-C13F-4F5D-9C21-3D41F00B59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086" y="2551791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98F54CC-6557-4CE2-A145-B663929966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3457" y="341082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ED2DF5-86EF-43CE-AD71-6F5C5CB7F2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3457" y="2551791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77C83BB2-3A3C-4B8D-9B03-751EB6D1AD4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41082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4A897C2-7B01-4D29-86D5-80DB823D04F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2551791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D3109460-E342-4936-A780-C53B601E609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18543" y="341082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75485AB-68AD-458F-9546-4F2FA024AE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18543" y="2551791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85226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2C26D08-1189-4AA5-AA5E-E94238C83B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3868964" cy="445951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932F56-8D8F-4EED-B2C5-2EB89F0AB9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81950" y="341083"/>
            <a:ext cx="3868964" cy="3214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A01AE5-ABB1-4E9D-BD8C-F663CD5B070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10050" y="341083"/>
            <a:ext cx="3771900" cy="617583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6696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1836B92-3C0E-4920-A26C-CBC15C4F992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57220" y="1899778"/>
            <a:ext cx="5881013" cy="189525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5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C7B97E2-E8EA-4352-8DBD-92761B204E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2"/>
            <a:ext cx="6269264" cy="617583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71E825E-328F-457C-9C46-27C4BCA2D6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10350" y="341082"/>
            <a:ext cx="5240564" cy="30879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4C3059-443A-49A8-84FA-C6E1A5F585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10350" y="3429002"/>
            <a:ext cx="5240564" cy="30879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73651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04A569-28F7-4F79-A172-80CAC14FEA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B7040C1-8260-4E46-8125-6803801F67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77695" y="341083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9CB4EB8-5650-4E65-8046-3B5899FBDE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4305" y="341083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DBE91C6-0099-47DC-8612-4A2690656B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086" y="3429000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5877CE2-459E-4EE0-AC78-22079139A6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77695" y="3429000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E2AE03A-1425-4C17-B476-A1ECC6F7A28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305" y="3429000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04355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383343D-9004-40CA-858D-AA7A14E6CD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228" y="854247"/>
            <a:ext cx="4517572" cy="514950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395139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F62BB6A-8C7B-492E-92EA-39AE05105C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16552" y="854247"/>
            <a:ext cx="3937248" cy="514950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45603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CDFAEF-5952-4CA9-B55D-450374AA0C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331720"/>
            <a:ext cx="5596128" cy="4526280"/>
          </a:xfrm>
          <a:custGeom>
            <a:avLst/>
            <a:gdLst>
              <a:gd name="connsiteX0" fmla="*/ 2943646 w 5596128"/>
              <a:gd name="connsiteY0" fmla="*/ 361 h 4526280"/>
              <a:gd name="connsiteX1" fmla="*/ 5424685 w 5596128"/>
              <a:gd name="connsiteY1" fmla="*/ 4334218 h 4526280"/>
              <a:gd name="connsiteX2" fmla="*/ 5369239 w 5596128"/>
              <a:gd name="connsiteY2" fmla="*/ 4526280 h 4526280"/>
              <a:gd name="connsiteX3" fmla="*/ 0 w 5596128"/>
              <a:gd name="connsiteY3" fmla="*/ 4526280 h 4526280"/>
              <a:gd name="connsiteX4" fmla="*/ 0 w 5596128"/>
              <a:gd name="connsiteY4" fmla="*/ 2641512 h 4526280"/>
              <a:gd name="connsiteX5" fmla="*/ 113321 w 5596128"/>
              <a:gd name="connsiteY5" fmla="*/ 2346992 h 4526280"/>
              <a:gd name="connsiteX6" fmla="*/ 2943646 w 5596128"/>
              <a:gd name="connsiteY6" fmla="*/ 361 h 452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6128" h="4526280">
                <a:moveTo>
                  <a:pt x="2943646" y="361"/>
                </a:moveTo>
                <a:cubicBezTo>
                  <a:pt x="4609451" y="-28646"/>
                  <a:pt x="6114320" y="1694211"/>
                  <a:pt x="5424685" y="4334218"/>
                </a:cubicBezTo>
                <a:lnTo>
                  <a:pt x="5369239" y="4526280"/>
                </a:lnTo>
                <a:lnTo>
                  <a:pt x="0" y="4526280"/>
                </a:lnTo>
                <a:lnTo>
                  <a:pt x="0" y="2641512"/>
                </a:lnTo>
                <a:lnTo>
                  <a:pt x="113321" y="2346992"/>
                </a:lnTo>
                <a:cubicBezTo>
                  <a:pt x="782169" y="731386"/>
                  <a:pt x="1894808" y="18625"/>
                  <a:pt x="2943646" y="3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55028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1F9D5F-10CB-46AA-B14D-74DCA3E8B1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96743" y="2334736"/>
            <a:ext cx="5595257" cy="4523264"/>
          </a:xfrm>
          <a:custGeom>
            <a:avLst/>
            <a:gdLst>
              <a:gd name="connsiteX0" fmla="*/ 2652068 w 5595257"/>
              <a:gd name="connsiteY0" fmla="*/ 361 h 4523264"/>
              <a:gd name="connsiteX1" fmla="*/ 5595257 w 5595257"/>
              <a:gd name="connsiteY1" fmla="*/ 2639754 h 4523264"/>
              <a:gd name="connsiteX2" fmla="*/ 5595257 w 5595257"/>
              <a:gd name="connsiteY2" fmla="*/ 4523264 h 4523264"/>
              <a:gd name="connsiteX3" fmla="*/ 226856 w 5595257"/>
              <a:gd name="connsiteY3" fmla="*/ 4523264 h 4523264"/>
              <a:gd name="connsiteX4" fmla="*/ 171417 w 5595257"/>
              <a:gd name="connsiteY4" fmla="*/ 4331330 h 4523264"/>
              <a:gd name="connsiteX5" fmla="*/ 2652068 w 5595257"/>
              <a:gd name="connsiteY5" fmla="*/ 361 h 452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5257" h="4523264">
                <a:moveTo>
                  <a:pt x="2652068" y="361"/>
                </a:moveTo>
                <a:cubicBezTo>
                  <a:pt x="3762431" y="19687"/>
                  <a:pt x="4944309" y="817098"/>
                  <a:pt x="5595257" y="2639754"/>
                </a:cubicBezTo>
                <a:lnTo>
                  <a:pt x="5595257" y="4523264"/>
                </a:lnTo>
                <a:lnTo>
                  <a:pt x="226856" y="4523264"/>
                </a:lnTo>
                <a:lnTo>
                  <a:pt x="171417" y="4331330"/>
                </a:lnTo>
                <a:cubicBezTo>
                  <a:pt x="-518110" y="1693082"/>
                  <a:pt x="986525" y="-28626"/>
                  <a:pt x="2652068" y="3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13853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FF22C79-9BAC-4D69-AD84-E3EA387C61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30915" y="838200"/>
            <a:ext cx="7122886" cy="361768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533092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461BDF1-4D9E-4B01-BC68-CFF10B0EE0F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97372" y="0"/>
            <a:ext cx="4194628" cy="51816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D6BFE36-488E-4F5C-B3DB-560F5E6521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2"/>
            <a:ext cx="7997370" cy="350638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228522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11509828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27592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3011714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60DAD9-64F5-47F4-A085-21A5BE9723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52800" y="341083"/>
            <a:ext cx="3011714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C0D433-31F6-4930-A6BC-61CBA539DD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4514" y="341083"/>
            <a:ext cx="5486400" cy="29545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0064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DEEFBE-9083-4D8D-B8AB-2BAB47DE57A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008" y="1995676"/>
            <a:ext cx="2403720" cy="381024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00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341083"/>
            <a:ext cx="5754914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FC33440-4B4B-47BE-B54F-BE7E776A3B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1086" y="341083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2F9EDBC-D53B-4C36-85DD-F325BBC8CC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18543" y="341083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B2FB9B2-6511-4EEC-8B0C-CB9F25399F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086" y="3429001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3A55F67-CE37-428F-AED4-E9D7ADDFEF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18543" y="3429001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872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E9D4503-13C1-40C9-A83E-8439AA2F15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4196" y="1963246"/>
            <a:ext cx="1965960" cy="196596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BD9F508-ECE1-4F1D-BAB6-C46040F928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21187" y="1958726"/>
            <a:ext cx="1835640" cy="1983582"/>
          </a:xfrm>
          <a:custGeom>
            <a:avLst/>
            <a:gdLst>
              <a:gd name="connsiteX0" fmla="*/ 0 w 1965960"/>
              <a:gd name="connsiteY0" fmla="*/ 982980 h 1965960"/>
              <a:gd name="connsiteX1" fmla="*/ 982980 w 1965960"/>
              <a:gd name="connsiteY1" fmla="*/ 0 h 1965960"/>
              <a:gd name="connsiteX2" fmla="*/ 1965960 w 1965960"/>
              <a:gd name="connsiteY2" fmla="*/ 982980 h 1965960"/>
              <a:gd name="connsiteX3" fmla="*/ 982980 w 1965960"/>
              <a:gd name="connsiteY3" fmla="*/ 1965960 h 1965960"/>
              <a:gd name="connsiteX4" fmla="*/ 0 w 1965960"/>
              <a:gd name="connsiteY4" fmla="*/ 982980 h 1965960"/>
              <a:gd name="connsiteX0" fmla="*/ 0 w 2042556"/>
              <a:gd name="connsiteY0" fmla="*/ 982980 h 1967129"/>
              <a:gd name="connsiteX1" fmla="*/ 982980 w 2042556"/>
              <a:gd name="connsiteY1" fmla="*/ 0 h 1967129"/>
              <a:gd name="connsiteX2" fmla="*/ 1965960 w 2042556"/>
              <a:gd name="connsiteY2" fmla="*/ 982980 h 1967129"/>
              <a:gd name="connsiteX3" fmla="*/ 1847919 w 2042556"/>
              <a:gd name="connsiteY3" fmla="*/ 1178306 h 1967129"/>
              <a:gd name="connsiteX4" fmla="*/ 982980 w 2042556"/>
              <a:gd name="connsiteY4" fmla="*/ 1965960 h 1967129"/>
              <a:gd name="connsiteX5" fmla="*/ 0 w 2042556"/>
              <a:gd name="connsiteY5" fmla="*/ 982980 h 1967129"/>
              <a:gd name="connsiteX0" fmla="*/ 0 w 2039291"/>
              <a:gd name="connsiteY0" fmla="*/ 982980 h 1981733"/>
              <a:gd name="connsiteX1" fmla="*/ 982980 w 2039291"/>
              <a:gd name="connsiteY1" fmla="*/ 0 h 1981733"/>
              <a:gd name="connsiteX2" fmla="*/ 1965960 w 2039291"/>
              <a:gd name="connsiteY2" fmla="*/ 982980 h 1981733"/>
              <a:gd name="connsiteX3" fmla="*/ 1835219 w 2039291"/>
              <a:gd name="connsiteY3" fmla="*/ 1546606 h 1981733"/>
              <a:gd name="connsiteX4" fmla="*/ 982980 w 2039291"/>
              <a:gd name="connsiteY4" fmla="*/ 1965960 h 1981733"/>
              <a:gd name="connsiteX5" fmla="*/ 0 w 2039291"/>
              <a:gd name="connsiteY5" fmla="*/ 982980 h 1981733"/>
              <a:gd name="connsiteX0" fmla="*/ 0 w 2036992"/>
              <a:gd name="connsiteY0" fmla="*/ 982980 h 1981474"/>
              <a:gd name="connsiteX1" fmla="*/ 982980 w 2036992"/>
              <a:gd name="connsiteY1" fmla="*/ 0 h 1981474"/>
              <a:gd name="connsiteX2" fmla="*/ 1965960 w 2036992"/>
              <a:gd name="connsiteY2" fmla="*/ 982980 h 1981474"/>
              <a:gd name="connsiteX3" fmla="*/ 1825694 w 2036992"/>
              <a:gd name="connsiteY3" fmla="*/ 1543431 h 1981474"/>
              <a:gd name="connsiteX4" fmla="*/ 982980 w 2036992"/>
              <a:gd name="connsiteY4" fmla="*/ 1965960 h 1981474"/>
              <a:gd name="connsiteX5" fmla="*/ 0 w 2036992"/>
              <a:gd name="connsiteY5" fmla="*/ 982980 h 1981474"/>
              <a:gd name="connsiteX0" fmla="*/ 0 w 1947133"/>
              <a:gd name="connsiteY0" fmla="*/ 998052 h 1996546"/>
              <a:gd name="connsiteX1" fmla="*/ 982980 w 1947133"/>
              <a:gd name="connsiteY1" fmla="*/ 15072 h 1996546"/>
              <a:gd name="connsiteX2" fmla="*/ 1826260 w 1947133"/>
              <a:gd name="connsiteY2" fmla="*/ 458302 h 1996546"/>
              <a:gd name="connsiteX3" fmla="*/ 1825694 w 1947133"/>
              <a:gd name="connsiteY3" fmla="*/ 1558503 h 1996546"/>
              <a:gd name="connsiteX4" fmla="*/ 982980 w 1947133"/>
              <a:gd name="connsiteY4" fmla="*/ 1981032 h 1996546"/>
              <a:gd name="connsiteX5" fmla="*/ 0 w 1947133"/>
              <a:gd name="connsiteY5" fmla="*/ 998052 h 1996546"/>
              <a:gd name="connsiteX0" fmla="*/ 0 w 1880242"/>
              <a:gd name="connsiteY0" fmla="*/ 998052 h 1996546"/>
              <a:gd name="connsiteX1" fmla="*/ 982980 w 1880242"/>
              <a:gd name="connsiteY1" fmla="*/ 15072 h 1996546"/>
              <a:gd name="connsiteX2" fmla="*/ 1826260 w 1880242"/>
              <a:gd name="connsiteY2" fmla="*/ 458302 h 1996546"/>
              <a:gd name="connsiteX3" fmla="*/ 1825694 w 1880242"/>
              <a:gd name="connsiteY3" fmla="*/ 1558503 h 1996546"/>
              <a:gd name="connsiteX4" fmla="*/ 982980 w 1880242"/>
              <a:gd name="connsiteY4" fmla="*/ 1981032 h 1996546"/>
              <a:gd name="connsiteX5" fmla="*/ 0 w 1880242"/>
              <a:gd name="connsiteY5" fmla="*/ 998052 h 1996546"/>
              <a:gd name="connsiteX0" fmla="*/ 0 w 1826260"/>
              <a:gd name="connsiteY0" fmla="*/ 998052 h 1996546"/>
              <a:gd name="connsiteX1" fmla="*/ 982980 w 1826260"/>
              <a:gd name="connsiteY1" fmla="*/ 15072 h 1996546"/>
              <a:gd name="connsiteX2" fmla="*/ 1826260 w 1826260"/>
              <a:gd name="connsiteY2" fmla="*/ 458302 h 1996546"/>
              <a:gd name="connsiteX3" fmla="*/ 1825694 w 1826260"/>
              <a:gd name="connsiteY3" fmla="*/ 1558503 h 1996546"/>
              <a:gd name="connsiteX4" fmla="*/ 982980 w 1826260"/>
              <a:gd name="connsiteY4" fmla="*/ 1981032 h 1996546"/>
              <a:gd name="connsiteX5" fmla="*/ 0 w 1826260"/>
              <a:gd name="connsiteY5" fmla="*/ 998052 h 1996546"/>
              <a:gd name="connsiteX0" fmla="*/ 0 w 1826260"/>
              <a:gd name="connsiteY0" fmla="*/ 998052 h 1996546"/>
              <a:gd name="connsiteX1" fmla="*/ 982980 w 1826260"/>
              <a:gd name="connsiteY1" fmla="*/ 15072 h 1996546"/>
              <a:gd name="connsiteX2" fmla="*/ 1826260 w 1826260"/>
              <a:gd name="connsiteY2" fmla="*/ 458302 h 1996546"/>
              <a:gd name="connsiteX3" fmla="*/ 1825694 w 1826260"/>
              <a:gd name="connsiteY3" fmla="*/ 1558503 h 1996546"/>
              <a:gd name="connsiteX4" fmla="*/ 982980 w 1826260"/>
              <a:gd name="connsiteY4" fmla="*/ 1981032 h 1996546"/>
              <a:gd name="connsiteX5" fmla="*/ 0 w 1826260"/>
              <a:gd name="connsiteY5" fmla="*/ 998052 h 1996546"/>
              <a:gd name="connsiteX0" fmla="*/ 1389 w 1827649"/>
              <a:gd name="connsiteY0" fmla="*/ 979731 h 1978225"/>
              <a:gd name="connsiteX1" fmla="*/ 793869 w 1827649"/>
              <a:gd name="connsiteY1" fmla="*/ 15801 h 1978225"/>
              <a:gd name="connsiteX2" fmla="*/ 1827649 w 1827649"/>
              <a:gd name="connsiteY2" fmla="*/ 439981 h 1978225"/>
              <a:gd name="connsiteX3" fmla="*/ 1827083 w 1827649"/>
              <a:gd name="connsiteY3" fmla="*/ 1540182 h 1978225"/>
              <a:gd name="connsiteX4" fmla="*/ 984369 w 1827649"/>
              <a:gd name="connsiteY4" fmla="*/ 1962711 h 1978225"/>
              <a:gd name="connsiteX5" fmla="*/ 1389 w 1827649"/>
              <a:gd name="connsiteY5" fmla="*/ 979731 h 1978225"/>
              <a:gd name="connsiteX0" fmla="*/ 2466 w 1828726"/>
              <a:gd name="connsiteY0" fmla="*/ 986255 h 1984749"/>
              <a:gd name="connsiteX1" fmla="*/ 794946 w 1828726"/>
              <a:gd name="connsiteY1" fmla="*/ 22325 h 1984749"/>
              <a:gd name="connsiteX2" fmla="*/ 1828726 w 1828726"/>
              <a:gd name="connsiteY2" fmla="*/ 446505 h 1984749"/>
              <a:gd name="connsiteX3" fmla="*/ 1828160 w 1828726"/>
              <a:gd name="connsiteY3" fmla="*/ 1546706 h 1984749"/>
              <a:gd name="connsiteX4" fmla="*/ 985446 w 1828726"/>
              <a:gd name="connsiteY4" fmla="*/ 1969235 h 1984749"/>
              <a:gd name="connsiteX5" fmla="*/ 2466 w 1828726"/>
              <a:gd name="connsiteY5" fmla="*/ 986255 h 1984749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985446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985446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791771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2022885"/>
              <a:gd name="connsiteX1" fmla="*/ 794946 w 1828726"/>
              <a:gd name="connsiteY1" fmla="*/ 22481 h 2022885"/>
              <a:gd name="connsiteX2" fmla="*/ 1828726 w 1828726"/>
              <a:gd name="connsiteY2" fmla="*/ 446661 h 2022885"/>
              <a:gd name="connsiteX3" fmla="*/ 1828160 w 1828726"/>
              <a:gd name="connsiteY3" fmla="*/ 1546862 h 2022885"/>
              <a:gd name="connsiteX4" fmla="*/ 791771 w 1828726"/>
              <a:gd name="connsiteY4" fmla="*/ 1969391 h 2022885"/>
              <a:gd name="connsiteX5" fmla="*/ 2466 w 1828726"/>
              <a:gd name="connsiteY5" fmla="*/ 986411 h 2022885"/>
              <a:gd name="connsiteX0" fmla="*/ 2466 w 1828726"/>
              <a:gd name="connsiteY0" fmla="*/ 986411 h 2018099"/>
              <a:gd name="connsiteX1" fmla="*/ 794946 w 1828726"/>
              <a:gd name="connsiteY1" fmla="*/ 22481 h 2018099"/>
              <a:gd name="connsiteX2" fmla="*/ 1828726 w 1828726"/>
              <a:gd name="connsiteY2" fmla="*/ 446661 h 2018099"/>
              <a:gd name="connsiteX3" fmla="*/ 1828160 w 1828726"/>
              <a:gd name="connsiteY3" fmla="*/ 1546862 h 2018099"/>
              <a:gd name="connsiteX4" fmla="*/ 791771 w 1828726"/>
              <a:gd name="connsiteY4" fmla="*/ 1969391 h 2018099"/>
              <a:gd name="connsiteX5" fmla="*/ 2466 w 1828726"/>
              <a:gd name="connsiteY5" fmla="*/ 986411 h 2018099"/>
              <a:gd name="connsiteX0" fmla="*/ 2466 w 1828726"/>
              <a:gd name="connsiteY0" fmla="*/ 986411 h 1988683"/>
              <a:gd name="connsiteX1" fmla="*/ 794946 w 1828726"/>
              <a:gd name="connsiteY1" fmla="*/ 22481 h 1988683"/>
              <a:gd name="connsiteX2" fmla="*/ 1828726 w 1828726"/>
              <a:gd name="connsiteY2" fmla="*/ 446661 h 1988683"/>
              <a:gd name="connsiteX3" fmla="*/ 1828160 w 1828726"/>
              <a:gd name="connsiteY3" fmla="*/ 1546862 h 1988683"/>
              <a:gd name="connsiteX4" fmla="*/ 674296 w 1828726"/>
              <a:gd name="connsiteY4" fmla="*/ 1937641 h 1988683"/>
              <a:gd name="connsiteX5" fmla="*/ 2466 w 1828726"/>
              <a:gd name="connsiteY5" fmla="*/ 986411 h 1988683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450 w 1826710"/>
              <a:gd name="connsiteY0" fmla="*/ 986411 h 1983165"/>
              <a:gd name="connsiteX1" fmla="*/ 792930 w 1826710"/>
              <a:gd name="connsiteY1" fmla="*/ 22481 h 1983165"/>
              <a:gd name="connsiteX2" fmla="*/ 1826710 w 1826710"/>
              <a:gd name="connsiteY2" fmla="*/ 446661 h 1983165"/>
              <a:gd name="connsiteX3" fmla="*/ 1826144 w 1826710"/>
              <a:gd name="connsiteY3" fmla="*/ 1546862 h 1983165"/>
              <a:gd name="connsiteX4" fmla="*/ 672280 w 1826710"/>
              <a:gd name="connsiteY4" fmla="*/ 1937641 h 1983165"/>
              <a:gd name="connsiteX5" fmla="*/ 450 w 1826710"/>
              <a:gd name="connsiteY5" fmla="*/ 986411 h 1983165"/>
              <a:gd name="connsiteX0" fmla="*/ 450 w 1826710"/>
              <a:gd name="connsiteY0" fmla="*/ 986411 h 1983165"/>
              <a:gd name="connsiteX1" fmla="*/ 792930 w 1826710"/>
              <a:gd name="connsiteY1" fmla="*/ 22481 h 1983165"/>
              <a:gd name="connsiteX2" fmla="*/ 1826710 w 1826710"/>
              <a:gd name="connsiteY2" fmla="*/ 446661 h 1983165"/>
              <a:gd name="connsiteX3" fmla="*/ 1826144 w 1826710"/>
              <a:gd name="connsiteY3" fmla="*/ 1546862 h 1983165"/>
              <a:gd name="connsiteX4" fmla="*/ 672280 w 1826710"/>
              <a:gd name="connsiteY4" fmla="*/ 1937641 h 1983165"/>
              <a:gd name="connsiteX5" fmla="*/ 450 w 1826710"/>
              <a:gd name="connsiteY5" fmla="*/ 986411 h 1983165"/>
              <a:gd name="connsiteX0" fmla="*/ 450 w 1835669"/>
              <a:gd name="connsiteY0" fmla="*/ 986411 h 1982493"/>
              <a:gd name="connsiteX1" fmla="*/ 792930 w 1835669"/>
              <a:gd name="connsiteY1" fmla="*/ 22481 h 1982493"/>
              <a:gd name="connsiteX2" fmla="*/ 1826710 w 1835669"/>
              <a:gd name="connsiteY2" fmla="*/ 446661 h 1982493"/>
              <a:gd name="connsiteX3" fmla="*/ 1835669 w 1835669"/>
              <a:gd name="connsiteY3" fmla="*/ 1537337 h 1982493"/>
              <a:gd name="connsiteX4" fmla="*/ 672280 w 1835669"/>
              <a:gd name="connsiteY4" fmla="*/ 1937641 h 1982493"/>
              <a:gd name="connsiteX5" fmla="*/ 450 w 1835669"/>
              <a:gd name="connsiteY5" fmla="*/ 986411 h 1982493"/>
              <a:gd name="connsiteX0" fmla="*/ 450 w 1835669"/>
              <a:gd name="connsiteY0" fmla="*/ 986411 h 1982493"/>
              <a:gd name="connsiteX1" fmla="*/ 792930 w 1835669"/>
              <a:gd name="connsiteY1" fmla="*/ 22481 h 1982493"/>
              <a:gd name="connsiteX2" fmla="*/ 1826710 w 1835669"/>
              <a:gd name="connsiteY2" fmla="*/ 446661 h 1982493"/>
              <a:gd name="connsiteX3" fmla="*/ 1835669 w 1835669"/>
              <a:gd name="connsiteY3" fmla="*/ 1537337 h 1982493"/>
              <a:gd name="connsiteX4" fmla="*/ 672280 w 1835669"/>
              <a:gd name="connsiteY4" fmla="*/ 1937641 h 1982493"/>
              <a:gd name="connsiteX5" fmla="*/ 450 w 1835669"/>
              <a:gd name="connsiteY5" fmla="*/ 986411 h 1982493"/>
              <a:gd name="connsiteX0" fmla="*/ 454 w 1835673"/>
              <a:gd name="connsiteY0" fmla="*/ 989422 h 1985504"/>
              <a:gd name="connsiteX1" fmla="*/ 789759 w 1835673"/>
              <a:gd name="connsiteY1" fmla="*/ 22317 h 1985504"/>
              <a:gd name="connsiteX2" fmla="*/ 1826714 w 1835673"/>
              <a:gd name="connsiteY2" fmla="*/ 449672 h 1985504"/>
              <a:gd name="connsiteX3" fmla="*/ 1835673 w 1835673"/>
              <a:gd name="connsiteY3" fmla="*/ 1540348 h 1985504"/>
              <a:gd name="connsiteX4" fmla="*/ 672284 w 1835673"/>
              <a:gd name="connsiteY4" fmla="*/ 1940652 h 1985504"/>
              <a:gd name="connsiteX5" fmla="*/ 454 w 1835673"/>
              <a:gd name="connsiteY5" fmla="*/ 989422 h 1985504"/>
              <a:gd name="connsiteX0" fmla="*/ 421 w 1835640"/>
              <a:gd name="connsiteY0" fmla="*/ 987500 h 1983582"/>
              <a:gd name="connsiteX1" fmla="*/ 789726 w 1835640"/>
              <a:gd name="connsiteY1" fmla="*/ 20395 h 1983582"/>
              <a:gd name="connsiteX2" fmla="*/ 1826681 w 1835640"/>
              <a:gd name="connsiteY2" fmla="*/ 447750 h 1983582"/>
              <a:gd name="connsiteX3" fmla="*/ 1835640 w 1835640"/>
              <a:gd name="connsiteY3" fmla="*/ 1538426 h 1983582"/>
              <a:gd name="connsiteX4" fmla="*/ 672251 w 1835640"/>
              <a:gd name="connsiteY4" fmla="*/ 1938730 h 1983582"/>
              <a:gd name="connsiteX5" fmla="*/ 421 w 1835640"/>
              <a:gd name="connsiteY5" fmla="*/ 987500 h 19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5640" h="1983582">
                <a:moveTo>
                  <a:pt x="421" y="987500"/>
                </a:moveTo>
                <a:cubicBezTo>
                  <a:pt x="-12279" y="618565"/>
                  <a:pt x="263099" y="126228"/>
                  <a:pt x="789726" y="20395"/>
                </a:cubicBezTo>
                <a:cubicBezTo>
                  <a:pt x="1316353" y="-85438"/>
                  <a:pt x="1702361" y="245173"/>
                  <a:pt x="1826681" y="447750"/>
                </a:cubicBezTo>
                <a:cubicBezTo>
                  <a:pt x="1636676" y="828127"/>
                  <a:pt x="1653395" y="1219021"/>
                  <a:pt x="1835640" y="1538426"/>
                </a:cubicBezTo>
                <a:cubicBezTo>
                  <a:pt x="1773410" y="1635581"/>
                  <a:pt x="1373408" y="2133738"/>
                  <a:pt x="672251" y="1938730"/>
                </a:cubicBezTo>
                <a:cubicBezTo>
                  <a:pt x="345744" y="1813572"/>
                  <a:pt x="22646" y="1531060"/>
                  <a:pt x="421" y="987500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33B32C4-3C46-4A1D-95B1-57BAD2AC55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38769" y="1958726"/>
            <a:ext cx="1835640" cy="1983582"/>
          </a:xfrm>
          <a:custGeom>
            <a:avLst/>
            <a:gdLst>
              <a:gd name="connsiteX0" fmla="*/ 0 w 1965960"/>
              <a:gd name="connsiteY0" fmla="*/ 982980 h 1965960"/>
              <a:gd name="connsiteX1" fmla="*/ 982980 w 1965960"/>
              <a:gd name="connsiteY1" fmla="*/ 0 h 1965960"/>
              <a:gd name="connsiteX2" fmla="*/ 1965960 w 1965960"/>
              <a:gd name="connsiteY2" fmla="*/ 982980 h 1965960"/>
              <a:gd name="connsiteX3" fmla="*/ 982980 w 1965960"/>
              <a:gd name="connsiteY3" fmla="*/ 1965960 h 1965960"/>
              <a:gd name="connsiteX4" fmla="*/ 0 w 1965960"/>
              <a:gd name="connsiteY4" fmla="*/ 982980 h 1965960"/>
              <a:gd name="connsiteX0" fmla="*/ 0 w 2042556"/>
              <a:gd name="connsiteY0" fmla="*/ 982980 h 1967129"/>
              <a:gd name="connsiteX1" fmla="*/ 982980 w 2042556"/>
              <a:gd name="connsiteY1" fmla="*/ 0 h 1967129"/>
              <a:gd name="connsiteX2" fmla="*/ 1965960 w 2042556"/>
              <a:gd name="connsiteY2" fmla="*/ 982980 h 1967129"/>
              <a:gd name="connsiteX3" fmla="*/ 1847919 w 2042556"/>
              <a:gd name="connsiteY3" fmla="*/ 1178306 h 1967129"/>
              <a:gd name="connsiteX4" fmla="*/ 982980 w 2042556"/>
              <a:gd name="connsiteY4" fmla="*/ 1965960 h 1967129"/>
              <a:gd name="connsiteX5" fmla="*/ 0 w 2042556"/>
              <a:gd name="connsiteY5" fmla="*/ 982980 h 1967129"/>
              <a:gd name="connsiteX0" fmla="*/ 0 w 2039291"/>
              <a:gd name="connsiteY0" fmla="*/ 982980 h 1981733"/>
              <a:gd name="connsiteX1" fmla="*/ 982980 w 2039291"/>
              <a:gd name="connsiteY1" fmla="*/ 0 h 1981733"/>
              <a:gd name="connsiteX2" fmla="*/ 1965960 w 2039291"/>
              <a:gd name="connsiteY2" fmla="*/ 982980 h 1981733"/>
              <a:gd name="connsiteX3" fmla="*/ 1835219 w 2039291"/>
              <a:gd name="connsiteY3" fmla="*/ 1546606 h 1981733"/>
              <a:gd name="connsiteX4" fmla="*/ 982980 w 2039291"/>
              <a:gd name="connsiteY4" fmla="*/ 1965960 h 1981733"/>
              <a:gd name="connsiteX5" fmla="*/ 0 w 2039291"/>
              <a:gd name="connsiteY5" fmla="*/ 982980 h 1981733"/>
              <a:gd name="connsiteX0" fmla="*/ 0 w 2036992"/>
              <a:gd name="connsiteY0" fmla="*/ 982980 h 1981474"/>
              <a:gd name="connsiteX1" fmla="*/ 982980 w 2036992"/>
              <a:gd name="connsiteY1" fmla="*/ 0 h 1981474"/>
              <a:gd name="connsiteX2" fmla="*/ 1965960 w 2036992"/>
              <a:gd name="connsiteY2" fmla="*/ 982980 h 1981474"/>
              <a:gd name="connsiteX3" fmla="*/ 1825694 w 2036992"/>
              <a:gd name="connsiteY3" fmla="*/ 1543431 h 1981474"/>
              <a:gd name="connsiteX4" fmla="*/ 982980 w 2036992"/>
              <a:gd name="connsiteY4" fmla="*/ 1965960 h 1981474"/>
              <a:gd name="connsiteX5" fmla="*/ 0 w 2036992"/>
              <a:gd name="connsiteY5" fmla="*/ 982980 h 1981474"/>
              <a:gd name="connsiteX0" fmla="*/ 0 w 1947133"/>
              <a:gd name="connsiteY0" fmla="*/ 998052 h 1996546"/>
              <a:gd name="connsiteX1" fmla="*/ 982980 w 1947133"/>
              <a:gd name="connsiteY1" fmla="*/ 15072 h 1996546"/>
              <a:gd name="connsiteX2" fmla="*/ 1826260 w 1947133"/>
              <a:gd name="connsiteY2" fmla="*/ 458302 h 1996546"/>
              <a:gd name="connsiteX3" fmla="*/ 1825694 w 1947133"/>
              <a:gd name="connsiteY3" fmla="*/ 1558503 h 1996546"/>
              <a:gd name="connsiteX4" fmla="*/ 982980 w 1947133"/>
              <a:gd name="connsiteY4" fmla="*/ 1981032 h 1996546"/>
              <a:gd name="connsiteX5" fmla="*/ 0 w 1947133"/>
              <a:gd name="connsiteY5" fmla="*/ 998052 h 1996546"/>
              <a:gd name="connsiteX0" fmla="*/ 0 w 1880242"/>
              <a:gd name="connsiteY0" fmla="*/ 998052 h 1996546"/>
              <a:gd name="connsiteX1" fmla="*/ 982980 w 1880242"/>
              <a:gd name="connsiteY1" fmla="*/ 15072 h 1996546"/>
              <a:gd name="connsiteX2" fmla="*/ 1826260 w 1880242"/>
              <a:gd name="connsiteY2" fmla="*/ 458302 h 1996546"/>
              <a:gd name="connsiteX3" fmla="*/ 1825694 w 1880242"/>
              <a:gd name="connsiteY3" fmla="*/ 1558503 h 1996546"/>
              <a:gd name="connsiteX4" fmla="*/ 982980 w 1880242"/>
              <a:gd name="connsiteY4" fmla="*/ 1981032 h 1996546"/>
              <a:gd name="connsiteX5" fmla="*/ 0 w 1880242"/>
              <a:gd name="connsiteY5" fmla="*/ 998052 h 1996546"/>
              <a:gd name="connsiteX0" fmla="*/ 0 w 1826260"/>
              <a:gd name="connsiteY0" fmla="*/ 998052 h 1996546"/>
              <a:gd name="connsiteX1" fmla="*/ 982980 w 1826260"/>
              <a:gd name="connsiteY1" fmla="*/ 15072 h 1996546"/>
              <a:gd name="connsiteX2" fmla="*/ 1826260 w 1826260"/>
              <a:gd name="connsiteY2" fmla="*/ 458302 h 1996546"/>
              <a:gd name="connsiteX3" fmla="*/ 1825694 w 1826260"/>
              <a:gd name="connsiteY3" fmla="*/ 1558503 h 1996546"/>
              <a:gd name="connsiteX4" fmla="*/ 982980 w 1826260"/>
              <a:gd name="connsiteY4" fmla="*/ 1981032 h 1996546"/>
              <a:gd name="connsiteX5" fmla="*/ 0 w 1826260"/>
              <a:gd name="connsiteY5" fmla="*/ 998052 h 1996546"/>
              <a:gd name="connsiteX0" fmla="*/ 0 w 1826260"/>
              <a:gd name="connsiteY0" fmla="*/ 998052 h 1996546"/>
              <a:gd name="connsiteX1" fmla="*/ 982980 w 1826260"/>
              <a:gd name="connsiteY1" fmla="*/ 15072 h 1996546"/>
              <a:gd name="connsiteX2" fmla="*/ 1826260 w 1826260"/>
              <a:gd name="connsiteY2" fmla="*/ 458302 h 1996546"/>
              <a:gd name="connsiteX3" fmla="*/ 1825694 w 1826260"/>
              <a:gd name="connsiteY3" fmla="*/ 1558503 h 1996546"/>
              <a:gd name="connsiteX4" fmla="*/ 982980 w 1826260"/>
              <a:gd name="connsiteY4" fmla="*/ 1981032 h 1996546"/>
              <a:gd name="connsiteX5" fmla="*/ 0 w 1826260"/>
              <a:gd name="connsiteY5" fmla="*/ 998052 h 1996546"/>
              <a:gd name="connsiteX0" fmla="*/ 1389 w 1827649"/>
              <a:gd name="connsiteY0" fmla="*/ 979731 h 1978225"/>
              <a:gd name="connsiteX1" fmla="*/ 793869 w 1827649"/>
              <a:gd name="connsiteY1" fmla="*/ 15801 h 1978225"/>
              <a:gd name="connsiteX2" fmla="*/ 1827649 w 1827649"/>
              <a:gd name="connsiteY2" fmla="*/ 439981 h 1978225"/>
              <a:gd name="connsiteX3" fmla="*/ 1827083 w 1827649"/>
              <a:gd name="connsiteY3" fmla="*/ 1540182 h 1978225"/>
              <a:gd name="connsiteX4" fmla="*/ 984369 w 1827649"/>
              <a:gd name="connsiteY4" fmla="*/ 1962711 h 1978225"/>
              <a:gd name="connsiteX5" fmla="*/ 1389 w 1827649"/>
              <a:gd name="connsiteY5" fmla="*/ 979731 h 1978225"/>
              <a:gd name="connsiteX0" fmla="*/ 2466 w 1828726"/>
              <a:gd name="connsiteY0" fmla="*/ 986255 h 1984749"/>
              <a:gd name="connsiteX1" fmla="*/ 794946 w 1828726"/>
              <a:gd name="connsiteY1" fmla="*/ 22325 h 1984749"/>
              <a:gd name="connsiteX2" fmla="*/ 1828726 w 1828726"/>
              <a:gd name="connsiteY2" fmla="*/ 446505 h 1984749"/>
              <a:gd name="connsiteX3" fmla="*/ 1828160 w 1828726"/>
              <a:gd name="connsiteY3" fmla="*/ 1546706 h 1984749"/>
              <a:gd name="connsiteX4" fmla="*/ 985446 w 1828726"/>
              <a:gd name="connsiteY4" fmla="*/ 1969235 h 1984749"/>
              <a:gd name="connsiteX5" fmla="*/ 2466 w 1828726"/>
              <a:gd name="connsiteY5" fmla="*/ 986255 h 1984749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985446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985446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791771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2022885"/>
              <a:gd name="connsiteX1" fmla="*/ 794946 w 1828726"/>
              <a:gd name="connsiteY1" fmla="*/ 22481 h 2022885"/>
              <a:gd name="connsiteX2" fmla="*/ 1828726 w 1828726"/>
              <a:gd name="connsiteY2" fmla="*/ 446661 h 2022885"/>
              <a:gd name="connsiteX3" fmla="*/ 1828160 w 1828726"/>
              <a:gd name="connsiteY3" fmla="*/ 1546862 h 2022885"/>
              <a:gd name="connsiteX4" fmla="*/ 791771 w 1828726"/>
              <a:gd name="connsiteY4" fmla="*/ 1969391 h 2022885"/>
              <a:gd name="connsiteX5" fmla="*/ 2466 w 1828726"/>
              <a:gd name="connsiteY5" fmla="*/ 986411 h 2022885"/>
              <a:gd name="connsiteX0" fmla="*/ 2466 w 1828726"/>
              <a:gd name="connsiteY0" fmla="*/ 986411 h 2018099"/>
              <a:gd name="connsiteX1" fmla="*/ 794946 w 1828726"/>
              <a:gd name="connsiteY1" fmla="*/ 22481 h 2018099"/>
              <a:gd name="connsiteX2" fmla="*/ 1828726 w 1828726"/>
              <a:gd name="connsiteY2" fmla="*/ 446661 h 2018099"/>
              <a:gd name="connsiteX3" fmla="*/ 1828160 w 1828726"/>
              <a:gd name="connsiteY3" fmla="*/ 1546862 h 2018099"/>
              <a:gd name="connsiteX4" fmla="*/ 791771 w 1828726"/>
              <a:gd name="connsiteY4" fmla="*/ 1969391 h 2018099"/>
              <a:gd name="connsiteX5" fmla="*/ 2466 w 1828726"/>
              <a:gd name="connsiteY5" fmla="*/ 986411 h 2018099"/>
              <a:gd name="connsiteX0" fmla="*/ 2466 w 1828726"/>
              <a:gd name="connsiteY0" fmla="*/ 986411 h 1988683"/>
              <a:gd name="connsiteX1" fmla="*/ 794946 w 1828726"/>
              <a:gd name="connsiteY1" fmla="*/ 22481 h 1988683"/>
              <a:gd name="connsiteX2" fmla="*/ 1828726 w 1828726"/>
              <a:gd name="connsiteY2" fmla="*/ 446661 h 1988683"/>
              <a:gd name="connsiteX3" fmla="*/ 1828160 w 1828726"/>
              <a:gd name="connsiteY3" fmla="*/ 1546862 h 1988683"/>
              <a:gd name="connsiteX4" fmla="*/ 674296 w 1828726"/>
              <a:gd name="connsiteY4" fmla="*/ 1937641 h 1988683"/>
              <a:gd name="connsiteX5" fmla="*/ 2466 w 1828726"/>
              <a:gd name="connsiteY5" fmla="*/ 986411 h 1988683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450 w 1826710"/>
              <a:gd name="connsiteY0" fmla="*/ 986411 h 1983165"/>
              <a:gd name="connsiteX1" fmla="*/ 792930 w 1826710"/>
              <a:gd name="connsiteY1" fmla="*/ 22481 h 1983165"/>
              <a:gd name="connsiteX2" fmla="*/ 1826710 w 1826710"/>
              <a:gd name="connsiteY2" fmla="*/ 446661 h 1983165"/>
              <a:gd name="connsiteX3" fmla="*/ 1826144 w 1826710"/>
              <a:gd name="connsiteY3" fmla="*/ 1546862 h 1983165"/>
              <a:gd name="connsiteX4" fmla="*/ 672280 w 1826710"/>
              <a:gd name="connsiteY4" fmla="*/ 1937641 h 1983165"/>
              <a:gd name="connsiteX5" fmla="*/ 450 w 1826710"/>
              <a:gd name="connsiteY5" fmla="*/ 986411 h 1983165"/>
              <a:gd name="connsiteX0" fmla="*/ 450 w 1826710"/>
              <a:gd name="connsiteY0" fmla="*/ 986411 h 1983165"/>
              <a:gd name="connsiteX1" fmla="*/ 792930 w 1826710"/>
              <a:gd name="connsiteY1" fmla="*/ 22481 h 1983165"/>
              <a:gd name="connsiteX2" fmla="*/ 1826710 w 1826710"/>
              <a:gd name="connsiteY2" fmla="*/ 446661 h 1983165"/>
              <a:gd name="connsiteX3" fmla="*/ 1826144 w 1826710"/>
              <a:gd name="connsiteY3" fmla="*/ 1546862 h 1983165"/>
              <a:gd name="connsiteX4" fmla="*/ 672280 w 1826710"/>
              <a:gd name="connsiteY4" fmla="*/ 1937641 h 1983165"/>
              <a:gd name="connsiteX5" fmla="*/ 450 w 1826710"/>
              <a:gd name="connsiteY5" fmla="*/ 986411 h 1983165"/>
              <a:gd name="connsiteX0" fmla="*/ 450 w 1835669"/>
              <a:gd name="connsiteY0" fmla="*/ 986411 h 1982493"/>
              <a:gd name="connsiteX1" fmla="*/ 792930 w 1835669"/>
              <a:gd name="connsiteY1" fmla="*/ 22481 h 1982493"/>
              <a:gd name="connsiteX2" fmla="*/ 1826710 w 1835669"/>
              <a:gd name="connsiteY2" fmla="*/ 446661 h 1982493"/>
              <a:gd name="connsiteX3" fmla="*/ 1835669 w 1835669"/>
              <a:gd name="connsiteY3" fmla="*/ 1537337 h 1982493"/>
              <a:gd name="connsiteX4" fmla="*/ 672280 w 1835669"/>
              <a:gd name="connsiteY4" fmla="*/ 1937641 h 1982493"/>
              <a:gd name="connsiteX5" fmla="*/ 450 w 1835669"/>
              <a:gd name="connsiteY5" fmla="*/ 986411 h 1982493"/>
              <a:gd name="connsiteX0" fmla="*/ 450 w 1835669"/>
              <a:gd name="connsiteY0" fmla="*/ 986411 h 1982493"/>
              <a:gd name="connsiteX1" fmla="*/ 792930 w 1835669"/>
              <a:gd name="connsiteY1" fmla="*/ 22481 h 1982493"/>
              <a:gd name="connsiteX2" fmla="*/ 1826710 w 1835669"/>
              <a:gd name="connsiteY2" fmla="*/ 446661 h 1982493"/>
              <a:gd name="connsiteX3" fmla="*/ 1835669 w 1835669"/>
              <a:gd name="connsiteY3" fmla="*/ 1537337 h 1982493"/>
              <a:gd name="connsiteX4" fmla="*/ 672280 w 1835669"/>
              <a:gd name="connsiteY4" fmla="*/ 1937641 h 1982493"/>
              <a:gd name="connsiteX5" fmla="*/ 450 w 1835669"/>
              <a:gd name="connsiteY5" fmla="*/ 986411 h 1982493"/>
              <a:gd name="connsiteX0" fmla="*/ 454 w 1835673"/>
              <a:gd name="connsiteY0" fmla="*/ 989422 h 1985504"/>
              <a:gd name="connsiteX1" fmla="*/ 789759 w 1835673"/>
              <a:gd name="connsiteY1" fmla="*/ 22317 h 1985504"/>
              <a:gd name="connsiteX2" fmla="*/ 1826714 w 1835673"/>
              <a:gd name="connsiteY2" fmla="*/ 449672 h 1985504"/>
              <a:gd name="connsiteX3" fmla="*/ 1835673 w 1835673"/>
              <a:gd name="connsiteY3" fmla="*/ 1540348 h 1985504"/>
              <a:gd name="connsiteX4" fmla="*/ 672284 w 1835673"/>
              <a:gd name="connsiteY4" fmla="*/ 1940652 h 1985504"/>
              <a:gd name="connsiteX5" fmla="*/ 454 w 1835673"/>
              <a:gd name="connsiteY5" fmla="*/ 989422 h 1985504"/>
              <a:gd name="connsiteX0" fmla="*/ 421 w 1835640"/>
              <a:gd name="connsiteY0" fmla="*/ 987500 h 1983582"/>
              <a:gd name="connsiteX1" fmla="*/ 789726 w 1835640"/>
              <a:gd name="connsiteY1" fmla="*/ 20395 h 1983582"/>
              <a:gd name="connsiteX2" fmla="*/ 1826681 w 1835640"/>
              <a:gd name="connsiteY2" fmla="*/ 447750 h 1983582"/>
              <a:gd name="connsiteX3" fmla="*/ 1835640 w 1835640"/>
              <a:gd name="connsiteY3" fmla="*/ 1538426 h 1983582"/>
              <a:gd name="connsiteX4" fmla="*/ 672251 w 1835640"/>
              <a:gd name="connsiteY4" fmla="*/ 1938730 h 1983582"/>
              <a:gd name="connsiteX5" fmla="*/ 421 w 1835640"/>
              <a:gd name="connsiteY5" fmla="*/ 987500 h 19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5640" h="1983582">
                <a:moveTo>
                  <a:pt x="421" y="987500"/>
                </a:moveTo>
                <a:cubicBezTo>
                  <a:pt x="-12279" y="618565"/>
                  <a:pt x="263099" y="126228"/>
                  <a:pt x="789726" y="20395"/>
                </a:cubicBezTo>
                <a:cubicBezTo>
                  <a:pt x="1316353" y="-85438"/>
                  <a:pt x="1702361" y="245173"/>
                  <a:pt x="1826681" y="447750"/>
                </a:cubicBezTo>
                <a:cubicBezTo>
                  <a:pt x="1636676" y="828127"/>
                  <a:pt x="1653395" y="1219021"/>
                  <a:pt x="1835640" y="1538426"/>
                </a:cubicBezTo>
                <a:cubicBezTo>
                  <a:pt x="1773410" y="1635581"/>
                  <a:pt x="1373408" y="2133738"/>
                  <a:pt x="672251" y="1938730"/>
                </a:cubicBezTo>
                <a:cubicBezTo>
                  <a:pt x="345744" y="1813572"/>
                  <a:pt x="22646" y="1531060"/>
                  <a:pt x="421" y="987500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45533EF-A86A-47C4-8AC7-4E168FC8E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1524" y="1951163"/>
            <a:ext cx="1827862" cy="1992885"/>
          </a:xfrm>
          <a:custGeom>
            <a:avLst/>
            <a:gdLst>
              <a:gd name="connsiteX0" fmla="*/ 0 w 1965960"/>
              <a:gd name="connsiteY0" fmla="*/ 982980 h 1965960"/>
              <a:gd name="connsiteX1" fmla="*/ 982980 w 1965960"/>
              <a:gd name="connsiteY1" fmla="*/ 0 h 1965960"/>
              <a:gd name="connsiteX2" fmla="*/ 1965960 w 1965960"/>
              <a:gd name="connsiteY2" fmla="*/ 982980 h 1965960"/>
              <a:gd name="connsiteX3" fmla="*/ 982980 w 1965960"/>
              <a:gd name="connsiteY3" fmla="*/ 1965960 h 1965960"/>
              <a:gd name="connsiteX4" fmla="*/ 0 w 1965960"/>
              <a:gd name="connsiteY4" fmla="*/ 982980 h 1965960"/>
              <a:gd name="connsiteX0" fmla="*/ 65395 w 2031355"/>
              <a:gd name="connsiteY0" fmla="*/ 996524 h 1979504"/>
              <a:gd name="connsiteX1" fmla="*/ 197054 w 2031355"/>
              <a:gd name="connsiteY1" fmla="*/ 461867 h 1979504"/>
              <a:gd name="connsiteX2" fmla="*/ 1048375 w 2031355"/>
              <a:gd name="connsiteY2" fmla="*/ 13544 h 1979504"/>
              <a:gd name="connsiteX3" fmla="*/ 2031355 w 2031355"/>
              <a:gd name="connsiteY3" fmla="*/ 996524 h 1979504"/>
              <a:gd name="connsiteX4" fmla="*/ 1048375 w 2031355"/>
              <a:gd name="connsiteY4" fmla="*/ 1979504 h 1979504"/>
              <a:gd name="connsiteX5" fmla="*/ 65395 w 2031355"/>
              <a:gd name="connsiteY5" fmla="*/ 996524 h 1979504"/>
              <a:gd name="connsiteX0" fmla="*/ 114976 w 1948927"/>
              <a:gd name="connsiteY0" fmla="*/ 1547096 h 1997760"/>
              <a:gd name="connsiteX1" fmla="*/ 114626 w 1948927"/>
              <a:gd name="connsiteY1" fmla="*/ 461867 h 1997760"/>
              <a:gd name="connsiteX2" fmla="*/ 965947 w 1948927"/>
              <a:gd name="connsiteY2" fmla="*/ 13544 h 1997760"/>
              <a:gd name="connsiteX3" fmla="*/ 1948927 w 1948927"/>
              <a:gd name="connsiteY3" fmla="*/ 996524 h 1997760"/>
              <a:gd name="connsiteX4" fmla="*/ 965947 w 1948927"/>
              <a:gd name="connsiteY4" fmla="*/ 1979504 h 1997760"/>
              <a:gd name="connsiteX5" fmla="*/ 114976 w 1948927"/>
              <a:gd name="connsiteY5" fmla="*/ 1547096 h 1997760"/>
              <a:gd name="connsiteX0" fmla="*/ 44277 w 1878228"/>
              <a:gd name="connsiteY0" fmla="*/ 1547096 h 1997760"/>
              <a:gd name="connsiteX1" fmla="*/ 43927 w 1878228"/>
              <a:gd name="connsiteY1" fmla="*/ 461867 h 1997760"/>
              <a:gd name="connsiteX2" fmla="*/ 895248 w 1878228"/>
              <a:gd name="connsiteY2" fmla="*/ 13544 h 1997760"/>
              <a:gd name="connsiteX3" fmla="*/ 1878228 w 1878228"/>
              <a:gd name="connsiteY3" fmla="*/ 996524 h 1997760"/>
              <a:gd name="connsiteX4" fmla="*/ 895248 w 1878228"/>
              <a:gd name="connsiteY4" fmla="*/ 1979504 h 1997760"/>
              <a:gd name="connsiteX5" fmla="*/ 44277 w 1878228"/>
              <a:gd name="connsiteY5" fmla="*/ 1547096 h 1997760"/>
              <a:gd name="connsiteX0" fmla="*/ 350 w 1834301"/>
              <a:gd name="connsiteY0" fmla="*/ 1547096 h 1997760"/>
              <a:gd name="connsiteX1" fmla="*/ 0 w 1834301"/>
              <a:gd name="connsiteY1" fmla="*/ 461867 h 1997760"/>
              <a:gd name="connsiteX2" fmla="*/ 851321 w 1834301"/>
              <a:gd name="connsiteY2" fmla="*/ 13544 h 1997760"/>
              <a:gd name="connsiteX3" fmla="*/ 1834301 w 1834301"/>
              <a:gd name="connsiteY3" fmla="*/ 996524 h 1997760"/>
              <a:gd name="connsiteX4" fmla="*/ 851321 w 1834301"/>
              <a:gd name="connsiteY4" fmla="*/ 1979504 h 1997760"/>
              <a:gd name="connsiteX5" fmla="*/ 350 w 1834301"/>
              <a:gd name="connsiteY5" fmla="*/ 1547096 h 1997760"/>
              <a:gd name="connsiteX0" fmla="*/ 350 w 1834301"/>
              <a:gd name="connsiteY0" fmla="*/ 1547096 h 1970368"/>
              <a:gd name="connsiteX1" fmla="*/ 0 w 1834301"/>
              <a:gd name="connsiteY1" fmla="*/ 461867 h 1970368"/>
              <a:gd name="connsiteX2" fmla="*/ 851321 w 1834301"/>
              <a:gd name="connsiteY2" fmla="*/ 13544 h 1970368"/>
              <a:gd name="connsiteX3" fmla="*/ 1834301 w 1834301"/>
              <a:gd name="connsiteY3" fmla="*/ 996524 h 1970368"/>
              <a:gd name="connsiteX4" fmla="*/ 1124997 w 1834301"/>
              <a:gd name="connsiteY4" fmla="*/ 1950527 h 1970368"/>
              <a:gd name="connsiteX5" fmla="*/ 350 w 1834301"/>
              <a:gd name="connsiteY5" fmla="*/ 1547096 h 1970368"/>
              <a:gd name="connsiteX0" fmla="*/ 350 w 1834301"/>
              <a:gd name="connsiteY0" fmla="*/ 1509739 h 1933011"/>
              <a:gd name="connsiteX1" fmla="*/ 0 w 1834301"/>
              <a:gd name="connsiteY1" fmla="*/ 424510 h 1933011"/>
              <a:gd name="connsiteX2" fmla="*/ 1134657 w 1834301"/>
              <a:gd name="connsiteY2" fmla="*/ 14824 h 1933011"/>
              <a:gd name="connsiteX3" fmla="*/ 1834301 w 1834301"/>
              <a:gd name="connsiteY3" fmla="*/ 959167 h 1933011"/>
              <a:gd name="connsiteX4" fmla="*/ 1124997 w 1834301"/>
              <a:gd name="connsiteY4" fmla="*/ 1913170 h 1933011"/>
              <a:gd name="connsiteX5" fmla="*/ 350 w 1834301"/>
              <a:gd name="connsiteY5" fmla="*/ 1509739 h 1933011"/>
              <a:gd name="connsiteX0" fmla="*/ 350 w 1834301"/>
              <a:gd name="connsiteY0" fmla="*/ 1540457 h 1963729"/>
              <a:gd name="connsiteX1" fmla="*/ 0 w 1834301"/>
              <a:gd name="connsiteY1" fmla="*/ 455228 h 1963729"/>
              <a:gd name="connsiteX2" fmla="*/ 1134657 w 1834301"/>
              <a:gd name="connsiteY2" fmla="*/ 45542 h 1963729"/>
              <a:gd name="connsiteX3" fmla="*/ 1834301 w 1834301"/>
              <a:gd name="connsiteY3" fmla="*/ 989885 h 1963729"/>
              <a:gd name="connsiteX4" fmla="*/ 1124997 w 1834301"/>
              <a:gd name="connsiteY4" fmla="*/ 1943888 h 1963729"/>
              <a:gd name="connsiteX5" fmla="*/ 350 w 1834301"/>
              <a:gd name="connsiteY5" fmla="*/ 1540457 h 1963729"/>
              <a:gd name="connsiteX0" fmla="*/ 350 w 1834301"/>
              <a:gd name="connsiteY0" fmla="*/ 1545635 h 1968907"/>
              <a:gd name="connsiteX1" fmla="*/ 0 w 1834301"/>
              <a:gd name="connsiteY1" fmla="*/ 460406 h 1968907"/>
              <a:gd name="connsiteX2" fmla="*/ 1134657 w 1834301"/>
              <a:gd name="connsiteY2" fmla="*/ 50720 h 1968907"/>
              <a:gd name="connsiteX3" fmla="*/ 1834301 w 1834301"/>
              <a:gd name="connsiteY3" fmla="*/ 995063 h 1968907"/>
              <a:gd name="connsiteX4" fmla="*/ 1124997 w 1834301"/>
              <a:gd name="connsiteY4" fmla="*/ 1949066 h 1968907"/>
              <a:gd name="connsiteX5" fmla="*/ 350 w 1834301"/>
              <a:gd name="connsiteY5" fmla="*/ 1545635 h 1968907"/>
              <a:gd name="connsiteX0" fmla="*/ 350 w 1834301"/>
              <a:gd name="connsiteY0" fmla="*/ 1545635 h 1975325"/>
              <a:gd name="connsiteX1" fmla="*/ 0 w 1834301"/>
              <a:gd name="connsiteY1" fmla="*/ 460406 h 1975325"/>
              <a:gd name="connsiteX2" fmla="*/ 1134657 w 1834301"/>
              <a:gd name="connsiteY2" fmla="*/ 50720 h 1975325"/>
              <a:gd name="connsiteX3" fmla="*/ 1834301 w 1834301"/>
              <a:gd name="connsiteY3" fmla="*/ 995063 h 1975325"/>
              <a:gd name="connsiteX4" fmla="*/ 1124997 w 1834301"/>
              <a:gd name="connsiteY4" fmla="*/ 1949066 h 1975325"/>
              <a:gd name="connsiteX5" fmla="*/ 350 w 1834301"/>
              <a:gd name="connsiteY5" fmla="*/ 1545635 h 197532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27862"/>
              <a:gd name="connsiteY0" fmla="*/ 1545635 h 1992885"/>
              <a:gd name="connsiteX1" fmla="*/ 0 w 1827862"/>
              <a:gd name="connsiteY1" fmla="*/ 460406 h 1992885"/>
              <a:gd name="connsiteX2" fmla="*/ 1134657 w 1827862"/>
              <a:gd name="connsiteY2" fmla="*/ 50720 h 1992885"/>
              <a:gd name="connsiteX3" fmla="*/ 1827862 w 1827862"/>
              <a:gd name="connsiteY3" fmla="*/ 995063 h 1992885"/>
              <a:gd name="connsiteX4" fmla="*/ 1124997 w 1827862"/>
              <a:gd name="connsiteY4" fmla="*/ 1949066 h 1992885"/>
              <a:gd name="connsiteX5" fmla="*/ 350 w 1827862"/>
              <a:gd name="connsiteY5" fmla="*/ 1545635 h 199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7862" h="1992885">
                <a:moveTo>
                  <a:pt x="350" y="1545635"/>
                </a:moveTo>
                <a:cubicBezTo>
                  <a:pt x="241611" y="1102732"/>
                  <a:pt x="132385" y="672531"/>
                  <a:pt x="0" y="460406"/>
                </a:cubicBezTo>
                <a:cubicBezTo>
                  <a:pt x="138072" y="232182"/>
                  <a:pt x="564923" y="-134981"/>
                  <a:pt x="1134657" y="50720"/>
                </a:cubicBezTo>
                <a:cubicBezTo>
                  <a:pt x="1440374" y="139829"/>
                  <a:pt x="1827862" y="452178"/>
                  <a:pt x="1827862" y="995063"/>
                </a:cubicBezTo>
                <a:cubicBezTo>
                  <a:pt x="1827862" y="1537948"/>
                  <a:pt x="1430656" y="1857304"/>
                  <a:pt x="1124997" y="1949066"/>
                </a:cubicBezTo>
                <a:cubicBezTo>
                  <a:pt x="758163" y="2085904"/>
                  <a:pt x="180874" y="1888726"/>
                  <a:pt x="350" y="1545635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5330BE8-EA5D-48B9-8596-66CDE92F46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12369" y="1951163"/>
            <a:ext cx="1827862" cy="1992885"/>
          </a:xfrm>
          <a:custGeom>
            <a:avLst/>
            <a:gdLst>
              <a:gd name="connsiteX0" fmla="*/ 0 w 1965960"/>
              <a:gd name="connsiteY0" fmla="*/ 982980 h 1965960"/>
              <a:gd name="connsiteX1" fmla="*/ 982980 w 1965960"/>
              <a:gd name="connsiteY1" fmla="*/ 0 h 1965960"/>
              <a:gd name="connsiteX2" fmla="*/ 1965960 w 1965960"/>
              <a:gd name="connsiteY2" fmla="*/ 982980 h 1965960"/>
              <a:gd name="connsiteX3" fmla="*/ 982980 w 1965960"/>
              <a:gd name="connsiteY3" fmla="*/ 1965960 h 1965960"/>
              <a:gd name="connsiteX4" fmla="*/ 0 w 1965960"/>
              <a:gd name="connsiteY4" fmla="*/ 982980 h 1965960"/>
              <a:gd name="connsiteX0" fmla="*/ 65395 w 2031355"/>
              <a:gd name="connsiteY0" fmla="*/ 996524 h 1979504"/>
              <a:gd name="connsiteX1" fmla="*/ 197054 w 2031355"/>
              <a:gd name="connsiteY1" fmla="*/ 461867 h 1979504"/>
              <a:gd name="connsiteX2" fmla="*/ 1048375 w 2031355"/>
              <a:gd name="connsiteY2" fmla="*/ 13544 h 1979504"/>
              <a:gd name="connsiteX3" fmla="*/ 2031355 w 2031355"/>
              <a:gd name="connsiteY3" fmla="*/ 996524 h 1979504"/>
              <a:gd name="connsiteX4" fmla="*/ 1048375 w 2031355"/>
              <a:gd name="connsiteY4" fmla="*/ 1979504 h 1979504"/>
              <a:gd name="connsiteX5" fmla="*/ 65395 w 2031355"/>
              <a:gd name="connsiteY5" fmla="*/ 996524 h 1979504"/>
              <a:gd name="connsiteX0" fmla="*/ 114976 w 1948927"/>
              <a:gd name="connsiteY0" fmla="*/ 1547096 h 1997760"/>
              <a:gd name="connsiteX1" fmla="*/ 114626 w 1948927"/>
              <a:gd name="connsiteY1" fmla="*/ 461867 h 1997760"/>
              <a:gd name="connsiteX2" fmla="*/ 965947 w 1948927"/>
              <a:gd name="connsiteY2" fmla="*/ 13544 h 1997760"/>
              <a:gd name="connsiteX3" fmla="*/ 1948927 w 1948927"/>
              <a:gd name="connsiteY3" fmla="*/ 996524 h 1997760"/>
              <a:gd name="connsiteX4" fmla="*/ 965947 w 1948927"/>
              <a:gd name="connsiteY4" fmla="*/ 1979504 h 1997760"/>
              <a:gd name="connsiteX5" fmla="*/ 114976 w 1948927"/>
              <a:gd name="connsiteY5" fmla="*/ 1547096 h 1997760"/>
              <a:gd name="connsiteX0" fmla="*/ 44277 w 1878228"/>
              <a:gd name="connsiteY0" fmla="*/ 1547096 h 1997760"/>
              <a:gd name="connsiteX1" fmla="*/ 43927 w 1878228"/>
              <a:gd name="connsiteY1" fmla="*/ 461867 h 1997760"/>
              <a:gd name="connsiteX2" fmla="*/ 895248 w 1878228"/>
              <a:gd name="connsiteY2" fmla="*/ 13544 h 1997760"/>
              <a:gd name="connsiteX3" fmla="*/ 1878228 w 1878228"/>
              <a:gd name="connsiteY3" fmla="*/ 996524 h 1997760"/>
              <a:gd name="connsiteX4" fmla="*/ 895248 w 1878228"/>
              <a:gd name="connsiteY4" fmla="*/ 1979504 h 1997760"/>
              <a:gd name="connsiteX5" fmla="*/ 44277 w 1878228"/>
              <a:gd name="connsiteY5" fmla="*/ 1547096 h 1997760"/>
              <a:gd name="connsiteX0" fmla="*/ 350 w 1834301"/>
              <a:gd name="connsiteY0" fmla="*/ 1547096 h 1997760"/>
              <a:gd name="connsiteX1" fmla="*/ 0 w 1834301"/>
              <a:gd name="connsiteY1" fmla="*/ 461867 h 1997760"/>
              <a:gd name="connsiteX2" fmla="*/ 851321 w 1834301"/>
              <a:gd name="connsiteY2" fmla="*/ 13544 h 1997760"/>
              <a:gd name="connsiteX3" fmla="*/ 1834301 w 1834301"/>
              <a:gd name="connsiteY3" fmla="*/ 996524 h 1997760"/>
              <a:gd name="connsiteX4" fmla="*/ 851321 w 1834301"/>
              <a:gd name="connsiteY4" fmla="*/ 1979504 h 1997760"/>
              <a:gd name="connsiteX5" fmla="*/ 350 w 1834301"/>
              <a:gd name="connsiteY5" fmla="*/ 1547096 h 1997760"/>
              <a:gd name="connsiteX0" fmla="*/ 350 w 1834301"/>
              <a:gd name="connsiteY0" fmla="*/ 1547096 h 1970368"/>
              <a:gd name="connsiteX1" fmla="*/ 0 w 1834301"/>
              <a:gd name="connsiteY1" fmla="*/ 461867 h 1970368"/>
              <a:gd name="connsiteX2" fmla="*/ 851321 w 1834301"/>
              <a:gd name="connsiteY2" fmla="*/ 13544 h 1970368"/>
              <a:gd name="connsiteX3" fmla="*/ 1834301 w 1834301"/>
              <a:gd name="connsiteY3" fmla="*/ 996524 h 1970368"/>
              <a:gd name="connsiteX4" fmla="*/ 1124997 w 1834301"/>
              <a:gd name="connsiteY4" fmla="*/ 1950527 h 1970368"/>
              <a:gd name="connsiteX5" fmla="*/ 350 w 1834301"/>
              <a:gd name="connsiteY5" fmla="*/ 1547096 h 1970368"/>
              <a:gd name="connsiteX0" fmla="*/ 350 w 1834301"/>
              <a:gd name="connsiteY0" fmla="*/ 1509739 h 1933011"/>
              <a:gd name="connsiteX1" fmla="*/ 0 w 1834301"/>
              <a:gd name="connsiteY1" fmla="*/ 424510 h 1933011"/>
              <a:gd name="connsiteX2" fmla="*/ 1134657 w 1834301"/>
              <a:gd name="connsiteY2" fmla="*/ 14824 h 1933011"/>
              <a:gd name="connsiteX3" fmla="*/ 1834301 w 1834301"/>
              <a:gd name="connsiteY3" fmla="*/ 959167 h 1933011"/>
              <a:gd name="connsiteX4" fmla="*/ 1124997 w 1834301"/>
              <a:gd name="connsiteY4" fmla="*/ 1913170 h 1933011"/>
              <a:gd name="connsiteX5" fmla="*/ 350 w 1834301"/>
              <a:gd name="connsiteY5" fmla="*/ 1509739 h 1933011"/>
              <a:gd name="connsiteX0" fmla="*/ 350 w 1834301"/>
              <a:gd name="connsiteY0" fmla="*/ 1540457 h 1963729"/>
              <a:gd name="connsiteX1" fmla="*/ 0 w 1834301"/>
              <a:gd name="connsiteY1" fmla="*/ 455228 h 1963729"/>
              <a:gd name="connsiteX2" fmla="*/ 1134657 w 1834301"/>
              <a:gd name="connsiteY2" fmla="*/ 45542 h 1963729"/>
              <a:gd name="connsiteX3" fmla="*/ 1834301 w 1834301"/>
              <a:gd name="connsiteY3" fmla="*/ 989885 h 1963729"/>
              <a:gd name="connsiteX4" fmla="*/ 1124997 w 1834301"/>
              <a:gd name="connsiteY4" fmla="*/ 1943888 h 1963729"/>
              <a:gd name="connsiteX5" fmla="*/ 350 w 1834301"/>
              <a:gd name="connsiteY5" fmla="*/ 1540457 h 1963729"/>
              <a:gd name="connsiteX0" fmla="*/ 350 w 1834301"/>
              <a:gd name="connsiteY0" fmla="*/ 1545635 h 1968907"/>
              <a:gd name="connsiteX1" fmla="*/ 0 w 1834301"/>
              <a:gd name="connsiteY1" fmla="*/ 460406 h 1968907"/>
              <a:gd name="connsiteX2" fmla="*/ 1134657 w 1834301"/>
              <a:gd name="connsiteY2" fmla="*/ 50720 h 1968907"/>
              <a:gd name="connsiteX3" fmla="*/ 1834301 w 1834301"/>
              <a:gd name="connsiteY3" fmla="*/ 995063 h 1968907"/>
              <a:gd name="connsiteX4" fmla="*/ 1124997 w 1834301"/>
              <a:gd name="connsiteY4" fmla="*/ 1949066 h 1968907"/>
              <a:gd name="connsiteX5" fmla="*/ 350 w 1834301"/>
              <a:gd name="connsiteY5" fmla="*/ 1545635 h 1968907"/>
              <a:gd name="connsiteX0" fmla="*/ 350 w 1834301"/>
              <a:gd name="connsiteY0" fmla="*/ 1545635 h 1975325"/>
              <a:gd name="connsiteX1" fmla="*/ 0 w 1834301"/>
              <a:gd name="connsiteY1" fmla="*/ 460406 h 1975325"/>
              <a:gd name="connsiteX2" fmla="*/ 1134657 w 1834301"/>
              <a:gd name="connsiteY2" fmla="*/ 50720 h 1975325"/>
              <a:gd name="connsiteX3" fmla="*/ 1834301 w 1834301"/>
              <a:gd name="connsiteY3" fmla="*/ 995063 h 1975325"/>
              <a:gd name="connsiteX4" fmla="*/ 1124997 w 1834301"/>
              <a:gd name="connsiteY4" fmla="*/ 1949066 h 1975325"/>
              <a:gd name="connsiteX5" fmla="*/ 350 w 1834301"/>
              <a:gd name="connsiteY5" fmla="*/ 1545635 h 197532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27862"/>
              <a:gd name="connsiteY0" fmla="*/ 1545635 h 1992885"/>
              <a:gd name="connsiteX1" fmla="*/ 0 w 1827862"/>
              <a:gd name="connsiteY1" fmla="*/ 460406 h 1992885"/>
              <a:gd name="connsiteX2" fmla="*/ 1134657 w 1827862"/>
              <a:gd name="connsiteY2" fmla="*/ 50720 h 1992885"/>
              <a:gd name="connsiteX3" fmla="*/ 1827862 w 1827862"/>
              <a:gd name="connsiteY3" fmla="*/ 995063 h 1992885"/>
              <a:gd name="connsiteX4" fmla="*/ 1124997 w 1827862"/>
              <a:gd name="connsiteY4" fmla="*/ 1949066 h 1992885"/>
              <a:gd name="connsiteX5" fmla="*/ 350 w 1827862"/>
              <a:gd name="connsiteY5" fmla="*/ 1545635 h 199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7862" h="1992885">
                <a:moveTo>
                  <a:pt x="350" y="1545635"/>
                </a:moveTo>
                <a:cubicBezTo>
                  <a:pt x="241611" y="1102732"/>
                  <a:pt x="132385" y="672531"/>
                  <a:pt x="0" y="460406"/>
                </a:cubicBezTo>
                <a:cubicBezTo>
                  <a:pt x="138072" y="232182"/>
                  <a:pt x="564923" y="-134981"/>
                  <a:pt x="1134657" y="50720"/>
                </a:cubicBezTo>
                <a:cubicBezTo>
                  <a:pt x="1440374" y="139829"/>
                  <a:pt x="1827862" y="452178"/>
                  <a:pt x="1827862" y="995063"/>
                </a:cubicBezTo>
                <a:cubicBezTo>
                  <a:pt x="1827862" y="1537948"/>
                  <a:pt x="1430656" y="1857304"/>
                  <a:pt x="1124997" y="1949066"/>
                </a:cubicBezTo>
                <a:cubicBezTo>
                  <a:pt x="758163" y="2085904"/>
                  <a:pt x="180874" y="1888726"/>
                  <a:pt x="350" y="1545635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FC3CFD08-C861-4F9A-BA86-3C1B7453F3B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43700" y="1662318"/>
            <a:ext cx="4610100" cy="414359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70CDA49-CE65-47DB-9921-7D2FB425AC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662318"/>
            <a:ext cx="12192000" cy="437562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6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www.infobusiness.com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A9BD7A-DA60-4AF5-A73F-5B0C95BBBE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1" y="1654629"/>
            <a:ext cx="10515600" cy="1944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689336" y="6277024"/>
            <a:ext cx="6644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DDFA7-5E8E-4AEF-B2A5-DD034ED10B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70CDA49-CE65-47DB-9921-7D2FB425AC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662318"/>
            <a:ext cx="12192000" cy="519568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190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5A1A-F191-4308-9847-26E21CFF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www.infobusiness.com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7" r:id="rId2"/>
    <p:sldLayoutId id="2147483696" r:id="rId3"/>
    <p:sldLayoutId id="2147483695" r:id="rId4"/>
    <p:sldLayoutId id="2147483691" r:id="rId5"/>
    <p:sldLayoutId id="2147483694" r:id="rId6"/>
    <p:sldLayoutId id="2147483687" r:id="rId7"/>
    <p:sldLayoutId id="2147483690" r:id="rId8"/>
    <p:sldLayoutId id="2147483689" r:id="rId9"/>
    <p:sldLayoutId id="2147483685" r:id="rId10"/>
    <p:sldLayoutId id="2147483683" r:id="rId11"/>
    <p:sldLayoutId id="2147483688" r:id="rId12"/>
    <p:sldLayoutId id="2147483682" r:id="rId13"/>
    <p:sldLayoutId id="2147483681" r:id="rId14"/>
    <p:sldLayoutId id="2147483680" r:id="rId15"/>
    <p:sldLayoutId id="2147483677" r:id="rId16"/>
    <p:sldLayoutId id="2147483675" r:id="rId17"/>
    <p:sldLayoutId id="2147483668" r:id="rId18"/>
    <p:sldLayoutId id="2147483667" r:id="rId19"/>
    <p:sldLayoutId id="2147483663" r:id="rId20"/>
    <p:sldLayoutId id="2147483686" r:id="rId21"/>
    <p:sldLayoutId id="2147483676" r:id="rId22"/>
    <p:sldLayoutId id="2147483654" r:id="rId23"/>
    <p:sldLayoutId id="2147483684" r:id="rId24"/>
    <p:sldLayoutId id="2147483672" r:id="rId25"/>
    <p:sldLayoutId id="2147483651" r:id="rId26"/>
    <p:sldLayoutId id="2147483653" r:id="rId27"/>
    <p:sldLayoutId id="2147483702" r:id="rId28"/>
    <p:sldLayoutId id="2147483700" r:id="rId29"/>
    <p:sldLayoutId id="2147483699" r:id="rId30"/>
    <p:sldLayoutId id="2147483698" r:id="rId31"/>
    <p:sldLayoutId id="2147483693" r:id="rId32"/>
    <p:sldLayoutId id="2147483692" r:id="rId33"/>
    <p:sldLayoutId id="2147483679" r:id="rId34"/>
    <p:sldLayoutId id="2147483678" r:id="rId35"/>
    <p:sldLayoutId id="2147483671" r:id="rId36"/>
    <p:sldLayoutId id="2147483666" r:id="rId37"/>
    <p:sldLayoutId id="2147483655" r:id="rId38"/>
    <p:sldLayoutId id="2147483703" r:id="rId39"/>
    <p:sldLayoutId id="2147483701" r:id="rId4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 spc="0" baseline="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9ED0132-1FA9-44A5-8DE2-1688954D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73" y="-2831689"/>
            <a:ext cx="8938869" cy="11739716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A66BBA43-AEED-4753-BFD8-7E6B4FD9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"/>
            <a:ext cx="55563" cy="954710"/>
          </a:xfrm>
          <a:prstGeom prst="rect">
            <a:avLst/>
          </a:prstGeom>
          <a:solidFill>
            <a:srgbClr val="C52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D74D6-20F5-4059-B58C-327774CA49C2}"/>
              </a:ext>
            </a:extLst>
          </p:cNvPr>
          <p:cNvSpPr txBox="1"/>
          <p:nvPr/>
        </p:nvSpPr>
        <p:spPr>
          <a:xfrm>
            <a:off x="3663945" y="3429000"/>
            <a:ext cx="3658111" cy="7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2400" b="1" dirty="0"/>
              <a:t>Empowering Your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3AD3-7AAE-3E43-B354-09450EE91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79" y="2052181"/>
            <a:ext cx="1965044" cy="1675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A9EFC9-5A69-274F-9ABB-0934C3A852EE}"/>
              </a:ext>
            </a:extLst>
          </p:cNvPr>
          <p:cNvSpPr/>
          <p:nvPr/>
        </p:nvSpPr>
        <p:spPr>
          <a:xfrm>
            <a:off x="6373770" y="3228456"/>
            <a:ext cx="725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Tunisia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9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Business Model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1DB9-F28C-8A48-87D4-4ADE58822200}"/>
              </a:ext>
            </a:extLst>
          </p:cNvPr>
          <p:cNvSpPr txBox="1"/>
          <p:nvPr/>
        </p:nvSpPr>
        <p:spPr>
          <a:xfrm>
            <a:off x="1205041" y="4668043"/>
            <a:ext cx="2975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Transactions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10% of Available market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E9151-8779-184D-A35D-390C3BCA4A35}"/>
              </a:ext>
            </a:extLst>
          </p:cNvPr>
          <p:cNvSpPr txBox="1"/>
          <p:nvPr/>
        </p:nvSpPr>
        <p:spPr>
          <a:xfrm>
            <a:off x="4505058" y="4657344"/>
            <a:ext cx="30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Average shopping cart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Online and In 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EEB8B-DD6C-A649-A2CE-3BEB7B99AD32}"/>
              </a:ext>
            </a:extLst>
          </p:cNvPr>
          <p:cNvSpPr txBox="1"/>
          <p:nvPr/>
        </p:nvSpPr>
        <p:spPr>
          <a:xfrm>
            <a:off x="8204815" y="4657344"/>
            <a:ext cx="30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Revenue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Projected by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DB2C2-93B1-0644-8469-C8BE3164BDF7}"/>
              </a:ext>
            </a:extLst>
          </p:cNvPr>
          <p:cNvSpPr txBox="1"/>
          <p:nvPr/>
        </p:nvSpPr>
        <p:spPr>
          <a:xfrm>
            <a:off x="1075367" y="2790362"/>
            <a:ext cx="31052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88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85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1" algn="ctr"/>
            <a:r>
              <a:rPr lang="en-US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Million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3572-9A29-3948-801E-44BFC474AFFA}"/>
              </a:ext>
            </a:extLst>
          </p:cNvPr>
          <p:cNvSpPr txBox="1"/>
          <p:nvPr/>
        </p:nvSpPr>
        <p:spPr>
          <a:xfrm>
            <a:off x="8373551" y="2790360"/>
            <a:ext cx="27134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65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Million Tunisian Dinar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C575C-5C79-074A-A94D-0DEFA6D2E443}"/>
              </a:ext>
            </a:extLst>
          </p:cNvPr>
          <p:cNvSpPr txBox="1"/>
          <p:nvPr/>
        </p:nvSpPr>
        <p:spPr>
          <a:xfrm>
            <a:off x="4739292" y="2790361"/>
            <a:ext cx="27134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45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Tunisian Dinars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80649-4E90-334D-AD88-7B0BB0EB7EBA}"/>
              </a:ext>
            </a:extLst>
          </p:cNvPr>
          <p:cNvSpPr txBox="1"/>
          <p:nvPr/>
        </p:nvSpPr>
        <p:spPr>
          <a:xfrm>
            <a:off x="838200" y="1354086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We take on average 1.7% commission from the merchant on each transaction</a:t>
            </a:r>
          </a:p>
        </p:txBody>
      </p:sp>
    </p:spTree>
    <p:extLst>
      <p:ext uri="{BB962C8B-B14F-4D97-AF65-F5344CB8AC3E}">
        <p14:creationId xmlns:p14="http://schemas.microsoft.com/office/powerpoint/2010/main" val="274977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solidFill>
                  <a:schemeClr val="bg1"/>
                </a:solidFill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Adoption Strategy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1DB9-F28C-8A48-87D4-4ADE58822200}"/>
              </a:ext>
            </a:extLst>
          </p:cNvPr>
          <p:cNvSpPr txBox="1"/>
          <p:nvPr/>
        </p:nvSpPr>
        <p:spPr>
          <a:xfrm>
            <a:off x="838200" y="2613392"/>
            <a:ext cx="34160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Partnerships</a:t>
            </a:r>
          </a:p>
          <a:p>
            <a:endParaRPr lang="en-US" sz="2000" b="1" dirty="0">
              <a:solidFill>
                <a:schemeClr val="bg1"/>
              </a:solidFill>
              <a:latin typeface="Avenir Blac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Web agencies</a:t>
            </a: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Governmental organizations</a:t>
            </a: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Clothing stores</a:t>
            </a: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E-commerce websites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E9151-8779-184D-A35D-390C3BCA4A35}"/>
              </a:ext>
            </a:extLst>
          </p:cNvPr>
          <p:cNvSpPr txBox="1"/>
          <p:nvPr/>
        </p:nvSpPr>
        <p:spPr>
          <a:xfrm>
            <a:off x="4570555" y="2613392"/>
            <a:ext cx="30508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Media</a:t>
            </a:r>
          </a:p>
          <a:p>
            <a:endParaRPr lang="en-US" sz="2000" b="1" dirty="0">
              <a:solidFill>
                <a:schemeClr val="bg1"/>
              </a:solidFill>
              <a:latin typeface="Avenir Blac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Facebook ads</a:t>
            </a: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Instagram influencers</a:t>
            </a: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TV and radio ads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EEB8B-DD6C-A649-A2CE-3BEB7B99AD32}"/>
              </a:ext>
            </a:extLst>
          </p:cNvPr>
          <p:cNvSpPr txBox="1"/>
          <p:nvPr/>
        </p:nvSpPr>
        <p:spPr>
          <a:xfrm>
            <a:off x="7937759" y="2613392"/>
            <a:ext cx="3050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Events</a:t>
            </a:r>
          </a:p>
          <a:p>
            <a:endParaRPr lang="en-US" sz="2000" b="1" dirty="0">
              <a:solidFill>
                <a:schemeClr val="bg1"/>
              </a:solidFill>
              <a:latin typeface="Avenir Blac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Exhibitions</a:t>
            </a:r>
          </a:p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Technology conferences</a:t>
            </a:r>
          </a:p>
        </p:txBody>
      </p:sp>
    </p:spTree>
    <p:extLst>
      <p:ext uri="{BB962C8B-B14F-4D97-AF65-F5344CB8AC3E}">
        <p14:creationId xmlns:p14="http://schemas.microsoft.com/office/powerpoint/2010/main" val="125613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Competition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C0B4D9-6B41-F04A-8F7E-8D866B654644}"/>
              </a:ext>
            </a:extLst>
          </p:cNvPr>
          <p:cNvCxnSpPr/>
          <p:nvPr/>
        </p:nvCxnSpPr>
        <p:spPr>
          <a:xfrm flipV="1">
            <a:off x="6086669" y="136227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20B4C5-74BB-EA46-8D7A-C4A15C9F624D}"/>
              </a:ext>
            </a:extLst>
          </p:cNvPr>
          <p:cNvCxnSpPr>
            <a:cxnSpLocks/>
          </p:cNvCxnSpPr>
          <p:nvPr/>
        </p:nvCxnSpPr>
        <p:spPr>
          <a:xfrm>
            <a:off x="6086669" y="4917233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BDAA80-681A-3745-A9E8-D718AE51695A}"/>
              </a:ext>
            </a:extLst>
          </p:cNvPr>
          <p:cNvCxnSpPr>
            <a:cxnSpLocks/>
          </p:cNvCxnSpPr>
          <p:nvPr/>
        </p:nvCxnSpPr>
        <p:spPr>
          <a:xfrm flipV="1">
            <a:off x="8336901" y="3433664"/>
            <a:ext cx="87085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180091-9441-BF4E-AAB6-47B7E17A6F90}"/>
              </a:ext>
            </a:extLst>
          </p:cNvPr>
          <p:cNvCxnSpPr>
            <a:cxnSpLocks/>
          </p:cNvCxnSpPr>
          <p:nvPr/>
        </p:nvCxnSpPr>
        <p:spPr>
          <a:xfrm flipH="1" flipV="1">
            <a:off x="2798624" y="3428999"/>
            <a:ext cx="87085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D8E0D-EF6B-3942-8449-4A8E26CB28E7}"/>
              </a:ext>
            </a:extLst>
          </p:cNvPr>
          <p:cNvSpPr/>
          <p:nvPr/>
        </p:nvSpPr>
        <p:spPr>
          <a:xfrm>
            <a:off x="5449475" y="782003"/>
            <a:ext cx="127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Affordable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70E79-805E-E049-BF5F-B46B111CFAD0}"/>
              </a:ext>
            </a:extLst>
          </p:cNvPr>
          <p:cNvSpPr/>
          <p:nvPr/>
        </p:nvSpPr>
        <p:spPr>
          <a:xfrm>
            <a:off x="5486698" y="5831633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Expensive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430F-780A-A746-97A0-060DB7E75BC4}"/>
              </a:ext>
            </a:extLst>
          </p:cNvPr>
          <p:cNvSpPr/>
          <p:nvPr/>
        </p:nvSpPr>
        <p:spPr>
          <a:xfrm>
            <a:off x="8336901" y="2949815"/>
            <a:ext cx="277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Online Payment Gateway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748F2-B569-8B40-9654-1F090835F314}"/>
              </a:ext>
            </a:extLst>
          </p:cNvPr>
          <p:cNvSpPr/>
          <p:nvPr/>
        </p:nvSpPr>
        <p:spPr>
          <a:xfrm>
            <a:off x="2024855" y="2915028"/>
            <a:ext cx="1830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Offline Payment</a:t>
            </a:r>
            <a:endParaRPr lang="fr-FR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782C2DF6-C4C1-7D43-9F3C-2A7DB25C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90" y="1274410"/>
            <a:ext cx="1367719" cy="9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A7A9A4-C618-2B4E-9487-B37084B7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244" y="4287787"/>
            <a:ext cx="2102494" cy="15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BCAC48-B3E2-D140-876F-FF06E160C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64" y="1726361"/>
            <a:ext cx="2084674" cy="369332"/>
          </a:xfrm>
          <a:prstGeom prst="rect">
            <a:avLst/>
          </a:prstGeom>
        </p:spPr>
      </p:pic>
      <p:pic>
        <p:nvPicPr>
          <p:cNvPr id="2056" name="Picture 8" descr="Image result for sobflous">
            <a:extLst>
              <a:ext uri="{FF2B5EF4-FFF2-40B4-BE49-F238E27FC236}">
                <a16:creationId xmlns:a16="http://schemas.microsoft.com/office/drawing/2014/main" id="{039E6AC9-EE44-014D-A463-4AA2030C7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3" b="35713"/>
          <a:stretch/>
        </p:blipFill>
        <p:spPr bwMode="auto">
          <a:xfrm>
            <a:off x="2113350" y="4104406"/>
            <a:ext cx="2540000" cy="60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D5861BE7-713C-654E-8BC1-442AC0A4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78" y="483293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E54A50-32A4-CB4D-B8A2-8B453FCE9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2" y="2395490"/>
            <a:ext cx="2084674" cy="369332"/>
          </a:xfrm>
          <a:prstGeom prst="rect">
            <a:avLst/>
          </a:prstGeom>
        </p:spPr>
      </p:pic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B9523FFA-F3F8-2049-985A-9C30B3B5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89" y="4673421"/>
            <a:ext cx="1644724" cy="118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6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Competitive Advantages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4C12D7F-6D08-F24B-BC17-14ABE8B8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1" y="1542369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0C370D-B0AF-CB4B-BA1D-288E5BE17970}"/>
              </a:ext>
            </a:extLst>
          </p:cNvPr>
          <p:cNvSpPr/>
          <p:nvPr/>
        </p:nvSpPr>
        <p:spPr>
          <a:xfrm>
            <a:off x="838200" y="2618944"/>
            <a:ext cx="26996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First to market</a:t>
            </a:r>
            <a:r>
              <a:rPr lang="en-US" sz="16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For online payment gateway based on an e-wallet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1306C3-DC36-9649-B7E1-165D8827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29" y="1409019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68F33-B5D8-E44E-8130-C9F859C59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542369"/>
            <a:ext cx="952500" cy="952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A79779-A8DB-D842-83FC-DD957F59C614}"/>
              </a:ext>
            </a:extLst>
          </p:cNvPr>
          <p:cNvSpPr/>
          <p:nvPr/>
        </p:nvSpPr>
        <p:spPr>
          <a:xfrm>
            <a:off x="4746171" y="2618943"/>
            <a:ext cx="26996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More Secure</a:t>
            </a:r>
            <a:r>
              <a:rPr lang="en-US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Latest security technologies used, requires login on launch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70598-7E73-1142-8C06-BF52CF592298}"/>
              </a:ext>
            </a:extLst>
          </p:cNvPr>
          <p:cNvSpPr/>
          <p:nvPr/>
        </p:nvSpPr>
        <p:spPr>
          <a:xfrm>
            <a:off x="8654142" y="2616492"/>
            <a:ext cx="26996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Faster</a:t>
            </a:r>
            <a:endParaRPr lang="en-US" sz="1600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Pay, Send and receive money instantly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3D9593-54C7-D642-BECF-3CE4950B2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56" y="3737072"/>
            <a:ext cx="996399" cy="9963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F7C94E1-2513-0248-A43E-F157A6225066}"/>
              </a:ext>
            </a:extLst>
          </p:cNvPr>
          <p:cNvSpPr/>
          <p:nvPr/>
        </p:nvSpPr>
        <p:spPr>
          <a:xfrm>
            <a:off x="820526" y="4779043"/>
            <a:ext cx="26996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Ease of use</a:t>
            </a:r>
            <a:r>
              <a:rPr lang="en-US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Simple User Interface. 60 seconds to create an account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7C22CC-A4F9-0F49-AC96-9FD0D06AB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51" y="3737071"/>
            <a:ext cx="996399" cy="9963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7532052-DE86-8441-A807-652089B07C26}"/>
              </a:ext>
            </a:extLst>
          </p:cNvPr>
          <p:cNvSpPr/>
          <p:nvPr/>
        </p:nvSpPr>
        <p:spPr>
          <a:xfrm>
            <a:off x="4746171" y="4779043"/>
            <a:ext cx="26996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100% digital</a:t>
            </a:r>
            <a:r>
              <a:rPr lang="en-US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All is done using the mobile phone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EE7603-861F-3346-8E70-B2FB681CF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1" y="3782642"/>
            <a:ext cx="996400" cy="996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317059D-95D1-9C42-9BC5-2DB6C5C83E4E}"/>
              </a:ext>
            </a:extLst>
          </p:cNvPr>
          <p:cNvSpPr/>
          <p:nvPr/>
        </p:nvSpPr>
        <p:spPr>
          <a:xfrm>
            <a:off x="8671816" y="4809821"/>
            <a:ext cx="26996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Free for individuals</a:t>
            </a:r>
            <a:endParaRPr lang="en-US" sz="1600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Only merchants pay a commission</a:t>
            </a:r>
          </a:p>
        </p:txBody>
      </p:sp>
    </p:spTree>
    <p:extLst>
      <p:ext uri="{BB962C8B-B14F-4D97-AF65-F5344CB8AC3E}">
        <p14:creationId xmlns:p14="http://schemas.microsoft.com/office/powerpoint/2010/main" val="10006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Team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D80649-4E90-334D-AD88-7B0BB0EB7EBA}"/>
              </a:ext>
            </a:extLst>
          </p:cNvPr>
          <p:cNvSpPr txBox="1"/>
          <p:nvPr/>
        </p:nvSpPr>
        <p:spPr>
          <a:xfrm>
            <a:off x="2183363" y="1377999"/>
            <a:ext cx="917043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Marwen</a:t>
            </a:r>
            <a:r>
              <a:rPr lang="en-US" sz="22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Amamou</a:t>
            </a:r>
            <a:r>
              <a:rPr lang="en-US" sz="2000" dirty="0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, Business Developer and Backend Programmer,</a:t>
            </a:r>
          </a:p>
          <a:p>
            <a:r>
              <a:rPr lang="en-US" sz="17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Entrepreneur and programmer. A graduate of the engineering school of Versailles. Worked with ENGIE, Orange and Dassault Systems. Sold his first program at the age of 17. Started as a web developer and went his way up to be a business developer with technical background.</a:t>
            </a:r>
          </a:p>
        </p:txBody>
      </p:sp>
      <p:pic>
        <p:nvPicPr>
          <p:cNvPr id="4098" name="Picture 2" descr="Image result for marwen amamou">
            <a:extLst>
              <a:ext uri="{FF2B5EF4-FFF2-40B4-BE49-F238E27FC236}">
                <a16:creationId xmlns:a16="http://schemas.microsoft.com/office/drawing/2014/main" id="{56F44159-439B-1E40-A346-16259C91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377999"/>
            <a:ext cx="1345163" cy="13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DD480E-CCAC-544B-8843-6DC899056B70}"/>
              </a:ext>
            </a:extLst>
          </p:cNvPr>
          <p:cNvSpPr txBox="1"/>
          <p:nvPr/>
        </p:nvSpPr>
        <p:spPr>
          <a:xfrm>
            <a:off x="2183363" y="3014041"/>
            <a:ext cx="9170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Nesrine</a:t>
            </a:r>
            <a:r>
              <a:rPr lang="en-US" sz="22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Hileli</a:t>
            </a:r>
            <a:r>
              <a:rPr lang="en-US" sz="2000" dirty="0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, Business Developer and Marketing Director,</a:t>
            </a:r>
          </a:p>
          <a:p>
            <a:r>
              <a:rPr lang="en-US" sz="20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Treasurer at the Junior Chamber International. A graduate of Carthage School in Business and Marketing Intelligence.</a:t>
            </a:r>
            <a:endParaRPr lang="en-US" sz="2000" dirty="0">
              <a:latin typeface="Avenir Medium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AF666-D6F3-E24A-8E06-EE2C7DDE2B03}"/>
              </a:ext>
            </a:extLst>
          </p:cNvPr>
          <p:cNvSpPr txBox="1"/>
          <p:nvPr/>
        </p:nvSpPr>
        <p:spPr>
          <a:xfrm>
            <a:off x="2183360" y="4627155"/>
            <a:ext cx="91704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Iheb</a:t>
            </a:r>
            <a:r>
              <a:rPr lang="en-US" sz="22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Farhani</a:t>
            </a:r>
            <a:r>
              <a:rPr lang="en-US" sz="2000" dirty="0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, Mobile Application Programmer,</a:t>
            </a:r>
          </a:p>
          <a:p>
            <a:r>
              <a:rPr lang="en-US" sz="17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Founder of Coders Geeks+ and Android coach at the university’s Google Club. A graduate of the technology school of Sousse. Already ten mobile applications in his portfolio.</a:t>
            </a:r>
          </a:p>
        </p:txBody>
      </p:sp>
      <p:pic>
        <p:nvPicPr>
          <p:cNvPr id="4100" name="Picture 4" descr="https://scontent-cdg2-1.xx.fbcdn.net/v/t1.15752-9/44948279_281479062494229_1656505552479453184_n.jpg?_nc_cat=104&amp;_nc_ht=scontent-cdg2-1.xx&amp;oh=8774b1cbf8c66dac0f76f20a436b9630&amp;oe=5C5253B0">
            <a:extLst>
              <a:ext uri="{FF2B5EF4-FFF2-40B4-BE49-F238E27FC236}">
                <a16:creationId xmlns:a16="http://schemas.microsoft.com/office/drawing/2014/main" id="{A9ED7E97-C8F3-5F4D-82B5-039A7442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" y="4627155"/>
            <a:ext cx="1345163" cy="13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content-cdg2-1.xx.fbcdn.net/v/t1.15752-9/44905831_762265510789330_3882500635714650112_n.jpg?_nc_cat=109&amp;_nc_ht=scontent-cdg2-1.xx&amp;oh=4b4fd108ea06bf11a8d571596be85a7a&amp;oe=5C88DC27">
            <a:extLst>
              <a:ext uri="{FF2B5EF4-FFF2-40B4-BE49-F238E27FC236}">
                <a16:creationId xmlns:a16="http://schemas.microsoft.com/office/drawing/2014/main" id="{335965B5-1EBB-2C49-BFA8-3390B08D1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/>
          <a:stretch/>
        </p:blipFill>
        <p:spPr bwMode="auto">
          <a:xfrm>
            <a:off x="838197" y="3014041"/>
            <a:ext cx="1345163" cy="13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solidFill>
                  <a:schemeClr val="bg1"/>
                </a:solidFill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Press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1DB9-F28C-8A48-87D4-4ADE58822200}"/>
              </a:ext>
            </a:extLst>
          </p:cNvPr>
          <p:cNvSpPr txBox="1"/>
          <p:nvPr/>
        </p:nvSpPr>
        <p:spPr>
          <a:xfrm>
            <a:off x="1249294" y="2605322"/>
            <a:ext cx="2817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The startup that will revolutionize payment methods in Tunisia.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E9151-8779-184D-A35D-390C3BCA4A35}"/>
              </a:ext>
            </a:extLst>
          </p:cNvPr>
          <p:cNvSpPr txBox="1"/>
          <p:nvPr/>
        </p:nvSpPr>
        <p:spPr>
          <a:xfrm>
            <a:off x="4570556" y="2599616"/>
            <a:ext cx="2945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The application that will change payment habits of </a:t>
            </a:r>
            <a:r>
              <a:rPr lang="en-US" sz="20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tunisian</a:t>
            </a:r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consumers.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EEB8B-DD6C-A649-A2CE-3BEB7B99AD32}"/>
              </a:ext>
            </a:extLst>
          </p:cNvPr>
          <p:cNvSpPr txBox="1"/>
          <p:nvPr/>
        </p:nvSpPr>
        <p:spPr>
          <a:xfrm>
            <a:off x="8302779" y="2613391"/>
            <a:ext cx="3050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Paymee makes it simple to send and receive money.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6BFE0-787C-CD4E-8197-57873EEF23AA}"/>
              </a:ext>
            </a:extLst>
          </p:cNvPr>
          <p:cNvSpPr/>
          <p:nvPr/>
        </p:nvSpPr>
        <p:spPr>
          <a:xfrm>
            <a:off x="1295788" y="3629054"/>
            <a:ext cx="10957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L’instant</a:t>
            </a:r>
            <a:r>
              <a:rPr lang="en-US" sz="1400" dirty="0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F7F3B-1A5B-9140-8931-1E625C961978}"/>
              </a:ext>
            </a:extLst>
          </p:cNvPr>
          <p:cNvSpPr/>
          <p:nvPr/>
        </p:nvSpPr>
        <p:spPr>
          <a:xfrm>
            <a:off x="4636741" y="3633253"/>
            <a:ext cx="222586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L’économiste</a:t>
            </a:r>
            <a:r>
              <a:rPr lang="en-US" sz="1400" dirty="0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maghrébin</a:t>
            </a:r>
            <a:endParaRPr lang="en-US" sz="1400" dirty="0">
              <a:latin typeface="Avenir Medium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CBA17-8E2A-A54F-802A-7062A85478BF}"/>
              </a:ext>
            </a:extLst>
          </p:cNvPr>
          <p:cNvSpPr/>
          <p:nvPr/>
        </p:nvSpPr>
        <p:spPr>
          <a:xfrm>
            <a:off x="8375880" y="3629053"/>
            <a:ext cx="146386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venir Medium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Media Press TN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227FB-CA43-9347-AD10-70C4F52A4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2434927"/>
            <a:ext cx="355986" cy="355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0202D8-22F7-3944-9149-F2FFDB657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55" y="2434927"/>
            <a:ext cx="355986" cy="355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938291-DCA1-5D4F-8D47-5C31D022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47" y="2434927"/>
            <a:ext cx="355986" cy="35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Finance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1DB9-F28C-8A48-87D4-4ADE58822200}"/>
              </a:ext>
            </a:extLst>
          </p:cNvPr>
          <p:cNvSpPr txBox="1"/>
          <p:nvPr/>
        </p:nvSpPr>
        <p:spPr>
          <a:xfrm>
            <a:off x="1205041" y="4668043"/>
            <a:ext cx="2975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Transactions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average 1.7% commission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E9151-8779-184D-A35D-390C3BCA4A35}"/>
              </a:ext>
            </a:extLst>
          </p:cNvPr>
          <p:cNvSpPr txBox="1"/>
          <p:nvPr/>
        </p:nvSpPr>
        <p:spPr>
          <a:xfrm>
            <a:off x="4505058" y="4657344"/>
            <a:ext cx="30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Average shopping cart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Online and In 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EEB8B-DD6C-A649-A2CE-3BEB7B99AD32}"/>
              </a:ext>
            </a:extLst>
          </p:cNvPr>
          <p:cNvSpPr txBox="1"/>
          <p:nvPr/>
        </p:nvSpPr>
        <p:spPr>
          <a:xfrm>
            <a:off x="8204815" y="4657344"/>
            <a:ext cx="30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Revenue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Over 12 months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DB2C2-93B1-0644-8469-C8BE3164BDF7}"/>
              </a:ext>
            </a:extLst>
          </p:cNvPr>
          <p:cNvSpPr txBox="1"/>
          <p:nvPr/>
        </p:nvSpPr>
        <p:spPr>
          <a:xfrm>
            <a:off x="1075367" y="2790362"/>
            <a:ext cx="31052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88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1" algn="ctr"/>
            <a:r>
              <a:rPr lang="en-US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3572-9A29-3948-801E-44BFC474AFFA}"/>
              </a:ext>
            </a:extLst>
          </p:cNvPr>
          <p:cNvSpPr txBox="1"/>
          <p:nvPr/>
        </p:nvSpPr>
        <p:spPr>
          <a:xfrm>
            <a:off x="8373551" y="2790360"/>
            <a:ext cx="27134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Million Tunisian Dinar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C575C-5C79-074A-A94D-0DEFA6D2E443}"/>
              </a:ext>
            </a:extLst>
          </p:cNvPr>
          <p:cNvSpPr txBox="1"/>
          <p:nvPr/>
        </p:nvSpPr>
        <p:spPr>
          <a:xfrm>
            <a:off x="4739292" y="2790361"/>
            <a:ext cx="27134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45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Tunisian Dinars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80649-4E90-334D-AD88-7B0BB0EB7EBA}"/>
              </a:ext>
            </a:extLst>
          </p:cNvPr>
          <p:cNvSpPr txBox="1"/>
          <p:nvPr/>
        </p:nvSpPr>
        <p:spPr>
          <a:xfrm>
            <a:off x="838200" y="135408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We’re looking for 12 month financing to get an authorization as a payment service provider and to reach 20 million transactions on Paymee</a:t>
            </a:r>
          </a:p>
        </p:txBody>
      </p:sp>
    </p:spTree>
    <p:extLst>
      <p:ext uri="{BB962C8B-B14F-4D97-AF65-F5344CB8AC3E}">
        <p14:creationId xmlns:p14="http://schemas.microsoft.com/office/powerpoint/2010/main" val="305201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solidFill>
                  <a:schemeClr val="bg1"/>
                </a:solidFill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Problem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8200" y="1782395"/>
            <a:ext cx="105155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E-commerce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payments</a:t>
            </a:r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are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limited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to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credit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cards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and cash on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delivery</a:t>
            </a:r>
            <a:endParaRPr lang="fr-FR" sz="2200" dirty="0">
              <a:solidFill>
                <a:schemeClr val="bg1"/>
              </a:solidFill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fr-FR" sz="2200" b="1" dirty="0">
              <a:solidFill>
                <a:schemeClr val="bg1"/>
              </a:solidFill>
              <a:latin typeface="Avenir Blac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Credit</a:t>
            </a:r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fees</a:t>
            </a:r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are high</a:t>
            </a:r>
          </a:p>
          <a:p>
            <a:endParaRPr lang="fr-FR" sz="2200" dirty="0">
              <a:solidFill>
                <a:schemeClr val="bg1"/>
              </a:solidFill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Cash on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delivery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requires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extra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security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to transport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funds</a:t>
            </a:r>
            <a:endParaRPr lang="fr-FR" sz="2200" dirty="0">
              <a:solidFill>
                <a:schemeClr val="bg1"/>
              </a:solidFill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fr-FR" sz="2200" dirty="0">
              <a:solidFill>
                <a:schemeClr val="bg1"/>
              </a:solidFill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No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easy</a:t>
            </a:r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way</a:t>
            </a:r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exists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to do instant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payment</a:t>
            </a:r>
            <a:endParaRPr lang="fr-FR" sz="2200" dirty="0">
              <a:solidFill>
                <a:schemeClr val="bg1"/>
              </a:solidFill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fr-FR" sz="2200" dirty="0">
              <a:solidFill>
                <a:schemeClr val="bg1"/>
              </a:solidFill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Credit</a:t>
            </a:r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  <a:r>
              <a:rPr lang="fr-FR" sz="22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b="1" dirty="0" err="1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terminals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are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seldom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used</a:t>
            </a:r>
            <a:r>
              <a:rPr lang="fr-FR" sz="22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in stores</a:t>
            </a:r>
          </a:p>
          <a:p>
            <a:endParaRPr lang="en-US" sz="2200" dirty="0">
              <a:solidFill>
                <a:schemeClr val="bg1"/>
              </a:solidFill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6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solidFill>
                  <a:schemeClr val="bg1"/>
                </a:solidFill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Solution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8200" y="1354086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An e-wallet mobile application </a:t>
            </a:r>
            <a:r>
              <a:rPr lang="en-US" sz="2400" dirty="0">
                <a:solidFill>
                  <a:schemeClr val="bg1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to pay in store with mobile phone and </a:t>
            </a:r>
            <a:r>
              <a:rPr lang="en-US" sz="24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an online payment gateway</a:t>
            </a:r>
            <a:r>
              <a:rPr lang="en-US" sz="2400" dirty="0">
                <a:solidFill>
                  <a:schemeClr val="bg1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 to pay on 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6C6F4-8DD7-174D-B420-1D636F3E1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43" y="3314976"/>
            <a:ext cx="1127955" cy="1127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71DB9-F28C-8A48-87D4-4ADE58822200}"/>
              </a:ext>
            </a:extLst>
          </p:cNvPr>
          <p:cNvSpPr txBox="1"/>
          <p:nvPr/>
        </p:nvSpPr>
        <p:spPr>
          <a:xfrm>
            <a:off x="1409832" y="4657344"/>
            <a:ext cx="2713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Secure your money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by avoiding cash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E9151-8779-184D-A35D-390C3BCA4A35}"/>
              </a:ext>
            </a:extLst>
          </p:cNvPr>
          <p:cNvSpPr txBox="1"/>
          <p:nvPr/>
        </p:nvSpPr>
        <p:spPr>
          <a:xfrm>
            <a:off x="4338022" y="4672918"/>
            <a:ext cx="3050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Acquire new customers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by offering new payment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BC073-6D0F-4345-8C8C-6E9F537B4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91" y="3559381"/>
            <a:ext cx="859166" cy="859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4EEB8B-DD6C-A649-A2CE-3BEB7B99AD32}"/>
              </a:ext>
            </a:extLst>
          </p:cNvPr>
          <p:cNvSpPr txBox="1"/>
          <p:nvPr/>
        </p:nvSpPr>
        <p:spPr>
          <a:xfrm>
            <a:off x="7937758" y="4657344"/>
            <a:ext cx="30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Instant Payment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Using digital transactions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F5BD8E-32B9-1B49-BC0B-1E38DFD10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18" y="3587551"/>
            <a:ext cx="859166" cy="8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6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Market Size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1DB9-F28C-8A48-87D4-4ADE58822200}"/>
              </a:ext>
            </a:extLst>
          </p:cNvPr>
          <p:cNvSpPr txBox="1"/>
          <p:nvPr/>
        </p:nvSpPr>
        <p:spPr>
          <a:xfrm>
            <a:off x="1409832" y="4657344"/>
            <a:ext cx="2713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Connected users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With mobile phones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E9151-8779-184D-A35D-390C3BCA4A35}"/>
              </a:ext>
            </a:extLst>
          </p:cNvPr>
          <p:cNvSpPr txBox="1"/>
          <p:nvPr/>
        </p:nvSpPr>
        <p:spPr>
          <a:xfrm>
            <a:off x="4505058" y="4657344"/>
            <a:ext cx="30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Stores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In all fields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EEB8B-DD6C-A649-A2CE-3BEB7B99AD32}"/>
              </a:ext>
            </a:extLst>
          </p:cNvPr>
          <p:cNvSpPr txBox="1"/>
          <p:nvPr/>
        </p:nvSpPr>
        <p:spPr>
          <a:xfrm>
            <a:off x="8204815" y="4657344"/>
            <a:ext cx="30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E-commerce websites</a:t>
            </a:r>
          </a:p>
          <a:p>
            <a:pPr algn="ctr"/>
            <a:r>
              <a:rPr lang="en-US" sz="20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In all categories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DB2C2-93B1-0644-8469-C8BE3164BDF7}"/>
              </a:ext>
            </a:extLst>
          </p:cNvPr>
          <p:cNvSpPr txBox="1"/>
          <p:nvPr/>
        </p:nvSpPr>
        <p:spPr>
          <a:xfrm>
            <a:off x="1409832" y="2344087"/>
            <a:ext cx="27134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7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Million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3572-9A29-3948-801E-44BFC474AFFA}"/>
              </a:ext>
            </a:extLst>
          </p:cNvPr>
          <p:cNvSpPr txBox="1"/>
          <p:nvPr/>
        </p:nvSpPr>
        <p:spPr>
          <a:xfrm>
            <a:off x="8373552" y="2344086"/>
            <a:ext cx="27134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2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thousand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C575C-5C79-074A-A94D-0DEFA6D2E443}"/>
              </a:ext>
            </a:extLst>
          </p:cNvPr>
          <p:cNvSpPr txBox="1"/>
          <p:nvPr/>
        </p:nvSpPr>
        <p:spPr>
          <a:xfrm>
            <a:off x="4739292" y="2344086"/>
            <a:ext cx="27134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  <a:endParaRPr lang="en-US" sz="2000" dirty="0">
              <a:solidFill>
                <a:schemeClr val="accent5"/>
              </a:solidFill>
              <a:latin typeface="Avenir Book" panose="02000503020000020003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thousand +</a:t>
            </a:r>
          </a:p>
        </p:txBody>
      </p:sp>
    </p:spTree>
    <p:extLst>
      <p:ext uri="{BB962C8B-B14F-4D97-AF65-F5344CB8AC3E}">
        <p14:creationId xmlns:p14="http://schemas.microsoft.com/office/powerpoint/2010/main" val="197321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752856" y="281876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solidFill>
                  <a:schemeClr val="bg1"/>
                </a:solidFill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Product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56488" y="341071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Pay in a Store, Send and Receive Money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7673A61-DD6A-8741-B062-38C2C5E1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32" y="1466889"/>
            <a:ext cx="2362487" cy="4199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12FE3-A355-2F44-85B6-2CCD9AB9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89" y="1447425"/>
            <a:ext cx="2362486" cy="4199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148AB0-2AB7-6B4F-B9EB-DA5A16E35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347" y="1466893"/>
            <a:ext cx="2362485" cy="41999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8BB4CE-E1DA-0543-90F6-D8E702E5E154}"/>
              </a:ext>
            </a:extLst>
          </p:cNvPr>
          <p:cNvSpPr txBox="1"/>
          <p:nvPr/>
        </p:nvSpPr>
        <p:spPr>
          <a:xfrm>
            <a:off x="1409832" y="5807650"/>
            <a:ext cx="236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Click Pay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20FD2-4D27-0444-86FF-EC6F6A236D7C}"/>
              </a:ext>
            </a:extLst>
          </p:cNvPr>
          <p:cNvSpPr txBox="1"/>
          <p:nvPr/>
        </p:nvSpPr>
        <p:spPr>
          <a:xfrm>
            <a:off x="4800589" y="5807650"/>
            <a:ext cx="236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Select receiver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A3464-978F-DB4E-B7AE-59A09B0BEB2C}"/>
              </a:ext>
            </a:extLst>
          </p:cNvPr>
          <p:cNvSpPr txBox="1"/>
          <p:nvPr/>
        </p:nvSpPr>
        <p:spPr>
          <a:xfrm>
            <a:off x="8191347" y="5807650"/>
            <a:ext cx="236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27376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636817-DC38-1B4E-AE41-8CAF4E5FF0A8}"/>
              </a:ext>
            </a:extLst>
          </p:cNvPr>
          <p:cNvCxnSpPr>
            <a:cxnSpLocks/>
          </p:cNvCxnSpPr>
          <p:nvPr/>
        </p:nvCxnSpPr>
        <p:spPr>
          <a:xfrm flipV="1">
            <a:off x="7820824" y="3352800"/>
            <a:ext cx="1435724" cy="82958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CEFDE9-D102-4043-AA90-8B4C8E6DA510}"/>
              </a:ext>
            </a:extLst>
          </p:cNvPr>
          <p:cNvSpPr/>
          <p:nvPr/>
        </p:nvSpPr>
        <p:spPr>
          <a:xfrm>
            <a:off x="9210914" y="1526032"/>
            <a:ext cx="2029939" cy="27947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02B842-DF1A-204B-AD55-74C344D220EA}"/>
              </a:ext>
            </a:extLst>
          </p:cNvPr>
          <p:cNvCxnSpPr>
            <a:cxnSpLocks/>
          </p:cNvCxnSpPr>
          <p:nvPr/>
        </p:nvCxnSpPr>
        <p:spPr>
          <a:xfrm flipV="1">
            <a:off x="2523457" y="3352800"/>
            <a:ext cx="1435724" cy="82958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Pay Online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3A3464-978F-DB4E-B7AE-59A09B0BEB2C}"/>
              </a:ext>
            </a:extLst>
          </p:cNvPr>
          <p:cNvSpPr txBox="1"/>
          <p:nvPr/>
        </p:nvSpPr>
        <p:spPr>
          <a:xfrm>
            <a:off x="8991313" y="1687219"/>
            <a:ext cx="23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Order confirmation</a:t>
            </a:r>
          </a:p>
        </p:txBody>
      </p:sp>
      <p:pic>
        <p:nvPicPr>
          <p:cNvPr id="1026" name="Picture 2" descr="https://marketplace.whmcs.com/product/4593/images/screenshots/13881-892-c3b5f14914dba30a6f04185f03d4d483.png">
            <a:extLst>
              <a:ext uri="{FF2B5EF4-FFF2-40B4-BE49-F238E27FC236}">
                <a16:creationId xmlns:a16="http://schemas.microsoft.com/office/drawing/2014/main" id="{F675D5F6-FA2E-594D-8C77-388946F5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04" y="1526032"/>
            <a:ext cx="2635758" cy="27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rketplace.whmcs.com/product/4593/images/screenshots/13885-892-c3b5f14914dba30a6f04185f03d4d483.png">
            <a:extLst>
              <a:ext uri="{FF2B5EF4-FFF2-40B4-BE49-F238E27FC236}">
                <a16:creationId xmlns:a16="http://schemas.microsoft.com/office/drawing/2014/main" id="{E05AA21D-EEAB-1442-95F6-350DD16C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59" y="2791503"/>
            <a:ext cx="2671927" cy="273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4275565-4FA2-5841-B327-5A2689953191}"/>
              </a:ext>
            </a:extLst>
          </p:cNvPr>
          <p:cNvSpPr/>
          <p:nvPr/>
        </p:nvSpPr>
        <p:spPr>
          <a:xfrm>
            <a:off x="828885" y="2734230"/>
            <a:ext cx="2029939" cy="27947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99DBA-1A20-B042-B570-DD71D94C2F3C}"/>
              </a:ext>
            </a:extLst>
          </p:cNvPr>
          <p:cNvSpPr txBox="1"/>
          <p:nvPr/>
        </p:nvSpPr>
        <p:spPr>
          <a:xfrm>
            <a:off x="978780" y="5082808"/>
            <a:ext cx="173014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Pay with Paymee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A281B-C0C5-114F-A228-1450C89543B5}"/>
              </a:ext>
            </a:extLst>
          </p:cNvPr>
          <p:cNvSpPr txBox="1"/>
          <p:nvPr/>
        </p:nvSpPr>
        <p:spPr>
          <a:xfrm>
            <a:off x="662609" y="2906654"/>
            <a:ext cx="23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Checkout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E440FE-B366-4946-93BD-CA875261EABD}"/>
              </a:ext>
            </a:extLst>
          </p:cNvPr>
          <p:cNvSpPr txBox="1"/>
          <p:nvPr/>
        </p:nvSpPr>
        <p:spPr>
          <a:xfrm>
            <a:off x="3677039" y="4407304"/>
            <a:ext cx="236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Connect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FBCCD-A390-274E-8B50-BBD4A0157B6A}"/>
              </a:ext>
            </a:extLst>
          </p:cNvPr>
          <p:cNvSpPr txBox="1"/>
          <p:nvPr/>
        </p:nvSpPr>
        <p:spPr>
          <a:xfrm>
            <a:off x="6021478" y="2244869"/>
            <a:ext cx="236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Confirm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4663D8-8062-5D4C-AA92-4390BD0FCFA4}"/>
              </a:ext>
            </a:extLst>
          </p:cNvPr>
          <p:cNvSpPr/>
          <p:nvPr/>
        </p:nvSpPr>
        <p:spPr>
          <a:xfrm>
            <a:off x="9339257" y="2269325"/>
            <a:ext cx="1182440" cy="954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BB127E-5D32-5D46-A80D-6E1BCE086F83}"/>
              </a:ext>
            </a:extLst>
          </p:cNvPr>
          <p:cNvSpPr/>
          <p:nvPr/>
        </p:nvSpPr>
        <p:spPr>
          <a:xfrm>
            <a:off x="9339256" y="2614096"/>
            <a:ext cx="1525781" cy="954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B61D04-937F-7C45-8B5F-0320E5521B3F}"/>
              </a:ext>
            </a:extLst>
          </p:cNvPr>
          <p:cNvSpPr/>
          <p:nvPr/>
        </p:nvSpPr>
        <p:spPr>
          <a:xfrm>
            <a:off x="9339257" y="2958867"/>
            <a:ext cx="1389150" cy="96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F479B5-F276-A24F-A606-4CBDC57A9BAA}"/>
              </a:ext>
            </a:extLst>
          </p:cNvPr>
          <p:cNvSpPr/>
          <p:nvPr/>
        </p:nvSpPr>
        <p:spPr>
          <a:xfrm>
            <a:off x="978780" y="3517587"/>
            <a:ext cx="1182440" cy="954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4273B8-84EF-304C-8AE8-13CBEE9F9507}"/>
              </a:ext>
            </a:extLst>
          </p:cNvPr>
          <p:cNvSpPr/>
          <p:nvPr/>
        </p:nvSpPr>
        <p:spPr>
          <a:xfrm>
            <a:off x="978779" y="3862358"/>
            <a:ext cx="1525781" cy="954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54A966-F495-9944-A48A-E679B84B4A4E}"/>
              </a:ext>
            </a:extLst>
          </p:cNvPr>
          <p:cNvSpPr/>
          <p:nvPr/>
        </p:nvSpPr>
        <p:spPr>
          <a:xfrm>
            <a:off x="978780" y="4207129"/>
            <a:ext cx="1389150" cy="96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95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Particular use cases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4C12D7F-6D08-F24B-BC17-14ABE8B8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473779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0C370D-B0AF-CB4B-BA1D-288E5BE17970}"/>
              </a:ext>
            </a:extLst>
          </p:cNvPr>
          <p:cNvSpPr/>
          <p:nvPr/>
        </p:nvSpPr>
        <p:spPr>
          <a:xfrm>
            <a:off x="838200" y="3550354"/>
            <a:ext cx="26996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Insurance</a:t>
            </a:r>
            <a:r>
              <a:rPr lang="en-US" sz="16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Refund customers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1306C3-DC36-9649-B7E1-165D8827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29" y="2340429"/>
            <a:ext cx="1088571" cy="10885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A79779-A8DB-D842-83FC-DD957F59C614}"/>
              </a:ext>
            </a:extLst>
          </p:cNvPr>
          <p:cNvSpPr/>
          <p:nvPr/>
        </p:nvSpPr>
        <p:spPr>
          <a:xfrm>
            <a:off x="4746171" y="3550353"/>
            <a:ext cx="26996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Money Pot</a:t>
            </a:r>
            <a:r>
              <a:rPr lang="en-US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Collect money pots for special occasions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70598-7E73-1142-8C06-BF52CF592298}"/>
              </a:ext>
            </a:extLst>
          </p:cNvPr>
          <p:cNvSpPr/>
          <p:nvPr/>
        </p:nvSpPr>
        <p:spPr>
          <a:xfrm>
            <a:off x="8654142" y="3547902"/>
            <a:ext cx="26996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Companies</a:t>
            </a:r>
            <a:endParaRPr lang="en-US" sz="1600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Top-Up employees’ accounts with bonus and allowances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EE7603-861F-3346-8E70-B2FB681CF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00" y="2429879"/>
            <a:ext cx="996400" cy="9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0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AFA534D-EDE0-4978-BF38-8948E1F231AC}"/>
              </a:ext>
            </a:extLst>
          </p:cNvPr>
          <p:cNvSpPr txBox="1">
            <a:spLocks/>
          </p:cNvSpPr>
          <p:nvPr/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3600" b="0" dirty="0">
                <a:latin typeface="Avenir Book" panose="02000503020000020003" pitchFamily="2" charset="0"/>
                <a:ea typeface="BoomBox 2 Normal" charset="0"/>
                <a:cs typeface="BoomBox 2 Normal" charset="0"/>
              </a:rPr>
              <a:t>Future optimizations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41832" y="1068832"/>
            <a:ext cx="93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4C12D7F-6D08-F24B-BC17-14ABE8B8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41" y="3714251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0C370D-B0AF-CB4B-BA1D-288E5BE17970}"/>
              </a:ext>
            </a:extLst>
          </p:cNvPr>
          <p:cNvSpPr/>
          <p:nvPr/>
        </p:nvSpPr>
        <p:spPr>
          <a:xfrm>
            <a:off x="1895506" y="2628275"/>
            <a:ext cx="26996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Go International</a:t>
            </a:r>
            <a:endParaRPr lang="en-US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Start the service in other countries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1306C3-DC36-9649-B7E1-165D8827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35" y="1418350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68F33-B5D8-E44E-8130-C9F859C59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41" y="1519548"/>
            <a:ext cx="952500" cy="952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A79779-A8DB-D842-83FC-DD957F59C614}"/>
              </a:ext>
            </a:extLst>
          </p:cNvPr>
          <p:cNvSpPr/>
          <p:nvPr/>
        </p:nvSpPr>
        <p:spPr>
          <a:xfrm>
            <a:off x="7592562" y="2596122"/>
            <a:ext cx="26996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Add USSD Payment</a:t>
            </a:r>
            <a:endParaRPr lang="en-US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Partnership with telecommunications companies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70598-7E73-1142-8C06-BF52CF592298}"/>
              </a:ext>
            </a:extLst>
          </p:cNvPr>
          <p:cNvSpPr/>
          <p:nvPr/>
        </p:nvSpPr>
        <p:spPr>
          <a:xfrm>
            <a:off x="7592562" y="4788374"/>
            <a:ext cx="26996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Interoperability</a:t>
            </a:r>
            <a:endParaRPr lang="en-US" sz="1600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Partnership with other payment service providers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3D9593-54C7-D642-BECF-3CE4950B2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62" y="3746403"/>
            <a:ext cx="996399" cy="9963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F7C94E1-2513-0248-A43E-F157A6225066}"/>
              </a:ext>
            </a:extLst>
          </p:cNvPr>
          <p:cNvSpPr/>
          <p:nvPr/>
        </p:nvSpPr>
        <p:spPr>
          <a:xfrm>
            <a:off x="1877832" y="4788374"/>
            <a:ext cx="26996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Black" panose="02000503020000020003" pitchFamily="2" charset="0"/>
                <a:ea typeface="Roboto" panose="02000000000000000000" pitchFamily="2" charset="0"/>
                <a:cs typeface="Arial" panose="020B0604020202020204" pitchFamily="34" charset="0"/>
              </a:rPr>
              <a:t>Add debit card</a:t>
            </a:r>
            <a:endParaRPr lang="en-US" dirty="0">
              <a:latin typeface="Avenir Light" panose="020B0402020203020204" pitchFamily="34" charset="77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venir Light" panose="020B0402020203020204" pitchFamily="34" charset="77"/>
                <a:ea typeface="Roboto" panose="02000000000000000000" pitchFamily="2" charset="0"/>
                <a:cs typeface="Arial" panose="020B0604020202020204" pitchFamily="34" charset="0"/>
              </a:rPr>
              <a:t>Link a Paymee account to a debit card</a:t>
            </a:r>
          </a:p>
        </p:txBody>
      </p:sp>
    </p:spTree>
    <p:extLst>
      <p:ext uri="{BB962C8B-B14F-4D97-AF65-F5344CB8AC3E}">
        <p14:creationId xmlns:p14="http://schemas.microsoft.com/office/powerpoint/2010/main" val="181256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B900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20188</TotalTime>
  <Words>548</Words>
  <Application>Microsoft Macintosh PowerPoint</Application>
  <PresentationFormat>Widescreen</PresentationFormat>
  <Paragraphs>137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Avenir Black</vt:lpstr>
      <vt:lpstr>Avenir Book</vt:lpstr>
      <vt:lpstr>Avenir Light</vt:lpstr>
      <vt:lpstr>Avenir Medium</vt:lpstr>
      <vt:lpstr>BoomBox 2 Normal</vt:lpstr>
      <vt:lpstr>Calibri</vt:lpstr>
      <vt:lpstr>Montserrat</vt:lpstr>
      <vt:lpstr>Montserrat Light</vt:lpstr>
      <vt:lpstr>Open Sans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Shopon Ahmed</dc:creator>
  <cp:lastModifiedBy>Marwen A.</cp:lastModifiedBy>
  <cp:revision>2583</cp:revision>
  <cp:lastPrinted>2018-10-28T01:26:05Z</cp:lastPrinted>
  <dcterms:created xsi:type="dcterms:W3CDTF">2017-09-28T05:04:55Z</dcterms:created>
  <dcterms:modified xsi:type="dcterms:W3CDTF">2018-10-28T01:51:00Z</dcterms:modified>
</cp:coreProperties>
</file>