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www.ampcus.com/"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ampcus.co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96491-BD13-4F70-93C3-21318B2E937E}" type="doc">
      <dgm:prSet loTypeId="urn:microsoft.com/office/officeart/2017/3/layout/HorizontalPathTimeline" loCatId="process" qsTypeId="urn:microsoft.com/office/officeart/2005/8/quickstyle/simple4" qsCatId="simple" csTypeId="urn:microsoft.com/office/officeart/2005/8/colors/colorful1" csCatId="colorful" phldr="1"/>
      <dgm:spPr/>
      <dgm:t>
        <a:bodyPr/>
        <a:lstStyle/>
        <a:p>
          <a:endParaRPr lang="en-US"/>
        </a:p>
      </dgm:t>
    </dgm:pt>
    <dgm:pt modelId="{9DC1339D-56AC-4C4A-A0E9-3D4A0F1890BE}">
      <dgm:prSet/>
      <dgm:spPr/>
      <dgm:t>
        <a:bodyPr/>
        <a:lstStyle/>
        <a:p>
          <a:pPr>
            <a:defRPr b="1"/>
          </a:pPr>
          <a:r>
            <a:rPr lang="en-US"/>
            <a:t>Sep. 2017</a:t>
          </a:r>
        </a:p>
      </dgm:t>
    </dgm:pt>
    <dgm:pt modelId="{B920260F-9513-43B7-BC3D-659C514DDBBF}" type="parTrans" cxnId="{5933E2DE-B392-47B1-B9D7-BE301F8B33FC}">
      <dgm:prSet/>
      <dgm:spPr/>
      <dgm:t>
        <a:bodyPr/>
        <a:lstStyle/>
        <a:p>
          <a:endParaRPr lang="en-US"/>
        </a:p>
      </dgm:t>
    </dgm:pt>
    <dgm:pt modelId="{2197C548-0789-44CE-9BDD-615B72E76D68}" type="sibTrans" cxnId="{5933E2DE-B392-47B1-B9D7-BE301F8B33FC}">
      <dgm:prSet/>
      <dgm:spPr/>
      <dgm:t>
        <a:bodyPr/>
        <a:lstStyle/>
        <a:p>
          <a:endParaRPr lang="en-US"/>
        </a:p>
      </dgm:t>
    </dgm:pt>
    <dgm:pt modelId="{8FFC5C57-DCF5-4C2C-9EAE-DA2F614456BE}">
      <dgm:prSet/>
      <dgm:spPr/>
      <dgm:t>
        <a:bodyPr/>
        <a:lstStyle/>
        <a:p>
          <a:r>
            <a:rPr lang="en-US"/>
            <a:t>Incorporated Libereco Global Technologies Private Limited</a:t>
          </a:r>
        </a:p>
      </dgm:t>
    </dgm:pt>
    <dgm:pt modelId="{09F0C067-9FBA-4920-9283-DA68C46E8D19}" type="parTrans" cxnId="{604F7587-337C-42FB-9067-5C0F04FBF470}">
      <dgm:prSet/>
      <dgm:spPr/>
      <dgm:t>
        <a:bodyPr/>
        <a:lstStyle/>
        <a:p>
          <a:endParaRPr lang="en-US"/>
        </a:p>
      </dgm:t>
    </dgm:pt>
    <dgm:pt modelId="{C4A5AB43-0D48-4142-9722-2AE126BE65F5}" type="sibTrans" cxnId="{604F7587-337C-42FB-9067-5C0F04FBF470}">
      <dgm:prSet/>
      <dgm:spPr/>
      <dgm:t>
        <a:bodyPr/>
        <a:lstStyle/>
        <a:p>
          <a:endParaRPr lang="en-US"/>
        </a:p>
      </dgm:t>
    </dgm:pt>
    <dgm:pt modelId="{62990AC3-9A0D-4032-831F-1E86B09C7524}">
      <dgm:prSet/>
      <dgm:spPr/>
      <dgm:t>
        <a:bodyPr/>
        <a:lstStyle/>
        <a:p>
          <a:pPr>
            <a:defRPr b="1"/>
          </a:pPr>
          <a:r>
            <a:rPr lang="en-US"/>
            <a:t>Nov. 2017</a:t>
          </a:r>
        </a:p>
      </dgm:t>
    </dgm:pt>
    <dgm:pt modelId="{FBA27F4A-BE1B-465A-9704-E0937F2FF30B}" type="parTrans" cxnId="{57897AE6-EA52-4D4C-85E4-7411EA9DAC24}">
      <dgm:prSet/>
      <dgm:spPr/>
      <dgm:t>
        <a:bodyPr/>
        <a:lstStyle/>
        <a:p>
          <a:endParaRPr lang="en-US"/>
        </a:p>
      </dgm:t>
    </dgm:pt>
    <dgm:pt modelId="{5EFF9A39-776F-4516-B530-BDA5587EAEFE}" type="sibTrans" cxnId="{57897AE6-EA52-4D4C-85E4-7411EA9DAC24}">
      <dgm:prSet/>
      <dgm:spPr/>
      <dgm:t>
        <a:bodyPr/>
        <a:lstStyle/>
        <a:p>
          <a:endParaRPr lang="en-US"/>
        </a:p>
      </dgm:t>
    </dgm:pt>
    <dgm:pt modelId="{9B88FC26-6035-4F92-82F2-AFBC15B64581}">
      <dgm:prSet/>
      <dgm:spPr/>
      <dgm:t>
        <a:bodyPr/>
        <a:lstStyle/>
        <a:p>
          <a:r>
            <a:rPr lang="en-US"/>
            <a:t>Received Angel Investment from Ampcus Inc</a:t>
          </a:r>
        </a:p>
      </dgm:t>
    </dgm:pt>
    <dgm:pt modelId="{998D7EFE-31A3-4907-A80B-0FEA3BBDD327}" type="parTrans" cxnId="{6076CA73-71E3-45BE-A5D0-FEDD80BDF4C3}">
      <dgm:prSet/>
      <dgm:spPr/>
      <dgm:t>
        <a:bodyPr/>
        <a:lstStyle/>
        <a:p>
          <a:endParaRPr lang="en-US"/>
        </a:p>
      </dgm:t>
    </dgm:pt>
    <dgm:pt modelId="{38CBBA63-4047-4569-A7D4-9178D7A36F66}" type="sibTrans" cxnId="{6076CA73-71E3-45BE-A5D0-FEDD80BDF4C3}">
      <dgm:prSet/>
      <dgm:spPr/>
      <dgm:t>
        <a:bodyPr/>
        <a:lstStyle/>
        <a:p>
          <a:endParaRPr lang="en-US"/>
        </a:p>
      </dgm:t>
    </dgm:pt>
    <dgm:pt modelId="{3A11C24F-4039-479F-92A8-9C2CBA433FCD}">
      <dgm:prSet/>
      <dgm:spPr/>
      <dgm:t>
        <a:bodyPr/>
        <a:lstStyle/>
        <a:p>
          <a:pPr>
            <a:defRPr b="1"/>
          </a:pPr>
          <a:r>
            <a:rPr lang="en-US"/>
            <a:t>Feb. 2018</a:t>
          </a:r>
        </a:p>
      </dgm:t>
    </dgm:pt>
    <dgm:pt modelId="{0D06AA1E-8AB0-4259-AB70-893D802EA3C5}" type="parTrans" cxnId="{CCCA2552-5718-4CA8-B687-80C29E28EDB0}">
      <dgm:prSet/>
      <dgm:spPr/>
      <dgm:t>
        <a:bodyPr/>
        <a:lstStyle/>
        <a:p>
          <a:endParaRPr lang="en-US"/>
        </a:p>
      </dgm:t>
    </dgm:pt>
    <dgm:pt modelId="{6C2CCBFB-E2EF-4570-B937-1203C53B1174}" type="sibTrans" cxnId="{CCCA2552-5718-4CA8-B687-80C29E28EDB0}">
      <dgm:prSet/>
      <dgm:spPr/>
      <dgm:t>
        <a:bodyPr/>
        <a:lstStyle/>
        <a:p>
          <a:endParaRPr lang="en-US"/>
        </a:p>
      </dgm:t>
    </dgm:pt>
    <dgm:pt modelId="{FBBD5439-DE2E-4F73-9DCC-B67AFEC4B0FF}">
      <dgm:prSet/>
      <dgm:spPr/>
      <dgm:t>
        <a:bodyPr/>
        <a:lstStyle/>
        <a:p>
          <a:r>
            <a:rPr lang="en-US"/>
            <a:t>Developed Web version of Polietik</a:t>
          </a:r>
        </a:p>
      </dgm:t>
    </dgm:pt>
    <dgm:pt modelId="{B0062FCA-90CC-40F8-ADD6-F703A5871582}" type="parTrans" cxnId="{98A44FB7-5CB3-48B7-85CF-5678D89BDA94}">
      <dgm:prSet/>
      <dgm:spPr/>
      <dgm:t>
        <a:bodyPr/>
        <a:lstStyle/>
        <a:p>
          <a:endParaRPr lang="en-US"/>
        </a:p>
      </dgm:t>
    </dgm:pt>
    <dgm:pt modelId="{E45A1990-19CF-4563-AE60-5D0775D527C4}" type="sibTrans" cxnId="{98A44FB7-5CB3-48B7-85CF-5678D89BDA94}">
      <dgm:prSet/>
      <dgm:spPr/>
      <dgm:t>
        <a:bodyPr/>
        <a:lstStyle/>
        <a:p>
          <a:endParaRPr lang="en-US"/>
        </a:p>
      </dgm:t>
    </dgm:pt>
    <dgm:pt modelId="{AF6B696E-72F5-44FD-A8EA-CB9E0F398671}">
      <dgm:prSet/>
      <dgm:spPr/>
      <dgm:t>
        <a:bodyPr/>
        <a:lstStyle/>
        <a:p>
          <a:pPr>
            <a:defRPr b="1"/>
          </a:pPr>
          <a:r>
            <a:rPr lang="en-US"/>
            <a:t>Apr. 2018</a:t>
          </a:r>
        </a:p>
      </dgm:t>
    </dgm:pt>
    <dgm:pt modelId="{32C818DE-3F76-4E33-9C0B-911A0F5D6053}" type="parTrans" cxnId="{21AAE19C-3DC5-4880-A6D5-3F66723D4D15}">
      <dgm:prSet/>
      <dgm:spPr/>
      <dgm:t>
        <a:bodyPr/>
        <a:lstStyle/>
        <a:p>
          <a:endParaRPr lang="en-US"/>
        </a:p>
      </dgm:t>
    </dgm:pt>
    <dgm:pt modelId="{4A0BCC6C-41E1-4485-ACA8-8BB235C96B04}" type="sibTrans" cxnId="{21AAE19C-3DC5-4880-A6D5-3F66723D4D15}">
      <dgm:prSet/>
      <dgm:spPr/>
      <dgm:t>
        <a:bodyPr/>
        <a:lstStyle/>
        <a:p>
          <a:endParaRPr lang="en-US"/>
        </a:p>
      </dgm:t>
    </dgm:pt>
    <dgm:pt modelId="{7A563015-D437-4AFB-8A13-2F713004B50D}">
      <dgm:prSet/>
      <dgm:spPr/>
      <dgm:t>
        <a:bodyPr/>
        <a:lstStyle/>
        <a:p>
          <a:r>
            <a:rPr lang="en-US"/>
            <a:t>Developed Android/IOS versions of Polietik</a:t>
          </a:r>
        </a:p>
      </dgm:t>
    </dgm:pt>
    <dgm:pt modelId="{62C2F6B0-AE20-480D-9D92-5AA26CF26E44}" type="parTrans" cxnId="{9F027B2E-9902-49F5-87E2-B0B277C5209B}">
      <dgm:prSet/>
      <dgm:spPr/>
      <dgm:t>
        <a:bodyPr/>
        <a:lstStyle/>
        <a:p>
          <a:endParaRPr lang="en-US"/>
        </a:p>
      </dgm:t>
    </dgm:pt>
    <dgm:pt modelId="{7C21ED2E-DE84-4A17-A309-94199AEEC65B}" type="sibTrans" cxnId="{9F027B2E-9902-49F5-87E2-B0B277C5209B}">
      <dgm:prSet/>
      <dgm:spPr/>
      <dgm:t>
        <a:bodyPr/>
        <a:lstStyle/>
        <a:p>
          <a:endParaRPr lang="en-US"/>
        </a:p>
      </dgm:t>
    </dgm:pt>
    <dgm:pt modelId="{396E6022-6D75-42DB-80B9-6AE4C79DA787}" type="pres">
      <dgm:prSet presAssocID="{EEA96491-BD13-4F70-93C3-21318B2E937E}" presName="root" presStyleCnt="0">
        <dgm:presLayoutVars>
          <dgm:chMax/>
          <dgm:chPref/>
          <dgm:animLvl val="lvl"/>
        </dgm:presLayoutVars>
      </dgm:prSet>
      <dgm:spPr/>
    </dgm:pt>
    <dgm:pt modelId="{67606021-6D98-4678-862D-AD5232FB07B9}" type="pres">
      <dgm:prSet presAssocID="{EEA96491-BD13-4F70-93C3-21318B2E937E}" presName="divider" presStyleLbl="node1" presStyleIdx="0" presStyleCnt="1"/>
      <dgm:spPr/>
    </dgm:pt>
    <dgm:pt modelId="{5A3DF58C-8C7C-47B7-BB4F-27856502167A}" type="pres">
      <dgm:prSet presAssocID="{EEA96491-BD13-4F70-93C3-21318B2E937E}" presName="nodes" presStyleCnt="0">
        <dgm:presLayoutVars>
          <dgm:chMax/>
          <dgm:chPref/>
          <dgm:animLvl val="lvl"/>
        </dgm:presLayoutVars>
      </dgm:prSet>
      <dgm:spPr/>
    </dgm:pt>
    <dgm:pt modelId="{AB38E0B4-4EE2-4108-81EA-28BB48102806}" type="pres">
      <dgm:prSet presAssocID="{9DC1339D-56AC-4C4A-A0E9-3D4A0F1890BE}" presName="composite" presStyleCnt="0"/>
      <dgm:spPr/>
    </dgm:pt>
    <dgm:pt modelId="{E5A76FFF-88CB-41F9-8C77-B646FB159027}" type="pres">
      <dgm:prSet presAssocID="{9DC1339D-56AC-4C4A-A0E9-3D4A0F1890BE}" presName="L1TextContainer" presStyleLbl="revTx" presStyleIdx="0" presStyleCnt="4">
        <dgm:presLayoutVars>
          <dgm:chMax val="1"/>
          <dgm:chPref val="1"/>
          <dgm:bulletEnabled val="1"/>
        </dgm:presLayoutVars>
      </dgm:prSet>
      <dgm:spPr/>
    </dgm:pt>
    <dgm:pt modelId="{B5CDDFA7-D05D-4790-9383-B12D69B26784}" type="pres">
      <dgm:prSet presAssocID="{9DC1339D-56AC-4C4A-A0E9-3D4A0F1890BE}" presName="L2TextContainerWrapper" presStyleCnt="0">
        <dgm:presLayoutVars>
          <dgm:chMax val="0"/>
          <dgm:chPref val="0"/>
          <dgm:bulletEnabled val="1"/>
        </dgm:presLayoutVars>
      </dgm:prSet>
      <dgm:spPr/>
    </dgm:pt>
    <dgm:pt modelId="{8C990E89-F04D-48F7-A89A-793078E841B5}" type="pres">
      <dgm:prSet presAssocID="{9DC1339D-56AC-4C4A-A0E9-3D4A0F1890BE}" presName="L2TextContainer" presStyleLbl="bgAccFollowNode1" presStyleIdx="0" presStyleCnt="4"/>
      <dgm:spPr/>
    </dgm:pt>
    <dgm:pt modelId="{61ECA97A-B09C-4AA7-AFCA-3A5A036E82F6}" type="pres">
      <dgm:prSet presAssocID="{9DC1339D-56AC-4C4A-A0E9-3D4A0F1890BE}" presName="FlexibleEmptyPlaceHolder" presStyleCnt="0"/>
      <dgm:spPr/>
    </dgm:pt>
    <dgm:pt modelId="{7A2E3B53-A0C6-46E6-9737-A5A009EBE9F9}" type="pres">
      <dgm:prSet presAssocID="{9DC1339D-56AC-4C4A-A0E9-3D4A0F1890BE}" presName="ConnectLine" presStyleLbl="alignNode1" presStyleIdx="0" presStyleCnt="4"/>
      <dgm:spPr>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gm:spPr>
    </dgm:pt>
    <dgm:pt modelId="{25335AAB-5048-4066-B3E6-4F46126878A6}" type="pres">
      <dgm:prSet presAssocID="{9DC1339D-56AC-4C4A-A0E9-3D4A0F1890BE}" presName="ConnectorPoint" presStyleLbl="fgAcc1" presStyleIdx="0" presStyleCnt="4"/>
      <dgm:spPr>
        <a:solidFill>
          <a:schemeClr val="lt1">
            <a:alpha val="90000"/>
            <a:hueOff val="0"/>
            <a:satOff val="0"/>
            <a:lumOff val="0"/>
            <a:alphaOff val="0"/>
          </a:schemeClr>
        </a:solidFill>
        <a:ln w="6350" cap="flat" cmpd="sng" algn="ctr">
          <a:noFill/>
          <a:prstDash val="solid"/>
          <a:miter lim="800000"/>
        </a:ln>
        <a:effectLst/>
      </dgm:spPr>
    </dgm:pt>
    <dgm:pt modelId="{4B730346-23A8-4314-BE50-52FF8C794D8D}" type="pres">
      <dgm:prSet presAssocID="{9DC1339D-56AC-4C4A-A0E9-3D4A0F1890BE}" presName="EmptyPlaceHolder" presStyleCnt="0"/>
      <dgm:spPr/>
    </dgm:pt>
    <dgm:pt modelId="{7904A77C-96F3-4145-877C-B6FB01119B75}" type="pres">
      <dgm:prSet presAssocID="{2197C548-0789-44CE-9BDD-615B72E76D68}" presName="spaceBetweenRectangles" presStyleCnt="0"/>
      <dgm:spPr/>
    </dgm:pt>
    <dgm:pt modelId="{E57785A8-ED1B-488F-AA4A-7021AA71F15F}" type="pres">
      <dgm:prSet presAssocID="{62990AC3-9A0D-4032-831F-1E86B09C7524}" presName="composite" presStyleCnt="0"/>
      <dgm:spPr/>
    </dgm:pt>
    <dgm:pt modelId="{2BA5093E-D26C-4C88-9D2D-E65093F41425}" type="pres">
      <dgm:prSet presAssocID="{62990AC3-9A0D-4032-831F-1E86B09C7524}" presName="L1TextContainer" presStyleLbl="revTx" presStyleIdx="1" presStyleCnt="4">
        <dgm:presLayoutVars>
          <dgm:chMax val="1"/>
          <dgm:chPref val="1"/>
          <dgm:bulletEnabled val="1"/>
        </dgm:presLayoutVars>
      </dgm:prSet>
      <dgm:spPr/>
    </dgm:pt>
    <dgm:pt modelId="{01FB1A04-7B15-492E-8B34-FCB28B4BF79B}" type="pres">
      <dgm:prSet presAssocID="{62990AC3-9A0D-4032-831F-1E86B09C7524}" presName="L2TextContainerWrapper" presStyleCnt="0">
        <dgm:presLayoutVars>
          <dgm:chMax val="0"/>
          <dgm:chPref val="0"/>
          <dgm:bulletEnabled val="1"/>
        </dgm:presLayoutVars>
      </dgm:prSet>
      <dgm:spPr/>
    </dgm:pt>
    <dgm:pt modelId="{436E2E7B-A27B-4EB6-A679-48C064B8EF18}" type="pres">
      <dgm:prSet presAssocID="{62990AC3-9A0D-4032-831F-1E86B09C7524}" presName="L2TextContainer" presStyleLbl="bgAccFollowNode1" presStyleIdx="1" presStyleCnt="4"/>
      <dgm:spPr/>
    </dgm:pt>
    <dgm:pt modelId="{11A9CBD6-994A-4EA0-A5D8-C72B0139826B}" type="pres">
      <dgm:prSet presAssocID="{62990AC3-9A0D-4032-831F-1E86B09C7524}" presName="FlexibleEmptyPlaceHolder" presStyleCnt="0"/>
      <dgm:spPr/>
    </dgm:pt>
    <dgm:pt modelId="{03BE700D-3AA9-4C7E-9908-B5C6959229D1}" type="pres">
      <dgm:prSet presAssocID="{62990AC3-9A0D-4032-831F-1E86B09C7524}" presName="ConnectLine" presStyleLbl="alignNode1" presStyleIdx="1" presStyleCnt="4"/>
      <dgm:spPr>
        <a:gradFill rotWithShape="0">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hueOff val="0"/>
              <a:satOff val="0"/>
              <a:lumOff val="0"/>
              <a:alphaOff val="0"/>
            </a:schemeClr>
          </a:solidFill>
          <a:prstDash val="dash"/>
          <a:miter lim="800000"/>
        </a:ln>
        <a:effectLst/>
      </dgm:spPr>
    </dgm:pt>
    <dgm:pt modelId="{62029042-9F7B-4737-B7C7-6D37059E9AEB}" type="pres">
      <dgm:prSet presAssocID="{62990AC3-9A0D-4032-831F-1E86B09C7524}" presName="ConnectorPoint" presStyleLbl="fgAcc1" presStyleIdx="1" presStyleCnt="4"/>
      <dgm:spPr>
        <a:solidFill>
          <a:schemeClr val="lt1">
            <a:alpha val="90000"/>
            <a:hueOff val="0"/>
            <a:satOff val="0"/>
            <a:lumOff val="0"/>
            <a:alphaOff val="0"/>
          </a:schemeClr>
        </a:solidFill>
        <a:ln w="6350" cap="flat" cmpd="sng" algn="ctr">
          <a:noFill/>
          <a:prstDash val="solid"/>
          <a:miter lim="800000"/>
        </a:ln>
        <a:effectLst/>
      </dgm:spPr>
    </dgm:pt>
    <dgm:pt modelId="{FC3264B3-7BC7-4C86-8D92-F980D700FCF7}" type="pres">
      <dgm:prSet presAssocID="{62990AC3-9A0D-4032-831F-1E86B09C7524}" presName="EmptyPlaceHolder" presStyleCnt="0"/>
      <dgm:spPr/>
    </dgm:pt>
    <dgm:pt modelId="{FA3AF72F-0C71-4E86-A6FD-22C0B4D912DD}" type="pres">
      <dgm:prSet presAssocID="{5EFF9A39-776F-4516-B530-BDA5587EAEFE}" presName="spaceBetweenRectangles" presStyleCnt="0"/>
      <dgm:spPr/>
    </dgm:pt>
    <dgm:pt modelId="{018390AB-BD2B-47CC-A09F-3CFDEF4E2460}" type="pres">
      <dgm:prSet presAssocID="{3A11C24F-4039-479F-92A8-9C2CBA433FCD}" presName="composite" presStyleCnt="0"/>
      <dgm:spPr/>
    </dgm:pt>
    <dgm:pt modelId="{CFD8A3AA-3CB0-48A4-B3A4-4E515A7B2E66}" type="pres">
      <dgm:prSet presAssocID="{3A11C24F-4039-479F-92A8-9C2CBA433FCD}" presName="L1TextContainer" presStyleLbl="revTx" presStyleIdx="2" presStyleCnt="4">
        <dgm:presLayoutVars>
          <dgm:chMax val="1"/>
          <dgm:chPref val="1"/>
          <dgm:bulletEnabled val="1"/>
        </dgm:presLayoutVars>
      </dgm:prSet>
      <dgm:spPr/>
    </dgm:pt>
    <dgm:pt modelId="{D54D85B8-C036-47C8-B4CF-A91CBE35C180}" type="pres">
      <dgm:prSet presAssocID="{3A11C24F-4039-479F-92A8-9C2CBA433FCD}" presName="L2TextContainerWrapper" presStyleCnt="0">
        <dgm:presLayoutVars>
          <dgm:chMax val="0"/>
          <dgm:chPref val="0"/>
          <dgm:bulletEnabled val="1"/>
        </dgm:presLayoutVars>
      </dgm:prSet>
      <dgm:spPr/>
    </dgm:pt>
    <dgm:pt modelId="{7040FF83-4E10-42AA-B3D7-540245B80E74}" type="pres">
      <dgm:prSet presAssocID="{3A11C24F-4039-479F-92A8-9C2CBA433FCD}" presName="L2TextContainer" presStyleLbl="bgAccFollowNode1" presStyleIdx="2" presStyleCnt="4"/>
      <dgm:spPr/>
    </dgm:pt>
    <dgm:pt modelId="{47A43B94-981C-4DC2-8B4B-A42AC0920CE8}" type="pres">
      <dgm:prSet presAssocID="{3A11C24F-4039-479F-92A8-9C2CBA433FCD}" presName="FlexibleEmptyPlaceHolder" presStyleCnt="0"/>
      <dgm:spPr/>
    </dgm:pt>
    <dgm:pt modelId="{4B6D6D3D-1FE7-4062-9260-E892499C50BF}" type="pres">
      <dgm:prSet presAssocID="{3A11C24F-4039-479F-92A8-9C2CBA433FCD}" presName="ConnectLine" presStyleLbl="alignNode1" presStyleIdx="2" presStyleCnt="4"/>
      <dgm:spPr>
        <a:gradFill rotWithShape="0">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6350" cap="flat" cmpd="sng" algn="ctr">
          <a:solidFill>
            <a:schemeClr val="accent4">
              <a:hueOff val="0"/>
              <a:satOff val="0"/>
              <a:lumOff val="0"/>
              <a:alphaOff val="0"/>
            </a:schemeClr>
          </a:solidFill>
          <a:prstDash val="dash"/>
          <a:miter lim="800000"/>
        </a:ln>
        <a:effectLst/>
      </dgm:spPr>
    </dgm:pt>
    <dgm:pt modelId="{D3803AA3-586D-437B-A568-535C999612A1}" type="pres">
      <dgm:prSet presAssocID="{3A11C24F-4039-479F-92A8-9C2CBA433FCD}" presName="ConnectorPoint" presStyleLbl="fgAcc1" presStyleIdx="2" presStyleCnt="4"/>
      <dgm:spPr>
        <a:solidFill>
          <a:schemeClr val="lt1">
            <a:alpha val="90000"/>
            <a:hueOff val="0"/>
            <a:satOff val="0"/>
            <a:lumOff val="0"/>
            <a:alphaOff val="0"/>
          </a:schemeClr>
        </a:solidFill>
        <a:ln w="6350" cap="flat" cmpd="sng" algn="ctr">
          <a:noFill/>
          <a:prstDash val="solid"/>
          <a:miter lim="800000"/>
        </a:ln>
        <a:effectLst/>
      </dgm:spPr>
    </dgm:pt>
    <dgm:pt modelId="{A12DF856-804B-4187-BEC5-3A69F3689BA5}" type="pres">
      <dgm:prSet presAssocID="{3A11C24F-4039-479F-92A8-9C2CBA433FCD}" presName="EmptyPlaceHolder" presStyleCnt="0"/>
      <dgm:spPr/>
    </dgm:pt>
    <dgm:pt modelId="{6E9C1F02-453A-4E00-989C-8FFDBD33C6F2}" type="pres">
      <dgm:prSet presAssocID="{6C2CCBFB-E2EF-4570-B937-1203C53B1174}" presName="spaceBetweenRectangles" presStyleCnt="0"/>
      <dgm:spPr/>
    </dgm:pt>
    <dgm:pt modelId="{9B16FF4C-2399-44BD-A988-2EE5C64B737A}" type="pres">
      <dgm:prSet presAssocID="{AF6B696E-72F5-44FD-A8EA-CB9E0F398671}" presName="composite" presStyleCnt="0"/>
      <dgm:spPr/>
    </dgm:pt>
    <dgm:pt modelId="{14D00C9B-6FAE-4117-A2CD-9B633A00B462}" type="pres">
      <dgm:prSet presAssocID="{AF6B696E-72F5-44FD-A8EA-CB9E0F398671}" presName="L1TextContainer" presStyleLbl="revTx" presStyleIdx="3" presStyleCnt="4">
        <dgm:presLayoutVars>
          <dgm:chMax val="1"/>
          <dgm:chPref val="1"/>
          <dgm:bulletEnabled val="1"/>
        </dgm:presLayoutVars>
      </dgm:prSet>
      <dgm:spPr/>
    </dgm:pt>
    <dgm:pt modelId="{A06BB635-0821-419C-91E8-02EC6E52540C}" type="pres">
      <dgm:prSet presAssocID="{AF6B696E-72F5-44FD-A8EA-CB9E0F398671}" presName="L2TextContainerWrapper" presStyleCnt="0">
        <dgm:presLayoutVars>
          <dgm:chMax val="0"/>
          <dgm:chPref val="0"/>
          <dgm:bulletEnabled val="1"/>
        </dgm:presLayoutVars>
      </dgm:prSet>
      <dgm:spPr/>
    </dgm:pt>
    <dgm:pt modelId="{FCEFB5FA-BBA5-4440-8F0E-1D30B7D5A717}" type="pres">
      <dgm:prSet presAssocID="{AF6B696E-72F5-44FD-A8EA-CB9E0F398671}" presName="L2TextContainer" presStyleLbl="bgAccFollowNode1" presStyleIdx="3" presStyleCnt="4"/>
      <dgm:spPr/>
    </dgm:pt>
    <dgm:pt modelId="{B263E961-5B98-48FA-B540-01DA13F24D1F}" type="pres">
      <dgm:prSet presAssocID="{AF6B696E-72F5-44FD-A8EA-CB9E0F398671}" presName="FlexibleEmptyPlaceHolder" presStyleCnt="0"/>
      <dgm:spPr/>
    </dgm:pt>
    <dgm:pt modelId="{F5F88BBF-0352-4101-91E2-F06186AC9063}" type="pres">
      <dgm:prSet presAssocID="{AF6B696E-72F5-44FD-A8EA-CB9E0F398671}" presName="ConnectLine" presStyleLbl="alignNode1" presStyleIdx="3" presStyleCnt="4"/>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hueOff val="0"/>
              <a:satOff val="0"/>
              <a:lumOff val="0"/>
              <a:alphaOff val="0"/>
            </a:schemeClr>
          </a:solidFill>
          <a:prstDash val="dash"/>
          <a:miter lim="800000"/>
        </a:ln>
        <a:effectLst/>
      </dgm:spPr>
    </dgm:pt>
    <dgm:pt modelId="{B9682ECD-B157-468D-B78D-0A6603B0C739}" type="pres">
      <dgm:prSet presAssocID="{AF6B696E-72F5-44FD-A8EA-CB9E0F398671}" presName="ConnectorPoint" presStyleLbl="fgAcc1" presStyleIdx="3" presStyleCnt="4"/>
      <dgm:spPr>
        <a:solidFill>
          <a:schemeClr val="lt1">
            <a:alpha val="90000"/>
            <a:hueOff val="0"/>
            <a:satOff val="0"/>
            <a:lumOff val="0"/>
            <a:alphaOff val="0"/>
          </a:schemeClr>
        </a:solidFill>
        <a:ln w="6350" cap="flat" cmpd="sng" algn="ctr">
          <a:noFill/>
          <a:prstDash val="solid"/>
          <a:miter lim="800000"/>
        </a:ln>
        <a:effectLst/>
      </dgm:spPr>
    </dgm:pt>
    <dgm:pt modelId="{01A908CC-87AF-4717-81AA-D993B5BAF685}" type="pres">
      <dgm:prSet presAssocID="{AF6B696E-72F5-44FD-A8EA-CB9E0F398671}" presName="EmptyPlaceHolder" presStyleCnt="0"/>
      <dgm:spPr/>
    </dgm:pt>
  </dgm:ptLst>
  <dgm:cxnLst>
    <dgm:cxn modelId="{14310724-B309-49D5-9E45-8B101F04D7FD}" type="presOf" srcId="{FBBD5439-DE2E-4F73-9DCC-B67AFEC4B0FF}" destId="{7040FF83-4E10-42AA-B3D7-540245B80E74}" srcOrd="0" destOrd="0" presId="urn:microsoft.com/office/officeart/2017/3/layout/HorizontalPathTimeline"/>
    <dgm:cxn modelId="{9F027B2E-9902-49F5-87E2-B0B277C5209B}" srcId="{AF6B696E-72F5-44FD-A8EA-CB9E0F398671}" destId="{7A563015-D437-4AFB-8A13-2F713004B50D}" srcOrd="0" destOrd="0" parTransId="{62C2F6B0-AE20-480D-9D92-5AA26CF26E44}" sibTransId="{7C21ED2E-DE84-4A17-A309-94199AEEC65B}"/>
    <dgm:cxn modelId="{F8195D63-DB8C-42AD-8465-00F7624C7BC6}" type="presOf" srcId="{9DC1339D-56AC-4C4A-A0E9-3D4A0F1890BE}" destId="{E5A76FFF-88CB-41F9-8C77-B646FB159027}" srcOrd="0" destOrd="0" presId="urn:microsoft.com/office/officeart/2017/3/layout/HorizontalPathTimeline"/>
    <dgm:cxn modelId="{496AA945-CF6A-440B-A21A-DA9FB74B18A6}" type="presOf" srcId="{62990AC3-9A0D-4032-831F-1E86B09C7524}" destId="{2BA5093E-D26C-4C88-9D2D-E65093F41425}" srcOrd="0" destOrd="0" presId="urn:microsoft.com/office/officeart/2017/3/layout/HorizontalPathTimeline"/>
    <dgm:cxn modelId="{8CF59F71-6B32-4D9D-AC21-74A4CE41B8ED}" type="presOf" srcId="{8FFC5C57-DCF5-4C2C-9EAE-DA2F614456BE}" destId="{8C990E89-F04D-48F7-A89A-793078E841B5}" srcOrd="0" destOrd="0" presId="urn:microsoft.com/office/officeart/2017/3/layout/HorizontalPathTimeline"/>
    <dgm:cxn modelId="{CCCA2552-5718-4CA8-B687-80C29E28EDB0}" srcId="{EEA96491-BD13-4F70-93C3-21318B2E937E}" destId="{3A11C24F-4039-479F-92A8-9C2CBA433FCD}" srcOrd="2" destOrd="0" parTransId="{0D06AA1E-8AB0-4259-AB70-893D802EA3C5}" sibTransId="{6C2CCBFB-E2EF-4570-B937-1203C53B1174}"/>
    <dgm:cxn modelId="{B1EC8072-F385-40E0-80EF-48D39CABD6C2}" type="presOf" srcId="{7A563015-D437-4AFB-8A13-2F713004B50D}" destId="{FCEFB5FA-BBA5-4440-8F0E-1D30B7D5A717}" srcOrd="0" destOrd="0" presId="urn:microsoft.com/office/officeart/2017/3/layout/HorizontalPathTimeline"/>
    <dgm:cxn modelId="{A8DCB972-3153-47C1-B44D-DE19E3BA8C52}" type="presOf" srcId="{EEA96491-BD13-4F70-93C3-21318B2E937E}" destId="{396E6022-6D75-42DB-80B9-6AE4C79DA787}" srcOrd="0" destOrd="0" presId="urn:microsoft.com/office/officeart/2017/3/layout/HorizontalPathTimeline"/>
    <dgm:cxn modelId="{6076CA73-71E3-45BE-A5D0-FEDD80BDF4C3}" srcId="{62990AC3-9A0D-4032-831F-1E86B09C7524}" destId="{9B88FC26-6035-4F92-82F2-AFBC15B64581}" srcOrd="0" destOrd="0" parTransId="{998D7EFE-31A3-4907-A80B-0FEA3BBDD327}" sibTransId="{38CBBA63-4047-4569-A7D4-9178D7A36F66}"/>
    <dgm:cxn modelId="{5A8A377B-4DAB-44E0-B93F-8322E51D3F4E}" type="presOf" srcId="{3A11C24F-4039-479F-92A8-9C2CBA433FCD}" destId="{CFD8A3AA-3CB0-48A4-B3A4-4E515A7B2E66}" srcOrd="0" destOrd="0" presId="urn:microsoft.com/office/officeart/2017/3/layout/HorizontalPathTimeline"/>
    <dgm:cxn modelId="{CC832184-C859-4150-9A0D-EC02F02A8E4C}" type="presOf" srcId="{AF6B696E-72F5-44FD-A8EA-CB9E0F398671}" destId="{14D00C9B-6FAE-4117-A2CD-9B633A00B462}" srcOrd="0" destOrd="0" presId="urn:microsoft.com/office/officeart/2017/3/layout/HorizontalPathTimeline"/>
    <dgm:cxn modelId="{604F7587-337C-42FB-9067-5C0F04FBF470}" srcId="{9DC1339D-56AC-4C4A-A0E9-3D4A0F1890BE}" destId="{8FFC5C57-DCF5-4C2C-9EAE-DA2F614456BE}" srcOrd="0" destOrd="0" parTransId="{09F0C067-9FBA-4920-9283-DA68C46E8D19}" sibTransId="{C4A5AB43-0D48-4142-9722-2AE126BE65F5}"/>
    <dgm:cxn modelId="{21AAE19C-3DC5-4880-A6D5-3F66723D4D15}" srcId="{EEA96491-BD13-4F70-93C3-21318B2E937E}" destId="{AF6B696E-72F5-44FD-A8EA-CB9E0F398671}" srcOrd="3" destOrd="0" parTransId="{32C818DE-3F76-4E33-9C0B-911A0F5D6053}" sibTransId="{4A0BCC6C-41E1-4485-ACA8-8BB235C96B04}"/>
    <dgm:cxn modelId="{98A44FB7-5CB3-48B7-85CF-5678D89BDA94}" srcId="{3A11C24F-4039-479F-92A8-9C2CBA433FCD}" destId="{FBBD5439-DE2E-4F73-9DCC-B67AFEC4B0FF}" srcOrd="0" destOrd="0" parTransId="{B0062FCA-90CC-40F8-ADD6-F703A5871582}" sibTransId="{E45A1990-19CF-4563-AE60-5D0775D527C4}"/>
    <dgm:cxn modelId="{5933E2DE-B392-47B1-B9D7-BE301F8B33FC}" srcId="{EEA96491-BD13-4F70-93C3-21318B2E937E}" destId="{9DC1339D-56AC-4C4A-A0E9-3D4A0F1890BE}" srcOrd="0" destOrd="0" parTransId="{B920260F-9513-43B7-BC3D-659C514DDBBF}" sibTransId="{2197C548-0789-44CE-9BDD-615B72E76D68}"/>
    <dgm:cxn modelId="{57897AE6-EA52-4D4C-85E4-7411EA9DAC24}" srcId="{EEA96491-BD13-4F70-93C3-21318B2E937E}" destId="{62990AC3-9A0D-4032-831F-1E86B09C7524}" srcOrd="1" destOrd="0" parTransId="{FBA27F4A-BE1B-465A-9704-E0937F2FF30B}" sibTransId="{5EFF9A39-776F-4516-B530-BDA5587EAEFE}"/>
    <dgm:cxn modelId="{EF2A2FEF-66F0-437C-A08A-B3C4EB5548F0}" type="presOf" srcId="{9B88FC26-6035-4F92-82F2-AFBC15B64581}" destId="{436E2E7B-A27B-4EB6-A679-48C064B8EF18}" srcOrd="0" destOrd="0" presId="urn:microsoft.com/office/officeart/2017/3/layout/HorizontalPathTimeline"/>
    <dgm:cxn modelId="{95DDF60C-CF67-4094-919F-40E0B60A1A62}" type="presParOf" srcId="{396E6022-6D75-42DB-80B9-6AE4C79DA787}" destId="{67606021-6D98-4678-862D-AD5232FB07B9}" srcOrd="0" destOrd="0" presId="urn:microsoft.com/office/officeart/2017/3/layout/HorizontalPathTimeline"/>
    <dgm:cxn modelId="{351346C1-F5CA-4DCF-9C6E-035454C56CE9}" type="presParOf" srcId="{396E6022-6D75-42DB-80B9-6AE4C79DA787}" destId="{5A3DF58C-8C7C-47B7-BB4F-27856502167A}" srcOrd="1" destOrd="0" presId="urn:microsoft.com/office/officeart/2017/3/layout/HorizontalPathTimeline"/>
    <dgm:cxn modelId="{A8F5B5C3-A6FE-4B8E-AFBA-65A5A637F3BF}" type="presParOf" srcId="{5A3DF58C-8C7C-47B7-BB4F-27856502167A}" destId="{AB38E0B4-4EE2-4108-81EA-28BB48102806}" srcOrd="0" destOrd="0" presId="urn:microsoft.com/office/officeart/2017/3/layout/HorizontalPathTimeline"/>
    <dgm:cxn modelId="{D1AABE18-E7E4-46C0-B287-B6CE83E3E437}" type="presParOf" srcId="{AB38E0B4-4EE2-4108-81EA-28BB48102806}" destId="{E5A76FFF-88CB-41F9-8C77-B646FB159027}" srcOrd="0" destOrd="0" presId="urn:microsoft.com/office/officeart/2017/3/layout/HorizontalPathTimeline"/>
    <dgm:cxn modelId="{6314A2E9-C803-4246-AFE1-C161808E3D3A}" type="presParOf" srcId="{AB38E0B4-4EE2-4108-81EA-28BB48102806}" destId="{B5CDDFA7-D05D-4790-9383-B12D69B26784}" srcOrd="1" destOrd="0" presId="urn:microsoft.com/office/officeart/2017/3/layout/HorizontalPathTimeline"/>
    <dgm:cxn modelId="{AE262309-E347-4954-B684-47E97ADFD3DE}" type="presParOf" srcId="{B5CDDFA7-D05D-4790-9383-B12D69B26784}" destId="{8C990E89-F04D-48F7-A89A-793078E841B5}" srcOrd="0" destOrd="0" presId="urn:microsoft.com/office/officeart/2017/3/layout/HorizontalPathTimeline"/>
    <dgm:cxn modelId="{9796262B-E179-457B-899B-56B9550D5063}" type="presParOf" srcId="{B5CDDFA7-D05D-4790-9383-B12D69B26784}" destId="{61ECA97A-B09C-4AA7-AFCA-3A5A036E82F6}" srcOrd="1" destOrd="0" presId="urn:microsoft.com/office/officeart/2017/3/layout/HorizontalPathTimeline"/>
    <dgm:cxn modelId="{BD46A976-9622-4D82-8A9C-F5C39DDBA1D3}" type="presParOf" srcId="{AB38E0B4-4EE2-4108-81EA-28BB48102806}" destId="{7A2E3B53-A0C6-46E6-9737-A5A009EBE9F9}" srcOrd="2" destOrd="0" presId="urn:microsoft.com/office/officeart/2017/3/layout/HorizontalPathTimeline"/>
    <dgm:cxn modelId="{8DB3BD7F-6EBE-4529-B18C-B65AE42235C3}" type="presParOf" srcId="{AB38E0B4-4EE2-4108-81EA-28BB48102806}" destId="{25335AAB-5048-4066-B3E6-4F46126878A6}" srcOrd="3" destOrd="0" presId="urn:microsoft.com/office/officeart/2017/3/layout/HorizontalPathTimeline"/>
    <dgm:cxn modelId="{3362E658-B8AE-4AD4-A967-90C1B821A337}" type="presParOf" srcId="{AB38E0B4-4EE2-4108-81EA-28BB48102806}" destId="{4B730346-23A8-4314-BE50-52FF8C794D8D}" srcOrd="4" destOrd="0" presId="urn:microsoft.com/office/officeart/2017/3/layout/HorizontalPathTimeline"/>
    <dgm:cxn modelId="{EED1D494-299B-4040-8579-0B81AD81CA85}" type="presParOf" srcId="{5A3DF58C-8C7C-47B7-BB4F-27856502167A}" destId="{7904A77C-96F3-4145-877C-B6FB01119B75}" srcOrd="1" destOrd="0" presId="urn:microsoft.com/office/officeart/2017/3/layout/HorizontalPathTimeline"/>
    <dgm:cxn modelId="{4CDC62D1-19DA-4DF4-9E32-321C5214E64B}" type="presParOf" srcId="{5A3DF58C-8C7C-47B7-BB4F-27856502167A}" destId="{E57785A8-ED1B-488F-AA4A-7021AA71F15F}" srcOrd="2" destOrd="0" presId="urn:microsoft.com/office/officeart/2017/3/layout/HorizontalPathTimeline"/>
    <dgm:cxn modelId="{7573F310-EDC1-4A0D-AFCA-B5F611691F78}" type="presParOf" srcId="{E57785A8-ED1B-488F-AA4A-7021AA71F15F}" destId="{2BA5093E-D26C-4C88-9D2D-E65093F41425}" srcOrd="0" destOrd="0" presId="urn:microsoft.com/office/officeart/2017/3/layout/HorizontalPathTimeline"/>
    <dgm:cxn modelId="{98C01694-C41A-4238-87DE-1E7DAED891C8}" type="presParOf" srcId="{E57785A8-ED1B-488F-AA4A-7021AA71F15F}" destId="{01FB1A04-7B15-492E-8B34-FCB28B4BF79B}" srcOrd="1" destOrd="0" presId="urn:microsoft.com/office/officeart/2017/3/layout/HorizontalPathTimeline"/>
    <dgm:cxn modelId="{F6583AD9-A726-4664-93B5-D07B91604B30}" type="presParOf" srcId="{01FB1A04-7B15-492E-8B34-FCB28B4BF79B}" destId="{436E2E7B-A27B-4EB6-A679-48C064B8EF18}" srcOrd="0" destOrd="0" presId="urn:microsoft.com/office/officeart/2017/3/layout/HorizontalPathTimeline"/>
    <dgm:cxn modelId="{28CF38E7-778F-41F2-B5A2-49A8E5AE4D38}" type="presParOf" srcId="{01FB1A04-7B15-492E-8B34-FCB28B4BF79B}" destId="{11A9CBD6-994A-4EA0-A5D8-C72B0139826B}" srcOrd="1" destOrd="0" presId="urn:microsoft.com/office/officeart/2017/3/layout/HorizontalPathTimeline"/>
    <dgm:cxn modelId="{6CA463E8-D971-40D4-B10C-84618CA9FE9A}" type="presParOf" srcId="{E57785A8-ED1B-488F-AA4A-7021AA71F15F}" destId="{03BE700D-3AA9-4C7E-9908-B5C6959229D1}" srcOrd="2" destOrd="0" presId="urn:microsoft.com/office/officeart/2017/3/layout/HorizontalPathTimeline"/>
    <dgm:cxn modelId="{7DF8D96E-7524-4A40-96EA-82B7244DEE91}" type="presParOf" srcId="{E57785A8-ED1B-488F-AA4A-7021AA71F15F}" destId="{62029042-9F7B-4737-B7C7-6D37059E9AEB}" srcOrd="3" destOrd="0" presId="urn:microsoft.com/office/officeart/2017/3/layout/HorizontalPathTimeline"/>
    <dgm:cxn modelId="{47DEA6D0-793E-467D-988C-A75F2B617436}" type="presParOf" srcId="{E57785A8-ED1B-488F-AA4A-7021AA71F15F}" destId="{FC3264B3-7BC7-4C86-8D92-F980D700FCF7}" srcOrd="4" destOrd="0" presId="urn:microsoft.com/office/officeart/2017/3/layout/HorizontalPathTimeline"/>
    <dgm:cxn modelId="{5C61BBE3-DCB3-4F9B-93ED-7E62CDB7045A}" type="presParOf" srcId="{5A3DF58C-8C7C-47B7-BB4F-27856502167A}" destId="{FA3AF72F-0C71-4E86-A6FD-22C0B4D912DD}" srcOrd="3" destOrd="0" presId="urn:microsoft.com/office/officeart/2017/3/layout/HorizontalPathTimeline"/>
    <dgm:cxn modelId="{9A59A4B3-6558-4D50-B280-CA05B5063B1E}" type="presParOf" srcId="{5A3DF58C-8C7C-47B7-BB4F-27856502167A}" destId="{018390AB-BD2B-47CC-A09F-3CFDEF4E2460}" srcOrd="4" destOrd="0" presId="urn:microsoft.com/office/officeart/2017/3/layout/HorizontalPathTimeline"/>
    <dgm:cxn modelId="{E287E153-3027-42E1-8570-D4B24895493B}" type="presParOf" srcId="{018390AB-BD2B-47CC-A09F-3CFDEF4E2460}" destId="{CFD8A3AA-3CB0-48A4-B3A4-4E515A7B2E66}" srcOrd="0" destOrd="0" presId="urn:microsoft.com/office/officeart/2017/3/layout/HorizontalPathTimeline"/>
    <dgm:cxn modelId="{21D1D2F7-ED62-4B11-82AD-7101A45323AB}" type="presParOf" srcId="{018390AB-BD2B-47CC-A09F-3CFDEF4E2460}" destId="{D54D85B8-C036-47C8-B4CF-A91CBE35C180}" srcOrd="1" destOrd="0" presId="urn:microsoft.com/office/officeart/2017/3/layout/HorizontalPathTimeline"/>
    <dgm:cxn modelId="{74893098-992A-4320-B372-F168B9306ADA}" type="presParOf" srcId="{D54D85B8-C036-47C8-B4CF-A91CBE35C180}" destId="{7040FF83-4E10-42AA-B3D7-540245B80E74}" srcOrd="0" destOrd="0" presId="urn:microsoft.com/office/officeart/2017/3/layout/HorizontalPathTimeline"/>
    <dgm:cxn modelId="{A1BBF22D-6C36-4893-9470-9746B9235434}" type="presParOf" srcId="{D54D85B8-C036-47C8-B4CF-A91CBE35C180}" destId="{47A43B94-981C-4DC2-8B4B-A42AC0920CE8}" srcOrd="1" destOrd="0" presId="urn:microsoft.com/office/officeart/2017/3/layout/HorizontalPathTimeline"/>
    <dgm:cxn modelId="{72E07A1D-0146-4676-ADC9-B5C69C525375}" type="presParOf" srcId="{018390AB-BD2B-47CC-A09F-3CFDEF4E2460}" destId="{4B6D6D3D-1FE7-4062-9260-E892499C50BF}" srcOrd="2" destOrd="0" presId="urn:microsoft.com/office/officeart/2017/3/layout/HorizontalPathTimeline"/>
    <dgm:cxn modelId="{B80CC736-8EFE-4AB3-8DF0-FC92B675E5F1}" type="presParOf" srcId="{018390AB-BD2B-47CC-A09F-3CFDEF4E2460}" destId="{D3803AA3-586D-437B-A568-535C999612A1}" srcOrd="3" destOrd="0" presId="urn:microsoft.com/office/officeart/2017/3/layout/HorizontalPathTimeline"/>
    <dgm:cxn modelId="{21D80CD7-3857-4633-94D5-0D20132D1813}" type="presParOf" srcId="{018390AB-BD2B-47CC-A09F-3CFDEF4E2460}" destId="{A12DF856-804B-4187-BEC5-3A69F3689BA5}" srcOrd="4" destOrd="0" presId="urn:microsoft.com/office/officeart/2017/3/layout/HorizontalPathTimeline"/>
    <dgm:cxn modelId="{6B0EB444-A9DB-4009-A0BB-766AD08AC66B}" type="presParOf" srcId="{5A3DF58C-8C7C-47B7-BB4F-27856502167A}" destId="{6E9C1F02-453A-4E00-989C-8FFDBD33C6F2}" srcOrd="5" destOrd="0" presId="urn:microsoft.com/office/officeart/2017/3/layout/HorizontalPathTimeline"/>
    <dgm:cxn modelId="{A9B95B48-38C1-4E65-88EC-D79A5CC424E6}" type="presParOf" srcId="{5A3DF58C-8C7C-47B7-BB4F-27856502167A}" destId="{9B16FF4C-2399-44BD-A988-2EE5C64B737A}" srcOrd="6" destOrd="0" presId="urn:microsoft.com/office/officeart/2017/3/layout/HorizontalPathTimeline"/>
    <dgm:cxn modelId="{46CE488D-60C9-4EDA-8CE1-EB5725A70081}" type="presParOf" srcId="{9B16FF4C-2399-44BD-A988-2EE5C64B737A}" destId="{14D00C9B-6FAE-4117-A2CD-9B633A00B462}" srcOrd="0" destOrd="0" presId="urn:microsoft.com/office/officeart/2017/3/layout/HorizontalPathTimeline"/>
    <dgm:cxn modelId="{7680C22D-B9D3-4936-BECE-9F3A70AD64C5}" type="presParOf" srcId="{9B16FF4C-2399-44BD-A988-2EE5C64B737A}" destId="{A06BB635-0821-419C-91E8-02EC6E52540C}" srcOrd="1" destOrd="0" presId="urn:microsoft.com/office/officeart/2017/3/layout/HorizontalPathTimeline"/>
    <dgm:cxn modelId="{CE27DBEA-F3A0-4E48-98B1-1E75C02801DB}" type="presParOf" srcId="{A06BB635-0821-419C-91E8-02EC6E52540C}" destId="{FCEFB5FA-BBA5-4440-8F0E-1D30B7D5A717}" srcOrd="0" destOrd="0" presId="urn:microsoft.com/office/officeart/2017/3/layout/HorizontalPathTimeline"/>
    <dgm:cxn modelId="{39167FCE-60B6-47CB-AF00-73334C5583EA}" type="presParOf" srcId="{A06BB635-0821-419C-91E8-02EC6E52540C}" destId="{B263E961-5B98-48FA-B540-01DA13F24D1F}" srcOrd="1" destOrd="0" presId="urn:microsoft.com/office/officeart/2017/3/layout/HorizontalPathTimeline"/>
    <dgm:cxn modelId="{ECA12AD5-6849-4106-A57F-4FA729FEF1A7}" type="presParOf" srcId="{9B16FF4C-2399-44BD-A988-2EE5C64B737A}" destId="{F5F88BBF-0352-4101-91E2-F06186AC9063}" srcOrd="2" destOrd="0" presId="urn:microsoft.com/office/officeart/2017/3/layout/HorizontalPathTimeline"/>
    <dgm:cxn modelId="{27A5B608-FB3E-4960-8DF5-41B0E6BD9271}" type="presParOf" srcId="{9B16FF4C-2399-44BD-A988-2EE5C64B737A}" destId="{B9682ECD-B157-468D-B78D-0A6603B0C739}" srcOrd="3" destOrd="0" presId="urn:microsoft.com/office/officeart/2017/3/layout/HorizontalPathTimeline"/>
    <dgm:cxn modelId="{B664D910-BE52-4C08-B838-CC388EB4C09E}" type="presParOf" srcId="{9B16FF4C-2399-44BD-A988-2EE5C64B737A}" destId="{01A908CC-87AF-4717-81AA-D993B5BAF685}"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4BF5B-F8C5-4F5A-9158-85B346719C88}" type="doc">
      <dgm:prSet loTypeId="urn:microsoft.com/office/officeart/2005/8/layout/pyramid2" loCatId="pyramid" qsTypeId="urn:microsoft.com/office/officeart/2005/8/quickstyle/simple5" qsCatId="simple" csTypeId="urn:microsoft.com/office/officeart/2005/8/colors/accent1_1" csCatId="accent1"/>
      <dgm:spPr/>
      <dgm:t>
        <a:bodyPr/>
        <a:lstStyle/>
        <a:p>
          <a:endParaRPr lang="en-GB"/>
        </a:p>
      </dgm:t>
    </dgm:pt>
    <dgm:pt modelId="{625F0E0D-AFF8-479A-A75A-774C26E187C9}">
      <dgm:prSet/>
      <dgm:spPr/>
      <dgm:t>
        <a:bodyPr/>
        <a:lstStyle/>
        <a:p>
          <a:r>
            <a:rPr lang="en-GB"/>
            <a:t>Received $500,000 in Angel Funding from Ampcus Inc (</a:t>
          </a:r>
          <a:r>
            <a:rPr lang="en-GB">
              <a:hlinkClick xmlns:r="http://schemas.openxmlformats.org/officeDocument/2006/relationships" r:id="rId1"/>
            </a:rPr>
            <a:t>https://www.ampcus.com/</a:t>
          </a:r>
          <a:r>
            <a:rPr lang="en-GB"/>
            <a:t>) led by Salil Sankaran (President) in October 2017. Used this money to develop the Polieitk platform on web, IOS and Android and to renumerate a team 10 dedicated developers and IT/Software specialists.</a:t>
          </a:r>
        </a:p>
      </dgm:t>
    </dgm:pt>
    <dgm:pt modelId="{06B1F043-3838-474A-8EFA-E3D904086A75}" type="parTrans" cxnId="{B247EC17-5E57-4178-ACE1-699D9600C4F1}">
      <dgm:prSet/>
      <dgm:spPr/>
      <dgm:t>
        <a:bodyPr/>
        <a:lstStyle/>
        <a:p>
          <a:endParaRPr lang="en-GB"/>
        </a:p>
      </dgm:t>
    </dgm:pt>
    <dgm:pt modelId="{709D08E8-97C7-46C6-AF75-9DAEE2DC4261}" type="sibTrans" cxnId="{B247EC17-5E57-4178-ACE1-699D9600C4F1}">
      <dgm:prSet/>
      <dgm:spPr/>
      <dgm:t>
        <a:bodyPr/>
        <a:lstStyle/>
        <a:p>
          <a:endParaRPr lang="en-GB"/>
        </a:p>
      </dgm:t>
    </dgm:pt>
    <dgm:pt modelId="{B1D892BC-F76D-4F29-BA58-17F50AC5C2B9}">
      <dgm:prSet/>
      <dgm:spPr/>
      <dgm:t>
        <a:bodyPr/>
        <a:lstStyle/>
        <a:p>
          <a:r>
            <a:rPr lang="en-GB"/>
            <a:t>We are looking to raise a sum of $ 2 million for 20% equity in return which shall be used to enhance our marketing, business development and operational capacity and drive the growth of the company.</a:t>
          </a:r>
        </a:p>
      </dgm:t>
    </dgm:pt>
    <dgm:pt modelId="{9EC48D35-B82F-4368-9E9A-FE6EE2A894B7}" type="parTrans" cxnId="{4B28F04F-77F8-48C5-963A-31E4F0C269AD}">
      <dgm:prSet/>
      <dgm:spPr/>
      <dgm:t>
        <a:bodyPr/>
        <a:lstStyle/>
        <a:p>
          <a:endParaRPr lang="en-GB"/>
        </a:p>
      </dgm:t>
    </dgm:pt>
    <dgm:pt modelId="{43CC3110-055C-4DD2-8B4A-32EAC2BCD993}" type="sibTrans" cxnId="{4B28F04F-77F8-48C5-963A-31E4F0C269AD}">
      <dgm:prSet/>
      <dgm:spPr/>
      <dgm:t>
        <a:bodyPr/>
        <a:lstStyle/>
        <a:p>
          <a:endParaRPr lang="en-GB"/>
        </a:p>
      </dgm:t>
    </dgm:pt>
    <dgm:pt modelId="{1D48FFFB-A8F5-4BB3-9FD4-5BE3EA0A9101}">
      <dgm:prSet/>
      <dgm:spPr/>
      <dgm:t>
        <a:bodyPr/>
        <a:lstStyle/>
        <a:p>
          <a:r>
            <a:rPr lang="en-GB"/>
            <a:t>Current Equity Breakdown: Sarvashreshth Kalash (COO/Cofounder) – 37.5%, Siddhant Kalash (CEO/Cofounder) – 37.5 %, Salil Sankaran (Angel Investor) -  25%</a:t>
          </a:r>
        </a:p>
      </dgm:t>
    </dgm:pt>
    <dgm:pt modelId="{10B4FCC2-9BD8-443F-9FF3-AB0F5E590D00}" type="parTrans" cxnId="{2E9673D2-178F-4C00-A90A-5A70A9048BAB}">
      <dgm:prSet/>
      <dgm:spPr/>
      <dgm:t>
        <a:bodyPr/>
        <a:lstStyle/>
        <a:p>
          <a:endParaRPr lang="en-GB"/>
        </a:p>
      </dgm:t>
    </dgm:pt>
    <dgm:pt modelId="{312DB340-7DCE-41AE-A871-F7C72473AF84}" type="sibTrans" cxnId="{2E9673D2-178F-4C00-A90A-5A70A9048BAB}">
      <dgm:prSet/>
      <dgm:spPr/>
      <dgm:t>
        <a:bodyPr/>
        <a:lstStyle/>
        <a:p>
          <a:endParaRPr lang="en-GB"/>
        </a:p>
      </dgm:t>
    </dgm:pt>
    <dgm:pt modelId="{57670605-E57E-4D3E-9EB9-F6D08DBAB4E0}" type="pres">
      <dgm:prSet presAssocID="{14E4BF5B-F8C5-4F5A-9158-85B346719C88}" presName="compositeShape" presStyleCnt="0">
        <dgm:presLayoutVars>
          <dgm:dir/>
          <dgm:resizeHandles/>
        </dgm:presLayoutVars>
      </dgm:prSet>
      <dgm:spPr/>
    </dgm:pt>
    <dgm:pt modelId="{CF032A29-0465-4209-BBA7-421D231CB90B}" type="pres">
      <dgm:prSet presAssocID="{14E4BF5B-F8C5-4F5A-9158-85B346719C88}" presName="pyramid" presStyleLbl="node1" presStyleIdx="0" presStyleCnt="1"/>
      <dgm:spPr/>
    </dgm:pt>
    <dgm:pt modelId="{476CA4B8-8E94-4C59-907B-2C81AF0D254A}" type="pres">
      <dgm:prSet presAssocID="{14E4BF5B-F8C5-4F5A-9158-85B346719C88}" presName="theList" presStyleCnt="0"/>
      <dgm:spPr/>
    </dgm:pt>
    <dgm:pt modelId="{FEC1952E-4D18-49D3-A958-7614F34F9DD7}" type="pres">
      <dgm:prSet presAssocID="{625F0E0D-AFF8-479A-A75A-774C26E187C9}" presName="aNode" presStyleLbl="fgAcc1" presStyleIdx="0" presStyleCnt="3">
        <dgm:presLayoutVars>
          <dgm:bulletEnabled val="1"/>
        </dgm:presLayoutVars>
      </dgm:prSet>
      <dgm:spPr/>
    </dgm:pt>
    <dgm:pt modelId="{9B621EDE-F0DB-4096-9510-24A6E37653E8}" type="pres">
      <dgm:prSet presAssocID="{625F0E0D-AFF8-479A-A75A-774C26E187C9}" presName="aSpace" presStyleCnt="0"/>
      <dgm:spPr/>
    </dgm:pt>
    <dgm:pt modelId="{52BF0F2E-5D9E-444D-BA83-5A8CC9A45391}" type="pres">
      <dgm:prSet presAssocID="{B1D892BC-F76D-4F29-BA58-17F50AC5C2B9}" presName="aNode" presStyleLbl="fgAcc1" presStyleIdx="1" presStyleCnt="3">
        <dgm:presLayoutVars>
          <dgm:bulletEnabled val="1"/>
        </dgm:presLayoutVars>
      </dgm:prSet>
      <dgm:spPr/>
    </dgm:pt>
    <dgm:pt modelId="{CA59F977-5668-4720-8D26-610D9E0F88CF}" type="pres">
      <dgm:prSet presAssocID="{B1D892BC-F76D-4F29-BA58-17F50AC5C2B9}" presName="aSpace" presStyleCnt="0"/>
      <dgm:spPr/>
    </dgm:pt>
    <dgm:pt modelId="{89855840-5897-4C7D-B6B5-A270598EC480}" type="pres">
      <dgm:prSet presAssocID="{1D48FFFB-A8F5-4BB3-9FD4-5BE3EA0A9101}" presName="aNode" presStyleLbl="fgAcc1" presStyleIdx="2" presStyleCnt="3">
        <dgm:presLayoutVars>
          <dgm:bulletEnabled val="1"/>
        </dgm:presLayoutVars>
      </dgm:prSet>
      <dgm:spPr/>
    </dgm:pt>
    <dgm:pt modelId="{81118CF2-1723-43DD-BFE2-FE8DF8EB95E9}" type="pres">
      <dgm:prSet presAssocID="{1D48FFFB-A8F5-4BB3-9FD4-5BE3EA0A9101}" presName="aSpace" presStyleCnt="0"/>
      <dgm:spPr/>
    </dgm:pt>
  </dgm:ptLst>
  <dgm:cxnLst>
    <dgm:cxn modelId="{7FD1AA03-7AFC-49BC-8CA7-1FD466A8233E}" type="presOf" srcId="{1D48FFFB-A8F5-4BB3-9FD4-5BE3EA0A9101}" destId="{89855840-5897-4C7D-B6B5-A270598EC480}" srcOrd="0" destOrd="0" presId="urn:microsoft.com/office/officeart/2005/8/layout/pyramid2"/>
    <dgm:cxn modelId="{B247EC17-5E57-4178-ACE1-699D9600C4F1}" srcId="{14E4BF5B-F8C5-4F5A-9158-85B346719C88}" destId="{625F0E0D-AFF8-479A-A75A-774C26E187C9}" srcOrd="0" destOrd="0" parTransId="{06B1F043-3838-474A-8EFA-E3D904086A75}" sibTransId="{709D08E8-97C7-46C6-AF75-9DAEE2DC4261}"/>
    <dgm:cxn modelId="{738CBC36-A6FE-422F-B462-22E40409A499}" type="presOf" srcId="{14E4BF5B-F8C5-4F5A-9158-85B346719C88}" destId="{57670605-E57E-4D3E-9EB9-F6D08DBAB4E0}" srcOrd="0" destOrd="0" presId="urn:microsoft.com/office/officeart/2005/8/layout/pyramid2"/>
    <dgm:cxn modelId="{4B28F04F-77F8-48C5-963A-31E4F0C269AD}" srcId="{14E4BF5B-F8C5-4F5A-9158-85B346719C88}" destId="{B1D892BC-F76D-4F29-BA58-17F50AC5C2B9}" srcOrd="1" destOrd="0" parTransId="{9EC48D35-B82F-4368-9E9A-FE6EE2A894B7}" sibTransId="{43CC3110-055C-4DD2-8B4A-32EAC2BCD993}"/>
    <dgm:cxn modelId="{A88D21BA-11D5-429B-8851-8137E44101C9}" type="presOf" srcId="{B1D892BC-F76D-4F29-BA58-17F50AC5C2B9}" destId="{52BF0F2E-5D9E-444D-BA83-5A8CC9A45391}" srcOrd="0" destOrd="0" presId="urn:microsoft.com/office/officeart/2005/8/layout/pyramid2"/>
    <dgm:cxn modelId="{2E9673D2-178F-4C00-A90A-5A70A9048BAB}" srcId="{14E4BF5B-F8C5-4F5A-9158-85B346719C88}" destId="{1D48FFFB-A8F5-4BB3-9FD4-5BE3EA0A9101}" srcOrd="2" destOrd="0" parTransId="{10B4FCC2-9BD8-443F-9FF3-AB0F5E590D00}" sibTransId="{312DB340-7DCE-41AE-A871-F7C72473AF84}"/>
    <dgm:cxn modelId="{19D6C3DE-B1E4-4D28-B5F0-7F5D42106812}" type="presOf" srcId="{625F0E0D-AFF8-479A-A75A-774C26E187C9}" destId="{FEC1952E-4D18-49D3-A958-7614F34F9DD7}" srcOrd="0" destOrd="0" presId="urn:microsoft.com/office/officeart/2005/8/layout/pyramid2"/>
    <dgm:cxn modelId="{26E20456-FF54-4E81-8D90-05AB20CA5592}" type="presParOf" srcId="{57670605-E57E-4D3E-9EB9-F6D08DBAB4E0}" destId="{CF032A29-0465-4209-BBA7-421D231CB90B}" srcOrd="0" destOrd="0" presId="urn:microsoft.com/office/officeart/2005/8/layout/pyramid2"/>
    <dgm:cxn modelId="{D63CE6A2-C218-4FE5-9C46-7A4CFBB54363}" type="presParOf" srcId="{57670605-E57E-4D3E-9EB9-F6D08DBAB4E0}" destId="{476CA4B8-8E94-4C59-907B-2C81AF0D254A}" srcOrd="1" destOrd="0" presId="urn:microsoft.com/office/officeart/2005/8/layout/pyramid2"/>
    <dgm:cxn modelId="{27CE585F-AF86-4106-BF4C-31241E3F0A3E}" type="presParOf" srcId="{476CA4B8-8E94-4C59-907B-2C81AF0D254A}" destId="{FEC1952E-4D18-49D3-A958-7614F34F9DD7}" srcOrd="0" destOrd="0" presId="urn:microsoft.com/office/officeart/2005/8/layout/pyramid2"/>
    <dgm:cxn modelId="{545A597A-FCEE-47F0-BDB9-598066CC6DCB}" type="presParOf" srcId="{476CA4B8-8E94-4C59-907B-2C81AF0D254A}" destId="{9B621EDE-F0DB-4096-9510-24A6E37653E8}" srcOrd="1" destOrd="0" presId="urn:microsoft.com/office/officeart/2005/8/layout/pyramid2"/>
    <dgm:cxn modelId="{AA88151D-04D1-4045-979C-40AB2C8ED15A}" type="presParOf" srcId="{476CA4B8-8E94-4C59-907B-2C81AF0D254A}" destId="{52BF0F2E-5D9E-444D-BA83-5A8CC9A45391}" srcOrd="2" destOrd="0" presId="urn:microsoft.com/office/officeart/2005/8/layout/pyramid2"/>
    <dgm:cxn modelId="{2E9904BD-1C69-4890-AA4B-282258245983}" type="presParOf" srcId="{476CA4B8-8E94-4C59-907B-2C81AF0D254A}" destId="{CA59F977-5668-4720-8D26-610D9E0F88CF}" srcOrd="3" destOrd="0" presId="urn:microsoft.com/office/officeart/2005/8/layout/pyramid2"/>
    <dgm:cxn modelId="{BA019561-80E9-40ED-BBB0-A3F0D0722D92}" type="presParOf" srcId="{476CA4B8-8E94-4C59-907B-2C81AF0D254A}" destId="{89855840-5897-4C7D-B6B5-A270598EC480}" srcOrd="4" destOrd="0" presId="urn:microsoft.com/office/officeart/2005/8/layout/pyramid2"/>
    <dgm:cxn modelId="{8D94F718-EA92-4CAC-9E7E-F40470EA636D}" type="presParOf" srcId="{476CA4B8-8E94-4C59-907B-2C81AF0D254A}" destId="{81118CF2-1723-43DD-BFE2-FE8DF8EB95E9}"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76FFF-88CB-41F9-8C77-B646FB159027}">
      <dsp:nvSpPr>
        <dsp:cNvPr id="0" name=""/>
        <dsp:cNvSpPr/>
      </dsp:nvSpPr>
      <dsp:spPr>
        <a:xfrm>
          <a:off x="244269" y="2992231"/>
          <a:ext cx="1948212" cy="62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Sep. 2017</a:t>
          </a:r>
        </a:p>
      </dsp:txBody>
      <dsp:txXfrm>
        <a:off x="244269" y="2992231"/>
        <a:ext cx="1948212" cy="629650"/>
      </dsp:txXfrm>
    </dsp:sp>
    <dsp:sp modelId="{67606021-6D98-4678-862D-AD5232FB07B9}">
      <dsp:nvSpPr>
        <dsp:cNvPr id="0" name=""/>
        <dsp:cNvSpPr/>
      </dsp:nvSpPr>
      <dsp:spPr>
        <a:xfrm>
          <a:off x="0" y="2674620"/>
          <a:ext cx="6089650" cy="22288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990E89-F04D-48F7-A89A-793078E841B5}">
      <dsp:nvSpPr>
        <dsp:cNvPr id="0" name=""/>
        <dsp:cNvSpPr/>
      </dsp:nvSpPr>
      <dsp:spPr>
        <a:xfrm>
          <a:off x="146859" y="804301"/>
          <a:ext cx="2143033" cy="92305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Incorporated Libereco Global Technologies Private Limited</a:t>
          </a:r>
        </a:p>
      </dsp:txBody>
      <dsp:txXfrm>
        <a:off x="146859" y="804301"/>
        <a:ext cx="2143033" cy="923057"/>
      </dsp:txXfrm>
    </dsp:sp>
    <dsp:sp modelId="{7A2E3B53-A0C6-46E6-9737-A5A009EBE9F9}">
      <dsp:nvSpPr>
        <dsp:cNvPr id="0" name=""/>
        <dsp:cNvSpPr/>
      </dsp:nvSpPr>
      <dsp:spPr>
        <a:xfrm>
          <a:off x="1218376" y="1727358"/>
          <a:ext cx="0" cy="947261"/>
        </a:xfrm>
        <a:prstGeom prst="line">
          <a:avLst/>
        </a:prstGeom>
        <a:gradFill rotWithShape="0">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2BA5093E-D26C-4C88-9D2D-E65093F41425}">
      <dsp:nvSpPr>
        <dsp:cNvPr id="0" name=""/>
        <dsp:cNvSpPr/>
      </dsp:nvSpPr>
      <dsp:spPr>
        <a:xfrm>
          <a:off x="1461902" y="1950243"/>
          <a:ext cx="1948212" cy="62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Nov. 2017</a:t>
          </a:r>
        </a:p>
      </dsp:txBody>
      <dsp:txXfrm>
        <a:off x="1461902" y="1950243"/>
        <a:ext cx="1948212" cy="629650"/>
      </dsp:txXfrm>
    </dsp:sp>
    <dsp:sp modelId="{436E2E7B-A27B-4EB6-A679-48C064B8EF18}">
      <dsp:nvSpPr>
        <dsp:cNvPr id="0" name=""/>
        <dsp:cNvSpPr/>
      </dsp:nvSpPr>
      <dsp:spPr>
        <a:xfrm>
          <a:off x="1364491" y="3844766"/>
          <a:ext cx="2143033" cy="923057"/>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Received Angel Investment from Ampcus Inc</a:t>
          </a:r>
        </a:p>
      </dsp:txBody>
      <dsp:txXfrm>
        <a:off x="1364491" y="3844766"/>
        <a:ext cx="2143033" cy="923057"/>
      </dsp:txXfrm>
    </dsp:sp>
    <dsp:sp modelId="{03BE700D-3AA9-4C7E-9908-B5C6959229D1}">
      <dsp:nvSpPr>
        <dsp:cNvPr id="0" name=""/>
        <dsp:cNvSpPr/>
      </dsp:nvSpPr>
      <dsp:spPr>
        <a:xfrm>
          <a:off x="2436008" y="2897504"/>
          <a:ext cx="0" cy="947261"/>
        </a:xfrm>
        <a:prstGeom prst="line">
          <a:avLst/>
        </a:prstGeom>
        <a:gradFill rotWithShape="0">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25335AAB-5048-4066-B3E6-4F46126878A6}">
      <dsp:nvSpPr>
        <dsp:cNvPr id="0" name=""/>
        <dsp:cNvSpPr/>
      </dsp:nvSpPr>
      <dsp:spPr>
        <a:xfrm>
          <a:off x="1148724" y="2716410"/>
          <a:ext cx="139303" cy="139303"/>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2029042-9F7B-4737-B7C7-6D37059E9AEB}">
      <dsp:nvSpPr>
        <dsp:cNvPr id="0" name=""/>
        <dsp:cNvSpPr/>
      </dsp:nvSpPr>
      <dsp:spPr>
        <a:xfrm>
          <a:off x="2366357" y="2716410"/>
          <a:ext cx="139303" cy="139303"/>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CFD8A3AA-3CB0-48A4-B3A4-4E515A7B2E66}">
      <dsp:nvSpPr>
        <dsp:cNvPr id="0" name=""/>
        <dsp:cNvSpPr/>
      </dsp:nvSpPr>
      <dsp:spPr>
        <a:xfrm>
          <a:off x="2679535" y="2992231"/>
          <a:ext cx="1948212" cy="62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Feb. 2018</a:t>
          </a:r>
        </a:p>
      </dsp:txBody>
      <dsp:txXfrm>
        <a:off x="2679535" y="2992231"/>
        <a:ext cx="1948212" cy="629650"/>
      </dsp:txXfrm>
    </dsp:sp>
    <dsp:sp modelId="{7040FF83-4E10-42AA-B3D7-540245B80E74}">
      <dsp:nvSpPr>
        <dsp:cNvPr id="0" name=""/>
        <dsp:cNvSpPr/>
      </dsp:nvSpPr>
      <dsp:spPr>
        <a:xfrm>
          <a:off x="2582124" y="950047"/>
          <a:ext cx="2143033" cy="777311"/>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Developed Web version of Polietik</a:t>
          </a:r>
        </a:p>
      </dsp:txBody>
      <dsp:txXfrm>
        <a:off x="2582124" y="950047"/>
        <a:ext cx="2143033" cy="777311"/>
      </dsp:txXfrm>
    </dsp:sp>
    <dsp:sp modelId="{4B6D6D3D-1FE7-4062-9260-E892499C50BF}">
      <dsp:nvSpPr>
        <dsp:cNvPr id="0" name=""/>
        <dsp:cNvSpPr/>
      </dsp:nvSpPr>
      <dsp:spPr>
        <a:xfrm>
          <a:off x="3653641" y="1727358"/>
          <a:ext cx="0" cy="947261"/>
        </a:xfrm>
        <a:prstGeom prst="line">
          <a:avLst/>
        </a:prstGeom>
        <a:gradFill rotWithShape="0">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6350" cap="flat" cmpd="sng" algn="ctr">
          <a:solidFill>
            <a:schemeClr val="accent4">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14D00C9B-6FAE-4117-A2CD-9B633A00B462}">
      <dsp:nvSpPr>
        <dsp:cNvPr id="0" name=""/>
        <dsp:cNvSpPr/>
      </dsp:nvSpPr>
      <dsp:spPr>
        <a:xfrm>
          <a:off x="3897167" y="1950243"/>
          <a:ext cx="1948212" cy="62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Apr. 2018</a:t>
          </a:r>
        </a:p>
      </dsp:txBody>
      <dsp:txXfrm>
        <a:off x="3897167" y="1950243"/>
        <a:ext cx="1948212" cy="629650"/>
      </dsp:txXfrm>
    </dsp:sp>
    <dsp:sp modelId="{FCEFB5FA-BBA5-4440-8F0E-1D30B7D5A717}">
      <dsp:nvSpPr>
        <dsp:cNvPr id="0" name=""/>
        <dsp:cNvSpPr/>
      </dsp:nvSpPr>
      <dsp:spPr>
        <a:xfrm>
          <a:off x="3799757" y="3844766"/>
          <a:ext cx="2143033" cy="77731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Developed Android/IOS versions of Polietik</a:t>
          </a:r>
        </a:p>
      </dsp:txBody>
      <dsp:txXfrm>
        <a:off x="3799757" y="3844766"/>
        <a:ext cx="2143033" cy="777311"/>
      </dsp:txXfrm>
    </dsp:sp>
    <dsp:sp modelId="{F5F88BBF-0352-4101-91E2-F06186AC9063}">
      <dsp:nvSpPr>
        <dsp:cNvPr id="0" name=""/>
        <dsp:cNvSpPr/>
      </dsp:nvSpPr>
      <dsp:spPr>
        <a:xfrm>
          <a:off x="4871273" y="2897504"/>
          <a:ext cx="0" cy="947261"/>
        </a:xfrm>
        <a:prstGeom prst="line">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hueOff val="0"/>
              <a:satOff val="0"/>
              <a:lumOff val="0"/>
              <a:alphaOff val="0"/>
            </a:schemeClr>
          </a:solidFill>
          <a:prstDash val="dash"/>
          <a:miter lim="800000"/>
        </a:ln>
        <a:effectLst/>
      </dsp:spPr>
      <dsp:style>
        <a:lnRef idx="1">
          <a:scrgbClr r="0" g="0" b="0"/>
        </a:lnRef>
        <a:fillRef idx="3">
          <a:scrgbClr r="0" g="0" b="0"/>
        </a:fillRef>
        <a:effectRef idx="2">
          <a:scrgbClr r="0" g="0" b="0"/>
        </a:effectRef>
        <a:fontRef idx="minor">
          <a:schemeClr val="lt1"/>
        </a:fontRef>
      </dsp:style>
    </dsp:sp>
    <dsp:sp modelId="{D3803AA3-586D-437B-A568-535C999612A1}">
      <dsp:nvSpPr>
        <dsp:cNvPr id="0" name=""/>
        <dsp:cNvSpPr/>
      </dsp:nvSpPr>
      <dsp:spPr>
        <a:xfrm>
          <a:off x="3583989" y="2716410"/>
          <a:ext cx="139303" cy="139303"/>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9682ECD-B157-468D-B78D-0A6603B0C739}">
      <dsp:nvSpPr>
        <dsp:cNvPr id="0" name=""/>
        <dsp:cNvSpPr/>
      </dsp:nvSpPr>
      <dsp:spPr>
        <a:xfrm>
          <a:off x="4801622" y="2716410"/>
          <a:ext cx="139303" cy="139303"/>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32A29-0465-4209-BBA7-421D231CB90B}">
      <dsp:nvSpPr>
        <dsp:cNvPr id="0" name=""/>
        <dsp:cNvSpPr/>
      </dsp:nvSpPr>
      <dsp:spPr>
        <a:xfrm>
          <a:off x="2755780" y="0"/>
          <a:ext cx="4351338" cy="4351338"/>
        </a:xfrm>
        <a:prstGeom prst="triangl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EC1952E-4D18-49D3-A958-7614F34F9DD7}">
      <dsp:nvSpPr>
        <dsp:cNvPr id="0" name=""/>
        <dsp:cNvSpPr/>
      </dsp:nvSpPr>
      <dsp:spPr>
        <a:xfrm>
          <a:off x="4931449" y="437470"/>
          <a:ext cx="2828369" cy="1030043"/>
        </a:xfrm>
        <a:prstGeom prst="round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Received $500,000 in Angel Funding from Ampcus Inc (</a:t>
          </a:r>
          <a:r>
            <a:rPr lang="en-GB" sz="1000" kern="1200">
              <a:hlinkClick xmlns:r="http://schemas.openxmlformats.org/officeDocument/2006/relationships" r:id="rId1"/>
            </a:rPr>
            <a:t>https://www.ampcus.com/</a:t>
          </a:r>
          <a:r>
            <a:rPr lang="en-GB" sz="1000" kern="1200"/>
            <a:t>) led by Salil Sankaran (President) in October 2017. Used this money to develop the Polieitk platform on web, IOS and Android and to renumerate a team 10 dedicated developers and IT/Software specialists.</a:t>
          </a:r>
        </a:p>
      </dsp:txBody>
      <dsp:txXfrm>
        <a:off x="4981732" y="487753"/>
        <a:ext cx="2727803" cy="929477"/>
      </dsp:txXfrm>
    </dsp:sp>
    <dsp:sp modelId="{52BF0F2E-5D9E-444D-BA83-5A8CC9A45391}">
      <dsp:nvSpPr>
        <dsp:cNvPr id="0" name=""/>
        <dsp:cNvSpPr/>
      </dsp:nvSpPr>
      <dsp:spPr>
        <a:xfrm>
          <a:off x="4931449" y="1596269"/>
          <a:ext cx="2828369" cy="1030043"/>
        </a:xfrm>
        <a:prstGeom prst="round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We are looking to raise a sum of $ 2 million for 20% equity in return which shall be used to enhance our marketing, business development and operational capacity and drive the growth of the company.</a:t>
          </a:r>
        </a:p>
      </dsp:txBody>
      <dsp:txXfrm>
        <a:off x="4981732" y="1646552"/>
        <a:ext cx="2727803" cy="929477"/>
      </dsp:txXfrm>
    </dsp:sp>
    <dsp:sp modelId="{89855840-5897-4C7D-B6B5-A270598EC480}">
      <dsp:nvSpPr>
        <dsp:cNvPr id="0" name=""/>
        <dsp:cNvSpPr/>
      </dsp:nvSpPr>
      <dsp:spPr>
        <a:xfrm>
          <a:off x="4931449" y="2755068"/>
          <a:ext cx="2828369" cy="1030043"/>
        </a:xfrm>
        <a:prstGeom prst="round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Current Equity Breakdown: Sarvashreshth Kalash (COO/Cofounder) – 37.5%, Siddhant Kalash (CEO/Cofounder) – 37.5 %, Salil Sankaran (Angel Investor) -  25%</a:t>
          </a:r>
        </a:p>
      </dsp:txBody>
      <dsp:txXfrm>
        <a:off x="4981732" y="2805351"/>
        <a:ext cx="2727803" cy="929477"/>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E673-D400-4A2B-B58F-C32121014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87183C8-04E9-4E66-B035-50AB7A71B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07D650-3329-4EBB-9E1C-7B4AD294B268}"/>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5" name="Footer Placeholder 4">
            <a:extLst>
              <a:ext uri="{FF2B5EF4-FFF2-40B4-BE49-F238E27FC236}">
                <a16:creationId xmlns:a16="http://schemas.microsoft.com/office/drawing/2014/main" id="{90968640-79D1-4194-AF52-40215683C1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9D5A05-3AC2-47C7-91C1-EAEDC49939A2}"/>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185455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2F85-F2BE-4F54-ABDC-C520810510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1CC265-B484-47E9-B752-C69A3278D4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C2310A-C624-4A82-9988-C0214128C65F}"/>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5" name="Footer Placeholder 4">
            <a:extLst>
              <a:ext uri="{FF2B5EF4-FFF2-40B4-BE49-F238E27FC236}">
                <a16:creationId xmlns:a16="http://schemas.microsoft.com/office/drawing/2014/main" id="{966A9786-00A4-4E35-AC1A-8D9AABFD19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F5693B-4CCE-4AA4-AD7C-AC685F5659EC}"/>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344743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21A08-396A-4E54-9E05-CC48008D32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56D3B0-83B0-4E51-8372-F2535D82F8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5CA17B-F571-472F-B67E-86D46F660731}"/>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5" name="Footer Placeholder 4">
            <a:extLst>
              <a:ext uri="{FF2B5EF4-FFF2-40B4-BE49-F238E27FC236}">
                <a16:creationId xmlns:a16="http://schemas.microsoft.com/office/drawing/2014/main" id="{85F08265-0F69-45D4-BCC5-482A72002C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EA24C8-7F90-4A71-981A-9F92D2649E10}"/>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171178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6A61-D779-4B3A-9EB9-8E6F0B8CF2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70B2DD-FD4E-4221-97E1-9FF94BB4FA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0ECC0-9423-4FBD-8072-B4DE5BAAFF2F}"/>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5" name="Footer Placeholder 4">
            <a:extLst>
              <a:ext uri="{FF2B5EF4-FFF2-40B4-BE49-F238E27FC236}">
                <a16:creationId xmlns:a16="http://schemas.microsoft.com/office/drawing/2014/main" id="{D20F28E6-541B-4E6A-A071-F14B25883A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B70632-89E2-44EC-87F9-6AAD71A0DD9A}"/>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7679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1346-DDDB-4186-B86A-27C3FDAA1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5E150A4-41BF-4C54-86C2-CE5C8C1D7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A3E2ED-D153-4EFA-99B8-53903BBC14B6}"/>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5" name="Footer Placeholder 4">
            <a:extLst>
              <a:ext uri="{FF2B5EF4-FFF2-40B4-BE49-F238E27FC236}">
                <a16:creationId xmlns:a16="http://schemas.microsoft.com/office/drawing/2014/main" id="{79AE33CE-A315-4520-BED4-02AB54DD1C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449231-03AC-45FD-ADDE-7822CFFF0BE7}"/>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290208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AE90-C96A-47D2-8B82-AAAF154173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A1E4DB-B9EF-4BD4-AED8-9775A8CB2E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02A59A-8CBB-48BE-B908-874F810ACA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96A5226-1130-466E-A5CF-5CB0CEA0480C}"/>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6" name="Footer Placeholder 5">
            <a:extLst>
              <a:ext uri="{FF2B5EF4-FFF2-40B4-BE49-F238E27FC236}">
                <a16:creationId xmlns:a16="http://schemas.microsoft.com/office/drawing/2014/main" id="{03368B6C-931C-46D4-99FE-A1A2D44FFF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484699-2060-4F27-AFD6-C3D69A1A728A}"/>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54836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2037-2402-4AA2-9B11-A68B0B12A24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0D0E5A-D536-43CD-883E-152A1589E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359026-78E8-4918-B7C8-64B7559E89E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DB80F58-3880-4A2C-9DDE-7C362328D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D8E7E3-9BA6-4B08-8F92-B70FEBE320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8FC2FA-1E49-4F76-8251-92D517D9C220}"/>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8" name="Footer Placeholder 7">
            <a:extLst>
              <a:ext uri="{FF2B5EF4-FFF2-40B4-BE49-F238E27FC236}">
                <a16:creationId xmlns:a16="http://schemas.microsoft.com/office/drawing/2014/main" id="{D1CC85B8-40E2-476A-9B28-27849300E40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351828-EEAB-4B1D-8576-BBAD49B7C2F9}"/>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353348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494F-AEEE-480E-989A-7BDAEDEBA66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643884-E157-483C-83D9-5DB246DCB43D}"/>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4" name="Footer Placeholder 3">
            <a:extLst>
              <a:ext uri="{FF2B5EF4-FFF2-40B4-BE49-F238E27FC236}">
                <a16:creationId xmlns:a16="http://schemas.microsoft.com/office/drawing/2014/main" id="{FD276773-8178-420C-85C1-AA1B13D5A8E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E3139DD-E3F0-4D4F-81AB-9E34E559213E}"/>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389891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20A6FB-3F71-4158-953E-46888BF4EB7B}"/>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3" name="Footer Placeholder 2">
            <a:extLst>
              <a:ext uri="{FF2B5EF4-FFF2-40B4-BE49-F238E27FC236}">
                <a16:creationId xmlns:a16="http://schemas.microsoft.com/office/drawing/2014/main" id="{3D89EF5D-F1D3-41F8-80E9-E04B505156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7DFD29-98EC-4B84-BABA-0B7AD79EC0E0}"/>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202232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3CBB-2B72-41F5-A28A-1E363F2F2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316EF96-6BDD-4239-A3EA-F8B632843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0610ABE-1929-4900-AAD6-7CA66D96F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01FB8D-F4DD-4B88-895E-D735EF51B598}"/>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6" name="Footer Placeholder 5">
            <a:extLst>
              <a:ext uri="{FF2B5EF4-FFF2-40B4-BE49-F238E27FC236}">
                <a16:creationId xmlns:a16="http://schemas.microsoft.com/office/drawing/2014/main" id="{2076712F-3F3B-4FBD-85AF-3A6EF09538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920949-62C4-4CFB-8C2C-172C6C9D8C4F}"/>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192094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E338-4FED-4A43-B757-A90F39E8A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89EFD6-71CC-4C84-AB51-B2AE2DAE9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745642-DCB4-4698-A293-BDCAFA2D1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AB260E-98AC-40ED-8D56-6D5672F4E11C}"/>
              </a:ext>
            </a:extLst>
          </p:cNvPr>
          <p:cNvSpPr>
            <a:spLocks noGrp="1"/>
          </p:cNvSpPr>
          <p:nvPr>
            <p:ph type="dt" sz="half" idx="10"/>
          </p:nvPr>
        </p:nvSpPr>
        <p:spPr/>
        <p:txBody>
          <a:bodyPr/>
          <a:lstStyle/>
          <a:p>
            <a:fld id="{5FE76B07-5302-49E8-BE69-F6F889CB24E7}" type="datetimeFigureOut">
              <a:rPr lang="en-GB" smtClean="0"/>
              <a:t>21/05/2018</a:t>
            </a:fld>
            <a:endParaRPr lang="en-GB"/>
          </a:p>
        </p:txBody>
      </p:sp>
      <p:sp>
        <p:nvSpPr>
          <p:cNvPr id="6" name="Footer Placeholder 5">
            <a:extLst>
              <a:ext uri="{FF2B5EF4-FFF2-40B4-BE49-F238E27FC236}">
                <a16:creationId xmlns:a16="http://schemas.microsoft.com/office/drawing/2014/main" id="{1D5845B6-CD0A-4151-A03D-B878B5E989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402179-FA51-4D26-912D-0592A1DF9630}"/>
              </a:ext>
            </a:extLst>
          </p:cNvPr>
          <p:cNvSpPr>
            <a:spLocks noGrp="1"/>
          </p:cNvSpPr>
          <p:nvPr>
            <p:ph type="sldNum" sz="quarter" idx="12"/>
          </p:nvPr>
        </p:nvSpPr>
        <p:spPr/>
        <p:txBody>
          <a:bodyPr/>
          <a:lstStyle/>
          <a:p>
            <a:fld id="{5B577799-8E13-456A-B758-32B0D850DAEE}" type="slidenum">
              <a:rPr lang="en-GB" smtClean="0"/>
              <a:t>‹#›</a:t>
            </a:fld>
            <a:endParaRPr lang="en-GB"/>
          </a:p>
        </p:txBody>
      </p:sp>
    </p:spTree>
    <p:extLst>
      <p:ext uri="{BB962C8B-B14F-4D97-AF65-F5344CB8AC3E}">
        <p14:creationId xmlns:p14="http://schemas.microsoft.com/office/powerpoint/2010/main" val="423091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C5FC13-E75A-42AA-9567-0338FB4BB9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EFCA72-2199-49F1-9D30-B152E19FB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759BE2-4668-42E1-BEA4-9FEC373E3E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76B07-5302-49E8-BE69-F6F889CB24E7}" type="datetimeFigureOut">
              <a:rPr lang="en-GB" smtClean="0"/>
              <a:t>21/05/2018</a:t>
            </a:fld>
            <a:endParaRPr lang="en-GB"/>
          </a:p>
        </p:txBody>
      </p:sp>
      <p:sp>
        <p:nvSpPr>
          <p:cNvPr id="5" name="Footer Placeholder 4">
            <a:extLst>
              <a:ext uri="{FF2B5EF4-FFF2-40B4-BE49-F238E27FC236}">
                <a16:creationId xmlns:a16="http://schemas.microsoft.com/office/drawing/2014/main" id="{8AB581E8-DC35-4359-BD45-F5CCA720A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EAADE62-2914-408F-92CC-DC9D0CFD8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77799-8E13-456A-B758-32B0D850DAEE}" type="slidenum">
              <a:rPr lang="en-GB" smtClean="0"/>
              <a:t>‹#›</a:t>
            </a:fld>
            <a:endParaRPr lang="en-GB"/>
          </a:p>
        </p:txBody>
      </p:sp>
    </p:spTree>
    <p:extLst>
      <p:ext uri="{BB962C8B-B14F-4D97-AF65-F5344CB8AC3E}">
        <p14:creationId xmlns:p14="http://schemas.microsoft.com/office/powerpoint/2010/main" val="296852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b1dlGuL_ouE&amp;feature=youtu.be" TargetMode="External"/><Relationship Id="rId2" Type="http://schemas.openxmlformats.org/officeDocument/2006/relationships/hyperlink" Target="https://poliet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6262-9F6D-4A19-BB89-334C4BAD8BE1}"/>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9B16B048-3AF0-4864-A715-BDF71D47949D}"/>
              </a:ext>
            </a:extLst>
          </p:cNvPr>
          <p:cNvSpPr>
            <a:spLocks noGrp="1"/>
          </p:cNvSpPr>
          <p:nvPr>
            <p:ph type="subTitle" idx="1"/>
          </p:nvPr>
        </p:nvSpPr>
        <p:spPr/>
        <p:txBody>
          <a:bodyPr/>
          <a:lstStyle/>
          <a:p>
            <a:endParaRPr lang="en-GB"/>
          </a:p>
        </p:txBody>
      </p:sp>
      <p:pic>
        <p:nvPicPr>
          <p:cNvPr id="5" name="Picture 4">
            <a:extLst>
              <a:ext uri="{FF2B5EF4-FFF2-40B4-BE49-F238E27FC236}">
                <a16:creationId xmlns:a16="http://schemas.microsoft.com/office/drawing/2014/main" id="{86AA8D33-2A58-4A55-BB28-DF68942CD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35536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4B77-3335-459B-98DD-D3ECBFCDFCDF}"/>
              </a:ext>
            </a:extLst>
          </p:cNvPr>
          <p:cNvSpPr>
            <a:spLocks noGrp="1"/>
          </p:cNvSpPr>
          <p:nvPr>
            <p:ph type="title"/>
          </p:nvPr>
        </p:nvSpPr>
        <p:spPr/>
        <p:txBody>
          <a:bodyPr/>
          <a:lstStyle/>
          <a:p>
            <a:r>
              <a:rPr lang="en-GB" dirty="0"/>
              <a:t>Team </a:t>
            </a:r>
          </a:p>
        </p:txBody>
      </p:sp>
      <p:sp>
        <p:nvSpPr>
          <p:cNvPr id="3" name="Content Placeholder 2">
            <a:extLst>
              <a:ext uri="{FF2B5EF4-FFF2-40B4-BE49-F238E27FC236}">
                <a16:creationId xmlns:a16="http://schemas.microsoft.com/office/drawing/2014/main" id="{DC151167-B45A-4EAB-87F1-EBADE4865D55}"/>
              </a:ext>
            </a:extLst>
          </p:cNvPr>
          <p:cNvSpPr>
            <a:spLocks noGrp="1"/>
          </p:cNvSpPr>
          <p:nvPr>
            <p:ph idx="1"/>
          </p:nvPr>
        </p:nvSpPr>
        <p:spPr>
          <a:xfrm>
            <a:off x="482600" y="1690688"/>
            <a:ext cx="11023600" cy="4890135"/>
          </a:xfrm>
        </p:spPr>
        <p:txBody>
          <a:bodyPr>
            <a:normAutofit fontScale="92500" lnSpcReduction="20000"/>
          </a:bodyPr>
          <a:lstStyle/>
          <a:p>
            <a:pPr marL="0" lvl="0" indent="0" fontAlgn="base">
              <a:buNone/>
            </a:pPr>
            <a:r>
              <a:rPr lang="en-GB" sz="1800" b="1" dirty="0"/>
              <a:t>Siddhant Kalash - CEO/Cofounder : </a:t>
            </a:r>
          </a:p>
          <a:p>
            <a:pPr lvl="0" fontAlgn="base"/>
            <a:r>
              <a:rPr lang="en-GB" sz="1800" dirty="0"/>
              <a:t>Bachelors in Computer Science from Florida Institute of Technology 2013 - 2017  </a:t>
            </a:r>
          </a:p>
          <a:p>
            <a:pPr lvl="0" fontAlgn="base"/>
            <a:r>
              <a:rPr lang="en-GB" sz="1800" dirty="0"/>
              <a:t>Project management  </a:t>
            </a:r>
          </a:p>
          <a:p>
            <a:pPr lvl="0" fontAlgn="base"/>
            <a:r>
              <a:rPr lang="en-GB" sz="1800" dirty="0"/>
              <a:t>Worked with Northrop Grumman &amp; Harris Corp. on Actuated Winglet Project  </a:t>
            </a:r>
          </a:p>
          <a:p>
            <a:pPr lvl="0" fontAlgn="base"/>
            <a:r>
              <a:rPr lang="en-GB" sz="1800" dirty="0"/>
              <a:t>Created first functional POLIETIK prototype  </a:t>
            </a:r>
          </a:p>
          <a:p>
            <a:pPr lvl="0" fontAlgn="base"/>
            <a:r>
              <a:rPr lang="en-GB" sz="1800" dirty="0"/>
              <a:t>Over 4+ Years in Software Development  </a:t>
            </a:r>
          </a:p>
          <a:p>
            <a:pPr marL="0" lvl="0" indent="0" fontAlgn="base">
              <a:buNone/>
            </a:pPr>
            <a:r>
              <a:rPr lang="en-GB" sz="1800" b="1" dirty="0" err="1"/>
              <a:t>Sarvashreshth</a:t>
            </a:r>
            <a:r>
              <a:rPr lang="en-GB" sz="1800" b="1" dirty="0"/>
              <a:t> Kalash - COO/Cofounder :</a:t>
            </a:r>
          </a:p>
          <a:p>
            <a:pPr lvl="0" fontAlgn="base"/>
            <a:r>
              <a:rPr lang="en-GB" sz="1900" dirty="0"/>
              <a:t>BSc International Relations and Politics from University of Bath  </a:t>
            </a:r>
          </a:p>
          <a:p>
            <a:pPr lvl="0" fontAlgn="base"/>
            <a:r>
              <a:rPr lang="en-GB" sz="1900" dirty="0"/>
              <a:t>MSc Management (Strategic Management and Digital Business and Innovation)  </a:t>
            </a:r>
          </a:p>
          <a:p>
            <a:pPr lvl="0" fontAlgn="base"/>
            <a:r>
              <a:rPr lang="en-GB" sz="1900" dirty="0"/>
              <a:t>Developed Marketing and Brand Management practices at Magent.me Imperial College London division. Held position of Brand Ambassador  </a:t>
            </a:r>
          </a:p>
          <a:p>
            <a:pPr lvl="0" fontAlgn="base"/>
            <a:r>
              <a:rPr lang="en-GB" sz="1900" dirty="0"/>
              <a:t>Worked at KPMG (India/UK) in the Digital Consulting Division. Experience in financial management, digital architecture and data analytics implementation  </a:t>
            </a:r>
          </a:p>
          <a:p>
            <a:pPr lvl="0" fontAlgn="base"/>
            <a:r>
              <a:rPr lang="en-GB" sz="1900" dirty="0"/>
              <a:t>Worked at </a:t>
            </a:r>
            <a:r>
              <a:rPr lang="en-GB" sz="1900" dirty="0" err="1"/>
              <a:t>Ampcus</a:t>
            </a:r>
            <a:r>
              <a:rPr lang="en-GB" sz="1900" dirty="0"/>
              <a:t> and </a:t>
            </a:r>
            <a:r>
              <a:rPr lang="en-GB" sz="1900" dirty="0" err="1"/>
              <a:t>SoCash</a:t>
            </a:r>
            <a:r>
              <a:rPr lang="en-GB" sz="1900" dirty="0"/>
              <a:t> as Business Development Manager. Oversaw client acquisition, revenue generation, key account management. Developed client relations and in charge of brand growth. </a:t>
            </a:r>
          </a:p>
          <a:p>
            <a:pPr lvl="0" fontAlgn="base"/>
            <a:r>
              <a:rPr lang="en-GB" sz="1900" dirty="0"/>
              <a:t> Consultant-Government Advisory-KPMG, India </a:t>
            </a:r>
          </a:p>
          <a:p>
            <a:pPr lvl="0" fontAlgn="base"/>
            <a:endParaRPr lang="en-GB" sz="1800" dirty="0"/>
          </a:p>
        </p:txBody>
      </p:sp>
    </p:spTree>
    <p:extLst>
      <p:ext uri="{BB962C8B-B14F-4D97-AF65-F5344CB8AC3E}">
        <p14:creationId xmlns:p14="http://schemas.microsoft.com/office/powerpoint/2010/main" val="107000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6331C-A46B-4AC6-9A6A-6254944501AD}"/>
              </a:ext>
            </a:extLst>
          </p:cNvPr>
          <p:cNvSpPr>
            <a:spLocks noGrp="1"/>
          </p:cNvSpPr>
          <p:nvPr>
            <p:ph type="title"/>
          </p:nvPr>
        </p:nvSpPr>
        <p:spPr>
          <a:xfrm>
            <a:off x="838200" y="631825"/>
            <a:ext cx="10515600" cy="1325563"/>
          </a:xfrm>
        </p:spPr>
        <p:txBody>
          <a:bodyPr>
            <a:normAutofit/>
          </a:bodyPr>
          <a:lstStyle/>
          <a:p>
            <a:r>
              <a:rPr lang="en-GB" sz="4000" dirty="0"/>
              <a:t>OUR BIG IDEA</a:t>
            </a:r>
          </a:p>
        </p:txBody>
      </p:sp>
      <p:sp>
        <p:nvSpPr>
          <p:cNvPr id="3" name="Content Placeholder 2">
            <a:extLst>
              <a:ext uri="{FF2B5EF4-FFF2-40B4-BE49-F238E27FC236}">
                <a16:creationId xmlns:a16="http://schemas.microsoft.com/office/drawing/2014/main" id="{C472550E-CD39-4D56-A474-B9D42E828265}"/>
              </a:ext>
            </a:extLst>
          </p:cNvPr>
          <p:cNvSpPr>
            <a:spLocks noGrp="1"/>
          </p:cNvSpPr>
          <p:nvPr>
            <p:ph idx="1"/>
          </p:nvPr>
        </p:nvSpPr>
        <p:spPr>
          <a:xfrm>
            <a:off x="838200" y="2057400"/>
            <a:ext cx="10515600" cy="3871762"/>
          </a:xfrm>
        </p:spPr>
        <p:txBody>
          <a:bodyPr>
            <a:normAutofit/>
          </a:bodyPr>
          <a:lstStyle/>
          <a:p>
            <a:r>
              <a:rPr lang="en-GB" sz="1800" dirty="0" err="1"/>
              <a:t>Polietik</a:t>
            </a:r>
            <a:r>
              <a:rPr lang="en-GB" sz="1800" dirty="0"/>
              <a:t> is the world’s first web/mobile enabled data-driven social media platform for civic engagement and politics.</a:t>
            </a:r>
          </a:p>
          <a:p>
            <a:r>
              <a:rPr lang="en-GB" sz="1800" dirty="0"/>
              <a:t>POLIETIK’s mission is to provide a virtual platform for citizens of any constituency, district, or state to communicate, interact with, and engage their political representatives and vice-versa through an unique and innovative geo hierarchical approach. We wish to bring many major political activities under one umbrella platform that would bridge the gap between politics and technology. </a:t>
            </a:r>
          </a:p>
          <a:p>
            <a:r>
              <a:rPr lang="en-GB" sz="1800" dirty="0"/>
              <a:t>Website- </a:t>
            </a:r>
            <a:r>
              <a:rPr lang="en-GB" sz="1800" dirty="0">
                <a:hlinkClick r:id="rId2"/>
              </a:rPr>
              <a:t>https://polietik.com/</a:t>
            </a:r>
            <a:endParaRPr lang="en-GB" sz="1800" dirty="0"/>
          </a:p>
          <a:p>
            <a:r>
              <a:rPr lang="en-GB" sz="1800"/>
              <a:t>Video Description- </a:t>
            </a:r>
            <a:r>
              <a:rPr lang="en-GB" sz="1800">
                <a:hlinkClick r:id="rId3"/>
              </a:rPr>
              <a:t>https://www.youtube.com/watch?v=b1dlGuL_ouE&amp;feature=youtu.be</a:t>
            </a:r>
            <a:r>
              <a:rPr lang="en-GB" sz="1800"/>
              <a:t> </a:t>
            </a:r>
            <a:endParaRPr lang="en-GB" sz="1800" dirty="0"/>
          </a:p>
        </p:txBody>
      </p:sp>
    </p:spTree>
    <p:extLst>
      <p:ext uri="{BB962C8B-B14F-4D97-AF65-F5344CB8AC3E}">
        <p14:creationId xmlns:p14="http://schemas.microsoft.com/office/powerpoint/2010/main" val="2469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1E2E0AFE-704B-4CB8-AB9D-D447278759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F1DF4FF-D423-42D3-B817-9DCA7BD8BA27}"/>
              </a:ext>
            </a:extLst>
          </p:cNvPr>
          <p:cNvPicPr>
            <a:picLocks noChangeAspect="1"/>
          </p:cNvPicPr>
          <p:nvPr/>
        </p:nvPicPr>
        <p:blipFill>
          <a:blip r:embed="rId2"/>
          <a:stretch>
            <a:fillRect/>
          </a:stretch>
        </p:blipFill>
        <p:spPr>
          <a:xfrm>
            <a:off x="6564351" y="2810760"/>
            <a:ext cx="5181990" cy="3407159"/>
          </a:xfrm>
          <a:prstGeom prst="rect">
            <a:avLst/>
          </a:prstGeom>
        </p:spPr>
      </p:pic>
      <p:pic>
        <p:nvPicPr>
          <p:cNvPr id="7" name="Picture 6">
            <a:extLst>
              <a:ext uri="{FF2B5EF4-FFF2-40B4-BE49-F238E27FC236}">
                <a16:creationId xmlns:a16="http://schemas.microsoft.com/office/drawing/2014/main" id="{5C9549D2-A212-4ACD-8AC5-6C2DD9F753E5}"/>
              </a:ext>
            </a:extLst>
          </p:cNvPr>
          <p:cNvPicPr>
            <a:picLocks noChangeAspect="1"/>
          </p:cNvPicPr>
          <p:nvPr/>
        </p:nvPicPr>
        <p:blipFill>
          <a:blip r:embed="rId3"/>
          <a:stretch>
            <a:fillRect/>
          </a:stretch>
        </p:blipFill>
        <p:spPr>
          <a:xfrm>
            <a:off x="6438732" y="406799"/>
            <a:ext cx="2555747" cy="2019040"/>
          </a:xfrm>
          <a:prstGeom prst="rect">
            <a:avLst/>
          </a:prstGeom>
        </p:spPr>
      </p:pic>
      <p:pic>
        <p:nvPicPr>
          <p:cNvPr id="6" name="Picture 5">
            <a:extLst>
              <a:ext uri="{FF2B5EF4-FFF2-40B4-BE49-F238E27FC236}">
                <a16:creationId xmlns:a16="http://schemas.microsoft.com/office/drawing/2014/main" id="{76640D75-7F8F-45F0-9292-E3884B98A8BD}"/>
              </a:ext>
            </a:extLst>
          </p:cNvPr>
          <p:cNvPicPr>
            <a:picLocks noChangeAspect="1"/>
          </p:cNvPicPr>
          <p:nvPr/>
        </p:nvPicPr>
        <p:blipFill>
          <a:blip r:embed="rId4"/>
          <a:stretch>
            <a:fillRect/>
          </a:stretch>
        </p:blipFill>
        <p:spPr>
          <a:xfrm>
            <a:off x="9316212" y="464582"/>
            <a:ext cx="2555747" cy="1904031"/>
          </a:xfrm>
          <a:prstGeom prst="rect">
            <a:avLst/>
          </a:prstGeom>
        </p:spPr>
      </p:pic>
      <p:sp>
        <p:nvSpPr>
          <p:cNvPr id="2" name="Title 1">
            <a:extLst>
              <a:ext uri="{FF2B5EF4-FFF2-40B4-BE49-F238E27FC236}">
                <a16:creationId xmlns:a16="http://schemas.microsoft.com/office/drawing/2014/main" id="{A82DB019-54E4-464E-9CA1-FCB0A899065C}"/>
              </a:ext>
            </a:extLst>
          </p:cNvPr>
          <p:cNvSpPr>
            <a:spLocks noGrp="1"/>
          </p:cNvSpPr>
          <p:nvPr>
            <p:ph type="title"/>
          </p:nvPr>
        </p:nvSpPr>
        <p:spPr>
          <a:xfrm>
            <a:off x="821516" y="640263"/>
            <a:ext cx="4911826" cy="1344975"/>
          </a:xfrm>
        </p:spPr>
        <p:txBody>
          <a:bodyPr>
            <a:normAutofit/>
          </a:bodyPr>
          <a:lstStyle/>
          <a:p>
            <a:r>
              <a:rPr lang="en-GB" sz="4000" dirty="0"/>
              <a:t>INDUSTRY OUTLOOK</a:t>
            </a:r>
          </a:p>
        </p:txBody>
      </p:sp>
      <p:sp>
        <p:nvSpPr>
          <p:cNvPr id="3" name="Content Placeholder 2">
            <a:extLst>
              <a:ext uri="{FF2B5EF4-FFF2-40B4-BE49-F238E27FC236}">
                <a16:creationId xmlns:a16="http://schemas.microsoft.com/office/drawing/2014/main" id="{3609001E-15DE-465D-8D9A-B310E7B813E0}"/>
              </a:ext>
            </a:extLst>
          </p:cNvPr>
          <p:cNvSpPr>
            <a:spLocks noGrp="1"/>
          </p:cNvSpPr>
          <p:nvPr>
            <p:ph idx="1"/>
          </p:nvPr>
        </p:nvSpPr>
        <p:spPr>
          <a:xfrm>
            <a:off x="821515" y="2121762"/>
            <a:ext cx="4911827" cy="3626917"/>
          </a:xfrm>
        </p:spPr>
        <p:txBody>
          <a:bodyPr>
            <a:normAutofit/>
          </a:bodyPr>
          <a:lstStyle/>
          <a:p>
            <a:r>
              <a:rPr lang="en-GB" sz="2400"/>
              <a:t>The Social Media industry is an ever-growing one with total numbers of active users well exceed the 2 billion mark monthly. By the end of the decade, this number will be around the region of 3 billion as estimated by various studies. The following infographics depicts this: </a:t>
            </a:r>
          </a:p>
        </p:txBody>
      </p:sp>
    </p:spTree>
    <p:extLst>
      <p:ext uri="{BB962C8B-B14F-4D97-AF65-F5344CB8AC3E}">
        <p14:creationId xmlns:p14="http://schemas.microsoft.com/office/powerpoint/2010/main" val="2827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8E7E80-6B7F-4ED7-8B34-411AFE4C1126}"/>
              </a:ext>
            </a:extLst>
          </p:cNvPr>
          <p:cNvPicPr>
            <a:picLocks noChangeAspect="1"/>
          </p:cNvPicPr>
          <p:nvPr/>
        </p:nvPicPr>
        <p:blipFill rotWithShape="1">
          <a:blip r:embed="rId2"/>
          <a:srcRect l="1140" r="5106" b="3"/>
          <a:stretch/>
        </p:blipFill>
        <p:spPr>
          <a:xfrm>
            <a:off x="6090613" y="640082"/>
            <a:ext cx="5461724" cy="5577837"/>
          </a:xfrm>
          <a:prstGeom prst="rect">
            <a:avLst/>
          </a:prstGeom>
          <a:effectLst/>
        </p:spPr>
      </p:pic>
      <p:sp>
        <p:nvSpPr>
          <p:cNvPr id="2" name="Title 1">
            <a:extLst>
              <a:ext uri="{FF2B5EF4-FFF2-40B4-BE49-F238E27FC236}">
                <a16:creationId xmlns:a16="http://schemas.microsoft.com/office/drawing/2014/main" id="{05C402F8-F29C-4665-8AFA-D7E0BA9A54BF}"/>
              </a:ext>
            </a:extLst>
          </p:cNvPr>
          <p:cNvSpPr>
            <a:spLocks noGrp="1"/>
          </p:cNvSpPr>
          <p:nvPr>
            <p:ph type="title"/>
          </p:nvPr>
        </p:nvSpPr>
        <p:spPr>
          <a:xfrm>
            <a:off x="648929" y="629266"/>
            <a:ext cx="5127031" cy="1676603"/>
          </a:xfrm>
        </p:spPr>
        <p:txBody>
          <a:bodyPr>
            <a:noAutofit/>
          </a:bodyPr>
          <a:lstStyle/>
          <a:p>
            <a:r>
              <a:rPr lang="en-GB" sz="3600" dirty="0"/>
              <a:t>CIVIC TECHNOLOGY/GOVTECH</a:t>
            </a:r>
          </a:p>
        </p:txBody>
      </p:sp>
      <p:sp>
        <p:nvSpPr>
          <p:cNvPr id="3" name="Content Placeholder 2">
            <a:extLst>
              <a:ext uri="{FF2B5EF4-FFF2-40B4-BE49-F238E27FC236}">
                <a16:creationId xmlns:a16="http://schemas.microsoft.com/office/drawing/2014/main" id="{540F0623-0345-4D12-80D1-6D9A0DB12E33}"/>
              </a:ext>
            </a:extLst>
          </p:cNvPr>
          <p:cNvSpPr>
            <a:spLocks noGrp="1"/>
          </p:cNvSpPr>
          <p:nvPr>
            <p:ph idx="1"/>
          </p:nvPr>
        </p:nvSpPr>
        <p:spPr>
          <a:xfrm>
            <a:off x="648930" y="2438400"/>
            <a:ext cx="5127029" cy="3785419"/>
          </a:xfrm>
        </p:spPr>
        <p:txBody>
          <a:bodyPr>
            <a:normAutofit/>
          </a:bodyPr>
          <a:lstStyle/>
          <a:p>
            <a:r>
              <a:rPr lang="en-GB" sz="2000"/>
              <a:t>As an emerging sector, Civic Tech is defined as incorporating any technology that is used to empower citizens or help make government more accessible, efficient, and effective. Civic tech isn’t just talk, Omidyar notes, it is a community of people coming together to create tangible projects and take action. The civic tech and open data movements have grown with the ubiquity of personal technology.</a:t>
            </a:r>
          </a:p>
          <a:p>
            <a:r>
              <a:rPr lang="en-GB" sz="2000"/>
              <a:t>A $400 billion market.</a:t>
            </a:r>
          </a:p>
        </p:txBody>
      </p:sp>
    </p:spTree>
    <p:extLst>
      <p:ext uri="{BB962C8B-B14F-4D97-AF65-F5344CB8AC3E}">
        <p14:creationId xmlns:p14="http://schemas.microsoft.com/office/powerpoint/2010/main" val="288986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335B85-AB23-48ED-9F03-19C2436F52A5}"/>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TARGET MARKET</a:t>
            </a:r>
          </a:p>
        </p:txBody>
      </p:sp>
      <p:sp>
        <p:nvSpPr>
          <p:cNvPr id="3" name="Content Placeholder 2">
            <a:extLst>
              <a:ext uri="{FF2B5EF4-FFF2-40B4-BE49-F238E27FC236}">
                <a16:creationId xmlns:a16="http://schemas.microsoft.com/office/drawing/2014/main" id="{C8402CEA-9C5A-4B0D-92E2-E26A13DD4D4A}"/>
              </a:ext>
            </a:extLst>
          </p:cNvPr>
          <p:cNvSpPr>
            <a:spLocks noGrp="1"/>
          </p:cNvSpPr>
          <p:nvPr>
            <p:ph idx="1"/>
          </p:nvPr>
        </p:nvSpPr>
        <p:spPr>
          <a:xfrm>
            <a:off x="4976031" y="963877"/>
            <a:ext cx="6377769" cy="4930246"/>
          </a:xfrm>
        </p:spPr>
        <p:txBody>
          <a:bodyPr anchor="ctr">
            <a:normAutofit/>
          </a:bodyPr>
          <a:lstStyle/>
          <a:p>
            <a:r>
              <a:rPr lang="en-GB" sz="1700" b="1" dirty="0"/>
              <a:t>FOR CITIZENS:</a:t>
            </a:r>
          </a:p>
          <a:p>
            <a:pPr marL="0" indent="0">
              <a:buNone/>
            </a:pPr>
            <a:r>
              <a:rPr lang="en-GB" sz="1700" dirty="0"/>
              <a:t>Age: 18-40 (initially millennial)</a:t>
            </a:r>
          </a:p>
          <a:p>
            <a:pPr marL="0" indent="0">
              <a:buNone/>
            </a:pPr>
            <a:r>
              <a:rPr lang="en-GB" sz="1700" dirty="0"/>
              <a:t>Gender: M/F/O  </a:t>
            </a:r>
          </a:p>
          <a:p>
            <a:pPr marL="0" indent="0">
              <a:buNone/>
            </a:pPr>
            <a:r>
              <a:rPr lang="en-GB" sz="1700" dirty="0"/>
              <a:t>Location: Worldwide, India (Delhi initially) ​ </a:t>
            </a:r>
          </a:p>
          <a:p>
            <a:pPr marL="0" indent="0">
              <a:buNone/>
            </a:pPr>
            <a:r>
              <a:rPr lang="en-GB" sz="1700" dirty="0"/>
              <a:t>Occupation: Student/ Any active job </a:t>
            </a:r>
          </a:p>
          <a:p>
            <a:pPr marL="0" indent="0">
              <a:buNone/>
            </a:pPr>
            <a:r>
              <a:rPr lang="en-GB" sz="1700" dirty="0"/>
              <a:t>Education level: Any level of </a:t>
            </a:r>
            <a:r>
              <a:rPr lang="en-GB" sz="1700"/>
              <a:t>Education, Knowledgeable </a:t>
            </a:r>
            <a:r>
              <a:rPr lang="en-GB" sz="1700" dirty="0"/>
              <a:t>about basic mobile/web technologies </a:t>
            </a:r>
          </a:p>
          <a:p>
            <a:r>
              <a:rPr lang="en-GB" sz="1700" b="1" dirty="0"/>
              <a:t>FOR INFLUENCERS</a:t>
            </a:r>
          </a:p>
          <a:p>
            <a:pPr marL="0" indent="0">
              <a:buNone/>
            </a:pPr>
            <a:r>
              <a:rPr lang="en-GB" sz="1700" dirty="0"/>
              <a:t>Industry: Politics/ Bureaucracy/ Media  </a:t>
            </a:r>
          </a:p>
          <a:p>
            <a:pPr marL="0" indent="0">
              <a:buNone/>
            </a:pPr>
            <a:r>
              <a:rPr lang="en-GB" sz="1700" dirty="0"/>
              <a:t>Location: Worldwide, India (Delhi initially)  </a:t>
            </a:r>
          </a:p>
          <a:p>
            <a:pPr marL="0" indent="0">
              <a:buNone/>
            </a:pPr>
            <a:r>
              <a:rPr lang="en-GB" sz="1700" dirty="0"/>
              <a:t>Stage in Career: Upcoming/ Mature </a:t>
            </a:r>
          </a:p>
          <a:p>
            <a:pPr marL="0" indent="0">
              <a:buNone/>
            </a:pPr>
            <a:r>
              <a:rPr lang="en-GB" sz="1700" dirty="0"/>
              <a:t>Position: Currently holding official post or active political entity that does not hold public office. </a:t>
            </a:r>
          </a:p>
          <a:p>
            <a:pPr marL="0" indent="0">
              <a:buNone/>
            </a:pPr>
            <a:endParaRPr lang="en-GB" sz="1700" dirty="0"/>
          </a:p>
        </p:txBody>
      </p:sp>
    </p:spTree>
    <p:extLst>
      <p:ext uri="{BB962C8B-B14F-4D97-AF65-F5344CB8AC3E}">
        <p14:creationId xmlns:p14="http://schemas.microsoft.com/office/powerpoint/2010/main" val="78569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5C7F377-A977-4766-8C9D-731F0D12CED6}"/>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KEY FEATURES OF THE PRODUCT  </a:t>
            </a:r>
          </a:p>
        </p:txBody>
      </p:sp>
      <p:sp>
        <p:nvSpPr>
          <p:cNvPr id="3" name="Content Placeholder 2">
            <a:extLst>
              <a:ext uri="{FF2B5EF4-FFF2-40B4-BE49-F238E27FC236}">
                <a16:creationId xmlns:a16="http://schemas.microsoft.com/office/drawing/2014/main" id="{C0B1E43D-34D4-48A4-92AE-A4CD50F9A907}"/>
              </a:ext>
            </a:extLst>
          </p:cNvPr>
          <p:cNvSpPr>
            <a:spLocks noGrp="1"/>
          </p:cNvSpPr>
          <p:nvPr>
            <p:ph idx="1"/>
          </p:nvPr>
        </p:nvSpPr>
        <p:spPr>
          <a:xfrm>
            <a:off x="4976031" y="963877"/>
            <a:ext cx="6377769" cy="4930246"/>
          </a:xfrm>
        </p:spPr>
        <p:txBody>
          <a:bodyPr anchor="ctr">
            <a:normAutofit/>
          </a:bodyPr>
          <a:lstStyle/>
          <a:p>
            <a:r>
              <a:rPr lang="en-GB" sz="1300" dirty="0"/>
              <a:t>POLIETIK uses a unique geo-hierarchical architecture to make network relationships non-existent. That is, it allows people from within a geo-location (such as a constituency, district, or state) to engage in political discourse from that location’s particular feed including direct access to all other Citizens and Influencers within the same geolocation, thus not mandating any formal social networking relationship with other users. All activities that users engage in are location-specific. </a:t>
            </a:r>
          </a:p>
          <a:p>
            <a:r>
              <a:rPr lang="en-GB" sz="1300" dirty="0"/>
              <a:t>Voices: Allow users to “Raise a Voice” on the platform by posting content in the form of header, description, and special tagging options - for e.g. users can talk about a specific issue affecting their community and then tag or link it to a specific Influencer. Also, users can agree	or disagree to the Voices.</a:t>
            </a:r>
          </a:p>
          <a:p>
            <a:r>
              <a:rPr lang="en-GB" sz="1300" i="1" dirty="0"/>
              <a:t>Data Analytics</a:t>
            </a:r>
            <a:r>
              <a:rPr lang="en-GB" sz="1300" dirty="0"/>
              <a:t>​: Use big-data and data analytics to study demographic data stored in our databases and then use the same to calculate various political trends and statistics based on predefined yet mutable parameters.</a:t>
            </a:r>
            <a:r>
              <a:rPr lang="en-GB" sz="1300" b="1" dirty="0"/>
              <a:t> </a:t>
            </a:r>
            <a:r>
              <a:rPr lang="en-GB" sz="1300" dirty="0"/>
              <a:t> </a:t>
            </a:r>
          </a:p>
          <a:p>
            <a:r>
              <a:rPr lang="en-GB" sz="1300" dirty="0"/>
              <a:t>Allow users to see how similar they are in percentage to another politician or user by the number of supporters (based on geolocation). </a:t>
            </a:r>
          </a:p>
          <a:p>
            <a:r>
              <a:rPr lang="en-GB" sz="1300" dirty="0"/>
              <a:t>Donation Service: Allow users to make quick and simple donations to their Influencer of choice by the click of a button (assuming that Influencer’s bank details have been verified). This would allow the general public to easily participate in the fundraising process and would immensely help political parties to raise large sums of money in a simple crowdfunding manner. Also, all donation will be catalogued so there is clear transparency concerning the movement of funds. A commission fee would be charged at predefined percentage for each donation. </a:t>
            </a:r>
          </a:p>
        </p:txBody>
      </p:sp>
    </p:spTree>
    <p:extLst>
      <p:ext uri="{BB962C8B-B14F-4D97-AF65-F5344CB8AC3E}">
        <p14:creationId xmlns:p14="http://schemas.microsoft.com/office/powerpoint/2010/main" val="340037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EDBFF854-EBC0-4856-AA08-16F032BD28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4BAA67AE-6A23-4FC2-85FC-077CEA0A0425}"/>
              </a:ext>
            </a:extLst>
          </p:cNvPr>
          <p:cNvSpPr>
            <a:spLocks noGrp="1"/>
          </p:cNvSpPr>
          <p:nvPr>
            <p:ph type="title"/>
          </p:nvPr>
        </p:nvSpPr>
        <p:spPr>
          <a:xfrm>
            <a:off x="1136428" y="627564"/>
            <a:ext cx="7474172" cy="1325563"/>
          </a:xfrm>
        </p:spPr>
        <p:txBody>
          <a:bodyPr>
            <a:normAutofit/>
          </a:bodyPr>
          <a:lstStyle/>
          <a:p>
            <a:r>
              <a:rPr lang="en-GB" dirty="0"/>
              <a:t>REVENUE MODEL</a:t>
            </a:r>
          </a:p>
        </p:txBody>
      </p:sp>
      <p:sp>
        <p:nvSpPr>
          <p:cNvPr id="3" name="Content Placeholder 2">
            <a:extLst>
              <a:ext uri="{FF2B5EF4-FFF2-40B4-BE49-F238E27FC236}">
                <a16:creationId xmlns:a16="http://schemas.microsoft.com/office/drawing/2014/main" id="{C4E69E4B-4BF5-4C92-8058-8C1E9183D609}"/>
              </a:ext>
            </a:extLst>
          </p:cNvPr>
          <p:cNvSpPr>
            <a:spLocks noGrp="1"/>
          </p:cNvSpPr>
          <p:nvPr>
            <p:ph idx="1"/>
          </p:nvPr>
        </p:nvSpPr>
        <p:spPr>
          <a:xfrm>
            <a:off x="1136429" y="2278173"/>
            <a:ext cx="6467867" cy="3450613"/>
          </a:xfrm>
        </p:spPr>
        <p:txBody>
          <a:bodyPr anchor="ctr">
            <a:normAutofit/>
          </a:bodyPr>
          <a:lstStyle/>
          <a:p>
            <a:r>
              <a:rPr lang="en-GB" sz="1500" dirty="0"/>
              <a:t>Advertising: Allow Influencers to openly engage in digital/virtual campaigns on the platform based on a set of chosen parameters (</a:t>
            </a:r>
            <a:r>
              <a:rPr lang="en-GB" sz="1500" dirty="0" err="1"/>
              <a:t>eg.</a:t>
            </a:r>
            <a:r>
              <a:rPr lang="en-GB" sz="1500" dirty="0"/>
              <a:t> age group, gender, constituency, district, state, issue, time period, etc.) so as to get maximum political penetration within a target audience of their choice. </a:t>
            </a:r>
          </a:p>
          <a:p>
            <a:r>
              <a:rPr lang="en-GB" sz="1500" dirty="0"/>
              <a:t>Big Data Access: As </a:t>
            </a:r>
            <a:r>
              <a:rPr lang="en-GB" sz="1500" dirty="0" err="1"/>
              <a:t>Polietik</a:t>
            </a:r>
            <a:r>
              <a:rPr lang="en-GB" sz="1500" dirty="0"/>
              <a:t> would like to incentivise usage by Influencers, it will provide them access to demographic statistical data from their regions based on the parameters requested. Apart from certain free data, even paid data would come at a fractional cost compared to the amount spent by political entities on acquiring such data from physical sources such as surveys. </a:t>
            </a:r>
          </a:p>
          <a:p>
            <a:r>
              <a:rPr lang="en-GB" sz="1500" dirty="0"/>
              <a:t>Crowdfunding: Through </a:t>
            </a:r>
            <a:r>
              <a:rPr lang="en-GB" sz="1500" dirty="0" err="1"/>
              <a:t>Polietik</a:t>
            </a:r>
            <a:r>
              <a:rPr lang="en-GB" sz="1500" dirty="0"/>
              <a:t>, donating to one’s candidate or party of choice is as simple as a click of button as users can simply navigate to the profile of the entity they wish to donate to, and use our simple secure online donation gateway to donate money to them. Citizens can also donate to Influencers causes and issues they support and help raise influencers fund and create meaningful impact on society.</a:t>
            </a:r>
          </a:p>
        </p:txBody>
      </p:sp>
    </p:spTree>
    <p:extLst>
      <p:ext uri="{BB962C8B-B14F-4D97-AF65-F5344CB8AC3E}">
        <p14:creationId xmlns:p14="http://schemas.microsoft.com/office/powerpoint/2010/main" val="57904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B56A9F-DDF5-4348-8734-85D3C1965709}"/>
              </a:ext>
            </a:extLst>
          </p:cNvPr>
          <p:cNvSpPr>
            <a:spLocks noGrp="1"/>
          </p:cNvSpPr>
          <p:nvPr>
            <p:ph type="title"/>
          </p:nvPr>
        </p:nvSpPr>
        <p:spPr>
          <a:xfrm>
            <a:off x="838200" y="811161"/>
            <a:ext cx="3335594" cy="5403370"/>
          </a:xfrm>
        </p:spPr>
        <p:txBody>
          <a:bodyPr>
            <a:normAutofit/>
          </a:bodyPr>
          <a:lstStyle/>
          <a:p>
            <a:r>
              <a:rPr lang="en-GB">
                <a:solidFill>
                  <a:schemeClr val="bg1"/>
                </a:solidFill>
              </a:rPr>
              <a:t>Progress</a:t>
            </a:r>
          </a:p>
        </p:txBody>
      </p:sp>
      <p:graphicFrame>
        <p:nvGraphicFramePr>
          <p:cNvPr id="16" name="Content Placeholder 2">
            <a:extLst>
              <a:ext uri="{FF2B5EF4-FFF2-40B4-BE49-F238E27FC236}">
                <a16:creationId xmlns:a16="http://schemas.microsoft.com/office/drawing/2014/main" id="{C34AF30F-5D5D-4160-9B83-3B66EDBD99F5}"/>
              </a:ext>
            </a:extLst>
          </p:cNvPr>
          <p:cNvGraphicFramePr>
            <a:graphicFrameLocks noGrp="1"/>
          </p:cNvGraphicFramePr>
          <p:nvPr>
            <p:ph idx="1"/>
            <p:extLst>
              <p:ext uri="{D42A27DB-BD31-4B8C-83A1-F6EECF244321}">
                <p14:modId xmlns:p14="http://schemas.microsoft.com/office/powerpoint/2010/main" val="398037549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54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D203-A290-4575-AFF6-4D081C5B5A26}"/>
              </a:ext>
            </a:extLst>
          </p:cNvPr>
          <p:cNvSpPr>
            <a:spLocks noGrp="1"/>
          </p:cNvSpPr>
          <p:nvPr>
            <p:ph type="title"/>
          </p:nvPr>
        </p:nvSpPr>
        <p:spPr/>
        <p:txBody>
          <a:bodyPr/>
          <a:lstStyle/>
          <a:p>
            <a:r>
              <a:rPr lang="en-GB" dirty="0"/>
              <a:t>Funding History</a:t>
            </a:r>
          </a:p>
        </p:txBody>
      </p:sp>
      <p:graphicFrame>
        <p:nvGraphicFramePr>
          <p:cNvPr id="4" name="Content Placeholder 3">
            <a:extLst>
              <a:ext uri="{FF2B5EF4-FFF2-40B4-BE49-F238E27FC236}">
                <a16:creationId xmlns:a16="http://schemas.microsoft.com/office/drawing/2014/main" id="{E48520D0-8CA2-4E1B-BA6F-0B181DD4E28A}"/>
              </a:ext>
            </a:extLst>
          </p:cNvPr>
          <p:cNvGraphicFramePr>
            <a:graphicFrameLocks noGrp="1"/>
          </p:cNvGraphicFramePr>
          <p:nvPr>
            <p:ph idx="1"/>
            <p:extLst>
              <p:ext uri="{D42A27DB-BD31-4B8C-83A1-F6EECF244321}">
                <p14:modId xmlns:p14="http://schemas.microsoft.com/office/powerpoint/2010/main" val="22942059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8928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1008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OUR BIG IDEA</vt:lpstr>
      <vt:lpstr>INDUSTRY OUTLOOK</vt:lpstr>
      <vt:lpstr>CIVIC TECHNOLOGY/GOVTECH</vt:lpstr>
      <vt:lpstr>TARGET MARKET</vt:lpstr>
      <vt:lpstr>KEY FEATURES OF THE PRODUCT  </vt:lpstr>
      <vt:lpstr>REVENUE MODEL</vt:lpstr>
      <vt:lpstr>Progress</vt:lpstr>
      <vt:lpstr>Funding History</vt:lpstr>
      <vt:lpstr>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dc:creator>
  <cp:lastModifiedBy>Yash</cp:lastModifiedBy>
  <cp:revision>10</cp:revision>
  <dcterms:created xsi:type="dcterms:W3CDTF">2018-04-15T06:58:25Z</dcterms:created>
  <dcterms:modified xsi:type="dcterms:W3CDTF">2018-05-21T06:12:13Z</dcterms:modified>
</cp:coreProperties>
</file>