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edium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94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chart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the end of 2019: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Applied to MIFID 2 Licence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2.000 Active Users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Tokens regulated by AFM Netherlands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 Contacts with World’s best VCs to mass scale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the end of 2020: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MIFID 2 Acquired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than %1 commission trades on all Crypto and Fiat pairs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Commodity and Energy trades are high commission trades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Energy is almost impossible for end customers due to regulations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Commodity and Energy Trade instruments are extremely difficult for beginners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-&gt; Fiat Currency -&gt; Commodities or reverse is a very inefficient value cycle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fast and easy to trade with kWi Tools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Every trade is real time hedged in World’s best energy exchanges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It’s low or even commission free on many product pairs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kWi platform allows multiple crypto and multiple commodity and energy pairs to trade for different investor needs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can deposit and start trading under 5 minutes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Customer and AML Regulations are followed for verification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kWi Platform accepts cryptocurrencies, SEPA and SWIFT transfers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Tickers and prices are generated through kWi algorithm from best trading platforms around the world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integrate APIs of our partners to real time realize all user trades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way we can offer low or zero commission trades possible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TOTAL MARKET Vol:</a:t>
            </a:r>
            <a:r>
              <a:rPr lang="en" u="sng">
                <a:solidFill>
                  <a:schemeClr val="hlink"/>
                </a:solidFill>
                <a:hlinkClick r:id="rId3"/>
              </a:rPr>
              <a:t> $16.463.883.356</a:t>
            </a:r>
            <a:r>
              <a:rPr lang="en"/>
              <a:t> per 24H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kWi aims to reach  a daily volume of $6.500.000 in 2021 which equals to  %0,04 of total market available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Coin to Coin Market Size  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Binance: $1.818.744.741 per 24H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Upbit: $1.311.149.987 per 24H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Huobi: $1.210.446.301 per 24H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Coin to Fiat Market Size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GDAX : $200.241.862 per 24H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Kraken: $193.353.710 per 24H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%1,5 commissions on every trade pair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lowered 0,25 pips every year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%0 Withdrawal and Deposit fee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profit according to market conditions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%0 commission for KWIT trade pairs (starting from December 2018)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KWIT ICO is expected to provide 20m€ liquidity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KWIT ICO will be %100 transparent and in cooperation with AFM Netherlands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Ready and working platform before ICO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complete new asset class for crypto traders - 1st in the World!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Excellent parking place during bear markets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Marketing Platforms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Twitter Influencers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Reddit and Subreddit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Telegram Channel</a:t>
            </a:r>
            <a:endParaRPr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Company Channel</a:t>
            </a:r>
            <a:endParaRPr/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Trader Channels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€ 50.000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%17 for Legal Costs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%24 for Marketing 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%40 Fix Costs for 8 months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%19 Ecosystem Reserve 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this seed, we expect to achieve by the end of December 2018: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120t€ net commission revenue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users 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Cash Flow generating company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irat@kryptowatt.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/>
              <a:t>Kryptowatt </a:t>
            </a:r>
            <a:r>
              <a:rPr lang="en" sz="6500" dirty="0" smtClean="0"/>
              <a:t>Exchange</a:t>
            </a:r>
            <a:endParaRPr sz="65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platform that enables energy market access to  individual traders using cryptocurrencies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72000" y="4125775"/>
            <a:ext cx="1256700" cy="80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95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Competition</a:t>
            </a:r>
            <a:endParaRPr sz="240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458300" y="462650"/>
            <a:ext cx="227400" cy="733500"/>
          </a:xfrm>
          <a:prstGeom prst="upArrow">
            <a:avLst>
              <a:gd name="adj1" fmla="val 18205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5400000">
            <a:off x="7032300" y="2205000"/>
            <a:ext cx="227400" cy="733500"/>
          </a:xfrm>
          <a:prstGeom prst="upArrow">
            <a:avLst>
              <a:gd name="adj1" fmla="val 18205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-5400000">
            <a:off x="1970800" y="2205000"/>
            <a:ext cx="227400" cy="733500"/>
          </a:xfrm>
          <a:prstGeom prst="upArrow">
            <a:avLst>
              <a:gd name="adj1" fmla="val 18205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4458300" y="3947350"/>
            <a:ext cx="227400" cy="733500"/>
          </a:xfrm>
          <a:prstGeom prst="upArrow">
            <a:avLst>
              <a:gd name="adj1" fmla="val 18205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6785"/>
          <a:stretch/>
        </p:blipFill>
        <p:spPr>
          <a:xfrm>
            <a:off x="5284450" y="1109475"/>
            <a:ext cx="821174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l="2201" t="24520" r="2478" b="23607"/>
          <a:stretch/>
        </p:blipFill>
        <p:spPr>
          <a:xfrm>
            <a:off x="6457625" y="1751250"/>
            <a:ext cx="1754653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l="10225" t="37910" r="8684" b="37774"/>
          <a:stretch/>
        </p:blipFill>
        <p:spPr>
          <a:xfrm>
            <a:off x="7085201" y="2803075"/>
            <a:ext cx="1546557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6">
            <a:alphaModFix/>
          </a:blip>
          <a:srcRect t="18519" b="27362"/>
          <a:stretch/>
        </p:blipFill>
        <p:spPr>
          <a:xfrm>
            <a:off x="6557798" y="3468375"/>
            <a:ext cx="1176395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7">
            <a:alphaModFix/>
          </a:blip>
          <a:srcRect l="13822" t="33115" r="14708" b="30110"/>
          <a:stretch/>
        </p:blipFill>
        <p:spPr>
          <a:xfrm>
            <a:off x="2002138" y="3468375"/>
            <a:ext cx="1117487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0" y="2412600"/>
            <a:ext cx="10302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Commodity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8">
            <a:alphaModFix/>
          </a:blip>
          <a:srcRect t="24807" b="23873"/>
          <a:stretch/>
        </p:blipFill>
        <p:spPr>
          <a:xfrm>
            <a:off x="589763" y="1580063"/>
            <a:ext cx="821175" cy="31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55663" y="1578738"/>
            <a:ext cx="1010452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7612250" y="2364188"/>
            <a:ext cx="6702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Crypto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97650" y="50525"/>
            <a:ext cx="54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236900" y="4813525"/>
            <a:ext cx="6702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Crypto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300" y="4240828"/>
            <a:ext cx="103008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Roadmap</a:t>
            </a:r>
            <a:endParaRPr sz="240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8" name="Shape 178"/>
          <p:cNvSpPr/>
          <p:nvPr/>
        </p:nvSpPr>
        <p:spPr>
          <a:xfrm rot="-984902">
            <a:off x="7754635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Shape 179"/>
          <p:cNvSpPr/>
          <p:nvPr/>
        </p:nvSpPr>
        <p:spPr>
          <a:xfrm rot="984902" flipH="1">
            <a:off x="6451935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Shape 180"/>
          <p:cNvSpPr/>
          <p:nvPr/>
        </p:nvSpPr>
        <p:spPr>
          <a:xfrm rot="-984902">
            <a:off x="5157700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Shape 181"/>
          <p:cNvSpPr/>
          <p:nvPr/>
        </p:nvSpPr>
        <p:spPr>
          <a:xfrm rot="984902" flipH="1">
            <a:off x="3858744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/>
          <p:nvPr/>
        </p:nvSpPr>
        <p:spPr>
          <a:xfrm rot="-984902">
            <a:off x="2569713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Shape 183"/>
          <p:cNvSpPr/>
          <p:nvPr/>
        </p:nvSpPr>
        <p:spPr>
          <a:xfrm rot="984902" flipH="1">
            <a:off x="1270743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/>
          <p:nvPr/>
        </p:nvSpPr>
        <p:spPr>
          <a:xfrm rot="-984902">
            <a:off x="-18289" y="2915603"/>
            <a:ext cx="1407677" cy="72901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1553725" y="2992021"/>
            <a:ext cx="2158687" cy="1551193"/>
            <a:chOff x="2114740" y="2543425"/>
            <a:chExt cx="1712700" cy="1230715"/>
          </a:xfrm>
        </p:grpSpPr>
        <p:sp>
          <p:nvSpPr>
            <p:cNvPr id="186" name="Shape 186"/>
            <p:cNvSpPr txBox="1"/>
            <p:nvPr/>
          </p:nvSpPr>
          <p:spPr>
            <a:xfrm>
              <a:off x="2543442" y="2745943"/>
              <a:ext cx="855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September 2018</a:t>
              </a:r>
              <a:endParaRPr sz="8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Platform Launch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4138049" y="2992021"/>
            <a:ext cx="2158687" cy="1551193"/>
            <a:chOff x="4165140" y="2543425"/>
            <a:chExt cx="1712700" cy="1230715"/>
          </a:xfrm>
        </p:grpSpPr>
        <p:sp>
          <p:nvSpPr>
            <p:cNvPr id="192" name="Shape 192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January 2019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Introduction of KWITs - ICO Introduction of commissionless trade through KWIT pairs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46256" y="1325954"/>
            <a:ext cx="2158687" cy="1571408"/>
            <a:chOff x="1072790" y="1221570"/>
            <a:chExt cx="1712700" cy="1246754"/>
          </a:xfrm>
        </p:grpSpPr>
        <p:sp>
          <p:nvSpPr>
            <p:cNvPr id="198" name="Shape 198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July 2018</a:t>
              </a:r>
              <a:endParaRPr sz="8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Beta Platform Launch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2824712" y="1325954"/>
            <a:ext cx="2158687" cy="1571408"/>
            <a:chOff x="3123140" y="1221570"/>
            <a:chExt cx="1712700" cy="1246754"/>
          </a:xfrm>
        </p:grpSpPr>
        <p:sp>
          <p:nvSpPr>
            <p:cNvPr id="204" name="Shape 204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3480268" y="1986918"/>
              <a:ext cx="1038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December 2018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100 Users Reached</a:t>
              </a:r>
              <a:b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Positive Cash Flow Reached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5430657" y="1325954"/>
            <a:ext cx="2158687" cy="1571408"/>
            <a:chOff x="5201245" y="1221570"/>
            <a:chExt cx="1712700" cy="1246754"/>
          </a:xfrm>
        </p:grpSpPr>
        <p:sp>
          <p:nvSpPr>
            <p:cNvPr id="210" name="Shape 210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5557466" y="1987623"/>
              <a:ext cx="1000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December 2019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Applied to MIFID 2</a:t>
              </a:r>
              <a:b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2.000 Active Users Reached</a:t>
              </a:r>
              <a:b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Tokens Regulated by AFM Netherlands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6722384" y="2992021"/>
            <a:ext cx="2158687" cy="1551193"/>
            <a:chOff x="6282830" y="2543425"/>
            <a:chExt cx="1712700" cy="1230715"/>
          </a:xfrm>
        </p:grpSpPr>
        <p:sp>
          <p:nvSpPr>
            <p:cNvPr id="216" name="Shape 216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686723" y="2737216"/>
              <a:ext cx="888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December 2020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MIFID 2 Acquired                     Less than %1 commission on all Crypto and Fiat Pairs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Founders</a:t>
            </a:r>
            <a:endParaRPr sz="2400"/>
          </a:p>
        </p:txBody>
      </p:sp>
      <p:sp>
        <p:nvSpPr>
          <p:cNvPr id="226" name="Shape 226"/>
          <p:cNvSpPr txBox="1"/>
          <p:nvPr/>
        </p:nvSpPr>
        <p:spPr>
          <a:xfrm>
            <a:off x="611100" y="4354450"/>
            <a:ext cx="17649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CTO 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Ceyhun Derinboğaz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098750" y="4314400"/>
            <a:ext cx="1205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Fırat Aytaş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6442100" y="4314400"/>
            <a:ext cx="2291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Dev.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Serkan Haşlak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472458" y="485009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00" y="1218250"/>
            <a:ext cx="1938150" cy="29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325" y="1238275"/>
            <a:ext cx="2147348" cy="2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898" y="1294825"/>
            <a:ext cx="2867175" cy="2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238" name="Shape 238"/>
          <p:cNvSpPr txBox="1">
            <a:spLocks noGrp="1"/>
          </p:cNvSpPr>
          <p:nvPr>
            <p:ph type="subTitle" idx="1"/>
          </p:nvPr>
        </p:nvSpPr>
        <p:spPr>
          <a:xfrm>
            <a:off x="311700" y="3304250"/>
            <a:ext cx="85206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edium"/>
                <a:ea typeface="Roboto Medium"/>
                <a:cs typeface="Roboto Medium"/>
                <a:sym typeface="Roboto Medium"/>
              </a:rPr>
              <a:t>Fırat AYTAŞ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u="sng" dirty="0" err="1" smtClean="0">
                <a:solidFill>
                  <a:schemeClr val="hlink"/>
                </a:solidFill>
                <a:hlinkClick r:id="rId3"/>
              </a:rPr>
              <a:t>aytas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@kryptowatt.de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+49 (0) 151 580 41 812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Energy trade is difficult and expensive</a:t>
            </a:r>
            <a:endParaRPr sz="240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39600" y="1363850"/>
            <a:ext cx="72927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Commodity and Energy trades are </a:t>
            </a:r>
            <a:r>
              <a:rPr lang="en" b="1"/>
              <a:t>high commission</a:t>
            </a:r>
            <a:r>
              <a:rPr lang="en"/>
              <a:t> trades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Trading Energy is almost </a:t>
            </a:r>
            <a:r>
              <a:rPr lang="en" b="1"/>
              <a:t>impossible for end customers</a:t>
            </a:r>
            <a:r>
              <a:rPr lang="en"/>
              <a:t> due to regulations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Commodity and Energy Trade instruments are </a:t>
            </a:r>
            <a:r>
              <a:rPr lang="en" b="1"/>
              <a:t>extremely difficult</a:t>
            </a:r>
            <a:r>
              <a:rPr lang="en"/>
              <a:t> for beginners</a:t>
            </a:r>
            <a:endParaRPr sz="180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" y="13638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25" y="24768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25" y="38125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kWi platform transforms Energy Trade</a:t>
            </a:r>
            <a:endParaRPr sz="240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454438"/>
            <a:ext cx="8520600" cy="48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It’s fast and easy to trade with kWi Tools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73" name="Shape 73"/>
          <p:cNvSpPr/>
          <p:nvPr/>
        </p:nvSpPr>
        <p:spPr>
          <a:xfrm>
            <a:off x="153788" y="2374450"/>
            <a:ext cx="2001600" cy="159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EASY TRADE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Super fast with kWi tools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710340" y="2374447"/>
            <a:ext cx="2001600" cy="159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LOW 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FEE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Even free trade with many product pairs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432063" y="2374300"/>
            <a:ext cx="2001600" cy="159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REAL 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TIME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Every trade is hedged in energy exchanges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6988615" y="2374447"/>
            <a:ext cx="2001600" cy="159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MULTIPLE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PAIRS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Crypto, commodity and energy pairs to trade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Expected User Growth</a:t>
            </a:r>
            <a:endParaRPr sz="2400"/>
          </a:p>
        </p:txBody>
      </p:sp>
      <p:sp>
        <p:nvSpPr>
          <p:cNvPr id="82" name="Shape 82"/>
          <p:cNvSpPr txBox="1"/>
          <p:nvPr/>
        </p:nvSpPr>
        <p:spPr>
          <a:xfrm>
            <a:off x="6755650" y="1234325"/>
            <a:ext cx="2293800" cy="3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2018 is concept validation year with up to 100 users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and deposit count is highly dependent on market cycles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expect biggest growths on bear market of cryptocurrencies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4" name="Shape 8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031750"/>
            <a:ext cx="6526494" cy="40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49369"/>
          <a:stretch/>
        </p:blipFill>
        <p:spPr>
          <a:xfrm>
            <a:off x="92325" y="2821225"/>
            <a:ext cx="4282301" cy="15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kWi Platform work?</a:t>
            </a:r>
            <a:endParaRPr sz="240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091825" y="1512150"/>
            <a:ext cx="669900" cy="127200"/>
          </a:xfrm>
          <a:prstGeom prst="rightArrow">
            <a:avLst>
              <a:gd name="adj1" fmla="val 38050"/>
              <a:gd name="adj2" fmla="val 1314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806025" y="1206325"/>
            <a:ext cx="128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Register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(KYC)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313375" y="1206325"/>
            <a:ext cx="162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Deposit Fund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(BTC, ETH, LTC)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490725" y="1512150"/>
            <a:ext cx="669900" cy="127200"/>
          </a:xfrm>
          <a:prstGeom prst="rightArrow">
            <a:avLst>
              <a:gd name="adj1" fmla="val 38050"/>
              <a:gd name="adj2" fmla="val 1314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712275" y="1206325"/>
            <a:ext cx="162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Trade Easily!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(kWh, Oil, Coal)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02" y="1760600"/>
            <a:ext cx="3703225" cy="19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725" y="2943525"/>
            <a:ext cx="3344224" cy="18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Size</a:t>
            </a:r>
            <a:endParaRPr sz="240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207075" y="3497875"/>
            <a:ext cx="1261500" cy="1261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€8 Million+</a:t>
            </a:r>
            <a:endParaRPr sz="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623738" y="969888"/>
            <a:ext cx="1950900" cy="195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€314 Million+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175212" y="733500"/>
            <a:ext cx="2601600" cy="260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€13.32 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Billion+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65600" y="1717500"/>
            <a:ext cx="19509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CRYPTO MARKET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(WORLDWIDE)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881400" y="1717500"/>
            <a:ext cx="17403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ENERGY MARKET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(EUROPE)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604750" y="4125775"/>
            <a:ext cx="24456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TRADE W/ KRYPTOWATT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MARKET SHARE</a:t>
            </a:r>
            <a:endParaRPr sz="1100"/>
          </a:p>
        </p:txBody>
      </p:sp>
      <p:sp>
        <p:nvSpPr>
          <p:cNvPr id="111" name="Shape 111"/>
          <p:cNvSpPr/>
          <p:nvPr/>
        </p:nvSpPr>
        <p:spPr>
          <a:xfrm rot="5117872">
            <a:off x="4293156" y="2842632"/>
            <a:ext cx="951502" cy="127334"/>
          </a:xfrm>
          <a:prstGeom prst="rightArrow">
            <a:avLst>
              <a:gd name="adj1" fmla="val 38050"/>
              <a:gd name="adj2" fmla="val 1314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0" y="4729075"/>
            <a:ext cx="746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*Daily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kWi Revenue Model?</a:t>
            </a:r>
            <a:endParaRPr sz="240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take </a:t>
            </a:r>
            <a:r>
              <a:rPr lang="en" sz="1800"/>
              <a:t>%1,5 commissions on every trade pair </a:t>
            </a:r>
            <a:endParaRPr sz="180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23719" y="1635775"/>
            <a:ext cx="2236500" cy="223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Roboto"/>
                <a:ea typeface="Roboto"/>
                <a:cs typeface="Roboto"/>
                <a:sym typeface="Roboto"/>
              </a:rPr>
              <a:t>€8 Million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131438" y="2690425"/>
            <a:ext cx="669900" cy="127200"/>
          </a:xfrm>
          <a:prstGeom prst="rightArrow">
            <a:avLst>
              <a:gd name="adj1" fmla="val 38050"/>
              <a:gd name="adj2" fmla="val 1314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222238" y="2467675"/>
            <a:ext cx="96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€15</a:t>
            </a:r>
            <a:endParaRPr sz="3600" b="1"/>
          </a:p>
        </p:txBody>
      </p:sp>
      <p:sp>
        <p:nvSpPr>
          <p:cNvPr id="123" name="Shape 123"/>
          <p:cNvSpPr/>
          <p:nvPr/>
        </p:nvSpPr>
        <p:spPr>
          <a:xfrm>
            <a:off x="5608838" y="2690425"/>
            <a:ext cx="669900" cy="127200"/>
          </a:xfrm>
          <a:prstGeom prst="rightArrow">
            <a:avLst>
              <a:gd name="adj1" fmla="val 38050"/>
              <a:gd name="adj2" fmla="val 1314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699650" y="2467675"/>
            <a:ext cx="211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€120.000</a:t>
            </a:r>
            <a:endParaRPr sz="3600" b="1"/>
          </a:p>
        </p:txBody>
      </p:sp>
      <p:sp>
        <p:nvSpPr>
          <p:cNvPr id="125" name="Shape 125"/>
          <p:cNvSpPr txBox="1"/>
          <p:nvPr/>
        </p:nvSpPr>
        <p:spPr>
          <a:xfrm>
            <a:off x="485075" y="4035650"/>
            <a:ext cx="2113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ENERGY TRADE W/ KWI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Share of Market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778550" y="4099375"/>
            <a:ext cx="18531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AVERAGE FEE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€1000/user daily transaction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320700" y="4099375"/>
            <a:ext cx="965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REVENUE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Daily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0" y="4729075"/>
            <a:ext cx="746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*Daily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Market Adoption</a:t>
            </a:r>
            <a:endParaRPr sz="240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95550" y="1310500"/>
            <a:ext cx="1820700" cy="63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Community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661650" y="1310500"/>
            <a:ext cx="1820700" cy="63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Partnerships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927750" y="1310500"/>
            <a:ext cx="1820700" cy="63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Organic Growth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67000" y="2374675"/>
            <a:ext cx="20778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Twitter Influencers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Reddit and Subreddit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Telegram Channel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Company Channel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Trader Channels</a:t>
            </a:r>
            <a:endParaRPr sz="11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533100" y="2374675"/>
            <a:ext cx="20778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European Emergy Exchange and Commissioners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New York Mercantile Exchange and Commissioners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KTR Kanzlei Law Office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799200" y="2374675"/>
            <a:ext cx="20778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Referral Campaign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Energy Efficiency Events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Trade Awareness Events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need</a:t>
            </a:r>
            <a:endParaRPr sz="240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7" name="Shape 14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1369725"/>
            <a:ext cx="5326401" cy="329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178650" y="1106250"/>
            <a:ext cx="26535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We expect to achieve by the end of December 2018;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 trading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120t€ net commission revenue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Positive cash flow generating company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 - Robo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Ekran Gösterisi (16:9)</PresentationFormat>
  <Paragraphs>205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Roboto Medium</vt:lpstr>
      <vt:lpstr>Roboto</vt:lpstr>
      <vt:lpstr>Simple Light - Roboto</vt:lpstr>
      <vt:lpstr>Kryptowatt Exchange</vt:lpstr>
      <vt:lpstr>Energy trade is difficult and expensive</vt:lpstr>
      <vt:lpstr>kWi platform transforms Energy Trade</vt:lpstr>
      <vt:lpstr>Expected User Growth</vt:lpstr>
      <vt:lpstr>How does kWi Platform work?</vt:lpstr>
      <vt:lpstr>Market Size</vt:lpstr>
      <vt:lpstr>What is kWi Revenue Model?</vt:lpstr>
      <vt:lpstr>Market Adoption</vt:lpstr>
      <vt:lpstr>What we need</vt:lpstr>
      <vt:lpstr>Competition</vt:lpstr>
      <vt:lpstr>Roadmap</vt:lpstr>
      <vt:lpstr>Founders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Kryptowatt Exchange</dc:title>
  <cp:lastModifiedBy>Fırat Aytaş</cp:lastModifiedBy>
  <cp:revision>1</cp:revision>
  <dcterms:modified xsi:type="dcterms:W3CDTF">2018-04-30T13:55:24Z</dcterms:modified>
</cp:coreProperties>
</file>