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0" r:id="rId7"/>
    <p:sldId id="261" r:id="rId8"/>
    <p:sldId id="272" r:id="rId9"/>
    <p:sldId id="273" r:id="rId10"/>
    <p:sldId id="275" r:id="rId11"/>
    <p:sldId id="262" r:id="rId12"/>
    <p:sldId id="263" r:id="rId13"/>
    <p:sldId id="264" r:id="rId14"/>
    <p:sldId id="269" r:id="rId15"/>
    <p:sldId id="265" r:id="rId16"/>
    <p:sldId id="266" r:id="rId17"/>
    <p:sldId id="267" r:id="rId18"/>
    <p:sldId id="268" r:id="rId19"/>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360959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42480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20603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147970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50878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16538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416298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353644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401498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381982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99BEDCE-7EE5-4CA3-9EBA-7D1DA6491F4E}" type="datetimeFigureOut">
              <a:rPr lang="uk-UA" smtClean="0"/>
              <a:pPr/>
              <a:t>17.07.2018</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C341916C-0E54-4ED8-82E8-0B9655B9F2DD}" type="slidenum">
              <a:rPr lang="uk-UA" smtClean="0"/>
              <a:pPr/>
              <a:t>‹#›</a:t>
            </a:fld>
            <a:endParaRPr lang="uk-UA"/>
          </a:p>
        </p:txBody>
      </p:sp>
    </p:spTree>
    <p:extLst>
      <p:ext uri="{BB962C8B-B14F-4D97-AF65-F5344CB8AC3E}">
        <p14:creationId xmlns:p14="http://schemas.microsoft.com/office/powerpoint/2010/main" val="195262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BEDCE-7EE5-4CA3-9EBA-7D1DA6491F4E}" type="datetimeFigureOut">
              <a:rPr lang="uk-UA" smtClean="0"/>
              <a:pPr/>
              <a:t>17.07.2018</a:t>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1916C-0E54-4ED8-82E8-0B9655B9F2DD}" type="slidenum">
              <a:rPr lang="uk-UA" smtClean="0"/>
              <a:pPr/>
              <a:t>‹#›</a:t>
            </a:fld>
            <a:endParaRPr lang="uk-UA"/>
          </a:p>
        </p:txBody>
      </p:sp>
    </p:spTree>
    <p:extLst>
      <p:ext uri="{BB962C8B-B14F-4D97-AF65-F5344CB8AC3E}">
        <p14:creationId xmlns:p14="http://schemas.microsoft.com/office/powerpoint/2010/main" val="3485719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trainingpeaks.com/" TargetMode="External"/><Relationship Id="rId3" Type="http://schemas.openxmlformats.org/officeDocument/2006/relationships/hyperlink" Target="https://www.gaia.com/yoga" TargetMode="External"/><Relationship Id="rId7" Type="http://schemas.openxmlformats.org/officeDocument/2006/relationships/hyperlink" Target="http://www.dailymile.com/#ref=logo" TargetMode="External"/><Relationship Id="rId2" Type="http://schemas.openxmlformats.org/officeDocument/2006/relationships/hyperlink" Target="https://www.fitocracy.com/" TargetMode="External"/><Relationship Id="rId1" Type="http://schemas.openxmlformats.org/officeDocument/2006/relationships/slideLayout" Target="../slideLayouts/slideLayout2.xml"/><Relationship Id="rId6" Type="http://schemas.openxmlformats.org/officeDocument/2006/relationships/hyperlink" Target="http://www.traineo.com/Fitness/Personal-Trainer-Courseware-Traineo" TargetMode="External"/><Relationship Id="rId5" Type="http://schemas.openxmlformats.org/officeDocument/2006/relationships/hyperlink" Target="http://www.sparkpeople.com/" TargetMode="External"/><Relationship Id="rId4" Type="http://schemas.openxmlformats.org/officeDocument/2006/relationships/hyperlink" Target="http://www.mapmyfitnes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toaction.today/" TargetMode="External"/><Relationship Id="rId2" Type="http://schemas.openxmlformats.org/officeDocument/2006/relationships/hyperlink" Target="mailto:toaction.today@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healthclubmanagement.co.uk/digital/index1.cfm?mag=Health%20Club%20Management&amp;codeid=31950&amp;linktype=story&amp;ref=n&amp;issue=2017%20issue%20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934074" y="0"/>
            <a:ext cx="6257926" cy="1057275"/>
          </a:xfrm>
        </p:spPr>
        <p:txBody>
          <a:bodyPr>
            <a:normAutofit fontScale="90000"/>
          </a:bodyPr>
          <a:lstStyle/>
          <a:p>
            <a:r>
              <a:rPr lang="en-US" sz="8000" dirty="0" err="1" smtClean="0"/>
              <a:t>Toaction.today</a:t>
            </a:r>
            <a:endParaRPr lang="uk-UA" sz="8000" dirty="0"/>
          </a:p>
        </p:txBody>
      </p:sp>
      <p:sp>
        <p:nvSpPr>
          <p:cNvPr id="3" name="Подзаголовок 2"/>
          <p:cNvSpPr>
            <a:spLocks noGrp="1"/>
          </p:cNvSpPr>
          <p:nvPr>
            <p:ph type="subTitle" idx="1"/>
          </p:nvPr>
        </p:nvSpPr>
        <p:spPr>
          <a:xfrm>
            <a:off x="0" y="6319157"/>
            <a:ext cx="3897086" cy="538843"/>
          </a:xfrm>
        </p:spPr>
        <p:txBody>
          <a:bodyPr>
            <a:normAutofit fontScale="92500" lnSpcReduction="20000"/>
          </a:bodyPr>
          <a:lstStyle/>
          <a:p>
            <a:r>
              <a:rPr lang="en-US" sz="4000" b="1" dirty="0" smtClean="0"/>
              <a:t>You can do it !!!</a:t>
            </a:r>
            <a:endParaRPr lang="en-US" sz="4000" b="1" dirty="0"/>
          </a:p>
        </p:txBody>
      </p:sp>
    </p:spTree>
    <p:extLst>
      <p:ext uri="{BB962C8B-B14F-4D97-AF65-F5344CB8AC3E}">
        <p14:creationId xmlns:p14="http://schemas.microsoft.com/office/powerpoint/2010/main" val="449314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5972" y="5800725"/>
            <a:ext cx="10515600" cy="386795"/>
          </a:xfrm>
        </p:spPr>
        <p:txBody>
          <a:bodyPr>
            <a:normAutofit/>
          </a:bodyPr>
          <a:lstStyle/>
          <a:p>
            <a:r>
              <a:rPr lang="uk-UA" sz="2000" dirty="0" smtClean="0"/>
              <a:t>* </a:t>
            </a:r>
            <a:r>
              <a:rPr lang="en-US" sz="2000" dirty="0"/>
              <a:t>the total number of clubs registered in the system</a:t>
            </a:r>
            <a:endParaRPr lang="uk-UA" sz="20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963320854"/>
              </p:ext>
            </p:extLst>
          </p:nvPr>
        </p:nvGraphicFramePr>
        <p:xfrm>
          <a:off x="254006" y="2336802"/>
          <a:ext cx="11726332" cy="2887130"/>
        </p:xfrm>
        <a:graphic>
          <a:graphicData uri="http://schemas.openxmlformats.org/drawingml/2006/table">
            <a:tbl>
              <a:tblPr>
                <a:tableStyleId>{5C22544A-7EE6-4342-B048-85BDC9FD1C3A}</a:tableStyleId>
              </a:tblPr>
              <a:tblGrid>
                <a:gridCol w="2396061">
                  <a:extLst>
                    <a:ext uri="{9D8B030D-6E8A-4147-A177-3AD203B41FA5}">
                      <a16:colId xmlns:a16="http://schemas.microsoft.com/office/drawing/2014/main" val="2141496903"/>
                    </a:ext>
                  </a:extLst>
                </a:gridCol>
                <a:gridCol w="787400">
                  <a:extLst>
                    <a:ext uri="{9D8B030D-6E8A-4147-A177-3AD203B41FA5}">
                      <a16:colId xmlns:a16="http://schemas.microsoft.com/office/drawing/2014/main" val="2521878757"/>
                    </a:ext>
                  </a:extLst>
                </a:gridCol>
                <a:gridCol w="651933">
                  <a:extLst>
                    <a:ext uri="{9D8B030D-6E8A-4147-A177-3AD203B41FA5}">
                      <a16:colId xmlns:a16="http://schemas.microsoft.com/office/drawing/2014/main" val="1202258039"/>
                    </a:ext>
                  </a:extLst>
                </a:gridCol>
                <a:gridCol w="635000">
                  <a:extLst>
                    <a:ext uri="{9D8B030D-6E8A-4147-A177-3AD203B41FA5}">
                      <a16:colId xmlns:a16="http://schemas.microsoft.com/office/drawing/2014/main" val="2999070214"/>
                    </a:ext>
                  </a:extLst>
                </a:gridCol>
                <a:gridCol w="575733">
                  <a:extLst>
                    <a:ext uri="{9D8B030D-6E8A-4147-A177-3AD203B41FA5}">
                      <a16:colId xmlns:a16="http://schemas.microsoft.com/office/drawing/2014/main" val="2390215410"/>
                    </a:ext>
                  </a:extLst>
                </a:gridCol>
                <a:gridCol w="635000">
                  <a:extLst>
                    <a:ext uri="{9D8B030D-6E8A-4147-A177-3AD203B41FA5}">
                      <a16:colId xmlns:a16="http://schemas.microsoft.com/office/drawing/2014/main" val="2643941532"/>
                    </a:ext>
                  </a:extLst>
                </a:gridCol>
                <a:gridCol w="660400">
                  <a:extLst>
                    <a:ext uri="{9D8B030D-6E8A-4147-A177-3AD203B41FA5}">
                      <a16:colId xmlns:a16="http://schemas.microsoft.com/office/drawing/2014/main" val="3829469160"/>
                    </a:ext>
                  </a:extLst>
                </a:gridCol>
                <a:gridCol w="651934">
                  <a:extLst>
                    <a:ext uri="{9D8B030D-6E8A-4147-A177-3AD203B41FA5}">
                      <a16:colId xmlns:a16="http://schemas.microsoft.com/office/drawing/2014/main" val="3808132222"/>
                    </a:ext>
                  </a:extLst>
                </a:gridCol>
                <a:gridCol w="660400">
                  <a:extLst>
                    <a:ext uri="{9D8B030D-6E8A-4147-A177-3AD203B41FA5}">
                      <a16:colId xmlns:a16="http://schemas.microsoft.com/office/drawing/2014/main" val="2704991557"/>
                    </a:ext>
                  </a:extLst>
                </a:gridCol>
                <a:gridCol w="660400">
                  <a:extLst>
                    <a:ext uri="{9D8B030D-6E8A-4147-A177-3AD203B41FA5}">
                      <a16:colId xmlns:a16="http://schemas.microsoft.com/office/drawing/2014/main" val="2154027820"/>
                    </a:ext>
                  </a:extLst>
                </a:gridCol>
                <a:gridCol w="651933">
                  <a:extLst>
                    <a:ext uri="{9D8B030D-6E8A-4147-A177-3AD203B41FA5}">
                      <a16:colId xmlns:a16="http://schemas.microsoft.com/office/drawing/2014/main" val="1644459985"/>
                    </a:ext>
                  </a:extLst>
                </a:gridCol>
                <a:gridCol w="643467">
                  <a:extLst>
                    <a:ext uri="{9D8B030D-6E8A-4147-A177-3AD203B41FA5}">
                      <a16:colId xmlns:a16="http://schemas.microsoft.com/office/drawing/2014/main" val="4055127195"/>
                    </a:ext>
                  </a:extLst>
                </a:gridCol>
                <a:gridCol w="609600">
                  <a:extLst>
                    <a:ext uri="{9D8B030D-6E8A-4147-A177-3AD203B41FA5}">
                      <a16:colId xmlns:a16="http://schemas.microsoft.com/office/drawing/2014/main" val="2433954297"/>
                    </a:ext>
                  </a:extLst>
                </a:gridCol>
                <a:gridCol w="660400">
                  <a:extLst>
                    <a:ext uri="{9D8B030D-6E8A-4147-A177-3AD203B41FA5}">
                      <a16:colId xmlns:a16="http://schemas.microsoft.com/office/drawing/2014/main" val="658702539"/>
                    </a:ext>
                  </a:extLst>
                </a:gridCol>
                <a:gridCol w="846671">
                  <a:extLst>
                    <a:ext uri="{9D8B030D-6E8A-4147-A177-3AD203B41FA5}">
                      <a16:colId xmlns:a16="http://schemas.microsoft.com/office/drawing/2014/main" val="1861989229"/>
                    </a:ext>
                  </a:extLst>
                </a:gridCol>
              </a:tblGrid>
              <a:tr h="426970">
                <a:tc>
                  <a:txBody>
                    <a:bodyPr/>
                    <a:lstStyle/>
                    <a:p>
                      <a:pPr algn="ctr" fontAlgn="ctr"/>
                      <a:r>
                        <a:rPr lang="en-US" sz="1400" b="1" i="0" u="none" strike="noStrike" dirty="0">
                          <a:solidFill>
                            <a:srgbClr val="000000"/>
                          </a:solidFill>
                          <a:effectLst/>
                          <a:latin typeface="Calibri" panose="020F0502020204030204" pitchFamily="34" charset="0"/>
                        </a:rPr>
                        <a:t>category</a:t>
                      </a:r>
                    </a:p>
                  </a:txBody>
                  <a:tcPr marL="9525" marR="9525" marT="9525" marB="0" anchor="ctr">
                    <a:solidFill>
                      <a:schemeClr val="accent4">
                        <a:lumMod val="60000"/>
                        <a:lumOff val="40000"/>
                      </a:schemeClr>
                    </a:solidFill>
                  </a:tcPr>
                </a:tc>
                <a:tc>
                  <a:txBody>
                    <a:bodyPr/>
                    <a:lstStyle/>
                    <a:p>
                      <a:pPr algn="ctr" fontAlgn="ctr"/>
                      <a:r>
                        <a:rPr lang="en-US" sz="1400" b="1" i="0" u="none" strike="noStrike" dirty="0" smtClean="0">
                          <a:solidFill>
                            <a:srgbClr val="000000"/>
                          </a:solidFill>
                          <a:effectLst/>
                          <a:latin typeface="Calibri" panose="020F0502020204030204" pitchFamily="34" charset="0"/>
                        </a:rPr>
                        <a:t>cost</a:t>
                      </a:r>
                      <a:r>
                        <a:rPr lang="uk-UA" sz="1400" b="1" i="0" u="none" strike="noStrike" dirty="0" smtClean="0">
                          <a:solidFill>
                            <a:srgbClr val="000000"/>
                          </a:solidFill>
                          <a:effectLst/>
                          <a:latin typeface="Calibri" panose="020F0502020204030204" pitchFamily="34" charset="0"/>
                        </a:rPr>
                        <a:t> </a:t>
                      </a:r>
                      <a:r>
                        <a:rPr lang="uk-UA" sz="1400" b="1" i="0" u="none" strike="noStrike" dirty="0">
                          <a:solidFill>
                            <a:srgbClr val="000000"/>
                          </a:solidFill>
                          <a:effectLst/>
                          <a:latin typeface="Calibri" panose="020F0502020204030204" pitchFamily="34" charset="0"/>
                        </a:rPr>
                        <a:t>( $ )</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1</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2</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3</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4</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5</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6</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7</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8</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9</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10</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11</a:t>
                      </a:r>
                    </a:p>
                  </a:txBody>
                  <a:tcPr marL="9525" marR="9525" marT="9525" marB="0" anchor="ctr">
                    <a:solidFill>
                      <a:schemeClr val="accent4">
                        <a:lumMod val="60000"/>
                        <a:lumOff val="40000"/>
                      </a:schemeClr>
                    </a:solidFill>
                  </a:tcPr>
                </a:tc>
                <a:tc>
                  <a:txBody>
                    <a:bodyPr/>
                    <a:lstStyle/>
                    <a:p>
                      <a:pPr algn="ctr" fontAlgn="ctr"/>
                      <a:r>
                        <a:rPr lang="en-US" sz="1100" b="1" i="0" u="none" strike="noStrike">
                          <a:solidFill>
                            <a:srgbClr val="000000"/>
                          </a:solidFill>
                          <a:effectLst/>
                          <a:latin typeface="Calibri" panose="020F0502020204030204" pitchFamily="34" charset="0"/>
                        </a:rPr>
                        <a:t>month 12</a:t>
                      </a:r>
                    </a:p>
                  </a:txBody>
                  <a:tcPr marL="9525" marR="9525" marT="9525" marB="0" anchor="ctr">
                    <a:solidFill>
                      <a:schemeClr val="accent4">
                        <a:lumMod val="60000"/>
                        <a:lumOff val="40000"/>
                      </a:schemeClr>
                    </a:solidFill>
                  </a:tcPr>
                </a:tc>
                <a:tc>
                  <a:txBody>
                    <a:bodyPr/>
                    <a:lstStyle/>
                    <a:p>
                      <a:pPr algn="ctr" rtl="0" fontAlgn="ctr"/>
                      <a:r>
                        <a:rPr lang="en-US" sz="1400" b="1" i="0" u="none" strike="noStrike">
                          <a:solidFill>
                            <a:srgbClr val="000000"/>
                          </a:solidFill>
                          <a:effectLst/>
                          <a:latin typeface="Calibri" panose="020F0502020204030204" pitchFamily="34" charset="0"/>
                        </a:rPr>
                        <a:t>Total</a:t>
                      </a:r>
                    </a:p>
                  </a:txBody>
                  <a:tcPr marL="9525" marR="9525" marT="9525" marB="0" anchor="ctr">
                    <a:solidFill>
                      <a:schemeClr val="accent4">
                        <a:lumMod val="60000"/>
                        <a:lumOff val="40000"/>
                      </a:schemeClr>
                    </a:solidFill>
                  </a:tcPr>
                </a:tc>
                <a:extLst>
                  <a:ext uri="{0D108BD9-81ED-4DB2-BD59-A6C34878D82A}">
                    <a16:rowId xmlns:a16="http://schemas.microsoft.com/office/drawing/2014/main" val="2886609070"/>
                  </a:ext>
                </a:extLst>
              </a:tr>
              <a:tr h="426970">
                <a:tc>
                  <a:txBody>
                    <a:bodyPr/>
                    <a:lstStyle/>
                    <a:p>
                      <a:pPr algn="l" rtl="0" fontAlgn="b"/>
                      <a:r>
                        <a:rPr lang="en-US" sz="1600" b="0" i="0" u="none" strike="noStrike" dirty="0">
                          <a:solidFill>
                            <a:srgbClr val="000000"/>
                          </a:solidFill>
                          <a:effectLst/>
                          <a:latin typeface="Calibri" panose="020F0502020204030204" pitchFamily="34" charset="0"/>
                        </a:rPr>
                        <a:t>Clubs amount *</a:t>
                      </a:r>
                    </a:p>
                  </a:txBody>
                  <a:tcPr marL="9525" marR="9525" marT="9525" marB="0" anchor="b"/>
                </a:tc>
                <a:tc>
                  <a:txBody>
                    <a:bodyPr/>
                    <a:lstStyle/>
                    <a:p>
                      <a:pPr algn="l" rtl="0" fontAlgn="b"/>
                      <a:r>
                        <a:rPr lang="uk-UA" sz="12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200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450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950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1 950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2 950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3 950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4 950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5 950</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6 950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7 950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8 950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9 950</a:t>
                      </a:r>
                    </a:p>
                  </a:txBody>
                  <a:tcPr marL="9525" marR="9525" marT="9525" marB="0" anchor="b"/>
                </a:tc>
                <a:tc>
                  <a:txBody>
                    <a:bodyPr/>
                    <a:lstStyle/>
                    <a:p>
                      <a:pPr algn="r" rtl="0" fontAlgn="ctr"/>
                      <a:r>
                        <a:rPr lang="uk-UA" sz="1400" b="1" i="0" u="none" strike="noStrike" dirty="0">
                          <a:solidFill>
                            <a:srgbClr val="000000"/>
                          </a:solidFill>
                          <a:effectLst/>
                          <a:latin typeface="Calibri" panose="020F0502020204030204" pitchFamily="34" charset="0"/>
                        </a:rPr>
                        <a:t>9 950</a:t>
                      </a:r>
                    </a:p>
                  </a:txBody>
                  <a:tcPr marL="9525" marR="9525" marT="9525" marB="0" anchor="ctr"/>
                </a:tc>
                <a:extLst>
                  <a:ext uri="{0D108BD9-81ED-4DB2-BD59-A6C34878D82A}">
                    <a16:rowId xmlns:a16="http://schemas.microsoft.com/office/drawing/2014/main" val="3883324261"/>
                  </a:ext>
                </a:extLst>
              </a:tr>
              <a:tr h="406638">
                <a:tc>
                  <a:txBody>
                    <a:bodyPr/>
                    <a:lstStyle/>
                    <a:p>
                      <a:pPr algn="l" rtl="0" fontAlgn="b"/>
                      <a:r>
                        <a:rPr lang="en-US" sz="1600" b="0" i="0" u="none" strike="noStrike" dirty="0">
                          <a:solidFill>
                            <a:srgbClr val="000000"/>
                          </a:solidFill>
                          <a:effectLst/>
                          <a:latin typeface="Calibri" panose="020F0502020204030204" pitchFamily="34" charset="0"/>
                        </a:rPr>
                        <a:t>Tariff “0”</a:t>
                      </a:r>
                    </a:p>
                  </a:txBody>
                  <a:tcPr marL="9525" marR="9525" marT="9525" marB="0" anchor="b">
                    <a:solidFill>
                      <a:schemeClr val="tx2">
                        <a:lumMod val="20000"/>
                        <a:lumOff val="80000"/>
                      </a:schemeClr>
                    </a:solidFill>
                  </a:tcPr>
                </a:tc>
                <a:tc>
                  <a:txBody>
                    <a:bodyPr/>
                    <a:lstStyle/>
                    <a:p>
                      <a:pPr algn="l" rtl="0" fontAlgn="b"/>
                      <a:r>
                        <a:rPr lang="uk-UA" sz="1600" b="0" i="0" u="none" strike="noStrike" dirty="0">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dirty="0">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dirty="0">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dirty="0">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dirty="0">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2 803</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3 369</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3 935</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4 501</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5 067</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5 633</a:t>
                      </a:r>
                    </a:p>
                  </a:txBody>
                  <a:tcPr marL="9525" marR="9525" marT="9525" marB="0" anchor="b">
                    <a:solidFill>
                      <a:schemeClr val="tx2">
                        <a:lumMod val="20000"/>
                        <a:lumOff val="80000"/>
                      </a:schemeClr>
                    </a:solidFill>
                  </a:tcPr>
                </a:tc>
                <a:tc>
                  <a:txBody>
                    <a:bodyPr/>
                    <a:lstStyle/>
                    <a:p>
                      <a:pPr algn="r" fontAlgn="b"/>
                      <a:r>
                        <a:rPr lang="uk-UA" sz="2000" b="1" i="0" u="none" strike="noStrike" dirty="0">
                          <a:solidFill>
                            <a:srgbClr val="000000"/>
                          </a:solidFill>
                          <a:effectLst/>
                          <a:latin typeface="Calibri" panose="020F0502020204030204" pitchFamily="34" charset="0"/>
                        </a:rPr>
                        <a:t>5 633</a:t>
                      </a:r>
                    </a:p>
                  </a:txBody>
                  <a:tcPr marL="9525" marR="9525" marT="9525" marB="0" anchor="b">
                    <a:solidFill>
                      <a:schemeClr val="tx2">
                        <a:lumMod val="20000"/>
                        <a:lumOff val="80000"/>
                      </a:schemeClr>
                    </a:solidFill>
                  </a:tcPr>
                </a:tc>
                <a:extLst>
                  <a:ext uri="{0D108BD9-81ED-4DB2-BD59-A6C34878D82A}">
                    <a16:rowId xmlns:a16="http://schemas.microsoft.com/office/drawing/2014/main" val="3956468327"/>
                  </a:ext>
                </a:extLst>
              </a:tr>
              <a:tr h="406638">
                <a:tc>
                  <a:txBody>
                    <a:bodyPr/>
                    <a:lstStyle/>
                    <a:p>
                      <a:pPr algn="l" rtl="0" fontAlgn="b"/>
                      <a:r>
                        <a:rPr lang="en-US" sz="1600" b="0" i="0" u="none" strike="noStrike">
                          <a:solidFill>
                            <a:srgbClr val="000000"/>
                          </a:solidFill>
                          <a:effectLst/>
                          <a:latin typeface="Calibri" panose="020F0502020204030204" pitchFamily="34" charset="0"/>
                        </a:rPr>
                        <a:t>Tariff “50”</a:t>
                      </a:r>
                    </a:p>
                  </a:txBody>
                  <a:tcPr marL="9525" marR="9525" marT="9525" marB="0" anchor="b"/>
                </a:tc>
                <a:tc>
                  <a:txBody>
                    <a:bodyPr/>
                    <a:lstStyle/>
                    <a:p>
                      <a:pPr algn="l" rtl="0" fontAlgn="b"/>
                      <a:r>
                        <a:rPr lang="uk-UA" sz="1600" b="0" i="0" u="none" strike="noStrike">
                          <a:solidFill>
                            <a:srgbClr val="000000"/>
                          </a:solidFill>
                          <a:effectLst/>
                          <a:latin typeface="Calibri" panose="020F0502020204030204" pitchFamily="34" charset="0"/>
                        </a:rPr>
                        <a:t>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1 650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1 983</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2 317</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2 650</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2 983</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3 317</a:t>
                      </a:r>
                    </a:p>
                  </a:txBody>
                  <a:tcPr marL="9525" marR="9525" marT="9525" marB="0" anchor="b"/>
                </a:tc>
                <a:tc>
                  <a:txBody>
                    <a:bodyPr/>
                    <a:lstStyle/>
                    <a:p>
                      <a:pPr algn="r" fontAlgn="b"/>
                      <a:r>
                        <a:rPr lang="uk-UA" sz="2000" b="1" i="0" u="none" strike="noStrike" dirty="0">
                          <a:solidFill>
                            <a:srgbClr val="000000"/>
                          </a:solidFill>
                          <a:effectLst/>
                          <a:latin typeface="Calibri" panose="020F0502020204030204" pitchFamily="34" charset="0"/>
                        </a:rPr>
                        <a:t>3 317</a:t>
                      </a:r>
                    </a:p>
                  </a:txBody>
                  <a:tcPr marL="9525" marR="9525" marT="9525" marB="0" anchor="b"/>
                </a:tc>
                <a:extLst>
                  <a:ext uri="{0D108BD9-81ED-4DB2-BD59-A6C34878D82A}">
                    <a16:rowId xmlns:a16="http://schemas.microsoft.com/office/drawing/2014/main" val="25549167"/>
                  </a:ext>
                </a:extLst>
              </a:tr>
              <a:tr h="406638">
                <a:tc>
                  <a:txBody>
                    <a:bodyPr/>
                    <a:lstStyle/>
                    <a:p>
                      <a:pPr algn="l" rtl="0" fontAlgn="b"/>
                      <a:r>
                        <a:rPr lang="en-US" sz="1600" b="0" i="0" u="none" strike="noStrike">
                          <a:solidFill>
                            <a:srgbClr val="000000"/>
                          </a:solidFill>
                          <a:effectLst/>
                          <a:latin typeface="Calibri" panose="020F0502020204030204" pitchFamily="34" charset="0"/>
                        </a:rPr>
                        <a:t>Tariff “50+”</a:t>
                      </a:r>
                    </a:p>
                  </a:txBody>
                  <a:tcPr marL="9525" marR="9525" marT="9525" marB="0" anchor="b">
                    <a:solidFill>
                      <a:schemeClr val="tx2">
                        <a:lumMod val="20000"/>
                        <a:lumOff val="80000"/>
                      </a:schemeClr>
                    </a:solidFill>
                  </a:tcPr>
                </a:tc>
                <a:tc>
                  <a:txBody>
                    <a:bodyPr/>
                    <a:lstStyle/>
                    <a:p>
                      <a:pPr algn="l" rtl="0" fontAlgn="b"/>
                      <a:r>
                        <a:rPr lang="uk-UA" sz="1600" b="0" i="0" u="none" strike="noStrike">
                          <a:solidFill>
                            <a:srgbClr val="000000"/>
                          </a:solidFill>
                          <a:effectLst/>
                          <a:latin typeface="Calibri" panose="020F0502020204030204" pitchFamily="34" charset="0"/>
                        </a:rPr>
                        <a:t>100</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solidFill>
                      <a:schemeClr val="tx2">
                        <a:lumMod val="20000"/>
                        <a:lumOff val="80000"/>
                      </a:schemeClr>
                    </a:solidFill>
                  </a:tcPr>
                </a:tc>
                <a:tc>
                  <a:txBody>
                    <a:bodyPr/>
                    <a:lstStyle/>
                    <a:p>
                      <a:pPr algn="r" fontAlgn="b"/>
                      <a:r>
                        <a:rPr lang="uk-UA" sz="1200" b="0" i="0" u="none" strike="noStrike" dirty="0">
                          <a:solidFill>
                            <a:srgbClr val="000000"/>
                          </a:solidFill>
                          <a:effectLst/>
                          <a:latin typeface="Calibri" panose="020F0502020204030204" pitchFamily="34" charset="0"/>
                        </a:rPr>
                        <a:t>495</a:t>
                      </a:r>
                    </a:p>
                  </a:txBody>
                  <a:tcPr marL="9525" marR="9525" marT="9525" marB="0" anchor="b">
                    <a:solidFill>
                      <a:schemeClr val="tx2">
                        <a:lumMod val="20000"/>
                        <a:lumOff val="80000"/>
                      </a:schemeClr>
                    </a:solidFill>
                  </a:tcPr>
                </a:tc>
                <a:tc>
                  <a:txBody>
                    <a:bodyPr/>
                    <a:lstStyle/>
                    <a:p>
                      <a:pPr algn="r" fontAlgn="b"/>
                      <a:r>
                        <a:rPr lang="uk-UA" sz="1200" b="0" i="0" u="none" strike="noStrike" dirty="0">
                          <a:solidFill>
                            <a:srgbClr val="000000"/>
                          </a:solidFill>
                          <a:effectLst/>
                          <a:latin typeface="Calibri" panose="020F0502020204030204" pitchFamily="34" charset="0"/>
                        </a:rPr>
                        <a:t>595</a:t>
                      </a:r>
                    </a:p>
                  </a:txBody>
                  <a:tcPr marL="9525" marR="9525" marT="9525" marB="0" anchor="b">
                    <a:solidFill>
                      <a:schemeClr val="tx2">
                        <a:lumMod val="20000"/>
                        <a:lumOff val="80000"/>
                      </a:schemeClr>
                    </a:solidFill>
                  </a:tcPr>
                </a:tc>
                <a:tc>
                  <a:txBody>
                    <a:bodyPr/>
                    <a:lstStyle/>
                    <a:p>
                      <a:pPr algn="r" fontAlgn="b"/>
                      <a:r>
                        <a:rPr lang="uk-UA" sz="1200" b="0" i="0" u="none" strike="noStrike" dirty="0">
                          <a:solidFill>
                            <a:srgbClr val="000000"/>
                          </a:solidFill>
                          <a:effectLst/>
                          <a:latin typeface="Calibri" panose="020F0502020204030204" pitchFamily="34" charset="0"/>
                        </a:rPr>
                        <a:t>695</a:t>
                      </a:r>
                    </a:p>
                  </a:txBody>
                  <a:tcPr marL="9525" marR="9525" marT="9525" marB="0" anchor="b">
                    <a:solidFill>
                      <a:schemeClr val="tx2">
                        <a:lumMod val="20000"/>
                        <a:lumOff val="80000"/>
                      </a:schemeClr>
                    </a:solidFill>
                  </a:tcPr>
                </a:tc>
                <a:tc>
                  <a:txBody>
                    <a:bodyPr/>
                    <a:lstStyle/>
                    <a:p>
                      <a:pPr algn="r" fontAlgn="b"/>
                      <a:r>
                        <a:rPr lang="uk-UA" sz="1200" b="0" i="0" u="none" strike="noStrike" dirty="0">
                          <a:solidFill>
                            <a:srgbClr val="000000"/>
                          </a:solidFill>
                          <a:effectLst/>
                          <a:latin typeface="Calibri" panose="020F0502020204030204" pitchFamily="34" charset="0"/>
                        </a:rPr>
                        <a:t>795</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895</a:t>
                      </a:r>
                    </a:p>
                  </a:txBody>
                  <a:tcPr marL="9525" marR="9525" marT="9525" marB="0" anchor="b">
                    <a:solidFill>
                      <a:schemeClr val="tx2">
                        <a:lumMod val="20000"/>
                        <a:lumOff val="80000"/>
                      </a:schemeClr>
                    </a:solidFill>
                  </a:tcPr>
                </a:tc>
                <a:tc>
                  <a:txBody>
                    <a:bodyPr/>
                    <a:lstStyle/>
                    <a:p>
                      <a:pPr algn="r" fontAlgn="b"/>
                      <a:r>
                        <a:rPr lang="uk-UA" sz="1200" b="0" i="0" u="none" strike="noStrike">
                          <a:solidFill>
                            <a:srgbClr val="000000"/>
                          </a:solidFill>
                          <a:effectLst/>
                          <a:latin typeface="Calibri" panose="020F0502020204030204" pitchFamily="34" charset="0"/>
                        </a:rPr>
                        <a:t>995</a:t>
                      </a:r>
                    </a:p>
                  </a:txBody>
                  <a:tcPr marL="9525" marR="9525" marT="9525" marB="0" anchor="b">
                    <a:solidFill>
                      <a:schemeClr val="tx2">
                        <a:lumMod val="20000"/>
                        <a:lumOff val="80000"/>
                      </a:schemeClr>
                    </a:solidFill>
                  </a:tcPr>
                </a:tc>
                <a:tc>
                  <a:txBody>
                    <a:bodyPr/>
                    <a:lstStyle/>
                    <a:p>
                      <a:pPr algn="r" fontAlgn="b"/>
                      <a:r>
                        <a:rPr lang="uk-UA" sz="2000" b="1" i="0" u="none" strike="noStrike" dirty="0">
                          <a:solidFill>
                            <a:srgbClr val="000000"/>
                          </a:solidFill>
                          <a:effectLst/>
                          <a:latin typeface="Calibri" panose="020F0502020204030204" pitchFamily="34" charset="0"/>
                        </a:rPr>
                        <a:t>995</a:t>
                      </a:r>
                    </a:p>
                  </a:txBody>
                  <a:tcPr marL="9525" marR="9525" marT="9525" marB="0" anchor="b">
                    <a:solidFill>
                      <a:schemeClr val="tx2">
                        <a:lumMod val="20000"/>
                        <a:lumOff val="80000"/>
                      </a:schemeClr>
                    </a:solidFill>
                  </a:tcPr>
                </a:tc>
                <a:extLst>
                  <a:ext uri="{0D108BD9-81ED-4DB2-BD59-A6C34878D82A}">
                    <a16:rowId xmlns:a16="http://schemas.microsoft.com/office/drawing/2014/main" val="2096014817"/>
                  </a:ext>
                </a:extLst>
              </a:tr>
              <a:tr h="406638">
                <a:tc>
                  <a:txBody>
                    <a:bodyPr/>
                    <a:lstStyle/>
                    <a:p>
                      <a:pPr algn="l" rtl="0" fontAlgn="b"/>
                      <a:r>
                        <a:rPr lang="en-US" sz="1600" b="0" i="0" u="none" strike="noStrike">
                          <a:solidFill>
                            <a:srgbClr val="000000"/>
                          </a:solidFill>
                          <a:effectLst/>
                          <a:latin typeface="Calibri" panose="020F0502020204030204" pitchFamily="34" charset="0"/>
                        </a:rPr>
                        <a:t>Tariff “Premium”</a:t>
                      </a:r>
                    </a:p>
                  </a:txBody>
                  <a:tcPr marL="9525" marR="9525" marT="9525" marB="0" anchor="b"/>
                </a:tc>
                <a:tc>
                  <a:txBody>
                    <a:bodyPr/>
                    <a:lstStyle/>
                    <a:p>
                      <a:pPr algn="l" rtl="0" fontAlgn="b"/>
                      <a:r>
                        <a:rPr lang="uk-UA" sz="1600" b="0" i="0" u="none" strike="noStrike">
                          <a:solidFill>
                            <a:srgbClr val="000000"/>
                          </a:solidFill>
                          <a:effectLst/>
                          <a:latin typeface="Calibri" panose="020F0502020204030204" pitchFamily="34" charset="0"/>
                        </a:rPr>
                        <a:t>10 000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uk-UA" sz="12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r" fontAlgn="b"/>
                      <a:r>
                        <a:rPr lang="uk-UA" sz="12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r" fontAlgn="b"/>
                      <a:r>
                        <a:rPr lang="uk-UA" sz="2000" b="1"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621416746"/>
                  </a:ext>
                </a:extLst>
              </a:tr>
              <a:tr h="406638">
                <a:tc>
                  <a:txBody>
                    <a:bodyPr/>
                    <a:lstStyle/>
                    <a:p>
                      <a:pPr algn="l" fontAlgn="b"/>
                      <a:r>
                        <a:rPr lang="en-US" sz="1600" b="0" i="0" u="none" strike="noStrike" dirty="0">
                          <a:solidFill>
                            <a:srgbClr val="000000"/>
                          </a:solidFill>
                          <a:effectLst/>
                          <a:latin typeface="Calibri" panose="020F0502020204030204" pitchFamily="34" charset="0"/>
                        </a:rPr>
                        <a:t>received per month</a:t>
                      </a:r>
                    </a:p>
                  </a:txBody>
                  <a:tcPr marL="9525" marR="9525" marT="9525" marB="0" anchor="b">
                    <a:solidFill>
                      <a:schemeClr val="accent6">
                        <a:lumMod val="40000"/>
                        <a:lumOff val="60000"/>
                      </a:schemeClr>
                    </a:solidFill>
                  </a:tcPr>
                </a:tc>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solidFill>
                      <a:schemeClr val="accent6">
                        <a:lumMod val="40000"/>
                        <a:lumOff val="60000"/>
                      </a:schemeClr>
                    </a:solidFill>
                  </a:tcPr>
                </a:tc>
                <a:tc>
                  <a:txBody>
                    <a:bodyPr/>
                    <a:lstStyle/>
                    <a:p>
                      <a:pPr algn="l" fontAlgn="b"/>
                      <a:r>
                        <a:rPr lang="uk-UA" sz="1000" b="0" i="0" u="none" strike="noStrike">
                          <a:solidFill>
                            <a:srgbClr val="000000"/>
                          </a:solidFill>
                          <a:effectLst/>
                          <a:latin typeface="Calibri" panose="020F0502020204030204" pitchFamily="34" charset="0"/>
                        </a:rPr>
                        <a:t> </a:t>
                      </a:r>
                    </a:p>
                  </a:txBody>
                  <a:tcPr marL="9525" marR="9525" marT="9525" marB="0" anchor="b">
                    <a:solidFill>
                      <a:schemeClr val="accent6">
                        <a:lumMod val="40000"/>
                        <a:lumOff val="60000"/>
                      </a:schemeClr>
                    </a:solidFill>
                  </a:tcPr>
                </a:tc>
                <a:tc>
                  <a:txBody>
                    <a:bodyPr/>
                    <a:lstStyle/>
                    <a:p>
                      <a:pPr algn="l" fontAlgn="b"/>
                      <a:r>
                        <a:rPr lang="uk-UA" sz="1000" b="0" i="0" u="none" strike="noStrike">
                          <a:solidFill>
                            <a:srgbClr val="000000"/>
                          </a:solidFill>
                          <a:effectLst/>
                          <a:latin typeface="Calibri" panose="020F0502020204030204" pitchFamily="34" charset="0"/>
                        </a:rPr>
                        <a:t> </a:t>
                      </a:r>
                    </a:p>
                  </a:txBody>
                  <a:tcPr marL="9525" marR="9525" marT="9525" marB="0" anchor="b">
                    <a:solidFill>
                      <a:schemeClr val="accent6">
                        <a:lumMod val="40000"/>
                        <a:lumOff val="60000"/>
                      </a:schemeClr>
                    </a:solidFill>
                  </a:tcPr>
                </a:tc>
                <a:tc>
                  <a:txBody>
                    <a:bodyPr/>
                    <a:lstStyle/>
                    <a:p>
                      <a:pPr algn="l" fontAlgn="b"/>
                      <a:r>
                        <a:rPr lang="uk-UA" sz="1000" b="0" i="0" u="none" strike="noStrike">
                          <a:solidFill>
                            <a:srgbClr val="000000"/>
                          </a:solidFill>
                          <a:effectLst/>
                          <a:latin typeface="Calibri" panose="020F0502020204030204" pitchFamily="34" charset="0"/>
                        </a:rPr>
                        <a:t> </a:t>
                      </a:r>
                    </a:p>
                  </a:txBody>
                  <a:tcPr marL="9525" marR="9525" marT="9525" marB="0" anchor="b">
                    <a:solidFill>
                      <a:schemeClr val="accent6">
                        <a:lumMod val="40000"/>
                        <a:lumOff val="60000"/>
                      </a:schemeClr>
                    </a:solidFill>
                  </a:tcPr>
                </a:tc>
                <a:tc>
                  <a:txBody>
                    <a:bodyPr/>
                    <a:lstStyle/>
                    <a:p>
                      <a:pPr algn="l" fontAlgn="b"/>
                      <a:r>
                        <a:rPr lang="uk-UA" sz="1000" b="0" i="0" u="none" strike="noStrike">
                          <a:solidFill>
                            <a:srgbClr val="000000"/>
                          </a:solidFill>
                          <a:effectLst/>
                          <a:latin typeface="Calibri" panose="020F0502020204030204" pitchFamily="34" charset="0"/>
                        </a:rPr>
                        <a:t> </a:t>
                      </a:r>
                    </a:p>
                  </a:txBody>
                  <a:tcPr marL="9525" marR="9525" marT="9525" marB="0" anchor="b">
                    <a:solidFill>
                      <a:schemeClr val="accent6">
                        <a:lumMod val="40000"/>
                        <a:lumOff val="60000"/>
                      </a:schemeClr>
                    </a:solidFill>
                  </a:tcPr>
                </a:tc>
                <a:tc>
                  <a:txBody>
                    <a:bodyPr/>
                    <a:lstStyle/>
                    <a:p>
                      <a:pPr algn="l" fontAlgn="b"/>
                      <a:r>
                        <a:rPr lang="uk-UA" sz="1000" b="0" i="0" u="none" strike="noStrike">
                          <a:solidFill>
                            <a:srgbClr val="000000"/>
                          </a:solidFill>
                          <a:effectLst/>
                          <a:latin typeface="Calibri" panose="020F0502020204030204" pitchFamily="34" charset="0"/>
                        </a:rPr>
                        <a:t> </a:t>
                      </a:r>
                    </a:p>
                  </a:txBody>
                  <a:tcPr marL="9525" marR="9525" marT="9525" marB="0" anchor="b">
                    <a:solidFill>
                      <a:schemeClr val="accent6">
                        <a:lumMod val="40000"/>
                        <a:lumOff val="60000"/>
                      </a:schemeClr>
                    </a:solidFill>
                  </a:tcPr>
                </a:tc>
                <a:tc>
                  <a:txBody>
                    <a:bodyPr/>
                    <a:lstStyle/>
                    <a:p>
                      <a:pPr algn="l" fontAlgn="b"/>
                      <a:r>
                        <a:rPr lang="uk-UA" sz="1000" b="0" i="0" u="none" strike="noStrike">
                          <a:solidFill>
                            <a:srgbClr val="000000"/>
                          </a:solidFill>
                          <a:effectLst/>
                          <a:latin typeface="Calibri" panose="020F0502020204030204" pitchFamily="34" charset="0"/>
                        </a:rPr>
                        <a:t> </a:t>
                      </a:r>
                    </a:p>
                  </a:txBody>
                  <a:tcPr marL="9525" marR="9525" marT="9525" marB="0" anchor="b">
                    <a:solidFill>
                      <a:schemeClr val="accent6">
                        <a:lumMod val="40000"/>
                        <a:lumOff val="60000"/>
                      </a:schemeClr>
                    </a:solidFill>
                  </a:tcPr>
                </a:tc>
                <a:tc>
                  <a:txBody>
                    <a:bodyPr/>
                    <a:lstStyle/>
                    <a:p>
                      <a:pPr algn="r" fontAlgn="b"/>
                      <a:r>
                        <a:rPr lang="uk-UA" sz="1400" b="0" i="0" u="none" strike="noStrike" dirty="0">
                          <a:solidFill>
                            <a:srgbClr val="000000"/>
                          </a:solidFill>
                          <a:effectLst/>
                          <a:latin typeface="Calibri" panose="020F0502020204030204" pitchFamily="34" charset="0"/>
                        </a:rPr>
                        <a:t>156 750</a:t>
                      </a:r>
                    </a:p>
                  </a:txBody>
                  <a:tcPr marL="9525" marR="9525" marT="9525" marB="0" anchor="b">
                    <a:solidFill>
                      <a:schemeClr val="accent6">
                        <a:lumMod val="40000"/>
                        <a:lumOff val="60000"/>
                      </a:schemeClr>
                    </a:solidFill>
                  </a:tcPr>
                </a:tc>
                <a:tc>
                  <a:txBody>
                    <a:bodyPr/>
                    <a:lstStyle/>
                    <a:p>
                      <a:pPr algn="r" fontAlgn="b"/>
                      <a:r>
                        <a:rPr lang="uk-UA" sz="1400" b="0" i="0" u="none" strike="noStrike" dirty="0">
                          <a:solidFill>
                            <a:srgbClr val="000000"/>
                          </a:solidFill>
                          <a:effectLst/>
                          <a:latin typeface="Calibri" panose="020F0502020204030204" pitchFamily="34" charset="0"/>
                        </a:rPr>
                        <a:t>188 417</a:t>
                      </a:r>
                    </a:p>
                  </a:txBody>
                  <a:tcPr marL="9525" marR="9525" marT="9525" marB="0" anchor="b">
                    <a:solidFill>
                      <a:schemeClr val="accent6">
                        <a:lumMod val="40000"/>
                        <a:lumOff val="60000"/>
                      </a:schemeClr>
                    </a:solidFill>
                  </a:tcPr>
                </a:tc>
                <a:tc>
                  <a:txBody>
                    <a:bodyPr/>
                    <a:lstStyle/>
                    <a:p>
                      <a:pPr algn="r" fontAlgn="b"/>
                      <a:r>
                        <a:rPr lang="uk-UA" sz="1400" b="0" i="0" u="none" strike="noStrike" dirty="0">
                          <a:solidFill>
                            <a:srgbClr val="000000"/>
                          </a:solidFill>
                          <a:effectLst/>
                          <a:latin typeface="Calibri" panose="020F0502020204030204" pitchFamily="34" charset="0"/>
                        </a:rPr>
                        <a:t>220 083</a:t>
                      </a:r>
                    </a:p>
                  </a:txBody>
                  <a:tcPr marL="9525" marR="9525" marT="9525" marB="0" anchor="b">
                    <a:solidFill>
                      <a:schemeClr val="accent6">
                        <a:lumMod val="40000"/>
                        <a:lumOff val="60000"/>
                      </a:schemeClr>
                    </a:solidFill>
                  </a:tcPr>
                </a:tc>
                <a:tc>
                  <a:txBody>
                    <a:bodyPr/>
                    <a:lstStyle/>
                    <a:p>
                      <a:pPr algn="r" fontAlgn="b"/>
                      <a:r>
                        <a:rPr lang="uk-UA" sz="1400" b="0" i="0" u="none" strike="noStrike" dirty="0">
                          <a:solidFill>
                            <a:srgbClr val="000000"/>
                          </a:solidFill>
                          <a:effectLst/>
                          <a:latin typeface="Calibri" panose="020F0502020204030204" pitchFamily="34" charset="0"/>
                        </a:rPr>
                        <a:t>251 750</a:t>
                      </a:r>
                    </a:p>
                  </a:txBody>
                  <a:tcPr marL="9525" marR="9525" marT="9525" marB="0" anchor="b">
                    <a:solidFill>
                      <a:schemeClr val="accent6">
                        <a:lumMod val="40000"/>
                        <a:lumOff val="60000"/>
                      </a:schemeClr>
                    </a:solidFill>
                  </a:tcPr>
                </a:tc>
                <a:tc>
                  <a:txBody>
                    <a:bodyPr/>
                    <a:lstStyle/>
                    <a:p>
                      <a:pPr algn="r" fontAlgn="b"/>
                      <a:r>
                        <a:rPr lang="uk-UA" sz="1400" b="0" i="0" u="none" strike="noStrike" dirty="0">
                          <a:solidFill>
                            <a:srgbClr val="000000"/>
                          </a:solidFill>
                          <a:effectLst/>
                          <a:latin typeface="Calibri" panose="020F0502020204030204" pitchFamily="34" charset="0"/>
                        </a:rPr>
                        <a:t>283 417</a:t>
                      </a:r>
                    </a:p>
                  </a:txBody>
                  <a:tcPr marL="9525" marR="9525" marT="9525" marB="0" anchor="b">
                    <a:solidFill>
                      <a:schemeClr val="accent6">
                        <a:lumMod val="40000"/>
                        <a:lumOff val="60000"/>
                      </a:schemeClr>
                    </a:solidFill>
                  </a:tcPr>
                </a:tc>
                <a:tc>
                  <a:txBody>
                    <a:bodyPr/>
                    <a:lstStyle/>
                    <a:p>
                      <a:pPr algn="r" fontAlgn="b"/>
                      <a:r>
                        <a:rPr lang="uk-UA" sz="1400" b="0" i="0" u="none" strike="noStrike" dirty="0">
                          <a:solidFill>
                            <a:srgbClr val="000000"/>
                          </a:solidFill>
                          <a:effectLst/>
                          <a:latin typeface="Calibri" panose="020F0502020204030204" pitchFamily="34" charset="0"/>
                        </a:rPr>
                        <a:t>315 083</a:t>
                      </a:r>
                    </a:p>
                  </a:txBody>
                  <a:tcPr marL="9525" marR="9525" marT="9525" marB="0" anchor="b">
                    <a:solidFill>
                      <a:schemeClr val="accent6">
                        <a:lumMod val="40000"/>
                        <a:lumOff val="60000"/>
                      </a:schemeClr>
                    </a:solidFill>
                  </a:tcPr>
                </a:tc>
                <a:tc>
                  <a:txBody>
                    <a:bodyPr/>
                    <a:lstStyle/>
                    <a:p>
                      <a:pPr algn="ctr" fontAlgn="b"/>
                      <a:r>
                        <a:rPr lang="uk-UA" sz="1600" b="1" i="0" u="none" strike="noStrike" dirty="0">
                          <a:solidFill>
                            <a:srgbClr val="000000"/>
                          </a:solidFill>
                          <a:effectLst/>
                          <a:latin typeface="Calibri" panose="020F0502020204030204" pitchFamily="34" charset="0"/>
                        </a:rPr>
                        <a:t>1 415 500</a:t>
                      </a:r>
                    </a:p>
                  </a:txBody>
                  <a:tcPr marL="9525" marR="9525" marT="9525" marB="0" anchor="b">
                    <a:solidFill>
                      <a:schemeClr val="accent6">
                        <a:lumMod val="40000"/>
                        <a:lumOff val="60000"/>
                      </a:schemeClr>
                    </a:solidFill>
                  </a:tcPr>
                </a:tc>
                <a:extLst>
                  <a:ext uri="{0D108BD9-81ED-4DB2-BD59-A6C34878D82A}">
                    <a16:rowId xmlns:a16="http://schemas.microsoft.com/office/drawing/2014/main" val="3287667026"/>
                  </a:ext>
                </a:extLst>
              </a:tr>
            </a:tbl>
          </a:graphicData>
        </a:graphic>
      </p:graphicFrame>
      <p:sp>
        <p:nvSpPr>
          <p:cNvPr id="6" name="Заголовок 1"/>
          <p:cNvSpPr txBox="1">
            <a:spLocks/>
          </p:cNvSpPr>
          <p:nvPr/>
        </p:nvSpPr>
        <p:spPr>
          <a:xfrm>
            <a:off x="1418172" y="551392"/>
            <a:ext cx="9423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en-US" b="1" dirty="0"/>
              <a:t>The second year of work</a:t>
            </a:r>
            <a:r>
              <a:rPr lang="en-US" b="1" dirty="0" smtClean="0"/>
              <a:t>.</a:t>
            </a:r>
          </a:p>
          <a:p>
            <a:pPr lvl="0" algn="ctr"/>
            <a:r>
              <a:rPr lang="en-US" b="1" dirty="0" smtClean="0"/>
              <a:t> </a:t>
            </a:r>
            <a:r>
              <a:rPr lang="en-US" b="1" dirty="0"/>
              <a:t>Income calculation (advertising sales)</a:t>
            </a:r>
            <a:endParaRPr lang="uk-UA" b="1" dirty="0"/>
          </a:p>
        </p:txBody>
      </p:sp>
    </p:spTree>
    <p:extLst>
      <p:ext uri="{BB962C8B-B14F-4D97-AF65-F5344CB8AC3E}">
        <p14:creationId xmlns:p14="http://schemas.microsoft.com/office/powerpoint/2010/main" val="1128289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Our competitors: </a:t>
            </a:r>
            <a:endParaRPr lang="uk-UA" dirty="0"/>
          </a:p>
        </p:txBody>
      </p:sp>
      <p:sp>
        <p:nvSpPr>
          <p:cNvPr id="3" name="Объект 2"/>
          <p:cNvSpPr>
            <a:spLocks noGrp="1"/>
          </p:cNvSpPr>
          <p:nvPr>
            <p:ph idx="1"/>
          </p:nvPr>
        </p:nvSpPr>
        <p:spPr/>
        <p:txBody>
          <a:bodyPr>
            <a:normAutofit lnSpcReduction="10000"/>
          </a:bodyPr>
          <a:lstStyle/>
          <a:p>
            <a:pPr marL="0" indent="0">
              <a:buNone/>
            </a:pPr>
            <a:r>
              <a:rPr lang="en-US" dirty="0" smtClean="0">
                <a:hlinkClick r:id="rId2"/>
              </a:rPr>
              <a:t>https://www.fitocracy.com/</a:t>
            </a:r>
            <a:endParaRPr lang="en-US" dirty="0" smtClean="0"/>
          </a:p>
          <a:p>
            <a:pPr marL="0" indent="0">
              <a:buNone/>
            </a:pPr>
            <a:r>
              <a:rPr lang="en-US" dirty="0" smtClean="0">
                <a:hlinkClick r:id="rId3"/>
              </a:rPr>
              <a:t>https://www.gaia.com/yoga</a:t>
            </a:r>
            <a:endParaRPr lang="en-US" dirty="0" smtClean="0"/>
          </a:p>
          <a:p>
            <a:pPr marL="0" indent="0">
              <a:buNone/>
            </a:pPr>
            <a:r>
              <a:rPr lang="en-US" dirty="0" smtClean="0">
                <a:hlinkClick r:id="rId4"/>
              </a:rPr>
              <a:t>http://www.mapmyfitness.com/</a:t>
            </a:r>
            <a:endParaRPr lang="en-US" dirty="0" smtClean="0"/>
          </a:p>
          <a:p>
            <a:pPr marL="0" indent="0">
              <a:buNone/>
            </a:pPr>
            <a:r>
              <a:rPr lang="en-US" dirty="0" smtClean="0">
                <a:hlinkClick r:id="rId5"/>
              </a:rPr>
              <a:t>http://www.sparkpeople.com/</a:t>
            </a:r>
            <a:endParaRPr lang="en-US" dirty="0" smtClean="0"/>
          </a:p>
          <a:p>
            <a:pPr marL="0" indent="0">
              <a:buNone/>
            </a:pPr>
            <a:r>
              <a:rPr lang="en-US" dirty="0" smtClean="0">
                <a:hlinkClick r:id="rId6"/>
              </a:rPr>
              <a:t>http://www.traineo.com/Fitness/Personal-Trainer-Courseware-Traineo</a:t>
            </a:r>
            <a:endParaRPr lang="en-US" dirty="0" smtClean="0"/>
          </a:p>
          <a:p>
            <a:pPr marL="0" indent="0">
              <a:buNone/>
            </a:pPr>
            <a:r>
              <a:rPr lang="en-US" dirty="0" smtClean="0">
                <a:hlinkClick r:id="rId7"/>
              </a:rPr>
              <a:t>http://www.dailymile.com/#ref=logo</a:t>
            </a:r>
            <a:endParaRPr lang="en-US" dirty="0" smtClean="0"/>
          </a:p>
          <a:p>
            <a:pPr marL="0" indent="0">
              <a:buNone/>
            </a:pPr>
            <a:r>
              <a:rPr lang="en-US" dirty="0" smtClean="0">
                <a:hlinkClick r:id="rId8"/>
              </a:rPr>
              <a:t>http://www.trainingpeaks.com</a:t>
            </a:r>
            <a:r>
              <a:rPr lang="en-US" dirty="0" smtClean="0">
                <a:hlinkClick r:id="rId8"/>
              </a:rPr>
              <a:t>/</a:t>
            </a:r>
            <a:endParaRPr lang="en-US" dirty="0" smtClean="0"/>
          </a:p>
          <a:p>
            <a:pPr marL="0" indent="0">
              <a:buNone/>
            </a:pPr>
            <a:r>
              <a:rPr lang="en-US" u="sng" dirty="0">
                <a:solidFill>
                  <a:srgbClr val="0070C0"/>
                </a:solidFill>
              </a:rPr>
              <a:t>https://virtuagym.com</a:t>
            </a:r>
            <a:endParaRPr lang="en-US" u="sng" dirty="0" smtClean="0">
              <a:solidFill>
                <a:srgbClr val="0070C0"/>
              </a:solidFill>
            </a:endParaRPr>
          </a:p>
          <a:p>
            <a:pPr marL="0" indent="0">
              <a:buNone/>
            </a:pPr>
            <a:r>
              <a:rPr lang="uk-UA" dirty="0" smtClean="0"/>
              <a:t>…</a:t>
            </a:r>
            <a:endParaRPr lang="uk-UA" dirty="0"/>
          </a:p>
        </p:txBody>
      </p:sp>
    </p:spTree>
    <p:extLst>
      <p:ext uri="{BB962C8B-B14F-4D97-AF65-F5344CB8AC3E}">
        <p14:creationId xmlns:p14="http://schemas.microsoft.com/office/powerpoint/2010/main" val="4148490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Their disadvantages:</a:t>
            </a:r>
            <a:endParaRPr lang="uk-UA" dirty="0"/>
          </a:p>
        </p:txBody>
      </p:sp>
      <p:sp>
        <p:nvSpPr>
          <p:cNvPr id="3" name="Объект 2"/>
          <p:cNvSpPr>
            <a:spLocks noGrp="1"/>
          </p:cNvSpPr>
          <p:nvPr>
            <p:ph idx="1"/>
          </p:nvPr>
        </p:nvSpPr>
        <p:spPr>
          <a:xfrm>
            <a:off x="756557" y="2242003"/>
            <a:ext cx="10515600" cy="3873046"/>
          </a:xfrm>
        </p:spPr>
        <p:txBody>
          <a:bodyPr>
            <a:normAutofit/>
          </a:bodyPr>
          <a:lstStyle/>
          <a:p>
            <a:pPr>
              <a:buFont typeface="Wingdings" panose="05000000000000000000" pitchFamily="2" charset="2"/>
              <a:buChar char="ü"/>
            </a:pPr>
            <a:r>
              <a:rPr lang="uk-UA" dirty="0" smtClean="0"/>
              <a:t> </a:t>
            </a:r>
            <a:r>
              <a:rPr lang="en-US" dirty="0" smtClean="0"/>
              <a:t>only </a:t>
            </a:r>
            <a:r>
              <a:rPr lang="en-US" dirty="0"/>
              <a:t>one-language interface available;</a:t>
            </a:r>
            <a:endParaRPr lang="uk-UA" dirty="0"/>
          </a:p>
          <a:p>
            <a:pPr>
              <a:buFont typeface="Wingdings" panose="05000000000000000000" pitchFamily="2" charset="2"/>
              <a:buChar char="ü"/>
            </a:pPr>
            <a:r>
              <a:rPr lang="uk-UA" dirty="0" smtClean="0"/>
              <a:t> </a:t>
            </a:r>
            <a:r>
              <a:rPr lang="en-US" dirty="0" smtClean="0"/>
              <a:t>information concerning only one kind of sports;</a:t>
            </a:r>
            <a:endParaRPr lang="uk-UA" dirty="0"/>
          </a:p>
          <a:p>
            <a:pPr>
              <a:buFont typeface="Wingdings" panose="05000000000000000000" pitchFamily="2" charset="2"/>
              <a:buChar char="ü"/>
            </a:pPr>
            <a:r>
              <a:rPr lang="uk-UA" dirty="0" smtClean="0"/>
              <a:t> </a:t>
            </a:r>
            <a:r>
              <a:rPr lang="en-US" dirty="0" smtClean="0"/>
              <a:t>paid </a:t>
            </a:r>
            <a:r>
              <a:rPr lang="en-US" dirty="0"/>
              <a:t>services for the users</a:t>
            </a:r>
            <a:r>
              <a:rPr lang="uk-UA" dirty="0"/>
              <a:t> (</a:t>
            </a:r>
            <a:r>
              <a:rPr lang="en-US" dirty="0"/>
              <a:t>not all of them, but mostly</a:t>
            </a:r>
            <a:r>
              <a:rPr lang="uk-UA" dirty="0"/>
              <a:t>)</a:t>
            </a:r>
            <a:r>
              <a:rPr lang="en-US" dirty="0"/>
              <a:t>;</a:t>
            </a:r>
            <a:endParaRPr lang="uk-UA" dirty="0"/>
          </a:p>
          <a:p>
            <a:pPr algn="just">
              <a:buFont typeface="Wingdings" panose="05000000000000000000" pitchFamily="2" charset="2"/>
              <a:buChar char="ü"/>
            </a:pPr>
            <a:r>
              <a:rPr lang="uk-UA" dirty="0" smtClean="0"/>
              <a:t> </a:t>
            </a:r>
            <a:r>
              <a:rPr lang="en-US" altLang="uk-UA" dirty="0"/>
              <a:t>lack of information about trainers whose services are offered</a:t>
            </a:r>
            <a:r>
              <a:rPr lang="en-US" altLang="uk-UA" dirty="0" smtClean="0"/>
              <a:t>;</a:t>
            </a:r>
            <a:endParaRPr lang="uk-UA" altLang="uk-UA" dirty="0" smtClean="0"/>
          </a:p>
          <a:p>
            <a:pPr lvl="0" algn="just">
              <a:buFont typeface="Wingdings" panose="05000000000000000000" pitchFamily="2" charset="2"/>
              <a:buChar char="ü"/>
            </a:pPr>
            <a:r>
              <a:rPr lang="uk-UA" altLang="uk-UA" dirty="0"/>
              <a:t> </a:t>
            </a:r>
            <a:r>
              <a:rPr lang="en-US" dirty="0"/>
              <a:t>each website implements only one function, meaning that to get full information one has to use a few websites or programs; </a:t>
            </a:r>
            <a:endParaRPr lang="uk-UA" dirty="0" smtClean="0"/>
          </a:p>
          <a:p>
            <a:pPr algn="just">
              <a:buFont typeface="Wingdings" panose="05000000000000000000" pitchFamily="2" charset="2"/>
              <a:buChar char="ü"/>
            </a:pPr>
            <a:r>
              <a:rPr lang="uk-UA" dirty="0"/>
              <a:t> </a:t>
            </a:r>
            <a:r>
              <a:rPr lang="en-US" dirty="0"/>
              <a:t>synchronization is implemented with one or two gadgets</a:t>
            </a:r>
            <a:r>
              <a:rPr lang="en-US" dirty="0" smtClean="0"/>
              <a:t>.</a:t>
            </a:r>
            <a:endParaRPr lang="uk-UA" dirty="0"/>
          </a:p>
          <a:p>
            <a:pPr marL="0" indent="0">
              <a:buNone/>
            </a:pPr>
            <a:endParaRPr lang="uk-UA" altLang="uk-UA" sz="3600" dirty="0">
              <a:latin typeface="Arial" panose="020B0604020202020204" pitchFamily="34" charset="0"/>
            </a:endParaRPr>
          </a:p>
          <a:p>
            <a:pPr lvl="0">
              <a:buFont typeface="Wingdings" panose="05000000000000000000" pitchFamily="2" charset="2"/>
              <a:buChar char="ü"/>
            </a:pPr>
            <a:endParaRPr lang="uk-UA" dirty="0" smtClean="0"/>
          </a:p>
          <a:p>
            <a:pPr>
              <a:buFont typeface="Wingdings" panose="05000000000000000000" pitchFamily="2" charset="2"/>
              <a:buChar char="ü"/>
            </a:pPr>
            <a:endParaRPr lang="uk-UA" dirty="0"/>
          </a:p>
        </p:txBody>
      </p:sp>
      <p:sp>
        <p:nvSpPr>
          <p:cNvPr id="11" name="Rectangle 8"/>
          <p:cNvSpPr>
            <a:spLocks noChangeArrowheads="1"/>
          </p:cNvSpPr>
          <p:nvPr/>
        </p:nvSpPr>
        <p:spPr bwMode="auto">
          <a:xfrm>
            <a:off x="0" y="15737"/>
            <a:ext cx="630798" cy="425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3882"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099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a:t>Our advantages.</a:t>
            </a:r>
            <a:endParaRPr lang="uk-UA" dirty="0"/>
          </a:p>
        </p:txBody>
      </p:sp>
      <p:sp>
        <p:nvSpPr>
          <p:cNvPr id="3" name="Объект 2"/>
          <p:cNvSpPr>
            <a:spLocks noGrp="1"/>
          </p:cNvSpPr>
          <p:nvPr>
            <p:ph idx="1"/>
          </p:nvPr>
        </p:nvSpPr>
        <p:spPr/>
        <p:txBody>
          <a:bodyPr>
            <a:normAutofit lnSpcReduction="10000"/>
          </a:bodyPr>
          <a:lstStyle/>
          <a:p>
            <a:pPr>
              <a:buFont typeface="Wingdings" panose="05000000000000000000" pitchFamily="2" charset="2"/>
              <a:buChar char="ü"/>
            </a:pPr>
            <a:endParaRPr lang="uk-UA" dirty="0" smtClean="0"/>
          </a:p>
          <a:p>
            <a:pPr lvl="0" algn="just">
              <a:buFont typeface="Wingdings" panose="05000000000000000000" pitchFamily="2" charset="2"/>
              <a:buChar char="ü"/>
            </a:pPr>
            <a:r>
              <a:rPr lang="en-US" dirty="0"/>
              <a:t>six language interface (Ukrainian, Russian, English, German, Spanish, French), and we also plan to add other languages (under certain conditions);</a:t>
            </a:r>
            <a:endParaRPr lang="uk-UA" dirty="0"/>
          </a:p>
          <a:p>
            <a:pPr lvl="0" algn="just">
              <a:buFont typeface="Wingdings" panose="05000000000000000000" pitchFamily="2" charset="2"/>
              <a:buChar char="ü"/>
            </a:pPr>
            <a:r>
              <a:rPr lang="en-US" dirty="0"/>
              <a:t>a few kinds of sports to start with</a:t>
            </a:r>
            <a:r>
              <a:rPr lang="uk-UA" dirty="0"/>
              <a:t> – </a:t>
            </a:r>
            <a:r>
              <a:rPr lang="en-US" dirty="0"/>
              <a:t>jogging</a:t>
            </a:r>
            <a:r>
              <a:rPr lang="uk-UA" dirty="0"/>
              <a:t>, </a:t>
            </a:r>
            <a:r>
              <a:rPr lang="en-US" dirty="0"/>
              <a:t>yoga</a:t>
            </a:r>
            <a:r>
              <a:rPr lang="uk-UA" dirty="0"/>
              <a:t>, </a:t>
            </a:r>
            <a:r>
              <a:rPr lang="en-US" dirty="0"/>
              <a:t>bodybuilding </a:t>
            </a:r>
            <a:r>
              <a:rPr lang="uk-UA" dirty="0"/>
              <a:t>(</a:t>
            </a:r>
            <a:r>
              <a:rPr lang="en-US" dirty="0"/>
              <a:t>techniques, coaches</a:t>
            </a:r>
            <a:r>
              <a:rPr lang="uk-UA" dirty="0"/>
              <a:t>)</a:t>
            </a:r>
            <a:r>
              <a:rPr lang="en-US" dirty="0"/>
              <a:t>…</a:t>
            </a:r>
            <a:endParaRPr lang="uk-UA" dirty="0"/>
          </a:p>
          <a:p>
            <a:pPr lvl="0" algn="just">
              <a:buFont typeface="Wingdings" panose="05000000000000000000" pitchFamily="2" charset="2"/>
              <a:buChar char="ü"/>
            </a:pPr>
            <a:r>
              <a:rPr lang="en-US" dirty="0"/>
              <a:t>guide with ALL available places for workouts worldwide</a:t>
            </a:r>
            <a:r>
              <a:rPr lang="uk-UA" dirty="0"/>
              <a:t>, </a:t>
            </a:r>
            <a:r>
              <a:rPr lang="en-US" dirty="0"/>
              <a:t>providing maximum information on them</a:t>
            </a:r>
            <a:r>
              <a:rPr lang="uk-UA" dirty="0"/>
              <a:t>; </a:t>
            </a:r>
          </a:p>
          <a:p>
            <a:pPr lvl="0" algn="just">
              <a:buFont typeface="Wingdings" panose="05000000000000000000" pitchFamily="2" charset="2"/>
              <a:buChar char="ü"/>
            </a:pPr>
            <a:r>
              <a:rPr lang="uk-UA" dirty="0"/>
              <a:t> </a:t>
            </a:r>
            <a:r>
              <a:rPr lang="en-US" dirty="0"/>
              <a:t>mobile applications for IOS and Android;</a:t>
            </a:r>
            <a:endParaRPr lang="uk-UA" dirty="0"/>
          </a:p>
          <a:p>
            <a:pPr lvl="0" algn="just">
              <a:buFont typeface="Wingdings" panose="05000000000000000000" pitchFamily="2" charset="2"/>
              <a:buChar char="ü"/>
            </a:pPr>
            <a:r>
              <a:rPr lang="uk-UA" dirty="0"/>
              <a:t> </a:t>
            </a:r>
            <a:r>
              <a:rPr lang="en-US" dirty="0"/>
              <a:t>totally free for the users.</a:t>
            </a:r>
            <a:endParaRPr lang="uk-UA" dirty="0"/>
          </a:p>
          <a:p>
            <a:pPr>
              <a:buFont typeface="Wingdings" panose="05000000000000000000" pitchFamily="2" charset="2"/>
              <a:buChar char="ü"/>
            </a:pPr>
            <a:endParaRPr lang="uk-UA" dirty="0"/>
          </a:p>
        </p:txBody>
      </p:sp>
    </p:spTree>
    <p:extLst>
      <p:ext uri="{BB962C8B-B14F-4D97-AF65-F5344CB8AC3E}">
        <p14:creationId xmlns:p14="http://schemas.microsoft.com/office/powerpoint/2010/main" val="235017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Z:\Work\Маліборський\toaction.today\02-04-2018\Slide.jpg"/>
          <p:cNvPicPr>
            <a:picLocks noChangeAspect="1" noChangeArrowheads="1"/>
          </p:cNvPicPr>
          <p:nvPr/>
        </p:nvPicPr>
        <p:blipFill>
          <a:blip r:embed="rId2" cstate="print"/>
          <a:srcRect/>
          <a:stretch>
            <a:fillRect/>
          </a:stretch>
        </p:blipFill>
        <p:spPr bwMode="auto">
          <a:xfrm>
            <a:off x="3175" y="0"/>
            <a:ext cx="12188825" cy="6858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lvl="0"/>
            <a:r>
              <a:rPr lang="uk-UA" dirty="0" smtClean="0"/>
              <a:t> </a:t>
            </a:r>
            <a:br>
              <a:rPr lang="uk-UA" dirty="0" smtClean="0"/>
            </a:br>
            <a:r>
              <a:rPr lang="uk-UA" altLang="uk-UA" dirty="0" err="1" smtClean="0">
                <a:latin typeface="Arial Unicode MS"/>
                <a:ea typeface="Calibri" panose="020F0502020204030204" pitchFamily="34" charset="0"/>
                <a:cs typeface="Times New Roman" panose="02020603050405020304" pitchFamily="18" charset="0"/>
              </a:rPr>
              <a:t>Time</a:t>
            </a:r>
            <a:r>
              <a:rPr lang="uk-UA" altLang="uk-UA" dirty="0" smtClean="0">
                <a:latin typeface="Arial Unicode MS"/>
                <a:ea typeface="Calibri" panose="020F0502020204030204" pitchFamily="34" charset="0"/>
                <a:cs typeface="Times New Roman" panose="02020603050405020304" pitchFamily="18" charset="0"/>
              </a:rPr>
              <a:t> </a:t>
            </a:r>
            <a:r>
              <a:rPr lang="uk-UA" altLang="uk-UA" dirty="0" err="1">
                <a:latin typeface="Arial Unicode MS"/>
                <a:ea typeface="Calibri" panose="020F0502020204030204" pitchFamily="34" charset="0"/>
                <a:cs typeface="Times New Roman" panose="02020603050405020304" pitchFamily="18" charset="0"/>
              </a:rPr>
              <a:t>line</a:t>
            </a:r>
            <a:r>
              <a:rPr lang="uk-UA" altLang="uk-UA" dirty="0">
                <a:latin typeface="Arial Unicode MS"/>
                <a:ea typeface="Calibri" panose="020F0502020204030204" pitchFamily="34" charset="0"/>
                <a:cs typeface="Times New Roman" panose="02020603050405020304" pitchFamily="18" charset="0"/>
              </a:rPr>
              <a:t> </a:t>
            </a:r>
            <a:r>
              <a:rPr lang="en-US" altLang="uk-UA" dirty="0">
                <a:latin typeface="Arial Unicode MS"/>
                <a:ea typeface="Calibri" panose="020F0502020204030204" pitchFamily="34" charset="0"/>
                <a:cs typeface="Times New Roman" panose="02020603050405020304" pitchFamily="18" charset="0"/>
              </a:rPr>
              <a:t>for </a:t>
            </a:r>
            <a:r>
              <a:rPr lang="uk-UA" altLang="uk-UA" dirty="0" err="1">
                <a:latin typeface="Arial Unicode MS"/>
                <a:ea typeface="Calibri" panose="020F0502020204030204" pitchFamily="34" charset="0"/>
                <a:cs typeface="Times New Roman" panose="02020603050405020304" pitchFamily="18" charset="0"/>
              </a:rPr>
              <a:t>startup</a:t>
            </a:r>
            <a:r>
              <a:rPr lang="en-US" altLang="uk-UA" dirty="0">
                <a:latin typeface="Arial Unicode MS"/>
                <a:ea typeface="Calibri" panose="020F0502020204030204" pitchFamily="34" charset="0"/>
                <a:cs typeface="Times New Roman" panose="02020603050405020304" pitchFamily="18" charset="0"/>
              </a:rPr>
              <a:t> </a:t>
            </a:r>
            <a:r>
              <a:rPr lang="uk-UA" altLang="uk-UA" dirty="0" err="1">
                <a:latin typeface="Arial Unicode MS"/>
                <a:ea typeface="Calibri" panose="020F0502020204030204" pitchFamily="34" charset="0"/>
                <a:cs typeface="Times New Roman" panose="02020603050405020304" pitchFamily="18" charset="0"/>
              </a:rPr>
              <a:t>development</a:t>
            </a:r>
            <a:r>
              <a:rPr lang="uk-UA" altLang="uk-UA" dirty="0">
                <a:latin typeface="Arial Unicode MS"/>
                <a:ea typeface="Calibri" panose="020F0502020204030204" pitchFamily="34" charset="0"/>
                <a:cs typeface="Times New Roman" panose="02020603050405020304" pitchFamily="18" charset="0"/>
              </a:rPr>
              <a:t>.</a:t>
            </a:r>
            <a:r>
              <a:rPr lang="uk-UA" altLang="uk-UA" sz="2000" dirty="0"/>
              <a:t> </a:t>
            </a:r>
            <a:r>
              <a:rPr lang="uk-UA" altLang="uk-UA" sz="5400" dirty="0">
                <a:latin typeface="Arial" panose="020B0604020202020204" pitchFamily="34" charset="0"/>
              </a:rPr>
              <a:t/>
            </a:r>
            <a:br>
              <a:rPr lang="uk-UA" altLang="uk-UA" sz="5400" dirty="0">
                <a:latin typeface="Arial" panose="020B0604020202020204" pitchFamily="34" charset="0"/>
              </a:rPr>
            </a:br>
            <a:endParaRPr lang="uk-UA" dirty="0"/>
          </a:p>
        </p:txBody>
      </p:sp>
      <p:sp>
        <p:nvSpPr>
          <p:cNvPr id="3" name="Объект 2"/>
          <p:cNvSpPr>
            <a:spLocks noGrp="1"/>
          </p:cNvSpPr>
          <p:nvPr>
            <p:ph idx="1"/>
          </p:nvPr>
        </p:nvSpPr>
        <p:spPr/>
        <p:txBody>
          <a:bodyPr>
            <a:noAutofit/>
          </a:bodyPr>
          <a:lstStyle/>
          <a:p>
            <a:pPr marL="0" lvl="0" indent="0">
              <a:lnSpc>
                <a:spcPct val="110000"/>
              </a:lnSpc>
              <a:buNone/>
            </a:pPr>
            <a:r>
              <a:rPr lang="uk-UA" altLang="uk-UA" sz="1800" dirty="0" err="1" smtClean="0">
                <a:ea typeface="Calibri" panose="020F0502020204030204" pitchFamily="34" charset="0"/>
                <a:cs typeface="Times New Roman" panose="02020603050405020304" pitchFamily="18" charset="0"/>
              </a:rPr>
              <a:t>from</a:t>
            </a:r>
            <a:r>
              <a:rPr lang="uk-UA" altLang="uk-UA" sz="1800" dirty="0" smtClean="0">
                <a:ea typeface="Calibri" panose="020F0502020204030204" pitchFamily="34" charset="0"/>
                <a:cs typeface="Times New Roman" panose="02020603050405020304" pitchFamily="18" charset="0"/>
              </a:rPr>
              <a:t> </a:t>
            </a:r>
            <a:r>
              <a:rPr lang="uk-UA" altLang="uk-UA" sz="1800" dirty="0">
                <a:ea typeface="Calibri" panose="020F0502020204030204" pitchFamily="34" charset="0"/>
                <a:cs typeface="Times New Roman" panose="02020603050405020304" pitchFamily="18" charset="0"/>
              </a:rPr>
              <a:t>0 </a:t>
            </a:r>
            <a:r>
              <a:rPr lang="uk-UA" altLang="uk-UA" sz="1800" dirty="0" err="1">
                <a:ea typeface="Calibri" panose="020F0502020204030204" pitchFamily="34" charset="0"/>
                <a:cs typeface="Times New Roman" panose="02020603050405020304" pitchFamily="18" charset="0"/>
              </a:rPr>
              <a:t>to</a:t>
            </a:r>
            <a:r>
              <a:rPr lang="uk-UA" altLang="uk-UA" sz="1800" dirty="0">
                <a:ea typeface="Calibri" panose="020F0502020204030204" pitchFamily="34" charset="0"/>
                <a:cs typeface="Times New Roman" panose="02020603050405020304" pitchFamily="18" charset="0"/>
              </a:rPr>
              <a:t> 2 </a:t>
            </a:r>
            <a:r>
              <a:rPr lang="uk-UA" altLang="uk-UA" sz="1800" dirty="0" err="1">
                <a:ea typeface="Calibri" panose="020F0502020204030204" pitchFamily="34" charset="0"/>
                <a:cs typeface="Times New Roman" panose="02020603050405020304" pitchFamily="18" charset="0"/>
              </a:rPr>
              <a:t>months</a:t>
            </a:r>
            <a:r>
              <a:rPr lang="uk-UA" altLang="uk-UA" sz="1800" dirty="0">
                <a:ea typeface="Calibri" panose="020F0502020204030204" pitchFamily="34" charset="0"/>
                <a:cs typeface="Times New Roman" panose="02020603050405020304" pitchFamily="18" charset="0"/>
              </a:rPr>
              <a:t> - </a:t>
            </a:r>
            <a:r>
              <a:rPr lang="uk-UA" altLang="uk-UA" sz="1800" dirty="0" err="1">
                <a:ea typeface="Calibri" panose="020F0502020204030204" pitchFamily="34" charset="0"/>
                <a:cs typeface="Times New Roman" panose="02020603050405020304" pitchFamily="18" charset="0"/>
              </a:rPr>
              <a:t>Creating</a:t>
            </a:r>
            <a:r>
              <a:rPr lang="uk-UA" altLang="uk-UA" sz="1800" dirty="0">
                <a:ea typeface="Calibri" panose="020F0502020204030204" pitchFamily="34" charset="0"/>
                <a:cs typeface="Times New Roman" panose="02020603050405020304" pitchFamily="18" charset="0"/>
              </a:rPr>
              <a:t> a </a:t>
            </a:r>
            <a:r>
              <a:rPr lang="uk-UA" altLang="uk-UA" sz="1800" dirty="0" err="1">
                <a:ea typeface="Calibri" panose="020F0502020204030204" pitchFamily="34" charset="0"/>
                <a:cs typeface="Times New Roman" panose="02020603050405020304" pitchFamily="18" charset="0"/>
              </a:rPr>
              <a:t>project</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technical</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specification</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Split</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the</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project</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into</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parts</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of</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the</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implementation</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Implementation</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of</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thumbnail</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Mockup</a:t>
            </a:r>
            <a:r>
              <a:rPr lang="uk-UA" altLang="uk-UA" sz="1800" dirty="0">
                <a:ea typeface="Calibri" panose="020F0502020204030204" pitchFamily="34" charset="0"/>
                <a:cs typeface="Times New Roman" panose="02020603050405020304" pitchFamily="18" charset="0"/>
              </a:rPr>
              <a:t>) </a:t>
            </a:r>
            <a:r>
              <a:rPr lang="en-US" altLang="uk-UA" sz="1800" dirty="0">
                <a:ea typeface="Calibri" panose="020F0502020204030204" pitchFamily="34" charset="0"/>
                <a:cs typeface="Times New Roman" panose="02020603050405020304" pitchFamily="18" charset="0"/>
              </a:rPr>
              <a:t>of the project </a:t>
            </a:r>
            <a:r>
              <a:rPr lang="uk-UA" altLang="uk-UA" sz="1800" dirty="0" err="1">
                <a:ea typeface="Calibri" panose="020F0502020204030204" pitchFamily="34" charset="0"/>
                <a:cs typeface="Times New Roman" panose="02020603050405020304" pitchFamily="18" charset="0"/>
              </a:rPr>
              <a:t>project</a:t>
            </a:r>
            <a:r>
              <a:rPr lang="uk-UA" altLang="uk-UA" sz="1800" dirty="0">
                <a:ea typeface="Calibri" panose="020F0502020204030204" pitchFamily="34" charset="0"/>
                <a:cs typeface="Times New Roman" panose="02020603050405020304" pitchFamily="18" charset="0"/>
              </a:rPr>
              <a:t> </a:t>
            </a:r>
            <a:r>
              <a:rPr lang="en-US" altLang="uk-UA" sz="1800" dirty="0">
                <a:ea typeface="Calibri" panose="020F0502020204030204" pitchFamily="34" charset="0"/>
                <a:cs typeface="Times New Roman" panose="02020603050405020304" pitchFamily="18" charset="0"/>
              </a:rPr>
              <a:t>for </a:t>
            </a:r>
            <a:r>
              <a:rPr lang="uk-UA" altLang="uk-UA" sz="1800" dirty="0" err="1">
                <a:ea typeface="Calibri" panose="020F0502020204030204" pitchFamily="34" charset="0"/>
                <a:cs typeface="Times New Roman" panose="02020603050405020304" pitchFamily="18" charset="0"/>
              </a:rPr>
              <a:t>client</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part</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mobile</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part</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administrative</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part</a:t>
            </a:r>
            <a:r>
              <a:rPr lang="uk-UA" altLang="uk-UA" sz="1800" dirty="0">
                <a:ea typeface="Calibri" panose="020F0502020204030204" pitchFamily="34" charset="0"/>
                <a:cs typeface="Times New Roman" panose="02020603050405020304" pitchFamily="18" charset="0"/>
              </a:rPr>
              <a:t>.</a:t>
            </a:r>
            <a:r>
              <a:rPr lang="uk-UA" altLang="uk-UA" sz="1800" dirty="0"/>
              <a:t> </a:t>
            </a:r>
            <a:endParaRPr lang="uk-UA" altLang="uk-UA" sz="1800" dirty="0" smtClean="0"/>
          </a:p>
          <a:p>
            <a:pPr marL="0" indent="0">
              <a:lnSpc>
                <a:spcPct val="110000"/>
              </a:lnSpc>
              <a:buNone/>
            </a:pPr>
            <a:r>
              <a:rPr lang="uk-UA" altLang="uk-UA" sz="1800" dirty="0" err="1">
                <a:ea typeface="Calibri" panose="020F0502020204030204" pitchFamily="34" charset="0"/>
                <a:cs typeface="Times New Roman" panose="02020603050405020304" pitchFamily="18" charset="0"/>
              </a:rPr>
              <a:t>from</a:t>
            </a:r>
            <a:r>
              <a:rPr lang="uk-UA" altLang="uk-UA" sz="1800" dirty="0">
                <a:ea typeface="Calibri" panose="020F0502020204030204" pitchFamily="34" charset="0"/>
                <a:cs typeface="Times New Roman" panose="02020603050405020304" pitchFamily="18" charset="0"/>
              </a:rPr>
              <a:t> 2 </a:t>
            </a:r>
            <a:r>
              <a:rPr lang="uk-UA" altLang="uk-UA" sz="1800" dirty="0" err="1">
                <a:ea typeface="Calibri" panose="020F0502020204030204" pitchFamily="34" charset="0"/>
                <a:cs typeface="Times New Roman" panose="02020603050405020304" pitchFamily="18" charset="0"/>
              </a:rPr>
              <a:t>to</a:t>
            </a:r>
            <a:r>
              <a:rPr lang="uk-UA" altLang="uk-UA" sz="1800" dirty="0">
                <a:ea typeface="Calibri" panose="020F0502020204030204" pitchFamily="34" charset="0"/>
                <a:cs typeface="Times New Roman" panose="02020603050405020304" pitchFamily="18" charset="0"/>
              </a:rPr>
              <a:t> 4 </a:t>
            </a:r>
            <a:r>
              <a:rPr lang="uk-UA" altLang="uk-UA" sz="1800" dirty="0" err="1">
                <a:ea typeface="Calibri" panose="020F0502020204030204" pitchFamily="34" charset="0"/>
                <a:cs typeface="Times New Roman" panose="02020603050405020304" pitchFamily="18" charset="0"/>
              </a:rPr>
              <a:t>month</a:t>
            </a:r>
            <a:r>
              <a:rPr lang="uk-UA" altLang="uk-UA" sz="1800" dirty="0">
                <a:ea typeface="Calibri" panose="020F0502020204030204" pitchFamily="34" charset="0"/>
                <a:cs typeface="Times New Roman" panose="02020603050405020304" pitchFamily="18" charset="0"/>
              </a:rPr>
              <a:t> - </a:t>
            </a:r>
            <a:r>
              <a:rPr lang="uk-UA" altLang="uk-UA" sz="1800" dirty="0" err="1">
                <a:ea typeface="Calibri" panose="020F0502020204030204" pitchFamily="34" charset="0"/>
                <a:cs typeface="Times New Roman" panose="02020603050405020304" pitchFamily="18" charset="0"/>
              </a:rPr>
              <a:t>Creating</a:t>
            </a:r>
            <a:r>
              <a:rPr lang="uk-UA" altLang="uk-UA" sz="1800" dirty="0">
                <a:ea typeface="Calibri" panose="020F0502020204030204" pitchFamily="34" charset="0"/>
                <a:cs typeface="Times New Roman" panose="02020603050405020304" pitchFamily="18" charset="0"/>
              </a:rPr>
              <a:t> a </a:t>
            </a:r>
            <a:r>
              <a:rPr lang="uk-UA" altLang="uk-UA" sz="1800" dirty="0" err="1">
                <a:ea typeface="Calibri" panose="020F0502020204030204" pitchFamily="34" charset="0"/>
                <a:cs typeface="Times New Roman" panose="02020603050405020304" pitchFamily="18" charset="0"/>
              </a:rPr>
              <a:t>user-friendly</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interface</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design</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of</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client</a:t>
            </a:r>
            <a:r>
              <a:rPr lang="uk-UA" altLang="uk-UA" sz="1800" dirty="0">
                <a:ea typeface="Calibri" panose="020F0502020204030204" pitchFamily="34" charset="0"/>
                <a:cs typeface="Times New Roman" panose="02020603050405020304" pitchFamily="18" charset="0"/>
              </a:rPr>
              <a:t> </a:t>
            </a:r>
            <a:r>
              <a:rPr lang="en-US" altLang="uk-UA" sz="1800" dirty="0">
                <a:ea typeface="Calibri" panose="020F0502020204030204" pitchFamily="34" charset="0"/>
                <a:cs typeface="Times New Roman" panose="02020603050405020304" pitchFamily="18" charset="0"/>
              </a:rPr>
              <a:t>part</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interface</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administrative</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part</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mobile</a:t>
            </a:r>
            <a:r>
              <a:rPr lang="uk-UA" altLang="uk-UA" sz="1800" dirty="0">
                <a:ea typeface="Calibri" panose="020F0502020204030204" pitchFamily="34" charset="0"/>
                <a:cs typeface="Times New Roman" panose="02020603050405020304" pitchFamily="18" charset="0"/>
              </a:rPr>
              <a:t> </a:t>
            </a:r>
            <a:r>
              <a:rPr lang="uk-UA" altLang="uk-UA" sz="1800" dirty="0" err="1">
                <a:ea typeface="Calibri" panose="020F0502020204030204" pitchFamily="34" charset="0"/>
                <a:cs typeface="Times New Roman" panose="02020603050405020304" pitchFamily="18" charset="0"/>
              </a:rPr>
              <a:t>part</a:t>
            </a:r>
            <a:r>
              <a:rPr lang="uk-UA" altLang="uk-UA" sz="1800" dirty="0">
                <a:ea typeface="Calibri" panose="020F0502020204030204" pitchFamily="34" charset="0"/>
                <a:cs typeface="Times New Roman" panose="02020603050405020304" pitchFamily="18" charset="0"/>
              </a:rPr>
              <a:t>.</a:t>
            </a:r>
            <a:r>
              <a:rPr lang="uk-UA" altLang="uk-UA" sz="1800" dirty="0"/>
              <a:t> </a:t>
            </a:r>
            <a:endParaRPr lang="uk-UA" altLang="uk-UA" sz="1800" dirty="0" smtClean="0"/>
          </a:p>
          <a:p>
            <a:pPr marL="0" indent="0">
              <a:lnSpc>
                <a:spcPct val="110000"/>
              </a:lnSpc>
              <a:buNone/>
            </a:pPr>
            <a:r>
              <a:rPr lang="uk-UA" sz="1800" dirty="0" err="1"/>
              <a:t>from</a:t>
            </a:r>
            <a:r>
              <a:rPr lang="uk-UA" sz="1800" dirty="0"/>
              <a:t> 4 </a:t>
            </a:r>
            <a:r>
              <a:rPr lang="uk-UA" sz="1800" dirty="0" err="1"/>
              <a:t>to</a:t>
            </a:r>
            <a:r>
              <a:rPr lang="uk-UA" sz="1800" dirty="0"/>
              <a:t> 6 </a:t>
            </a:r>
            <a:r>
              <a:rPr lang="uk-UA" sz="1800" dirty="0" err="1"/>
              <a:t>month</a:t>
            </a:r>
            <a:r>
              <a:rPr lang="uk-UA" sz="1800" dirty="0"/>
              <a:t> – </a:t>
            </a:r>
            <a:r>
              <a:rPr lang="en-US" sz="1800" dirty="0"/>
              <a:t>Development of the project’s software architecture.</a:t>
            </a:r>
            <a:endParaRPr lang="uk-UA" sz="1800" dirty="0"/>
          </a:p>
          <a:p>
            <a:pPr marL="0" indent="0">
              <a:lnSpc>
                <a:spcPct val="110000"/>
              </a:lnSpc>
              <a:buNone/>
            </a:pPr>
            <a:r>
              <a:rPr lang="uk-UA" sz="1800" dirty="0" err="1"/>
              <a:t>from</a:t>
            </a:r>
            <a:r>
              <a:rPr lang="uk-UA" sz="1800" dirty="0"/>
              <a:t> </a:t>
            </a:r>
            <a:r>
              <a:rPr lang="en-US" sz="1800" dirty="0"/>
              <a:t>6</a:t>
            </a:r>
            <a:r>
              <a:rPr lang="uk-UA" sz="1800" dirty="0"/>
              <a:t> </a:t>
            </a:r>
            <a:r>
              <a:rPr lang="uk-UA" sz="1800" dirty="0" err="1"/>
              <a:t>to</a:t>
            </a:r>
            <a:r>
              <a:rPr lang="uk-UA" sz="1800" dirty="0"/>
              <a:t> </a:t>
            </a:r>
            <a:r>
              <a:rPr lang="en-US" sz="1800" dirty="0"/>
              <a:t>8 month – Development of protocols for the exchange of information between the client, the server and the Database. Connecting SMM managers, work with the media, promoting the project on media areas, specialized forums in the countries languages of which ​​we use.</a:t>
            </a:r>
            <a:endParaRPr lang="uk-UA" sz="1800" dirty="0"/>
          </a:p>
          <a:p>
            <a:pPr marL="0" indent="0">
              <a:buNone/>
            </a:pPr>
            <a:r>
              <a:rPr lang="uk-UA" sz="1800" dirty="0" err="1"/>
              <a:t>from</a:t>
            </a:r>
            <a:r>
              <a:rPr lang="uk-UA" sz="1800" dirty="0"/>
              <a:t> 8 </a:t>
            </a:r>
            <a:r>
              <a:rPr lang="uk-UA" sz="1800" dirty="0" err="1"/>
              <a:t>to</a:t>
            </a:r>
            <a:r>
              <a:rPr lang="uk-UA" sz="1800" dirty="0"/>
              <a:t> 11 </a:t>
            </a:r>
            <a:r>
              <a:rPr lang="en-US" sz="1800" dirty="0"/>
              <a:t>month </a:t>
            </a:r>
            <a:r>
              <a:rPr lang="uk-UA" sz="1800" dirty="0"/>
              <a:t>– </a:t>
            </a:r>
            <a:r>
              <a:rPr lang="en-US" sz="1800" dirty="0"/>
              <a:t>writing functional code of the project for the client, mobile and administrative parts. </a:t>
            </a:r>
            <a:endParaRPr lang="uk-UA" sz="1800" dirty="0" smtClean="0"/>
          </a:p>
          <a:p>
            <a:pPr marL="0" indent="0">
              <a:buNone/>
            </a:pPr>
            <a:r>
              <a:rPr lang="en-US" sz="1800" b="1" u="sng" dirty="0" smtClean="0"/>
              <a:t>Release </a:t>
            </a:r>
            <a:r>
              <a:rPr lang="en-US" sz="1800" b="1" u="sng" dirty="0"/>
              <a:t>of project</a:t>
            </a:r>
            <a:r>
              <a:rPr lang="uk-UA" sz="1800" b="1" u="sng" dirty="0"/>
              <a:t>’</a:t>
            </a:r>
            <a:r>
              <a:rPr lang="en-US" sz="1800" b="1" u="sng" dirty="0"/>
              <a:t>s beta</a:t>
            </a:r>
            <a:r>
              <a:rPr lang="uk-UA" sz="1800" b="1" u="sng" dirty="0"/>
              <a:t>-</a:t>
            </a:r>
            <a:r>
              <a:rPr lang="en-US" sz="1800" b="1" u="sng" dirty="0"/>
              <a:t>version with all the necessary functionality. </a:t>
            </a:r>
            <a:endParaRPr lang="uk-UA" sz="1800" b="1" u="sng" dirty="0" smtClean="0"/>
          </a:p>
          <a:p>
            <a:pPr marL="0" indent="0">
              <a:buNone/>
            </a:pPr>
            <a:r>
              <a:rPr lang="uk-UA" sz="1800" dirty="0" err="1" smtClean="0"/>
              <a:t>from</a:t>
            </a:r>
            <a:r>
              <a:rPr lang="uk-UA" sz="1800" dirty="0" smtClean="0"/>
              <a:t> </a:t>
            </a:r>
            <a:r>
              <a:rPr lang="uk-UA" sz="1800" dirty="0"/>
              <a:t>11 </a:t>
            </a:r>
            <a:r>
              <a:rPr lang="uk-UA" sz="1800" dirty="0" err="1"/>
              <a:t>to</a:t>
            </a:r>
            <a:r>
              <a:rPr lang="uk-UA" sz="1800" dirty="0"/>
              <a:t> 1</a:t>
            </a:r>
            <a:r>
              <a:rPr lang="en-US" sz="1800" dirty="0"/>
              <a:t>3 month </a:t>
            </a:r>
            <a:r>
              <a:rPr lang="uk-UA" sz="1800" dirty="0"/>
              <a:t>– </a:t>
            </a:r>
            <a:r>
              <a:rPr lang="en-US" sz="1800" dirty="0"/>
              <a:t>Test of written functionality. </a:t>
            </a:r>
            <a:endParaRPr lang="uk-UA" sz="1800" dirty="0"/>
          </a:p>
          <a:p>
            <a:pPr marL="0" indent="0">
              <a:buNone/>
            </a:pPr>
            <a:r>
              <a:rPr lang="uk-UA" sz="1800" dirty="0" err="1"/>
              <a:t>from</a:t>
            </a:r>
            <a:r>
              <a:rPr lang="uk-UA" sz="1800" dirty="0"/>
              <a:t> 13 </a:t>
            </a:r>
            <a:r>
              <a:rPr lang="uk-UA" sz="1800" dirty="0" err="1"/>
              <a:t>to</a:t>
            </a:r>
            <a:r>
              <a:rPr lang="uk-UA" sz="1800" dirty="0"/>
              <a:t> 14 </a:t>
            </a:r>
            <a:r>
              <a:rPr lang="en-US" sz="1800" dirty="0"/>
              <a:t>month </a:t>
            </a:r>
            <a:r>
              <a:rPr lang="uk-UA" sz="1800" dirty="0"/>
              <a:t>– </a:t>
            </a:r>
            <a:r>
              <a:rPr lang="en-US" sz="1800" dirty="0"/>
              <a:t>Creating continuous integration infrastructure and support. </a:t>
            </a:r>
          </a:p>
        </p:txBody>
      </p:sp>
      <p:sp>
        <p:nvSpPr>
          <p:cNvPr id="5" name="Rectangle 2"/>
          <p:cNvSpPr>
            <a:spLocks noChangeArrowheads="1"/>
          </p:cNvSpPr>
          <p:nvPr/>
        </p:nvSpPr>
        <p:spPr bwMode="auto">
          <a:xfrm>
            <a:off x="6003634"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6003634"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6003634"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733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Our team</a:t>
            </a:r>
            <a:r>
              <a:rPr lang="uk-UA" dirty="0"/>
              <a:t>.</a:t>
            </a:r>
          </a:p>
        </p:txBody>
      </p:sp>
      <p:sp>
        <p:nvSpPr>
          <p:cNvPr id="3" name="Объект 2"/>
          <p:cNvSpPr>
            <a:spLocks noGrp="1"/>
          </p:cNvSpPr>
          <p:nvPr>
            <p:ph idx="1"/>
          </p:nvPr>
        </p:nvSpPr>
        <p:spPr/>
        <p:txBody>
          <a:bodyPr/>
          <a:lstStyle/>
          <a:p>
            <a:pPr marL="0" indent="0">
              <a:buNone/>
            </a:pPr>
            <a:endParaRPr lang="uk-UA" dirty="0" smtClean="0"/>
          </a:p>
          <a:p>
            <a:pPr marL="0" indent="0" algn="just">
              <a:buNone/>
            </a:pPr>
            <a:r>
              <a:rPr lang="en-US" b="1" dirty="0" err="1"/>
              <a:t>Vitaliy</a:t>
            </a:r>
            <a:r>
              <a:rPr lang="en-US" b="1" dirty="0"/>
              <a:t> </a:t>
            </a:r>
            <a:r>
              <a:rPr lang="en-US" b="1" dirty="0" err="1"/>
              <a:t>Maliborskiy</a:t>
            </a:r>
            <a:r>
              <a:rPr lang="en-US" dirty="0"/>
              <a:t> </a:t>
            </a:r>
            <a:r>
              <a:rPr lang="uk-UA" dirty="0"/>
              <a:t>– </a:t>
            </a:r>
            <a:r>
              <a:rPr lang="uk-UA" dirty="0" err="1"/>
              <a:t>inspirer</a:t>
            </a:r>
            <a:r>
              <a:rPr lang="uk-UA" dirty="0"/>
              <a:t>. </a:t>
            </a:r>
            <a:r>
              <a:rPr lang="uk-UA" dirty="0" err="1"/>
              <a:t>Author</a:t>
            </a:r>
            <a:r>
              <a:rPr lang="uk-UA" dirty="0"/>
              <a:t> </a:t>
            </a:r>
            <a:r>
              <a:rPr lang="uk-UA" dirty="0" err="1"/>
              <a:t>of</a:t>
            </a:r>
            <a:r>
              <a:rPr lang="uk-UA" dirty="0"/>
              <a:t> </a:t>
            </a:r>
            <a:r>
              <a:rPr lang="uk-UA" dirty="0" err="1"/>
              <a:t>idea</a:t>
            </a:r>
            <a:r>
              <a:rPr lang="uk-UA" dirty="0"/>
              <a:t>, </a:t>
            </a:r>
            <a:r>
              <a:rPr lang="uk-UA" dirty="0" err="1"/>
              <a:t>striving</a:t>
            </a:r>
            <a:r>
              <a:rPr lang="uk-UA" dirty="0"/>
              <a:t> </a:t>
            </a:r>
            <a:r>
              <a:rPr lang="uk-UA" dirty="0" err="1"/>
              <a:t>to</a:t>
            </a:r>
            <a:r>
              <a:rPr lang="uk-UA" dirty="0"/>
              <a:t> </a:t>
            </a:r>
            <a:r>
              <a:rPr lang="uk-UA" dirty="0" err="1"/>
              <a:t>make</a:t>
            </a:r>
            <a:r>
              <a:rPr lang="uk-UA" dirty="0"/>
              <a:t> </a:t>
            </a:r>
            <a:r>
              <a:rPr lang="uk-UA" dirty="0" err="1"/>
              <a:t>in</a:t>
            </a:r>
            <a:r>
              <a:rPr lang="uk-UA" dirty="0"/>
              <a:t> </a:t>
            </a:r>
            <a:r>
              <a:rPr lang="uk-UA" dirty="0" err="1"/>
              <a:t>real</a:t>
            </a:r>
            <a:r>
              <a:rPr lang="uk-UA" dirty="0"/>
              <a:t>. </a:t>
            </a:r>
            <a:r>
              <a:rPr lang="en-US" dirty="0"/>
              <a:t>E</a:t>
            </a:r>
            <a:r>
              <a:rPr lang="uk-UA" dirty="0" err="1"/>
              <a:t>ntrepreneur</a:t>
            </a:r>
            <a:r>
              <a:rPr lang="uk-UA" dirty="0"/>
              <a:t> </a:t>
            </a:r>
            <a:r>
              <a:rPr lang="uk-UA" dirty="0" err="1"/>
              <a:t>experience</a:t>
            </a:r>
            <a:r>
              <a:rPr lang="uk-UA" dirty="0"/>
              <a:t>, </a:t>
            </a:r>
            <a:r>
              <a:rPr lang="uk-UA" dirty="0" err="1"/>
              <a:t>as</a:t>
            </a:r>
            <a:r>
              <a:rPr lang="uk-UA" dirty="0"/>
              <a:t> </a:t>
            </a:r>
            <a:r>
              <a:rPr lang="uk-UA" dirty="0" err="1"/>
              <a:t>well</a:t>
            </a:r>
            <a:r>
              <a:rPr lang="uk-UA" dirty="0"/>
              <a:t> </a:t>
            </a:r>
            <a:r>
              <a:rPr lang="uk-UA" dirty="0" err="1"/>
              <a:t>as</a:t>
            </a:r>
            <a:r>
              <a:rPr lang="uk-UA" dirty="0"/>
              <a:t> a </a:t>
            </a:r>
            <a:r>
              <a:rPr lang="uk-UA" dirty="0" err="1"/>
              <a:t>managerial</a:t>
            </a:r>
            <a:r>
              <a:rPr lang="uk-UA" dirty="0"/>
              <a:t> </a:t>
            </a:r>
            <a:r>
              <a:rPr lang="uk-UA" dirty="0" err="1"/>
              <a:t>experience</a:t>
            </a:r>
            <a:r>
              <a:rPr lang="uk-UA" dirty="0"/>
              <a:t>. </a:t>
            </a:r>
            <a:r>
              <a:rPr lang="en-US" dirty="0"/>
              <a:t>Being e</a:t>
            </a:r>
            <a:r>
              <a:rPr lang="uk-UA" dirty="0" err="1"/>
              <a:t>ngaged</a:t>
            </a:r>
            <a:r>
              <a:rPr lang="uk-UA" dirty="0"/>
              <a:t> </a:t>
            </a:r>
            <a:r>
              <a:rPr lang="uk-UA" dirty="0" err="1"/>
              <a:t>in</a:t>
            </a:r>
            <a:r>
              <a:rPr lang="uk-UA" dirty="0"/>
              <a:t> </a:t>
            </a:r>
            <a:r>
              <a:rPr lang="uk-UA" dirty="0" err="1"/>
              <a:t>sports</a:t>
            </a:r>
            <a:r>
              <a:rPr lang="en-US" dirty="0"/>
              <a:t>,</a:t>
            </a:r>
            <a:r>
              <a:rPr lang="uk-UA" dirty="0"/>
              <a:t> I </a:t>
            </a:r>
            <a:r>
              <a:rPr lang="uk-UA" dirty="0" err="1"/>
              <a:t>see</a:t>
            </a:r>
            <a:r>
              <a:rPr lang="uk-UA" dirty="0"/>
              <a:t> </a:t>
            </a:r>
            <a:r>
              <a:rPr lang="uk-UA" dirty="0" err="1"/>
              <a:t>the</a:t>
            </a:r>
            <a:r>
              <a:rPr lang="uk-UA" dirty="0"/>
              <a:t> </a:t>
            </a:r>
            <a:r>
              <a:rPr lang="uk-UA" dirty="0" err="1"/>
              <a:t>need</a:t>
            </a:r>
            <a:r>
              <a:rPr lang="uk-UA" dirty="0"/>
              <a:t> </a:t>
            </a:r>
            <a:r>
              <a:rPr lang="uk-UA" dirty="0" err="1"/>
              <a:t>for</a:t>
            </a:r>
            <a:r>
              <a:rPr lang="uk-UA" dirty="0"/>
              <a:t> </a:t>
            </a:r>
            <a:r>
              <a:rPr lang="uk-UA" dirty="0" err="1"/>
              <a:t>this</a:t>
            </a:r>
            <a:r>
              <a:rPr lang="uk-UA" dirty="0"/>
              <a:t> </a:t>
            </a:r>
            <a:r>
              <a:rPr lang="uk-UA" dirty="0" err="1"/>
              <a:t>startup</a:t>
            </a:r>
            <a:r>
              <a:rPr lang="uk-UA" dirty="0"/>
              <a:t> </a:t>
            </a:r>
            <a:r>
              <a:rPr lang="uk-UA" dirty="0" err="1"/>
              <a:t>as</a:t>
            </a:r>
            <a:r>
              <a:rPr lang="uk-UA" dirty="0"/>
              <a:t> a </a:t>
            </a:r>
            <a:r>
              <a:rPr lang="uk-UA" dirty="0" err="1"/>
              <a:t>product</a:t>
            </a:r>
            <a:r>
              <a:rPr lang="en-US" dirty="0"/>
              <a:t> also</a:t>
            </a:r>
            <a:r>
              <a:rPr lang="uk-UA" dirty="0"/>
              <a:t> </a:t>
            </a:r>
            <a:r>
              <a:rPr lang="uk-UA" dirty="0" err="1"/>
              <a:t>for</a:t>
            </a:r>
            <a:r>
              <a:rPr lang="uk-UA" dirty="0"/>
              <a:t> </a:t>
            </a:r>
            <a:r>
              <a:rPr lang="uk-UA" dirty="0" err="1"/>
              <a:t>myself</a:t>
            </a:r>
            <a:r>
              <a:rPr lang="uk-UA" dirty="0"/>
              <a:t> </a:t>
            </a:r>
            <a:r>
              <a:rPr lang="uk-UA" dirty="0" err="1"/>
              <a:t>as</a:t>
            </a:r>
            <a:r>
              <a:rPr lang="uk-UA" dirty="0"/>
              <a:t> a </a:t>
            </a:r>
            <a:r>
              <a:rPr lang="uk-UA" dirty="0" err="1"/>
              <a:t>user</a:t>
            </a:r>
            <a:r>
              <a:rPr lang="uk-UA" dirty="0" smtClean="0"/>
              <a:t>.</a:t>
            </a:r>
          </a:p>
          <a:p>
            <a:pPr marL="0" indent="0" algn="just">
              <a:buNone/>
            </a:pPr>
            <a:endParaRPr lang="uk-UA" sz="1000" dirty="0"/>
          </a:p>
          <a:p>
            <a:pPr marL="0" indent="0" algn="just">
              <a:buNone/>
            </a:pPr>
            <a:r>
              <a:rPr lang="en-US" b="1" dirty="0" err="1"/>
              <a:t>Mykhailo</a:t>
            </a:r>
            <a:r>
              <a:rPr lang="en-US" b="1" dirty="0"/>
              <a:t> </a:t>
            </a:r>
            <a:r>
              <a:rPr lang="en-US" b="1" dirty="0" err="1"/>
              <a:t>Mendela</a:t>
            </a:r>
            <a:r>
              <a:rPr lang="en-US" b="1" dirty="0"/>
              <a:t> </a:t>
            </a:r>
            <a:r>
              <a:rPr lang="en-US" dirty="0"/>
              <a:t>- has experience in people </a:t>
            </a:r>
            <a:r>
              <a:rPr lang="en-US" dirty="0" err="1"/>
              <a:t>managment</a:t>
            </a:r>
            <a:r>
              <a:rPr lang="en-US" dirty="0"/>
              <a:t> and </a:t>
            </a:r>
            <a:r>
              <a:rPr lang="en-US" dirty="0" err="1"/>
              <a:t>softwafe</a:t>
            </a:r>
            <a:r>
              <a:rPr lang="en-US" dirty="0"/>
              <a:t> development (development of the web-sites, software for banks and of-course development of social network). These skills will help you quickly and to professionally implement the project.</a:t>
            </a:r>
            <a:endParaRPr lang="uk-UA" dirty="0"/>
          </a:p>
        </p:txBody>
      </p:sp>
    </p:spTree>
    <p:extLst>
      <p:ext uri="{BB962C8B-B14F-4D97-AF65-F5344CB8AC3E}">
        <p14:creationId xmlns:p14="http://schemas.microsoft.com/office/powerpoint/2010/main" val="143988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Budget</a:t>
            </a:r>
            <a:r>
              <a:rPr lang="uk-UA" dirty="0"/>
              <a:t>.</a:t>
            </a:r>
          </a:p>
        </p:txBody>
      </p:sp>
      <p:sp>
        <p:nvSpPr>
          <p:cNvPr id="3" name="Объект 2"/>
          <p:cNvSpPr>
            <a:spLocks noGrp="1"/>
          </p:cNvSpPr>
          <p:nvPr>
            <p:ph idx="1"/>
          </p:nvPr>
        </p:nvSpPr>
        <p:spPr/>
        <p:txBody>
          <a:bodyPr/>
          <a:lstStyle/>
          <a:p>
            <a:pPr marL="0" indent="0">
              <a:buNone/>
            </a:pPr>
            <a:endParaRPr lang="uk-UA" dirty="0" smtClean="0"/>
          </a:p>
          <a:p>
            <a:pPr marL="0" indent="0" algn="just">
              <a:buNone/>
            </a:pPr>
            <a:r>
              <a:rPr lang="uk-UA" dirty="0" smtClean="0"/>
              <a:t>3 </a:t>
            </a:r>
            <a:r>
              <a:rPr lang="uk-UA" dirty="0"/>
              <a:t>000 000 (</a:t>
            </a:r>
            <a:r>
              <a:rPr lang="en-US" dirty="0"/>
              <a:t>three million</a:t>
            </a:r>
            <a:r>
              <a:rPr lang="uk-UA" dirty="0"/>
              <a:t>) </a:t>
            </a:r>
            <a:r>
              <a:rPr lang="en-US" dirty="0"/>
              <a:t>US </a:t>
            </a:r>
            <a:r>
              <a:rPr lang="en-US" dirty="0" smtClean="0"/>
              <a:t>dollars. </a:t>
            </a:r>
          </a:p>
          <a:p>
            <a:pPr marL="0" indent="0" algn="just">
              <a:buNone/>
            </a:pPr>
            <a:endParaRPr lang="en-US" dirty="0" smtClean="0"/>
          </a:p>
          <a:p>
            <a:pPr marL="0" indent="0" algn="just">
              <a:buNone/>
            </a:pPr>
            <a:r>
              <a:rPr lang="en-US" dirty="0" smtClean="0"/>
              <a:t>This amount is calculated for two years.</a:t>
            </a:r>
            <a:endParaRPr lang="en-US" dirty="0"/>
          </a:p>
          <a:p>
            <a:pPr marL="0" indent="0" algn="just">
              <a:buNone/>
            </a:pPr>
            <a:r>
              <a:rPr lang="en-US" dirty="0" smtClean="0"/>
              <a:t>Startup financing is phased </a:t>
            </a:r>
            <a:r>
              <a:rPr lang="uk-UA" dirty="0" smtClean="0"/>
              <a:t>(</a:t>
            </a:r>
            <a:r>
              <a:rPr lang="en-US" dirty="0" smtClean="0"/>
              <a:t>step-by-step</a:t>
            </a:r>
            <a:r>
              <a:rPr lang="uk-UA" dirty="0" smtClean="0"/>
              <a:t>)</a:t>
            </a:r>
            <a:r>
              <a:rPr lang="ru-RU" dirty="0" smtClean="0"/>
              <a:t>, </a:t>
            </a:r>
            <a:r>
              <a:rPr lang="en-US" dirty="0" smtClean="0"/>
              <a:t>according to timeline of the project and completed work. </a:t>
            </a:r>
            <a:endParaRPr lang="uk-UA" dirty="0"/>
          </a:p>
        </p:txBody>
      </p:sp>
    </p:spTree>
    <p:extLst>
      <p:ext uri="{BB962C8B-B14F-4D97-AF65-F5344CB8AC3E}">
        <p14:creationId xmlns:p14="http://schemas.microsoft.com/office/powerpoint/2010/main" val="267104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Contacts</a:t>
            </a:r>
            <a:r>
              <a:rPr lang="uk-UA" dirty="0"/>
              <a:t>.</a:t>
            </a:r>
          </a:p>
        </p:txBody>
      </p:sp>
      <p:sp>
        <p:nvSpPr>
          <p:cNvPr id="3" name="Объект 2"/>
          <p:cNvSpPr>
            <a:spLocks noGrp="1"/>
          </p:cNvSpPr>
          <p:nvPr>
            <p:ph idx="1"/>
          </p:nvPr>
        </p:nvSpPr>
        <p:spPr/>
        <p:txBody>
          <a:bodyPr>
            <a:normAutofit/>
          </a:bodyPr>
          <a:lstStyle/>
          <a:p>
            <a:pPr marL="0" indent="0">
              <a:buNone/>
            </a:pPr>
            <a:r>
              <a:rPr lang="en-US" dirty="0" err="1" smtClean="0"/>
              <a:t>Vitali</a:t>
            </a:r>
            <a:r>
              <a:rPr lang="uk-UA" dirty="0" smtClean="0"/>
              <a:t>у</a:t>
            </a:r>
            <a:r>
              <a:rPr lang="en-US" dirty="0" smtClean="0"/>
              <a:t> </a:t>
            </a:r>
            <a:r>
              <a:rPr lang="en-US" dirty="0" err="1" smtClean="0"/>
              <a:t>Maliborskiy</a:t>
            </a:r>
            <a:endParaRPr lang="en-US" dirty="0" smtClean="0"/>
          </a:p>
          <a:p>
            <a:pPr marL="0" indent="0">
              <a:buNone/>
            </a:pPr>
            <a:r>
              <a:rPr lang="en-US" dirty="0"/>
              <a:t>address:  </a:t>
            </a:r>
            <a:r>
              <a:rPr lang="en-US" dirty="0" err="1" smtClean="0"/>
              <a:t>Nezalezhnosti</a:t>
            </a:r>
            <a:r>
              <a:rPr lang="en-US" dirty="0" smtClean="0"/>
              <a:t> </a:t>
            </a:r>
            <a:r>
              <a:rPr lang="en-US" dirty="0" err="1"/>
              <a:t>bulvar</a:t>
            </a:r>
            <a:r>
              <a:rPr lang="en-US" dirty="0"/>
              <a:t> 6/317, </a:t>
            </a:r>
            <a:r>
              <a:rPr lang="en-US" dirty="0" err="1"/>
              <a:t>Kalush</a:t>
            </a:r>
            <a:r>
              <a:rPr lang="en-US" dirty="0"/>
              <a:t>, Ukraine, 77300</a:t>
            </a:r>
            <a:endParaRPr lang="en-US" dirty="0" smtClean="0"/>
          </a:p>
          <a:p>
            <a:pPr marL="0" indent="0">
              <a:buNone/>
            </a:pPr>
            <a:r>
              <a:rPr lang="en-US" dirty="0"/>
              <a:t>t</a:t>
            </a:r>
            <a:r>
              <a:rPr lang="en-US" dirty="0" smtClean="0"/>
              <a:t>el</a:t>
            </a:r>
            <a:r>
              <a:rPr lang="en-US" dirty="0"/>
              <a:t>.</a:t>
            </a:r>
            <a:r>
              <a:rPr lang="uk-UA" dirty="0"/>
              <a:t>: </a:t>
            </a:r>
            <a:r>
              <a:rPr lang="en-US" dirty="0" smtClean="0"/>
              <a:t>         </a:t>
            </a:r>
            <a:r>
              <a:rPr lang="uk-UA" dirty="0" smtClean="0"/>
              <a:t>+(</a:t>
            </a:r>
            <a:r>
              <a:rPr lang="uk-UA" dirty="0"/>
              <a:t>380) 68 </a:t>
            </a:r>
            <a:r>
              <a:rPr lang="uk-UA" dirty="0" smtClean="0"/>
              <a:t>1439895</a:t>
            </a:r>
            <a:r>
              <a:rPr lang="en-US" dirty="0" smtClean="0"/>
              <a:t> </a:t>
            </a:r>
            <a:r>
              <a:rPr lang="ru-RU" dirty="0" smtClean="0"/>
              <a:t>(</a:t>
            </a:r>
            <a:r>
              <a:rPr lang="en-US" dirty="0" smtClean="0"/>
              <a:t>Ukrainian</a:t>
            </a:r>
            <a:r>
              <a:rPr lang="ru-RU" dirty="0" smtClean="0"/>
              <a:t>, </a:t>
            </a:r>
            <a:r>
              <a:rPr lang="en-US" dirty="0" smtClean="0"/>
              <a:t>learning English and not speaking it so far</a:t>
            </a:r>
            <a:r>
              <a:rPr lang="ru-RU" dirty="0" smtClean="0"/>
              <a:t>)</a:t>
            </a:r>
            <a:endParaRPr lang="uk-UA" dirty="0"/>
          </a:p>
          <a:p>
            <a:pPr marL="0" indent="0">
              <a:buNone/>
            </a:pPr>
            <a:r>
              <a:rPr lang="en-US" dirty="0"/>
              <a:t>e-mail: </a:t>
            </a:r>
            <a:r>
              <a:rPr lang="en-US" dirty="0" smtClean="0"/>
              <a:t>    </a:t>
            </a:r>
            <a:r>
              <a:rPr lang="en-US" u="sng" dirty="0" smtClean="0">
                <a:hlinkClick r:id="rId2"/>
              </a:rPr>
              <a:t>toaction.today@gmail.com</a:t>
            </a:r>
            <a:endParaRPr lang="en-US" u="sng" dirty="0"/>
          </a:p>
          <a:p>
            <a:pPr marL="0" indent="0">
              <a:buNone/>
            </a:pPr>
            <a:r>
              <a:rPr lang="en-US" dirty="0" smtClean="0"/>
              <a:t>website</a:t>
            </a:r>
            <a:r>
              <a:rPr lang="en-US" dirty="0"/>
              <a:t>: </a:t>
            </a:r>
            <a:r>
              <a:rPr lang="en-US" dirty="0" smtClean="0"/>
              <a:t> </a:t>
            </a:r>
            <a:r>
              <a:rPr lang="en-US" u="sng" dirty="0" smtClean="0">
                <a:hlinkClick r:id="rId3"/>
              </a:rPr>
              <a:t>http</a:t>
            </a:r>
            <a:r>
              <a:rPr lang="en-US" u="sng" dirty="0">
                <a:hlinkClick r:id="rId3"/>
              </a:rPr>
              <a:t>://</a:t>
            </a:r>
            <a:r>
              <a:rPr lang="en-US" u="sng" dirty="0" smtClean="0">
                <a:hlinkClick r:id="rId3"/>
              </a:rPr>
              <a:t>toaction.today/</a:t>
            </a:r>
            <a:r>
              <a:rPr lang="en-US" dirty="0"/>
              <a:t> </a:t>
            </a:r>
            <a:r>
              <a:rPr lang="en-US" dirty="0" smtClean="0"/>
              <a:t>- </a:t>
            </a:r>
            <a:r>
              <a:rPr lang="uk-UA" dirty="0" smtClean="0"/>
              <a:t>українська</a:t>
            </a:r>
            <a:r>
              <a:rPr lang="en-US" dirty="0" smtClean="0"/>
              <a:t>,</a:t>
            </a:r>
            <a:r>
              <a:rPr lang="uk-UA" dirty="0" smtClean="0"/>
              <a:t> </a:t>
            </a:r>
            <a:r>
              <a:rPr lang="ru-RU" dirty="0" smtClean="0"/>
              <a:t>русский</a:t>
            </a:r>
            <a:r>
              <a:rPr lang="en-US" dirty="0" smtClean="0"/>
              <a:t>,</a:t>
            </a:r>
            <a:r>
              <a:rPr lang="uk-UA" dirty="0" smtClean="0"/>
              <a:t> </a:t>
            </a:r>
            <a:r>
              <a:rPr lang="en-US" dirty="0" smtClean="0"/>
              <a:t>English, Deutsch, </a:t>
            </a:r>
            <a:r>
              <a:rPr lang="en-US" dirty="0" err="1" smtClean="0"/>
              <a:t>Español</a:t>
            </a:r>
            <a:r>
              <a:rPr lang="en-US" dirty="0" smtClean="0"/>
              <a:t>, </a:t>
            </a:r>
            <a:r>
              <a:rPr lang="en-US" dirty="0" err="1" smtClean="0"/>
              <a:t>Français</a:t>
            </a:r>
            <a:endParaRPr lang="en-US" dirty="0"/>
          </a:p>
        </p:txBody>
      </p:sp>
    </p:spTree>
    <p:extLst>
      <p:ext uri="{BB962C8B-B14F-4D97-AF65-F5344CB8AC3E}">
        <p14:creationId xmlns:p14="http://schemas.microsoft.com/office/powerpoint/2010/main" val="343455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problem we solve</a:t>
            </a:r>
            <a:r>
              <a:rPr lang="uk-UA" dirty="0"/>
              <a:t>:</a:t>
            </a:r>
          </a:p>
        </p:txBody>
      </p:sp>
      <p:sp>
        <p:nvSpPr>
          <p:cNvPr id="3" name="Объект 2"/>
          <p:cNvSpPr>
            <a:spLocks noGrp="1"/>
          </p:cNvSpPr>
          <p:nvPr>
            <p:ph idx="1"/>
          </p:nvPr>
        </p:nvSpPr>
        <p:spPr/>
        <p:txBody>
          <a:bodyPr>
            <a:normAutofit fontScale="85000" lnSpcReduction="20000"/>
          </a:bodyPr>
          <a:lstStyle/>
          <a:p>
            <a:pPr marL="0" indent="0">
              <a:buNone/>
            </a:pPr>
            <a:r>
              <a:rPr lang="en-US" dirty="0"/>
              <a:t>For regular sport</a:t>
            </a:r>
            <a:r>
              <a:rPr lang="uk-UA" dirty="0"/>
              <a:t> (</a:t>
            </a:r>
            <a:r>
              <a:rPr lang="en-US" dirty="0"/>
              <a:t>fitness</a:t>
            </a:r>
            <a:r>
              <a:rPr lang="uk-UA" dirty="0"/>
              <a:t>) </a:t>
            </a:r>
            <a:r>
              <a:rPr lang="en-US" dirty="0"/>
              <a:t>activities</a:t>
            </a:r>
            <a:r>
              <a:rPr lang="uk-UA" dirty="0"/>
              <a:t>, </a:t>
            </a:r>
            <a:r>
              <a:rPr lang="uk-UA" dirty="0" err="1"/>
              <a:t>you</a:t>
            </a:r>
            <a:r>
              <a:rPr lang="uk-UA" dirty="0"/>
              <a:t> </a:t>
            </a:r>
            <a:r>
              <a:rPr lang="uk-UA" dirty="0" err="1"/>
              <a:t>need</a:t>
            </a:r>
            <a:r>
              <a:rPr lang="uk-UA" dirty="0"/>
              <a:t> a </a:t>
            </a:r>
            <a:r>
              <a:rPr lang="uk-UA" dirty="0" err="1"/>
              <a:t>lot</a:t>
            </a:r>
            <a:r>
              <a:rPr lang="uk-UA" dirty="0"/>
              <a:t> </a:t>
            </a:r>
            <a:r>
              <a:rPr lang="uk-UA" dirty="0" err="1"/>
              <a:t>of</a:t>
            </a:r>
            <a:r>
              <a:rPr lang="uk-UA" dirty="0"/>
              <a:t> </a:t>
            </a:r>
            <a:r>
              <a:rPr lang="uk-UA" dirty="0" err="1"/>
              <a:t>information</a:t>
            </a:r>
            <a:r>
              <a:rPr lang="uk-UA" dirty="0"/>
              <a:t> </a:t>
            </a:r>
            <a:r>
              <a:rPr lang="uk-UA" dirty="0" err="1"/>
              <a:t>and</a:t>
            </a:r>
            <a:r>
              <a:rPr lang="uk-UA" dirty="0"/>
              <a:t> </a:t>
            </a:r>
            <a:r>
              <a:rPr lang="uk-UA" dirty="0" err="1"/>
              <a:t>some</a:t>
            </a:r>
            <a:r>
              <a:rPr lang="uk-UA" dirty="0"/>
              <a:t> </a:t>
            </a:r>
            <a:r>
              <a:rPr lang="uk-UA" dirty="0" err="1"/>
              <a:t>tools</a:t>
            </a:r>
            <a:r>
              <a:rPr lang="uk-UA" dirty="0"/>
              <a:t>: </a:t>
            </a:r>
          </a:p>
          <a:p>
            <a:pPr marL="0" indent="0">
              <a:buNone/>
            </a:pPr>
            <a:r>
              <a:rPr lang="uk-UA" dirty="0"/>
              <a:t>   </a:t>
            </a:r>
          </a:p>
          <a:p>
            <a:pPr lvl="0"/>
            <a:r>
              <a:rPr lang="uk-UA" dirty="0"/>
              <a:t> </a:t>
            </a:r>
            <a:r>
              <a:rPr lang="en-US" dirty="0"/>
              <a:t>to keep personal statistics for analysis and making workout plan; </a:t>
            </a:r>
            <a:endParaRPr lang="uk-UA" dirty="0"/>
          </a:p>
          <a:p>
            <a:pPr lvl="0"/>
            <a:r>
              <a:rPr lang="uk-UA" dirty="0"/>
              <a:t> </a:t>
            </a:r>
            <a:r>
              <a:rPr lang="en-US" dirty="0"/>
              <a:t>difficulties and loss of time with information search concerning kind of sports you want to go in for;</a:t>
            </a:r>
            <a:endParaRPr lang="uk-UA" dirty="0"/>
          </a:p>
          <a:p>
            <a:pPr lvl="0"/>
            <a:r>
              <a:rPr lang="en-US" dirty="0"/>
              <a:t>workout technique;</a:t>
            </a:r>
            <a:endParaRPr lang="uk-UA" dirty="0"/>
          </a:p>
          <a:p>
            <a:pPr lvl="0"/>
            <a:r>
              <a:rPr lang="en-US" dirty="0"/>
              <a:t>safety rules </a:t>
            </a:r>
            <a:r>
              <a:rPr lang="uk-UA" dirty="0"/>
              <a:t>– </a:t>
            </a:r>
            <a:r>
              <a:rPr lang="en-US" dirty="0"/>
              <a:t>we do not want to hurt ourselves;</a:t>
            </a:r>
            <a:endParaRPr lang="uk-UA" dirty="0"/>
          </a:p>
          <a:p>
            <a:pPr lvl="0"/>
            <a:r>
              <a:rPr lang="en-US" dirty="0"/>
              <a:t>required sport outfit and where one can buy it;</a:t>
            </a:r>
            <a:endParaRPr lang="uk-UA" dirty="0"/>
          </a:p>
          <a:p>
            <a:pPr lvl="0"/>
            <a:r>
              <a:rPr lang="en-US" dirty="0"/>
              <a:t>diet;</a:t>
            </a:r>
            <a:endParaRPr lang="uk-UA" dirty="0"/>
          </a:p>
          <a:p>
            <a:pPr lvl="0"/>
            <a:r>
              <a:rPr lang="en-US" dirty="0"/>
              <a:t>places to work out;</a:t>
            </a:r>
            <a:endParaRPr lang="uk-UA" dirty="0"/>
          </a:p>
          <a:p>
            <a:pPr lvl="0"/>
            <a:r>
              <a:rPr lang="en-US" dirty="0"/>
              <a:t>coach search.</a:t>
            </a:r>
            <a:endParaRPr lang="uk-UA" dirty="0"/>
          </a:p>
          <a:p>
            <a:endParaRPr lang="uk-UA" dirty="0"/>
          </a:p>
        </p:txBody>
      </p:sp>
    </p:spTree>
    <p:extLst>
      <p:ext uri="{BB962C8B-B14F-4D97-AF65-F5344CB8AC3E}">
        <p14:creationId xmlns:p14="http://schemas.microsoft.com/office/powerpoint/2010/main" val="232852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Our solution</a:t>
            </a:r>
            <a:r>
              <a:rPr lang="uk-UA" dirty="0"/>
              <a:t>:</a:t>
            </a:r>
          </a:p>
        </p:txBody>
      </p:sp>
      <p:sp>
        <p:nvSpPr>
          <p:cNvPr id="3" name="Объект 2"/>
          <p:cNvSpPr>
            <a:spLocks noGrp="1"/>
          </p:cNvSpPr>
          <p:nvPr>
            <p:ph idx="1"/>
          </p:nvPr>
        </p:nvSpPr>
        <p:spPr/>
        <p:txBody>
          <a:bodyPr/>
          <a:lstStyle/>
          <a:p>
            <a:endParaRPr lang="en-US" dirty="0" smtClean="0"/>
          </a:p>
          <a:p>
            <a:pPr marL="0" indent="0">
              <a:buNone/>
            </a:pPr>
            <a:r>
              <a:rPr lang="en-US" dirty="0"/>
              <a:t>Creation of sports information Internet community</a:t>
            </a:r>
            <a:r>
              <a:rPr lang="uk-UA" dirty="0" smtClean="0"/>
              <a:t>:</a:t>
            </a:r>
            <a:endParaRPr lang="en-US" dirty="0" smtClean="0"/>
          </a:p>
          <a:p>
            <a:pPr marL="0" indent="0">
              <a:buNone/>
            </a:pPr>
            <a:endParaRPr lang="uk-UA" dirty="0"/>
          </a:p>
          <a:p>
            <a:pPr>
              <a:buFont typeface="Wingdings" panose="05000000000000000000" pitchFamily="2" charset="2"/>
              <a:buChar char="ü"/>
            </a:pPr>
            <a:r>
              <a:rPr lang="uk-UA" dirty="0"/>
              <a:t> - </a:t>
            </a:r>
            <a:r>
              <a:rPr lang="en-US" dirty="0"/>
              <a:t>kind of social network;</a:t>
            </a:r>
            <a:endParaRPr lang="uk-UA" dirty="0"/>
          </a:p>
          <a:p>
            <a:pPr>
              <a:buFont typeface="Wingdings" panose="05000000000000000000" pitchFamily="2" charset="2"/>
              <a:buChar char="ü"/>
            </a:pPr>
            <a:r>
              <a:rPr lang="uk-UA" dirty="0"/>
              <a:t> - </a:t>
            </a:r>
            <a:r>
              <a:rPr lang="uk-UA" dirty="0" err="1"/>
              <a:t>encyclopaedia</a:t>
            </a:r>
            <a:r>
              <a:rPr lang="en-US" dirty="0"/>
              <a:t>;</a:t>
            </a:r>
            <a:endParaRPr lang="uk-UA" dirty="0"/>
          </a:p>
          <a:p>
            <a:pPr>
              <a:buFont typeface="Wingdings" panose="05000000000000000000" pitchFamily="2" charset="2"/>
              <a:buChar char="ü"/>
            </a:pPr>
            <a:r>
              <a:rPr lang="uk-UA" dirty="0"/>
              <a:t> - </a:t>
            </a:r>
            <a:r>
              <a:rPr lang="en-US" dirty="0"/>
              <a:t>interactive guide;</a:t>
            </a:r>
            <a:endParaRPr lang="uk-UA" dirty="0"/>
          </a:p>
          <a:p>
            <a:pPr>
              <a:buFont typeface="Wingdings" panose="05000000000000000000" pitchFamily="2" charset="2"/>
              <a:buChar char="ü"/>
            </a:pPr>
            <a:r>
              <a:rPr lang="uk-UA" dirty="0"/>
              <a:t> - </a:t>
            </a:r>
            <a:r>
              <a:rPr lang="en-US" dirty="0"/>
              <a:t>Internet store.</a:t>
            </a:r>
            <a:endParaRPr lang="uk-UA" dirty="0"/>
          </a:p>
          <a:p>
            <a:pPr marL="0" indent="0">
              <a:buNone/>
            </a:pPr>
            <a:endParaRPr lang="uk-UA" dirty="0"/>
          </a:p>
          <a:p>
            <a:pPr marL="0" indent="0">
              <a:buNone/>
            </a:pPr>
            <a:endParaRPr lang="uk-UA" dirty="0"/>
          </a:p>
        </p:txBody>
      </p:sp>
    </p:spTree>
    <p:extLst>
      <p:ext uri="{BB962C8B-B14F-4D97-AF65-F5344CB8AC3E}">
        <p14:creationId xmlns:p14="http://schemas.microsoft.com/office/powerpoint/2010/main" val="187333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Market potential</a:t>
            </a:r>
            <a:endParaRPr lang="uk-UA" dirty="0"/>
          </a:p>
        </p:txBody>
      </p:sp>
      <p:sp>
        <p:nvSpPr>
          <p:cNvPr id="3" name="Объект 2"/>
          <p:cNvSpPr>
            <a:spLocks noGrp="1"/>
          </p:cNvSpPr>
          <p:nvPr>
            <p:ph idx="1"/>
          </p:nvPr>
        </p:nvSpPr>
        <p:spPr/>
        <p:txBody>
          <a:bodyPr/>
          <a:lstStyle/>
          <a:p>
            <a:pPr marL="0" indent="0">
              <a:buNone/>
            </a:pPr>
            <a:r>
              <a:rPr lang="en-US" dirty="0"/>
              <a:t>According to statistics in 2016, 162 million people are engaged in sports in 200,000 clubs worldwide.</a:t>
            </a:r>
            <a:r>
              <a:rPr lang="uk-UA" dirty="0"/>
              <a:t> T</a:t>
            </a:r>
            <a:r>
              <a:rPr lang="en-US" dirty="0"/>
              <a:t>he revenue received in this business area reaches US</a:t>
            </a:r>
            <a:r>
              <a:rPr lang="uk-UA" dirty="0"/>
              <a:t>$84 </a:t>
            </a:r>
            <a:r>
              <a:rPr lang="en-US" dirty="0"/>
              <a:t>billion </a:t>
            </a:r>
            <a:r>
              <a:rPr lang="uk-UA" dirty="0"/>
              <a:t>(</a:t>
            </a:r>
            <a:r>
              <a:rPr lang="uk-UA" dirty="0" err="1"/>
              <a:t>Racquet</a:t>
            </a:r>
            <a:r>
              <a:rPr lang="uk-UA" dirty="0"/>
              <a:t> </a:t>
            </a:r>
            <a:r>
              <a:rPr lang="uk-UA" dirty="0" err="1"/>
              <a:t>and</a:t>
            </a:r>
            <a:r>
              <a:rPr lang="uk-UA" dirty="0"/>
              <a:t> </a:t>
            </a:r>
            <a:r>
              <a:rPr lang="uk-UA" dirty="0" err="1"/>
              <a:t>Sportsclub</a:t>
            </a:r>
            <a:r>
              <a:rPr lang="uk-UA" dirty="0"/>
              <a:t> </a:t>
            </a:r>
            <a:r>
              <a:rPr lang="uk-UA" dirty="0" err="1"/>
              <a:t>Association</a:t>
            </a:r>
            <a:r>
              <a:rPr lang="uk-UA" dirty="0"/>
              <a:t> (IHRSA) </a:t>
            </a:r>
            <a:r>
              <a:rPr lang="en-US" dirty="0"/>
              <a:t>report, May 2017</a:t>
            </a:r>
            <a:r>
              <a:rPr lang="uk-UA" dirty="0" smtClean="0"/>
              <a:t>)</a:t>
            </a:r>
            <a:r>
              <a:rPr lang="en-US" dirty="0"/>
              <a:t>.</a:t>
            </a:r>
            <a:r>
              <a:rPr lang="uk-UA" dirty="0" smtClean="0"/>
              <a:t> </a:t>
            </a:r>
            <a:endParaRPr lang="uk-UA" dirty="0"/>
          </a:p>
          <a:p>
            <a:pPr marL="0" indent="0">
              <a:buNone/>
            </a:pPr>
            <a:endParaRPr lang="en-US" dirty="0" smtClean="0"/>
          </a:p>
          <a:p>
            <a:pPr marL="0" indent="0">
              <a:buNone/>
            </a:pPr>
            <a:r>
              <a:rPr lang="uk-UA" dirty="0" smtClean="0"/>
              <a:t>(</a:t>
            </a:r>
            <a:r>
              <a:rPr lang="uk-UA" u="sng" dirty="0">
                <a:hlinkClick r:id="rId2"/>
              </a:rPr>
              <a:t>http://www.healthclubmanagement.co.uk/digital/index1.cfm?mag=Health%20Club%20Management&amp;codeid=31950&amp;linktype=story&amp;ref=n&amp;issue=2017%20issue%209</a:t>
            </a:r>
            <a:r>
              <a:rPr lang="uk-UA" dirty="0"/>
              <a:t>)</a:t>
            </a:r>
          </a:p>
        </p:txBody>
      </p:sp>
    </p:spTree>
    <p:extLst>
      <p:ext uri="{BB962C8B-B14F-4D97-AF65-F5344CB8AC3E}">
        <p14:creationId xmlns:p14="http://schemas.microsoft.com/office/powerpoint/2010/main" val="178746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739" y="764175"/>
            <a:ext cx="6265986" cy="5984018"/>
          </a:xfrm>
        </p:spPr>
      </p:pic>
      <p:sp>
        <p:nvSpPr>
          <p:cNvPr id="5" name="Прямоугольник 4"/>
          <p:cNvSpPr/>
          <p:nvPr/>
        </p:nvSpPr>
        <p:spPr>
          <a:xfrm>
            <a:off x="3376709" y="179400"/>
            <a:ext cx="5320046" cy="584775"/>
          </a:xfrm>
          <a:prstGeom prst="rect">
            <a:avLst/>
          </a:prstGeom>
        </p:spPr>
        <p:txBody>
          <a:bodyPr wrap="none">
            <a:spAutoFit/>
          </a:bodyPr>
          <a:lstStyle/>
          <a:p>
            <a:r>
              <a:rPr lang="en-US" sz="3200" b="1" dirty="0"/>
              <a:t>The 2017 IHRSA Global Report</a:t>
            </a:r>
            <a:endParaRPr lang="uk-UA" sz="3200"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739" y="730347"/>
            <a:ext cx="6321070" cy="6017846"/>
          </a:xfrm>
          <a:prstGeom prst="rect">
            <a:avLst/>
          </a:prstGeom>
        </p:spPr>
      </p:pic>
    </p:spTree>
    <p:extLst>
      <p:ext uri="{BB962C8B-B14F-4D97-AF65-F5344CB8AC3E}">
        <p14:creationId xmlns:p14="http://schemas.microsoft.com/office/powerpoint/2010/main" val="391182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Who are our customers</a:t>
            </a:r>
            <a:r>
              <a:rPr lang="uk-UA" dirty="0"/>
              <a:t>?</a:t>
            </a:r>
          </a:p>
        </p:txBody>
      </p:sp>
      <p:sp>
        <p:nvSpPr>
          <p:cNvPr id="3" name="Объект 2"/>
          <p:cNvSpPr>
            <a:spLocks noGrp="1"/>
          </p:cNvSpPr>
          <p:nvPr>
            <p:ph idx="1"/>
          </p:nvPr>
        </p:nvSpPr>
        <p:spPr/>
        <p:txBody>
          <a:bodyPr/>
          <a:lstStyle/>
          <a:p>
            <a:pPr lvl="0">
              <a:buFont typeface="Wingdings" panose="05000000000000000000" pitchFamily="2" charset="2"/>
              <a:buChar char="ü"/>
            </a:pPr>
            <a:endParaRPr lang="en-US" dirty="0" smtClean="0"/>
          </a:p>
          <a:p>
            <a:pPr lvl="0">
              <a:buFont typeface="Wingdings" panose="05000000000000000000" pitchFamily="2" charset="2"/>
              <a:buChar char="ü"/>
            </a:pPr>
            <a:endParaRPr lang="en-US" dirty="0"/>
          </a:p>
          <a:p>
            <a:pPr lvl="0">
              <a:buFont typeface="Wingdings" panose="05000000000000000000" pitchFamily="2" charset="2"/>
              <a:buChar char="ü"/>
            </a:pPr>
            <a:r>
              <a:rPr lang="en-US" dirty="0"/>
              <a:t>people going in for sports or willing to go in for sports;</a:t>
            </a:r>
            <a:endParaRPr lang="uk-UA" dirty="0"/>
          </a:p>
          <a:p>
            <a:pPr lvl="0">
              <a:buFont typeface="Wingdings" panose="05000000000000000000" pitchFamily="2" charset="2"/>
              <a:buChar char="ü"/>
            </a:pPr>
            <a:r>
              <a:rPr lang="en-US" dirty="0"/>
              <a:t>coaches</a:t>
            </a:r>
            <a:r>
              <a:rPr lang="uk-UA" dirty="0"/>
              <a:t>, </a:t>
            </a:r>
            <a:r>
              <a:rPr lang="en-US" dirty="0"/>
              <a:t>nutritionists</a:t>
            </a:r>
            <a:r>
              <a:rPr lang="uk-UA" dirty="0"/>
              <a:t>, </a:t>
            </a:r>
            <a:r>
              <a:rPr lang="en-US" dirty="0"/>
              <a:t>psychologists;</a:t>
            </a:r>
            <a:endParaRPr lang="uk-UA" dirty="0"/>
          </a:p>
          <a:p>
            <a:pPr lvl="0">
              <a:buFont typeface="Wingdings" panose="05000000000000000000" pitchFamily="2" charset="2"/>
              <a:buChar char="ü"/>
            </a:pPr>
            <a:r>
              <a:rPr lang="en-US" dirty="0"/>
              <a:t>sport grounds, sport clubs</a:t>
            </a:r>
            <a:r>
              <a:rPr lang="uk-UA" dirty="0"/>
              <a:t> …</a:t>
            </a:r>
          </a:p>
          <a:p>
            <a:pPr lvl="0">
              <a:buFont typeface="Wingdings" panose="05000000000000000000" pitchFamily="2" charset="2"/>
              <a:buChar char="ü"/>
            </a:pPr>
            <a:r>
              <a:rPr lang="en-US" dirty="0"/>
              <a:t>manufacturers of sport goods and sport nutrition;</a:t>
            </a:r>
            <a:endParaRPr lang="uk-UA" dirty="0"/>
          </a:p>
          <a:p>
            <a:pPr lvl="0">
              <a:buFont typeface="Wingdings" panose="05000000000000000000" pitchFamily="2" charset="2"/>
              <a:buChar char="ü"/>
            </a:pPr>
            <a:r>
              <a:rPr lang="en-US" dirty="0"/>
              <a:t>in the future, as we develop, we’ll consider other </a:t>
            </a:r>
            <a:r>
              <a:rPr lang="en-US" dirty="0" smtClean="0"/>
              <a:t>options</a:t>
            </a:r>
          </a:p>
          <a:p>
            <a:pPr lvl="0">
              <a:buFont typeface="Wingdings" panose="05000000000000000000" pitchFamily="2" charset="2"/>
              <a:buChar char="ü"/>
            </a:pPr>
            <a:r>
              <a:rPr lang="en-US" dirty="0"/>
              <a:t> </a:t>
            </a:r>
            <a:r>
              <a:rPr lang="uk-UA" dirty="0" smtClean="0"/>
              <a:t>…</a:t>
            </a:r>
            <a:endParaRPr lang="uk-UA" dirty="0"/>
          </a:p>
        </p:txBody>
      </p:sp>
    </p:spTree>
    <p:extLst>
      <p:ext uri="{BB962C8B-B14F-4D97-AF65-F5344CB8AC3E}">
        <p14:creationId xmlns:p14="http://schemas.microsoft.com/office/powerpoint/2010/main" val="101205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will this startup earn</a:t>
            </a:r>
            <a:r>
              <a:rPr lang="uk-UA" dirty="0"/>
              <a:t>?</a:t>
            </a:r>
          </a:p>
        </p:txBody>
      </p:sp>
      <p:sp>
        <p:nvSpPr>
          <p:cNvPr id="3" name="Объект 2"/>
          <p:cNvSpPr>
            <a:spLocks noGrp="1"/>
          </p:cNvSpPr>
          <p:nvPr>
            <p:ph idx="1"/>
          </p:nvPr>
        </p:nvSpPr>
        <p:spPr/>
        <p:txBody>
          <a:bodyPr/>
          <a:lstStyle/>
          <a:p>
            <a:pPr>
              <a:buFont typeface="Wingdings" panose="05000000000000000000" pitchFamily="2" charset="2"/>
              <a:buChar char="ü"/>
            </a:pPr>
            <a:endParaRPr lang="en-US" dirty="0" smtClean="0"/>
          </a:p>
          <a:p>
            <a:pPr>
              <a:buFont typeface="Wingdings" panose="05000000000000000000" pitchFamily="2" charset="2"/>
              <a:buChar char="ü"/>
            </a:pPr>
            <a:endParaRPr lang="en-US" dirty="0" smtClean="0"/>
          </a:p>
          <a:p>
            <a:pPr lvl="0">
              <a:buFont typeface="Wingdings" panose="05000000000000000000" pitchFamily="2" charset="2"/>
              <a:buChar char="ü"/>
            </a:pPr>
            <a:r>
              <a:rPr lang="en-US" dirty="0"/>
              <a:t>sale of coach services;</a:t>
            </a:r>
            <a:endParaRPr lang="uk-UA" dirty="0"/>
          </a:p>
          <a:p>
            <a:pPr lvl="0">
              <a:buFont typeface="Wingdings" panose="05000000000000000000" pitchFamily="2" charset="2"/>
              <a:buChar char="ü"/>
            </a:pPr>
            <a:r>
              <a:rPr lang="en-US" dirty="0"/>
              <a:t>sale of advertisement;</a:t>
            </a:r>
            <a:endParaRPr lang="uk-UA" dirty="0"/>
          </a:p>
          <a:p>
            <a:pPr lvl="0">
              <a:buFont typeface="Wingdings" panose="05000000000000000000" pitchFamily="2" charset="2"/>
              <a:buChar char="ü"/>
            </a:pPr>
            <a:r>
              <a:rPr lang="en-US" dirty="0"/>
              <a:t>sale of sport goods and nutrition;</a:t>
            </a:r>
            <a:endParaRPr lang="uk-UA" dirty="0"/>
          </a:p>
          <a:p>
            <a:pPr marL="0" indent="0">
              <a:buNone/>
            </a:pPr>
            <a:endParaRPr lang="en-US" dirty="0" smtClean="0"/>
          </a:p>
          <a:p>
            <a:pPr marL="0" indent="0">
              <a:buNone/>
            </a:pPr>
            <a:r>
              <a:rPr lang="en-US" dirty="0" smtClean="0"/>
              <a:t>These </a:t>
            </a:r>
            <a:r>
              <a:rPr lang="en-US" dirty="0"/>
              <a:t>are the ways to earn from this startup we see at this point.</a:t>
            </a:r>
            <a:endParaRPr lang="uk-UA" dirty="0"/>
          </a:p>
          <a:p>
            <a:pPr>
              <a:buFont typeface="Wingdings" panose="05000000000000000000" pitchFamily="2" charset="2"/>
              <a:buChar char="ü"/>
            </a:pPr>
            <a:endParaRPr lang="uk-UA" dirty="0"/>
          </a:p>
        </p:txBody>
      </p:sp>
    </p:spTree>
    <p:extLst>
      <p:ext uri="{BB962C8B-B14F-4D97-AF65-F5344CB8AC3E}">
        <p14:creationId xmlns:p14="http://schemas.microsoft.com/office/powerpoint/2010/main" val="191657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867" y="1359575"/>
            <a:ext cx="10515600" cy="3928770"/>
          </a:xfrm>
        </p:spPr>
      </p:pic>
      <p:sp>
        <p:nvSpPr>
          <p:cNvPr id="2" name="Прямоугольник 1"/>
          <p:cNvSpPr/>
          <p:nvPr/>
        </p:nvSpPr>
        <p:spPr>
          <a:xfrm>
            <a:off x="1261533" y="738201"/>
            <a:ext cx="9753600" cy="584775"/>
          </a:xfrm>
          <a:prstGeom prst="rect">
            <a:avLst/>
          </a:prstGeom>
        </p:spPr>
        <p:txBody>
          <a:bodyPr wrap="square">
            <a:spAutoFit/>
          </a:bodyPr>
          <a:lstStyle/>
          <a:p>
            <a:pPr lvl="0" algn="ctr"/>
            <a:r>
              <a:rPr lang="en-US" sz="3200" dirty="0" smtClean="0"/>
              <a:t>Calculation of price offer</a:t>
            </a:r>
            <a:r>
              <a:rPr lang="uk-UA" sz="3200" dirty="0" smtClean="0"/>
              <a:t> (</a:t>
            </a:r>
            <a:r>
              <a:rPr lang="en-US" sz="3200" dirty="0" smtClean="0"/>
              <a:t>sale of advertisement</a:t>
            </a:r>
            <a:r>
              <a:rPr lang="uk-UA" sz="3200" dirty="0" smtClean="0"/>
              <a:t>)</a:t>
            </a:r>
            <a:endParaRPr lang="uk-UA" sz="3200" dirty="0"/>
          </a:p>
        </p:txBody>
      </p:sp>
    </p:spTree>
    <p:extLst>
      <p:ext uri="{BB962C8B-B14F-4D97-AF65-F5344CB8AC3E}">
        <p14:creationId xmlns:p14="http://schemas.microsoft.com/office/powerpoint/2010/main" val="79372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62666" y="82046"/>
            <a:ext cx="8202679" cy="6716687"/>
          </a:xfrm>
        </p:spPr>
      </p:pic>
    </p:spTree>
    <p:extLst>
      <p:ext uri="{BB962C8B-B14F-4D97-AF65-F5344CB8AC3E}">
        <p14:creationId xmlns:p14="http://schemas.microsoft.com/office/powerpoint/2010/main" val="30052951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2373</TotalTime>
  <Words>1006</Words>
  <Application>Microsoft Office PowerPoint</Application>
  <PresentationFormat>Широкоэкранный</PresentationFormat>
  <Paragraphs>203</Paragraphs>
  <Slides>18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Arial</vt:lpstr>
      <vt:lpstr>Arial Unicode MS</vt:lpstr>
      <vt:lpstr>Calibri</vt:lpstr>
      <vt:lpstr>Calibri Light</vt:lpstr>
      <vt:lpstr>Times New Roman</vt:lpstr>
      <vt:lpstr>Wingdings</vt:lpstr>
      <vt:lpstr>Тема Office</vt:lpstr>
      <vt:lpstr>Toaction.today</vt:lpstr>
      <vt:lpstr>The problem we solve:</vt:lpstr>
      <vt:lpstr>Our solution:</vt:lpstr>
      <vt:lpstr>Market potential</vt:lpstr>
      <vt:lpstr>Презентация PowerPoint</vt:lpstr>
      <vt:lpstr>Who are our customers?</vt:lpstr>
      <vt:lpstr>How will this startup earn?</vt:lpstr>
      <vt:lpstr>Презентация PowerPoint</vt:lpstr>
      <vt:lpstr>Презентация PowerPoint</vt:lpstr>
      <vt:lpstr>* the total number of clubs registered in the system</vt:lpstr>
      <vt:lpstr>Our competitors: </vt:lpstr>
      <vt:lpstr>Their disadvantages:</vt:lpstr>
      <vt:lpstr>Our advantages.</vt:lpstr>
      <vt:lpstr>Презентация PowerPoint</vt:lpstr>
      <vt:lpstr>  Time line for startup development.  </vt:lpstr>
      <vt:lpstr>Our team.</vt:lpstr>
      <vt:lpstr>Budget.</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Toaction.today</dc:title>
  <dc:creator>Користувач Windows</dc:creator>
  <cp:lastModifiedBy>Користувач Windows</cp:lastModifiedBy>
  <cp:revision>70</cp:revision>
  <dcterms:created xsi:type="dcterms:W3CDTF">2017-11-16T09:09:59Z</dcterms:created>
  <dcterms:modified xsi:type="dcterms:W3CDTF">2018-07-17T10:34:47Z</dcterms:modified>
</cp:coreProperties>
</file>