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7" r:id="rId5"/>
    <p:sldId id="269" r:id="rId6"/>
    <p:sldId id="265" r:id="rId7"/>
    <p:sldId id="260" r:id="rId8"/>
    <p:sldId id="262" r:id="rId9"/>
    <p:sldId id="261" r:id="rId10"/>
    <p:sldId id="263" r:id="rId1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SimSun"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SimSun"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SimSun"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SimSun"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96"/>
      </p:cViewPr>
      <p:guideLst>
        <p:guide orient="horz" pos="2160"/>
        <p:guide pos="2880"/>
      </p:guideLst>
    </p:cSldViewPr>
  </p:slideViewPr>
  <p:notesTextViewPr>
    <p:cViewPr>
      <p:scale>
        <a:sx n="1" d="1"/>
        <a:sy n="1" d="1"/>
      </p:scale>
      <p:origin x="0" y="0"/>
    </p:cViewPr>
  </p:notesTextViewPr>
  <p:gridSpacing cx="78055788" cy="7805578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2.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2.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3.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4.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5.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6.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7.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8.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9.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0.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9"/>
          <p:cNvSpPr>
            <a:spLocks noGrp="1" noChangeArrowheads="1"/>
          </p:cNvSpPr>
          <p:nvPr>
            <p:ph type="dt" sz="half" idx="10"/>
          </p:nvPr>
        </p:nvSpPr>
        <p:spPr>
          <a:ln/>
        </p:spPr>
        <p:txBody>
          <a:bodyPr/>
          <a:lstStyle>
            <a:lvl1pPr>
              <a:defRPr/>
            </a:lvl1pPr>
          </a:lstStyle>
          <a:p>
            <a:pPr>
              <a:defRPr/>
            </a:pPr>
            <a:fld id="{0EE6CBFD-1DE1-43D5-B854-F2E4090F27BC}" type="datetime1">
              <a:rPr lang="ru-RU" altLang="en-US"/>
              <a:pPr>
                <a:defRPr/>
              </a:pPr>
              <a:t>23.08.2016</a:t>
            </a:fld>
            <a:endParaRPr lang="en-US" altLang="ru-RU" sz="1800">
              <a:solidFill>
                <a:schemeClr val="tx1"/>
              </a:solidFill>
            </a:endParaRPr>
          </a:p>
        </p:txBody>
      </p:sp>
      <p:sp>
        <p:nvSpPr>
          <p:cNvPr id="5"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6" name="Номер слайда 17"/>
          <p:cNvSpPr>
            <a:spLocks noGrp="1" noChangeArrowheads="1"/>
          </p:cNvSpPr>
          <p:nvPr>
            <p:ph type="sldNum" sz="quarter" idx="12"/>
          </p:nvPr>
        </p:nvSpPr>
        <p:spPr>
          <a:ln/>
        </p:spPr>
        <p:txBody>
          <a:bodyPr/>
          <a:lstStyle>
            <a:lvl1pPr>
              <a:defRPr/>
            </a:lvl1pPr>
          </a:lstStyle>
          <a:p>
            <a:pPr>
              <a:defRPr/>
            </a:pPr>
            <a:fld id="{DC7D2FA0-CD60-4D46-AAD5-00D0052060A3}"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9"/>
          <p:cNvSpPr>
            <a:spLocks noGrp="1" noChangeArrowheads="1"/>
          </p:cNvSpPr>
          <p:nvPr>
            <p:ph type="dt" sz="half" idx="10"/>
          </p:nvPr>
        </p:nvSpPr>
        <p:spPr>
          <a:ln/>
        </p:spPr>
        <p:txBody>
          <a:bodyPr/>
          <a:lstStyle>
            <a:lvl1pPr>
              <a:defRPr/>
            </a:lvl1pPr>
          </a:lstStyle>
          <a:p>
            <a:pPr>
              <a:defRPr/>
            </a:pPr>
            <a:fld id="{621369E0-12BB-45D2-9199-196B5D01DF75}" type="datetime1">
              <a:rPr lang="ru-RU" altLang="en-US"/>
              <a:pPr>
                <a:defRPr/>
              </a:pPr>
              <a:t>23.08.2016</a:t>
            </a:fld>
            <a:endParaRPr lang="en-US" altLang="ru-RU" sz="1800">
              <a:solidFill>
                <a:schemeClr val="tx1"/>
              </a:solidFill>
            </a:endParaRPr>
          </a:p>
        </p:txBody>
      </p:sp>
      <p:sp>
        <p:nvSpPr>
          <p:cNvPr id="5"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6" name="Номер слайда 17"/>
          <p:cNvSpPr>
            <a:spLocks noGrp="1" noChangeArrowheads="1"/>
          </p:cNvSpPr>
          <p:nvPr>
            <p:ph type="sldNum" sz="quarter" idx="12"/>
          </p:nvPr>
        </p:nvSpPr>
        <p:spPr>
          <a:ln/>
        </p:spPr>
        <p:txBody>
          <a:bodyPr/>
          <a:lstStyle>
            <a:lvl1pPr>
              <a:defRPr/>
            </a:lvl1pPr>
          </a:lstStyle>
          <a:p>
            <a:pPr>
              <a:defRPr/>
            </a:pPr>
            <a:fld id="{A39E4BA6-DCFB-40A2-9CCF-CBA978A5AFD2}"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57900" y="274638"/>
            <a:ext cx="18669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54483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9"/>
          <p:cNvSpPr>
            <a:spLocks noGrp="1" noChangeArrowheads="1"/>
          </p:cNvSpPr>
          <p:nvPr>
            <p:ph type="dt" sz="half" idx="10"/>
          </p:nvPr>
        </p:nvSpPr>
        <p:spPr>
          <a:ln/>
        </p:spPr>
        <p:txBody>
          <a:bodyPr/>
          <a:lstStyle>
            <a:lvl1pPr>
              <a:defRPr/>
            </a:lvl1pPr>
          </a:lstStyle>
          <a:p>
            <a:pPr>
              <a:defRPr/>
            </a:pPr>
            <a:fld id="{B050C2CF-DD01-40C5-9145-6A20BBDD081E}" type="datetime1">
              <a:rPr lang="ru-RU" altLang="en-US"/>
              <a:pPr>
                <a:defRPr/>
              </a:pPr>
              <a:t>23.08.2016</a:t>
            </a:fld>
            <a:endParaRPr lang="en-US" altLang="ru-RU" sz="1800">
              <a:solidFill>
                <a:schemeClr val="tx1"/>
              </a:solidFill>
            </a:endParaRPr>
          </a:p>
        </p:txBody>
      </p:sp>
      <p:sp>
        <p:nvSpPr>
          <p:cNvPr id="5"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6" name="Номер слайда 17"/>
          <p:cNvSpPr>
            <a:spLocks noGrp="1" noChangeArrowheads="1"/>
          </p:cNvSpPr>
          <p:nvPr>
            <p:ph type="sldNum" sz="quarter" idx="12"/>
          </p:nvPr>
        </p:nvSpPr>
        <p:spPr>
          <a:ln/>
        </p:spPr>
        <p:txBody>
          <a:bodyPr/>
          <a:lstStyle>
            <a:lvl1pPr>
              <a:defRPr/>
            </a:lvl1pPr>
          </a:lstStyle>
          <a:p>
            <a:pPr>
              <a:defRPr/>
            </a:pPr>
            <a:fld id="{6E04E4BF-0C7C-4B2B-9F53-4CE6B2613266}"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9"/>
          <p:cNvSpPr>
            <a:spLocks noGrp="1" noChangeArrowheads="1"/>
          </p:cNvSpPr>
          <p:nvPr>
            <p:ph type="dt" sz="half" idx="10"/>
          </p:nvPr>
        </p:nvSpPr>
        <p:spPr>
          <a:ln/>
        </p:spPr>
        <p:txBody>
          <a:bodyPr/>
          <a:lstStyle>
            <a:lvl1pPr>
              <a:defRPr/>
            </a:lvl1pPr>
          </a:lstStyle>
          <a:p>
            <a:pPr>
              <a:defRPr/>
            </a:pPr>
            <a:fld id="{ED577A70-E613-4596-8D3A-0422D87D6713}" type="datetime1">
              <a:rPr lang="ru-RU" altLang="en-US"/>
              <a:pPr>
                <a:defRPr/>
              </a:pPr>
              <a:t>23.08.2016</a:t>
            </a:fld>
            <a:endParaRPr lang="en-US" altLang="ru-RU" sz="1800">
              <a:solidFill>
                <a:schemeClr val="tx1"/>
              </a:solidFill>
            </a:endParaRPr>
          </a:p>
        </p:txBody>
      </p:sp>
      <p:sp>
        <p:nvSpPr>
          <p:cNvPr id="5"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6" name="Номер слайда 17"/>
          <p:cNvSpPr>
            <a:spLocks noGrp="1" noChangeArrowheads="1"/>
          </p:cNvSpPr>
          <p:nvPr>
            <p:ph type="sldNum" sz="quarter" idx="12"/>
          </p:nvPr>
        </p:nvSpPr>
        <p:spPr>
          <a:ln/>
        </p:spPr>
        <p:txBody>
          <a:bodyPr/>
          <a:lstStyle>
            <a:lvl1pPr>
              <a:defRPr/>
            </a:lvl1pPr>
          </a:lstStyle>
          <a:p>
            <a:pPr>
              <a:defRPr/>
            </a:pPr>
            <a:fld id="{0A1AC5EA-14DF-4C21-BA4C-4C01651CC244}"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9"/>
          <p:cNvSpPr>
            <a:spLocks noGrp="1" noChangeArrowheads="1"/>
          </p:cNvSpPr>
          <p:nvPr>
            <p:ph type="dt" sz="half" idx="10"/>
          </p:nvPr>
        </p:nvSpPr>
        <p:spPr>
          <a:ln/>
        </p:spPr>
        <p:txBody>
          <a:bodyPr/>
          <a:lstStyle>
            <a:lvl1pPr>
              <a:defRPr/>
            </a:lvl1pPr>
          </a:lstStyle>
          <a:p>
            <a:pPr>
              <a:defRPr/>
            </a:pPr>
            <a:fld id="{421A3CF2-082D-4666-9ACD-9E44DDBD5387}" type="datetime1">
              <a:rPr lang="ru-RU" altLang="en-US"/>
              <a:pPr>
                <a:defRPr/>
              </a:pPr>
              <a:t>23.08.2016</a:t>
            </a:fld>
            <a:endParaRPr lang="en-US" altLang="ru-RU" sz="1800">
              <a:solidFill>
                <a:schemeClr val="tx1"/>
              </a:solidFill>
            </a:endParaRPr>
          </a:p>
        </p:txBody>
      </p:sp>
      <p:sp>
        <p:nvSpPr>
          <p:cNvPr id="5"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6" name="Номер слайда 17"/>
          <p:cNvSpPr>
            <a:spLocks noGrp="1" noChangeArrowheads="1"/>
          </p:cNvSpPr>
          <p:nvPr>
            <p:ph type="sldNum" sz="quarter" idx="12"/>
          </p:nvPr>
        </p:nvSpPr>
        <p:spPr>
          <a:ln/>
        </p:spPr>
        <p:txBody>
          <a:bodyPr/>
          <a:lstStyle>
            <a:lvl1pPr>
              <a:defRPr/>
            </a:lvl1pPr>
          </a:lstStyle>
          <a:p>
            <a:pPr>
              <a:defRPr/>
            </a:pPr>
            <a:fld id="{C6EA94F9-B3D4-43CD-B26C-39470CA2FD13}"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3657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267200" y="1600200"/>
            <a:ext cx="3657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9"/>
          <p:cNvSpPr>
            <a:spLocks noGrp="1" noChangeArrowheads="1"/>
          </p:cNvSpPr>
          <p:nvPr>
            <p:ph type="dt" sz="half" idx="10"/>
          </p:nvPr>
        </p:nvSpPr>
        <p:spPr>
          <a:ln/>
        </p:spPr>
        <p:txBody>
          <a:bodyPr/>
          <a:lstStyle>
            <a:lvl1pPr>
              <a:defRPr/>
            </a:lvl1pPr>
          </a:lstStyle>
          <a:p>
            <a:pPr>
              <a:defRPr/>
            </a:pPr>
            <a:fld id="{AEA094C8-0280-49BE-BB31-BBBCCF059836}" type="datetime1">
              <a:rPr lang="ru-RU" altLang="en-US"/>
              <a:pPr>
                <a:defRPr/>
              </a:pPr>
              <a:t>23.08.2016</a:t>
            </a:fld>
            <a:endParaRPr lang="en-US" altLang="ru-RU" sz="1800">
              <a:solidFill>
                <a:schemeClr val="tx1"/>
              </a:solidFill>
            </a:endParaRPr>
          </a:p>
        </p:txBody>
      </p:sp>
      <p:sp>
        <p:nvSpPr>
          <p:cNvPr id="6"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7" name="Номер слайда 17"/>
          <p:cNvSpPr>
            <a:spLocks noGrp="1" noChangeArrowheads="1"/>
          </p:cNvSpPr>
          <p:nvPr>
            <p:ph type="sldNum" sz="quarter" idx="12"/>
          </p:nvPr>
        </p:nvSpPr>
        <p:spPr>
          <a:ln/>
        </p:spPr>
        <p:txBody>
          <a:bodyPr/>
          <a:lstStyle>
            <a:lvl1pPr>
              <a:defRPr/>
            </a:lvl1pPr>
          </a:lstStyle>
          <a:p>
            <a:pPr>
              <a:defRPr/>
            </a:pPr>
            <a:fld id="{3FE3498F-5F8E-4CBC-B0D0-030CEFE87E6B}"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9"/>
          <p:cNvSpPr>
            <a:spLocks noGrp="1" noChangeArrowheads="1"/>
          </p:cNvSpPr>
          <p:nvPr>
            <p:ph type="dt" sz="half" idx="10"/>
          </p:nvPr>
        </p:nvSpPr>
        <p:spPr>
          <a:ln/>
        </p:spPr>
        <p:txBody>
          <a:bodyPr/>
          <a:lstStyle>
            <a:lvl1pPr>
              <a:defRPr/>
            </a:lvl1pPr>
          </a:lstStyle>
          <a:p>
            <a:pPr>
              <a:defRPr/>
            </a:pPr>
            <a:fld id="{7A7AFA9D-226C-46F1-9469-75E3E459BDD8}" type="datetime1">
              <a:rPr lang="ru-RU" altLang="en-US"/>
              <a:pPr>
                <a:defRPr/>
              </a:pPr>
              <a:t>23.08.2016</a:t>
            </a:fld>
            <a:endParaRPr lang="en-US" altLang="ru-RU" sz="1800">
              <a:solidFill>
                <a:schemeClr val="tx1"/>
              </a:solidFill>
            </a:endParaRPr>
          </a:p>
        </p:txBody>
      </p:sp>
      <p:sp>
        <p:nvSpPr>
          <p:cNvPr id="8"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9" name="Номер слайда 17"/>
          <p:cNvSpPr>
            <a:spLocks noGrp="1" noChangeArrowheads="1"/>
          </p:cNvSpPr>
          <p:nvPr>
            <p:ph type="sldNum" sz="quarter" idx="12"/>
          </p:nvPr>
        </p:nvSpPr>
        <p:spPr>
          <a:ln/>
        </p:spPr>
        <p:txBody>
          <a:bodyPr/>
          <a:lstStyle>
            <a:lvl1pPr>
              <a:defRPr/>
            </a:lvl1pPr>
          </a:lstStyle>
          <a:p>
            <a:pPr>
              <a:defRPr/>
            </a:pPr>
            <a:fld id="{212AD61B-4B33-4E34-92AC-715D1EE764A7}"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9"/>
          <p:cNvSpPr>
            <a:spLocks noGrp="1" noChangeArrowheads="1"/>
          </p:cNvSpPr>
          <p:nvPr>
            <p:ph type="dt" sz="half" idx="10"/>
          </p:nvPr>
        </p:nvSpPr>
        <p:spPr>
          <a:ln/>
        </p:spPr>
        <p:txBody>
          <a:bodyPr/>
          <a:lstStyle>
            <a:lvl1pPr>
              <a:defRPr/>
            </a:lvl1pPr>
          </a:lstStyle>
          <a:p>
            <a:pPr>
              <a:defRPr/>
            </a:pPr>
            <a:fld id="{FBD40A2C-D671-49C4-A64D-D63A4103346E}" type="datetime1">
              <a:rPr lang="ru-RU" altLang="en-US"/>
              <a:pPr>
                <a:defRPr/>
              </a:pPr>
              <a:t>23.08.2016</a:t>
            </a:fld>
            <a:endParaRPr lang="en-US" altLang="ru-RU" sz="1800">
              <a:solidFill>
                <a:schemeClr val="tx1"/>
              </a:solidFill>
            </a:endParaRPr>
          </a:p>
        </p:txBody>
      </p:sp>
      <p:sp>
        <p:nvSpPr>
          <p:cNvPr id="4"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5" name="Номер слайда 17"/>
          <p:cNvSpPr>
            <a:spLocks noGrp="1" noChangeArrowheads="1"/>
          </p:cNvSpPr>
          <p:nvPr>
            <p:ph type="sldNum" sz="quarter" idx="12"/>
          </p:nvPr>
        </p:nvSpPr>
        <p:spPr>
          <a:ln/>
        </p:spPr>
        <p:txBody>
          <a:bodyPr/>
          <a:lstStyle>
            <a:lvl1pPr>
              <a:defRPr/>
            </a:lvl1pPr>
          </a:lstStyle>
          <a:p>
            <a:pPr>
              <a:defRPr/>
            </a:pPr>
            <a:fld id="{20A4979F-CADE-438A-979F-E467E7E9B8AB}"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noChangeArrowheads="1"/>
          </p:cNvSpPr>
          <p:nvPr>
            <p:ph type="dt" sz="half" idx="10"/>
          </p:nvPr>
        </p:nvSpPr>
        <p:spPr>
          <a:ln/>
        </p:spPr>
        <p:txBody>
          <a:bodyPr/>
          <a:lstStyle>
            <a:lvl1pPr>
              <a:defRPr/>
            </a:lvl1pPr>
          </a:lstStyle>
          <a:p>
            <a:pPr>
              <a:defRPr/>
            </a:pPr>
            <a:fld id="{FBEF1CC2-F5F0-421A-BEAE-B8E4D23D7EA7}" type="datetime1">
              <a:rPr lang="ru-RU" altLang="en-US"/>
              <a:pPr>
                <a:defRPr/>
              </a:pPr>
              <a:t>23.08.2016</a:t>
            </a:fld>
            <a:endParaRPr lang="en-US" altLang="ru-RU" sz="1800">
              <a:solidFill>
                <a:schemeClr val="tx1"/>
              </a:solidFill>
            </a:endParaRPr>
          </a:p>
        </p:txBody>
      </p:sp>
      <p:sp>
        <p:nvSpPr>
          <p:cNvPr id="3"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4" name="Номер слайда 17"/>
          <p:cNvSpPr>
            <a:spLocks noGrp="1" noChangeArrowheads="1"/>
          </p:cNvSpPr>
          <p:nvPr>
            <p:ph type="sldNum" sz="quarter" idx="12"/>
          </p:nvPr>
        </p:nvSpPr>
        <p:spPr>
          <a:ln/>
        </p:spPr>
        <p:txBody>
          <a:bodyPr/>
          <a:lstStyle>
            <a:lvl1pPr>
              <a:defRPr/>
            </a:lvl1pPr>
          </a:lstStyle>
          <a:p>
            <a:pPr>
              <a:defRPr/>
            </a:pPr>
            <a:fld id="{97C5BE30-625F-417B-B7C0-C969F803D0ED}"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9"/>
          <p:cNvSpPr>
            <a:spLocks noGrp="1" noChangeArrowheads="1"/>
          </p:cNvSpPr>
          <p:nvPr>
            <p:ph type="dt" sz="half" idx="10"/>
          </p:nvPr>
        </p:nvSpPr>
        <p:spPr>
          <a:ln/>
        </p:spPr>
        <p:txBody>
          <a:bodyPr/>
          <a:lstStyle>
            <a:lvl1pPr>
              <a:defRPr/>
            </a:lvl1pPr>
          </a:lstStyle>
          <a:p>
            <a:pPr>
              <a:defRPr/>
            </a:pPr>
            <a:fld id="{E027DE0F-7F55-4881-9E63-BCB3E6FEE55A}" type="datetime1">
              <a:rPr lang="ru-RU" altLang="en-US"/>
              <a:pPr>
                <a:defRPr/>
              </a:pPr>
              <a:t>23.08.2016</a:t>
            </a:fld>
            <a:endParaRPr lang="en-US" altLang="ru-RU" sz="1800">
              <a:solidFill>
                <a:schemeClr val="tx1"/>
              </a:solidFill>
            </a:endParaRPr>
          </a:p>
        </p:txBody>
      </p:sp>
      <p:sp>
        <p:nvSpPr>
          <p:cNvPr id="6"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7" name="Номер слайда 17"/>
          <p:cNvSpPr>
            <a:spLocks noGrp="1" noChangeArrowheads="1"/>
          </p:cNvSpPr>
          <p:nvPr>
            <p:ph type="sldNum" sz="quarter" idx="12"/>
          </p:nvPr>
        </p:nvSpPr>
        <p:spPr>
          <a:ln/>
        </p:spPr>
        <p:txBody>
          <a:bodyPr/>
          <a:lstStyle>
            <a:lvl1pPr>
              <a:defRPr/>
            </a:lvl1pPr>
          </a:lstStyle>
          <a:p>
            <a:pPr>
              <a:defRPr/>
            </a:pPr>
            <a:fld id="{F8B718C4-3261-474A-B45F-52009982E4A2}"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sym typeface="Arial" pitchFamily="34" charset="0"/>
            </a:endParaRP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9"/>
          <p:cNvSpPr>
            <a:spLocks noGrp="1" noChangeArrowheads="1"/>
          </p:cNvSpPr>
          <p:nvPr>
            <p:ph type="dt" sz="half" idx="10"/>
          </p:nvPr>
        </p:nvSpPr>
        <p:spPr>
          <a:ln/>
        </p:spPr>
        <p:txBody>
          <a:bodyPr/>
          <a:lstStyle>
            <a:lvl1pPr>
              <a:defRPr/>
            </a:lvl1pPr>
          </a:lstStyle>
          <a:p>
            <a:pPr>
              <a:defRPr/>
            </a:pPr>
            <a:fld id="{78AB330A-44A8-41AE-8D0A-02E3D34AE262}" type="datetime1">
              <a:rPr lang="ru-RU" altLang="en-US"/>
              <a:pPr>
                <a:defRPr/>
              </a:pPr>
              <a:t>23.08.2016</a:t>
            </a:fld>
            <a:endParaRPr lang="en-US" altLang="ru-RU" sz="1800">
              <a:solidFill>
                <a:schemeClr val="tx1"/>
              </a:solidFill>
            </a:endParaRPr>
          </a:p>
        </p:txBody>
      </p:sp>
      <p:sp>
        <p:nvSpPr>
          <p:cNvPr id="6" name="Нижний колонтитул 21"/>
          <p:cNvSpPr>
            <a:spLocks noGrp="1" noChangeArrowheads="1"/>
          </p:cNvSpPr>
          <p:nvPr>
            <p:ph type="ftr" sz="quarter" idx="11"/>
          </p:nvPr>
        </p:nvSpPr>
        <p:spPr>
          <a:ln/>
        </p:spPr>
        <p:txBody>
          <a:bodyPr/>
          <a:lstStyle>
            <a:lvl1pPr>
              <a:defRPr/>
            </a:lvl1pPr>
          </a:lstStyle>
          <a:p>
            <a:pPr>
              <a:defRPr/>
            </a:pPr>
            <a:endParaRPr lang="ru-RU" altLang="ru-RU"/>
          </a:p>
        </p:txBody>
      </p:sp>
      <p:sp>
        <p:nvSpPr>
          <p:cNvPr id="7" name="Номер слайда 17"/>
          <p:cNvSpPr>
            <a:spLocks noGrp="1" noChangeArrowheads="1"/>
          </p:cNvSpPr>
          <p:nvPr>
            <p:ph type="sldNum" sz="quarter" idx="12"/>
          </p:nvPr>
        </p:nvSpPr>
        <p:spPr>
          <a:ln/>
        </p:spPr>
        <p:txBody>
          <a:bodyPr/>
          <a:lstStyle>
            <a:lvl1pPr>
              <a:defRPr/>
            </a:lvl1pPr>
          </a:lstStyle>
          <a:p>
            <a:pPr>
              <a:defRPr/>
            </a:pPr>
            <a:fld id="{4E60F61C-23BB-43B8-BF08-19787C0CC3F3}" type="slidenum">
              <a:rPr lang="ru-RU" altLang="en-US"/>
              <a:pPr>
                <a:defRPr/>
              </a:pPr>
              <a:t>‹#›</a:t>
            </a:fld>
            <a:endParaRPr lang="en-US" altLang="ru-RU" sz="1800">
              <a:solidFill>
                <a:schemeClr val="tx1"/>
              </a:solidFill>
            </a:endParaRPr>
          </a:p>
        </p:txBody>
      </p:sp>
    </p:spTree>
  </p:cSld>
  <p:clrMapOvr>
    <a:masterClrMapping/>
  </p:clrMapOvr>
  <p:transition spd="slow">
    <p:wedge/>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Полилиния 11"/>
          <p:cNvSpPr>
            <a:spLocks noChangeArrowheads="1"/>
          </p:cNvSpPr>
          <p:nvPr/>
        </p:nvSpPr>
        <p:spPr bwMode="auto">
          <a:xfrm>
            <a:off x="0" y="4752975"/>
            <a:ext cx="9144000" cy="2111375"/>
          </a:xfrm>
          <a:custGeom>
            <a:avLst/>
            <a:gdLst/>
            <a:ahLst/>
            <a:cxnLst/>
            <a:rect l="0" t="0" r="0" b="0"/>
            <a:pathLst/>
          </a:custGeom>
          <a:solidFill>
            <a:srgbClr val="7C7C7C">
              <a:alpha val="45097"/>
            </a:srgbClr>
          </a:solidFill>
          <a:ln w="9525">
            <a:noFill/>
            <a:miter lim="800000"/>
            <a:headEnd/>
            <a:tailEnd/>
          </a:ln>
        </p:spPr>
        <p:txBody>
          <a:bodyPr/>
          <a:lstStyle/>
          <a:p>
            <a:pPr>
              <a:defRPr/>
            </a:pPr>
            <a:endParaRPr lang="ru-RU"/>
          </a:p>
        </p:txBody>
      </p:sp>
      <p:sp>
        <p:nvSpPr>
          <p:cNvPr id="1027" name="Полилиния 15"/>
          <p:cNvSpPr>
            <a:spLocks noChangeArrowheads="1"/>
          </p:cNvSpPr>
          <p:nvPr/>
        </p:nvSpPr>
        <p:spPr bwMode="auto">
          <a:xfrm>
            <a:off x="7315200" y="0"/>
            <a:ext cx="1828800" cy="6858000"/>
          </a:xfrm>
          <a:custGeom>
            <a:avLst/>
            <a:gdLst/>
            <a:ahLst/>
            <a:cxnLst/>
            <a:rect l="0" t="0" r="0" b="0"/>
            <a:pathLst/>
          </a:custGeom>
          <a:solidFill>
            <a:srgbClr val="5A5A5A">
              <a:alpha val="39999"/>
            </a:srgbClr>
          </a:solidFill>
          <a:ln w="9525">
            <a:noFill/>
            <a:miter lim="800000"/>
            <a:headEnd/>
            <a:tailEnd/>
          </a:ln>
        </p:spPr>
        <p:txBody>
          <a:bodyPr/>
          <a:lstStyle/>
          <a:p>
            <a:pPr>
              <a:defRPr/>
            </a:pPr>
            <a:endParaRPr lang="ru-RU"/>
          </a:p>
        </p:txBody>
      </p:sp>
      <p:sp>
        <p:nvSpPr>
          <p:cNvPr id="3076" name="Заголовок 8"/>
          <p:cNvSpPr>
            <a:spLocks noGrp="1" noChangeArrowheads="1"/>
          </p:cNvSpPr>
          <p:nvPr>
            <p:ph type="title" idx="4294967295"/>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ru-RU" altLang="zh-CN" smtClean="0">
                <a:sym typeface="Franklin Gothic Book" pitchFamily="34" charset="0"/>
              </a:rPr>
              <a:t>Образец заголовка</a:t>
            </a:r>
          </a:p>
        </p:txBody>
      </p:sp>
      <p:sp>
        <p:nvSpPr>
          <p:cNvPr id="3077" name="Текст 29"/>
          <p:cNvSpPr>
            <a:spLocks noGrp="1" noChangeArrowheads="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ltLang="zh-CN" smtClean="0">
                <a:sym typeface="Arial" pitchFamily="34" charset="0"/>
              </a:rPr>
              <a:t>Образец текста</a:t>
            </a:r>
          </a:p>
          <a:p>
            <a:pPr lvl="1"/>
            <a:r>
              <a:rPr lang="ru-RU" altLang="zh-CN" smtClean="0">
                <a:sym typeface="Arial" pitchFamily="34" charset="0"/>
              </a:rPr>
              <a:t>Второй уровень</a:t>
            </a:r>
          </a:p>
          <a:p>
            <a:pPr lvl="2"/>
            <a:r>
              <a:rPr lang="ru-RU" altLang="zh-CN" smtClean="0">
                <a:sym typeface="Arial" pitchFamily="34" charset="0"/>
              </a:rPr>
              <a:t>Третий уровень</a:t>
            </a:r>
          </a:p>
          <a:p>
            <a:pPr lvl="3"/>
            <a:r>
              <a:rPr lang="ru-RU" altLang="zh-CN" smtClean="0">
                <a:sym typeface="Arial" pitchFamily="34" charset="0"/>
              </a:rPr>
              <a:t>Четвертый уровень</a:t>
            </a:r>
          </a:p>
          <a:p>
            <a:pPr lvl="4"/>
            <a:r>
              <a:rPr lang="ru-RU" altLang="zh-CN" smtClean="0">
                <a:sym typeface="Arial" pitchFamily="34" charset="0"/>
              </a:rPr>
              <a:t>Пятый уровень</a:t>
            </a:r>
          </a:p>
        </p:txBody>
      </p:sp>
      <p:sp>
        <p:nvSpPr>
          <p:cNvPr id="1030" name="Дата 9"/>
          <p:cNvSpPr>
            <a:spLocks noGrp="1" noChangeArrowheads="1"/>
          </p:cNvSpPr>
          <p:nvPr>
            <p:ph type="dt" sz="half" idx="2"/>
          </p:nvPr>
        </p:nvSpPr>
        <p:spPr bwMode="auto">
          <a:xfrm>
            <a:off x="457200" y="6421438"/>
            <a:ext cx="2133600" cy="365125"/>
          </a:xfrm>
          <a:prstGeom prst="rect">
            <a:avLst/>
          </a:prstGeom>
          <a:noFill/>
          <a:ln>
            <a:noFill/>
          </a:ln>
          <a:extLst>
            <a:ext uri="{909E8E84-426E-40DD-AFC4-6F175D3DCCD1}"/>
            <a:ext uri="{91240B29-F687-4F45-9708-019B960494DF}"/>
          </a:extLst>
        </p:spPr>
        <p:txBody>
          <a:bodyPr vert="horz" wrap="square" lIns="91440" tIns="45720" rIns="91440" bIns="0" numCol="1" anchor="b" anchorCtr="0" compatLnSpc="1">
            <a:prstTxWarp prst="textNoShape">
              <a:avLst/>
            </a:prstTxWarp>
          </a:bodyPr>
          <a:lstStyle>
            <a:lvl1pPr eaLnBrk="1" hangingPunct="1">
              <a:defRPr sz="1000">
                <a:solidFill>
                  <a:srgbClr val="9B9998"/>
                </a:solidFill>
              </a:defRPr>
            </a:lvl1pPr>
          </a:lstStyle>
          <a:p>
            <a:pPr>
              <a:defRPr/>
            </a:pPr>
            <a:fld id="{F171206E-48BC-459B-B09F-A3993BDA2CAE}" type="datetime1">
              <a:rPr lang="ru-RU" altLang="en-US"/>
              <a:pPr>
                <a:defRPr/>
              </a:pPr>
              <a:t>23.08.2016</a:t>
            </a:fld>
            <a:endParaRPr lang="en-US" altLang="ru-RU" sz="1800">
              <a:solidFill>
                <a:schemeClr val="tx1"/>
              </a:solidFill>
            </a:endParaRPr>
          </a:p>
        </p:txBody>
      </p:sp>
      <p:sp>
        <p:nvSpPr>
          <p:cNvPr id="1031" name="Нижний колонтитул 21"/>
          <p:cNvSpPr>
            <a:spLocks noGrp="1" noChangeArrowheads="1"/>
          </p:cNvSpPr>
          <p:nvPr>
            <p:ph type="ftr" sz="quarter" idx="3"/>
          </p:nvPr>
        </p:nvSpPr>
        <p:spPr bwMode="auto">
          <a:xfrm>
            <a:off x="3124200" y="6421438"/>
            <a:ext cx="2895600" cy="365125"/>
          </a:xfrm>
          <a:prstGeom prst="rect">
            <a:avLst/>
          </a:prstGeom>
          <a:noFill/>
          <a:ln>
            <a:noFill/>
          </a:ln>
          <a:extLst>
            <a:ext uri="{909E8E84-426E-40DD-AFC4-6F175D3DCCD1}"/>
            <a:ext uri="{91240B29-F687-4F45-9708-019B960494DF}"/>
          </a:extLst>
        </p:spPr>
        <p:txBody>
          <a:bodyPr vert="horz" wrap="square" lIns="0" tIns="45720" rIns="0" bIns="0" numCol="1" anchor="b" anchorCtr="0" compatLnSpc="1">
            <a:prstTxWarp prst="textNoShape">
              <a:avLst/>
            </a:prstTxWarp>
          </a:bodyPr>
          <a:lstStyle>
            <a:lvl1pPr algn="ctr" eaLnBrk="1" hangingPunct="1">
              <a:defRPr sz="1000">
                <a:solidFill>
                  <a:srgbClr val="9B9998"/>
                </a:solidFill>
              </a:defRPr>
            </a:lvl1pPr>
          </a:lstStyle>
          <a:p>
            <a:pPr>
              <a:defRPr/>
            </a:pPr>
            <a:endParaRPr lang="ru-RU" altLang="ru-RU"/>
          </a:p>
        </p:txBody>
      </p:sp>
      <p:sp>
        <p:nvSpPr>
          <p:cNvPr id="1032" name="Номер слайда 17"/>
          <p:cNvSpPr>
            <a:spLocks noGrp="1" noChangeArrowheads="1"/>
          </p:cNvSpPr>
          <p:nvPr>
            <p:ph type="sldNum" sz="quarter" idx="4"/>
          </p:nvPr>
        </p:nvSpPr>
        <p:spPr bwMode="auto">
          <a:xfrm>
            <a:off x="8153400" y="6421438"/>
            <a:ext cx="762000" cy="365125"/>
          </a:xfrm>
          <a:prstGeom prst="rect">
            <a:avLst/>
          </a:prstGeom>
          <a:noFill/>
          <a:ln>
            <a:noFill/>
          </a:ln>
          <a:extLst>
            <a:ext uri="{909E8E84-426E-40DD-AFC4-6F175D3DCCD1}"/>
            <a:ext uri="{91240B29-F687-4F45-9708-019B960494DF}"/>
          </a:extLst>
        </p:spPr>
        <p:txBody>
          <a:bodyPr vert="horz" wrap="square" lIns="0" tIns="0" rIns="0" bIns="0" numCol="1" anchor="b" anchorCtr="0" compatLnSpc="1">
            <a:prstTxWarp prst="textNoShape">
              <a:avLst/>
            </a:prstTxWarp>
          </a:bodyPr>
          <a:lstStyle>
            <a:lvl1pPr algn="r" eaLnBrk="1" hangingPunct="1">
              <a:defRPr sz="1000">
                <a:solidFill>
                  <a:srgbClr val="9B9998"/>
                </a:solidFill>
              </a:defRPr>
            </a:lvl1pPr>
          </a:lstStyle>
          <a:p>
            <a:pPr>
              <a:defRPr/>
            </a:pPr>
            <a:fld id="{B93A254E-2D26-424F-8753-58938A86A805}" type="slidenum">
              <a:rPr lang="ru-RU" altLang="en-US"/>
              <a:pPr>
                <a:defRPr/>
              </a:pPr>
              <a:t>‹#›</a:t>
            </a:fld>
            <a:endParaRPr lang="en-US" altLang="ru-RU" sz="1800">
              <a:solidFill>
                <a:schemeClr val="tx1"/>
              </a:solidFill>
            </a:endParaRPr>
          </a:p>
        </p:txBody>
      </p:sp>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edge/>
    <p:sndAc>
      <p:stSnd>
        <p:snd r:embed="rId13" name="camera.wav"/>
      </p:stSnd>
    </p:sndAc>
  </p:transition>
  <p:hf sldNum="0" hdr="0" ftr="0"/>
  <p:txStyles>
    <p:titleStyle>
      <a:lvl1pPr algn="l" rtl="0" eaLnBrk="0" fontAlgn="base" hangingPunct="0">
        <a:spcBef>
          <a:spcPct val="0"/>
        </a:spcBef>
        <a:spcAft>
          <a:spcPct val="0"/>
        </a:spcAft>
        <a:defRPr sz="4600">
          <a:solidFill>
            <a:schemeClr val="tx1"/>
          </a:solidFill>
          <a:latin typeface="+mj-lt"/>
          <a:ea typeface="+mj-ea"/>
          <a:cs typeface="+mj-cs"/>
          <a:sym typeface="Franklin Gothic Book" pitchFamily="34" charset="0"/>
        </a:defRPr>
      </a:lvl1pPr>
      <a:lvl2pPr algn="l" rtl="0" eaLnBrk="0" fontAlgn="base" hangingPunct="0">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ea typeface="SimSun" pitchFamily="2" charset="-122"/>
          <a:sym typeface="Franklin Gothic Book" pitchFamily="34" charset="0"/>
        </a:defRPr>
      </a:lvl9pPr>
    </p:titleStyle>
    <p:bodyStyle>
      <a:lvl1pPr marL="420688" indent="-384175" algn="l" defTabSz="0" rtl="0" eaLnBrk="0" fontAlgn="base" hangingPunct="0">
        <a:spcBef>
          <a:spcPct val="20000"/>
        </a:spcBef>
        <a:spcAft>
          <a:spcPct val="0"/>
        </a:spcAft>
        <a:buClr>
          <a:schemeClr val="accent1"/>
        </a:buClr>
        <a:buSzPct val="80000"/>
        <a:buFont typeface="Wingdings 2" pitchFamily="18" charset="2"/>
        <a:buChar char=""/>
        <a:defRPr sz="3000">
          <a:solidFill>
            <a:schemeClr val="tx1"/>
          </a:solidFill>
          <a:latin typeface="+mn-lt"/>
          <a:ea typeface="+mn-ea"/>
          <a:cs typeface="+mn-cs"/>
          <a:sym typeface="Arial" pitchFamily="34" charset="0"/>
        </a:defRPr>
      </a:lvl1pPr>
      <a:lvl2pPr marL="722313" indent="-273050" algn="l" defTabSz="0" rtl="0" eaLnBrk="0" fontAlgn="base" hangingPunct="0">
        <a:spcBef>
          <a:spcPct val="20000"/>
        </a:spcBef>
        <a:spcAft>
          <a:spcPct val="0"/>
        </a:spcAft>
        <a:buClr>
          <a:schemeClr val="accent1"/>
        </a:buClr>
        <a:buSzPct val="90000"/>
        <a:buFont typeface="Wingdings 2" pitchFamily="18" charset="2"/>
        <a:buChar char=""/>
        <a:defRPr sz="2600">
          <a:solidFill>
            <a:schemeClr val="tx1"/>
          </a:solidFill>
          <a:latin typeface="+mn-lt"/>
          <a:ea typeface="+mn-ea"/>
          <a:sym typeface="Arial" pitchFamily="34" charset="0"/>
        </a:defRPr>
      </a:lvl2pPr>
      <a:lvl3pPr marL="1006475" indent="-255588" algn="l" defTabSz="0" rtl="0" eaLnBrk="0" fontAlgn="base" hangingPunct="0">
        <a:spcBef>
          <a:spcPct val="20000"/>
        </a:spcBef>
        <a:spcAft>
          <a:spcPct val="0"/>
        </a:spcAft>
        <a:buClr>
          <a:schemeClr val="accent2"/>
        </a:buClr>
        <a:buSzPct val="85000"/>
        <a:buFont typeface="Arial" pitchFamily="34" charset="0"/>
        <a:buChar char="○"/>
        <a:defRPr sz="2400">
          <a:solidFill>
            <a:schemeClr val="tx1"/>
          </a:solidFill>
          <a:latin typeface="+mn-lt"/>
          <a:ea typeface="+mn-ea"/>
          <a:sym typeface="Arial" pitchFamily="34" charset="0"/>
        </a:defRPr>
      </a:lvl3pPr>
      <a:lvl4pPr marL="1279525" indent="-236538" algn="l" defTabSz="0" rtl="0" eaLnBrk="0" fontAlgn="base" hangingPunct="0">
        <a:spcBef>
          <a:spcPct val="20000"/>
        </a:spcBef>
        <a:spcAft>
          <a:spcPct val="0"/>
        </a:spcAft>
        <a:buClr>
          <a:srgbClr val="8D89A4"/>
        </a:buClr>
        <a:buSzPct val="90000"/>
        <a:buFont typeface="Wingdings 2" pitchFamily="18" charset="2"/>
        <a:buChar char=""/>
        <a:defRPr sz="2000">
          <a:solidFill>
            <a:schemeClr val="tx1"/>
          </a:solidFill>
          <a:latin typeface="+mn-lt"/>
          <a:ea typeface="+mn-ea"/>
          <a:sym typeface="Arial" pitchFamily="34" charset="0"/>
        </a:defRPr>
      </a:lvl4pPr>
      <a:lvl5pPr marL="1490663" indent="-182563" algn="l" defTabSz="0" rtl="0" eaLnBrk="0" fontAlgn="base" hangingPunct="0">
        <a:spcBef>
          <a:spcPct val="20000"/>
        </a:spcBef>
        <a:spcAft>
          <a:spcPct val="0"/>
        </a:spcAft>
        <a:buClr>
          <a:srgbClr val="748560"/>
        </a:buClr>
        <a:buSzPct val="100000"/>
        <a:buFont typeface="Arial" pitchFamily="34" charset="0"/>
        <a:buChar char="-"/>
        <a:defRPr sz="2000">
          <a:solidFill>
            <a:schemeClr val="tx1"/>
          </a:solidFill>
          <a:latin typeface="+mn-lt"/>
          <a:ea typeface="+mn-ea"/>
          <a:sym typeface="Arial" pitchFamily="34" charset="0"/>
        </a:defRPr>
      </a:lvl5pPr>
      <a:lvl6pPr marL="1947863" indent="-182563" algn="l" defTabSz="0" rtl="0" fontAlgn="base">
        <a:spcBef>
          <a:spcPct val="20000"/>
        </a:spcBef>
        <a:spcAft>
          <a:spcPct val="0"/>
        </a:spcAft>
        <a:buClr>
          <a:srgbClr val="748560"/>
        </a:buClr>
        <a:buSzPct val="100000"/>
        <a:buFont typeface="Arial" pitchFamily="34" charset="0"/>
        <a:buChar char="-"/>
        <a:defRPr sz="2000">
          <a:solidFill>
            <a:schemeClr val="tx1"/>
          </a:solidFill>
          <a:latin typeface="+mn-lt"/>
          <a:ea typeface="+mn-ea"/>
          <a:sym typeface="Arial" pitchFamily="34" charset="0"/>
        </a:defRPr>
      </a:lvl6pPr>
      <a:lvl7pPr marL="2405063" indent="-182563" algn="l" defTabSz="0" rtl="0" fontAlgn="base">
        <a:spcBef>
          <a:spcPct val="20000"/>
        </a:spcBef>
        <a:spcAft>
          <a:spcPct val="0"/>
        </a:spcAft>
        <a:buClr>
          <a:srgbClr val="748560"/>
        </a:buClr>
        <a:buSzPct val="100000"/>
        <a:buFont typeface="Arial" pitchFamily="34" charset="0"/>
        <a:buChar char="-"/>
        <a:defRPr sz="2000">
          <a:solidFill>
            <a:schemeClr val="tx1"/>
          </a:solidFill>
          <a:latin typeface="+mn-lt"/>
          <a:ea typeface="+mn-ea"/>
          <a:sym typeface="Arial" pitchFamily="34" charset="0"/>
        </a:defRPr>
      </a:lvl7pPr>
      <a:lvl8pPr marL="2862263" indent="-182563" algn="l" defTabSz="0" rtl="0" fontAlgn="base">
        <a:spcBef>
          <a:spcPct val="20000"/>
        </a:spcBef>
        <a:spcAft>
          <a:spcPct val="0"/>
        </a:spcAft>
        <a:buClr>
          <a:srgbClr val="748560"/>
        </a:buClr>
        <a:buSzPct val="100000"/>
        <a:buFont typeface="Arial" pitchFamily="34" charset="0"/>
        <a:buChar char="-"/>
        <a:defRPr sz="2000">
          <a:solidFill>
            <a:schemeClr val="tx1"/>
          </a:solidFill>
          <a:latin typeface="+mn-lt"/>
          <a:ea typeface="+mn-ea"/>
          <a:sym typeface="Arial" pitchFamily="34" charset="0"/>
        </a:defRPr>
      </a:lvl8pPr>
      <a:lvl9pPr marL="3319463" indent="-182563" algn="l" defTabSz="0" rtl="0" fontAlgn="base">
        <a:spcBef>
          <a:spcPct val="20000"/>
        </a:spcBef>
        <a:spcAft>
          <a:spcPct val="0"/>
        </a:spcAft>
        <a:buClr>
          <a:srgbClr val="748560"/>
        </a:buClr>
        <a:buSzPct val="100000"/>
        <a:buFont typeface="Arial" pitchFamily="34" charset="0"/>
        <a:buChar char="-"/>
        <a:defRPr sz="2000">
          <a:solidFill>
            <a:schemeClr val="tx1"/>
          </a:solidFill>
          <a:latin typeface="+mn-lt"/>
          <a:ea typeface="+mn-ea"/>
          <a:sym typeface="Arial" pitchFamily="34" charset="0"/>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__________Microsoft_Office_Excel2.xls"/><Relationship Id="rId4" Type="http://schemas.openxmlformats.org/officeDocument/2006/relationships/oleObject" Target="../embeddings/__________Microsoft_Office_Excel1.xls"/></Relationships>
</file>

<file path=ppt/slides/_rels/slide5.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__________Microsoft_Office_Excel4.xls"/><Relationship Id="rId4" Type="http://schemas.openxmlformats.org/officeDocument/2006/relationships/oleObject" Target="../embeddings/__________Microsoft_Office_Excel3.xls"/></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2.wav"/><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gradFill rotWithShape="1">
          <a:gsLst>
            <a:gs pos="0">
              <a:srgbClr val="272727"/>
            </a:gs>
            <a:gs pos="29999">
              <a:srgbClr val="2E2E2E"/>
            </a:gs>
            <a:gs pos="100000">
              <a:srgbClr val="7C7C7C"/>
            </a:gs>
          </a:gsLst>
          <a:lin ang="2160000" scaled="1"/>
        </a:gradFill>
        <a:effectLst/>
      </p:bgPr>
    </p:bg>
    <p:spTree>
      <p:nvGrpSpPr>
        <p:cNvPr id="1" name=""/>
        <p:cNvGrpSpPr/>
        <p:nvPr/>
      </p:nvGrpSpPr>
      <p:grpSpPr>
        <a:xfrm>
          <a:off x="0" y="0"/>
          <a:ext cx="0" cy="0"/>
          <a:chOff x="0" y="0"/>
          <a:chExt cx="0" cy="0"/>
        </a:xfrm>
      </p:grpSpPr>
      <p:sp>
        <p:nvSpPr>
          <p:cNvPr id="4098" name="Полилиния 6"/>
          <p:cNvSpPr>
            <a:spLocks noChangeArrowheads="1"/>
          </p:cNvSpPr>
          <p:nvPr/>
        </p:nvSpPr>
        <p:spPr bwMode="auto">
          <a:xfrm>
            <a:off x="0" y="4752975"/>
            <a:ext cx="9144000" cy="2111375"/>
          </a:xfrm>
          <a:custGeom>
            <a:avLst/>
            <a:gdLst/>
            <a:ahLst/>
            <a:cxnLst/>
            <a:rect l="0" t="0" r="0" b="0"/>
            <a:pathLst/>
          </a:custGeom>
          <a:solidFill>
            <a:srgbClr val="7C7C7C">
              <a:alpha val="45097"/>
            </a:srgbClr>
          </a:solidFill>
          <a:ln w="9525">
            <a:noFill/>
            <a:miter lim="800000"/>
            <a:headEnd/>
            <a:tailEnd/>
          </a:ln>
        </p:spPr>
        <p:txBody>
          <a:bodyPr/>
          <a:lstStyle/>
          <a:p>
            <a:endParaRPr lang="ru-RU"/>
          </a:p>
        </p:txBody>
      </p:sp>
      <p:sp>
        <p:nvSpPr>
          <p:cNvPr id="4099" name="Полилиния 7"/>
          <p:cNvSpPr>
            <a:spLocks noChangeArrowheads="1"/>
          </p:cNvSpPr>
          <p:nvPr/>
        </p:nvSpPr>
        <p:spPr bwMode="auto">
          <a:xfrm>
            <a:off x="6105525" y="0"/>
            <a:ext cx="3038475" cy="6858000"/>
          </a:xfrm>
          <a:custGeom>
            <a:avLst/>
            <a:gdLst/>
            <a:ahLst/>
            <a:cxnLst/>
            <a:rect l="0" t="0" r="0" b="0"/>
            <a:pathLst/>
          </a:custGeom>
          <a:solidFill>
            <a:srgbClr val="5A5A5A">
              <a:alpha val="39999"/>
            </a:srgbClr>
          </a:solidFill>
          <a:ln w="9525">
            <a:noFill/>
            <a:miter lim="800000"/>
            <a:headEnd/>
            <a:tailEnd/>
          </a:ln>
        </p:spPr>
        <p:txBody>
          <a:bodyPr/>
          <a:lstStyle/>
          <a:p>
            <a:endParaRPr lang="ru-RU"/>
          </a:p>
        </p:txBody>
      </p:sp>
      <p:pic>
        <p:nvPicPr>
          <p:cNvPr id="4100" name="Рисунок 5"/>
          <p:cNvPicPr>
            <a:picLocks noChangeAspect="1" noChangeArrowheads="1"/>
          </p:cNvPicPr>
          <p:nvPr/>
        </p:nvPicPr>
        <p:blipFill>
          <a:blip r:embed="rId3" cstate="print">
            <a:lum contrast="20000"/>
          </a:blip>
          <a:srcRect/>
          <a:stretch>
            <a:fillRect/>
          </a:stretch>
        </p:blipFill>
        <p:spPr bwMode="auto">
          <a:xfrm>
            <a:off x="0" y="381000"/>
            <a:ext cx="9144000" cy="6096000"/>
          </a:xfrm>
          <a:prstGeom prst="rect">
            <a:avLst/>
          </a:prstGeom>
          <a:noFill/>
          <a:ln w="9525">
            <a:noFill/>
            <a:miter lim="800000"/>
            <a:headEnd/>
            <a:tailEnd/>
          </a:ln>
        </p:spPr>
      </p:pic>
      <p:sp>
        <p:nvSpPr>
          <p:cNvPr id="4101" name="Заголовок 1"/>
          <p:cNvSpPr>
            <a:spLocks noGrp="1" noChangeArrowheads="1"/>
          </p:cNvSpPr>
          <p:nvPr>
            <p:ph type="ctrTitle" idx="4294967295"/>
          </p:nvPr>
        </p:nvSpPr>
        <p:spPr>
          <a:xfrm>
            <a:off x="457200" y="381000"/>
            <a:ext cx="8305800" cy="6019800"/>
          </a:xfrm>
        </p:spPr>
        <p:txBody>
          <a:bodyPr anchor="t"/>
          <a:lstStyle/>
          <a:p>
            <a:pPr algn="ctr" eaLnBrk="1" hangingPunct="1"/>
            <a:r>
              <a:rPr lang="ru-RU" altLang="zh-CN" sz="3900" b="1" smtClean="0"/>
              <a:t>PRESENTATION</a:t>
            </a:r>
            <a:r>
              <a:rPr lang="ru-RU" altLang="zh-CN" sz="1900" b="1" smtClean="0"/>
              <a:t> </a:t>
            </a:r>
            <a:br>
              <a:rPr lang="ru-RU" altLang="zh-CN" sz="1900" b="1" smtClean="0"/>
            </a:br>
            <a:r>
              <a:rPr lang="ru-RU" altLang="zh-CN" sz="1900" b="1" smtClean="0"/>
              <a:t/>
            </a:r>
            <a:br>
              <a:rPr lang="ru-RU" altLang="zh-CN" sz="1900" b="1" smtClean="0"/>
            </a:br>
            <a:r>
              <a:rPr lang="ru-RU" altLang="zh-CN" sz="1900" b="1" smtClean="0"/>
              <a:t>OF THE </a:t>
            </a:r>
            <a:r>
              <a:rPr lang="ru-RU" altLang="zh-CN" sz="2300" b="1" smtClean="0"/>
              <a:t>I STAGE </a:t>
            </a:r>
            <a:br>
              <a:rPr lang="ru-RU" altLang="zh-CN" sz="2300" b="1" smtClean="0"/>
            </a:br>
            <a:r>
              <a:rPr lang="ru-RU" altLang="zh-CN" sz="2300" b="1" smtClean="0"/>
              <a:t> </a:t>
            </a:r>
            <a:br>
              <a:rPr lang="ru-RU" altLang="zh-CN" sz="2300" b="1" smtClean="0"/>
            </a:br>
            <a:r>
              <a:rPr lang="ru-RU" altLang="zh-CN" sz="2300" b="1" smtClean="0"/>
              <a:t>INVESTMENT PROJECT ON FOUNDING AN ENTERPRISE FOR GRANITE EXTRACTION and CUTTING, PRODUCTION of curbs, paving stones, slabs and custom products based on this material.</a:t>
            </a:r>
            <a:r>
              <a:rPr lang="ru-RU" altLang="zh-CN" sz="1900" b="1" smtClean="0"/>
              <a:t/>
            </a:r>
            <a:br>
              <a:rPr lang="ru-RU" altLang="zh-CN" sz="1900" b="1" smtClean="0"/>
            </a:br>
            <a:r>
              <a:rPr lang="ru-RU" altLang="zh-CN" sz="1900" b="1" smtClean="0"/>
              <a:t/>
            </a:r>
            <a:br>
              <a:rPr lang="ru-RU" altLang="zh-CN" sz="1900" b="1" smtClean="0"/>
            </a:br>
            <a:r>
              <a:rPr lang="ru-RU" altLang="zh-CN" sz="1900" b="1" smtClean="0"/>
              <a:t/>
            </a:r>
            <a:br>
              <a:rPr lang="ru-RU" altLang="zh-CN" sz="1900" b="1" smtClean="0"/>
            </a:br>
            <a:r>
              <a:rPr lang="ru-RU" altLang="zh-CN" sz="1900" b="1" smtClean="0"/>
              <a:t/>
            </a:r>
            <a:br>
              <a:rPr lang="ru-RU" altLang="zh-CN" sz="1900" b="1" smtClean="0"/>
            </a:br>
            <a:r>
              <a:rPr lang="ru-RU" altLang="zh-CN" sz="1900" b="1" smtClean="0"/>
              <a:t>«STONEX GROUP».  RUSSIA, MOSCOW, 2016</a:t>
            </a:r>
            <a:br>
              <a:rPr lang="ru-RU" altLang="zh-CN" sz="1900" b="1" smtClean="0"/>
            </a:br>
            <a:r>
              <a:rPr lang="ru-RU" altLang="zh-CN" sz="1900" b="1" smtClean="0"/>
              <a:t> </a:t>
            </a:r>
            <a:r>
              <a:rPr lang="ru-RU" altLang="zh-CN" sz="1200" b="1" smtClean="0"/>
              <a:t/>
            </a:r>
            <a:br>
              <a:rPr lang="ru-RU" altLang="zh-CN" sz="1200" b="1" smtClean="0"/>
            </a:br>
            <a:r>
              <a:rPr lang="ru-RU" altLang="zh-CN" sz="1200" b="1" smtClean="0"/>
              <a:t> </a:t>
            </a:r>
            <a:br>
              <a:rPr lang="ru-RU" altLang="zh-CN" sz="1200" b="1" smtClean="0"/>
            </a:br>
            <a:r>
              <a:rPr lang="ru-RU" altLang="zh-CN" sz="1200" b="1" smtClean="0"/>
              <a:t> </a:t>
            </a:r>
            <a:br>
              <a:rPr lang="ru-RU" altLang="zh-CN" sz="1200" b="1" smtClean="0"/>
            </a:br>
            <a:r>
              <a:rPr lang="ru-RU" altLang="zh-CN" sz="1200" b="1" smtClean="0"/>
              <a:t> </a:t>
            </a:r>
            <a:br>
              <a:rPr lang="ru-RU" altLang="zh-CN" sz="1200" b="1" smtClean="0"/>
            </a:br>
            <a:endParaRPr lang="ru-RU" altLang="zh-CN" sz="1200" b="1" smtClean="0"/>
          </a:p>
        </p:txBody>
      </p:sp>
    </p:spTree>
  </p:cSld>
  <p:clrMapOvr>
    <a:masterClrMapping/>
  </p:clrMapOvr>
  <p:transition spd="slow">
    <p:wedge/>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p:cNvSpPr>
            <a:spLocks noGrp="1" noChangeArrowheads="1"/>
          </p:cNvSpPr>
          <p:nvPr>
            <p:ph type="title" idx="4294967295"/>
          </p:nvPr>
        </p:nvSpPr>
        <p:spPr>
          <a:xfrm>
            <a:off x="228600" y="76200"/>
            <a:ext cx="8534400" cy="639763"/>
          </a:xfrm>
        </p:spPr>
        <p:txBody>
          <a:bodyPr/>
          <a:lstStyle/>
          <a:p>
            <a:pPr algn="ctr" eaLnBrk="1" hangingPunct="1"/>
            <a:r>
              <a:rPr lang="ru-RU" altLang="zh-CN" sz="3600" u="sng" smtClean="0">
                <a:solidFill>
                  <a:srgbClr val="FFFF00"/>
                </a:solidFill>
                <a:latin typeface="Times New Roman" pitchFamily="18" charset="0"/>
                <a:sym typeface="Times New Roman" pitchFamily="18" charset="0"/>
              </a:rPr>
              <a:t>CONCLUSIONS</a:t>
            </a:r>
            <a:endParaRPr lang="ru-RU" altLang="zh-CN" smtClean="0"/>
          </a:p>
        </p:txBody>
      </p:sp>
      <p:pic>
        <p:nvPicPr>
          <p:cNvPr id="11267" name="Picture 2"/>
          <p:cNvPicPr>
            <a:picLocks noGrp="1" noChangeAspect="1" noChangeArrowheads="1"/>
          </p:cNvPicPr>
          <p:nvPr>
            <p:ph idx="1"/>
          </p:nvPr>
        </p:nvPicPr>
        <p:blipFill>
          <a:blip r:embed="rId3" cstate="print"/>
          <a:srcRect/>
          <a:stretch>
            <a:fillRect/>
          </a:stretch>
        </p:blipFill>
        <p:spPr>
          <a:xfrm>
            <a:off x="0" y="762000"/>
            <a:ext cx="9144000" cy="6096000"/>
          </a:xfrm>
        </p:spPr>
      </p:pic>
      <p:sp>
        <p:nvSpPr>
          <p:cNvPr id="11268" name="Прямоугольник 3"/>
          <p:cNvSpPr>
            <a:spLocks noChangeArrowheads="1"/>
          </p:cNvSpPr>
          <p:nvPr/>
        </p:nvSpPr>
        <p:spPr bwMode="auto">
          <a:xfrm>
            <a:off x="381000" y="1600200"/>
            <a:ext cx="8458200" cy="3505200"/>
          </a:xfrm>
          <a:prstGeom prst="rect">
            <a:avLst/>
          </a:prstGeom>
          <a:noFill/>
          <a:ln w="9525">
            <a:noFill/>
            <a:miter lim="800000"/>
            <a:headEnd/>
            <a:tailEnd/>
          </a:ln>
        </p:spPr>
        <p:txBody>
          <a:bodyPr>
            <a:spAutoFit/>
          </a:bodyPr>
          <a:lstStyle/>
          <a:p>
            <a:pPr algn="just"/>
            <a:r>
              <a:rPr lang="en-US" altLang="ru-RU" sz="3200" b="1">
                <a:solidFill>
                  <a:srgbClr val="FFFFFF"/>
                </a:solidFill>
                <a:latin typeface="Times New Roman" pitchFamily="18" charset="0"/>
                <a:sym typeface="Times New Roman" pitchFamily="18" charset="0"/>
              </a:rPr>
              <a:t>The investment project on founding an enterprise for granite extraction and cutting and production of curbs, paving stones, slabs and custom products on the basis of this raw material is profitable and cost-effective as proved by all investment analysis indicators and can be recommended for implementation.</a:t>
            </a:r>
            <a:endParaRPr lang="ru-RU" altLang="en-US"/>
          </a:p>
        </p:txBody>
      </p:sp>
    </p:spTree>
  </p:cSld>
  <p:clrMapOvr>
    <a:masterClrMapping/>
  </p:clrMapOvr>
  <p:transition spd="slow">
    <p:wedge/>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2"/>
          <p:cNvSpPr>
            <a:spLocks noGrp="1" noChangeArrowheads="1"/>
          </p:cNvSpPr>
          <p:nvPr>
            <p:ph type="title" idx="4294967295"/>
          </p:nvPr>
        </p:nvSpPr>
        <p:spPr>
          <a:xfrm>
            <a:off x="457200" y="274638"/>
            <a:ext cx="8305800" cy="792162"/>
          </a:xfrm>
        </p:spPr>
        <p:txBody>
          <a:bodyPr/>
          <a:lstStyle/>
          <a:p>
            <a:pPr algn="ctr" eaLnBrk="1" hangingPunct="1"/>
            <a:r>
              <a:rPr lang="ru-RU" altLang="zh-CN" sz="3600" b="1" u="sng" smtClean="0">
                <a:solidFill>
                  <a:srgbClr val="FFFF00"/>
                </a:solidFill>
                <a:latin typeface="Times New Roman" pitchFamily="18" charset="0"/>
                <a:sym typeface="Times New Roman" pitchFamily="18" charset="0"/>
              </a:rPr>
              <a:t>INVESTMENT OFFER</a:t>
            </a:r>
            <a:endParaRPr lang="ru-RU" altLang="zh-CN" smtClean="0"/>
          </a:p>
        </p:txBody>
      </p:sp>
      <p:sp>
        <p:nvSpPr>
          <p:cNvPr id="5123" name="Содержимое 3"/>
          <p:cNvSpPr>
            <a:spLocks noGrp="1" noChangeArrowheads="1"/>
          </p:cNvSpPr>
          <p:nvPr>
            <p:ph idx="1"/>
          </p:nvPr>
        </p:nvSpPr>
        <p:spPr>
          <a:xfrm>
            <a:off x="228600" y="1143000"/>
            <a:ext cx="8763000" cy="5486400"/>
          </a:xfrm>
        </p:spPr>
        <p:txBody>
          <a:bodyPr/>
          <a:lstStyle/>
          <a:p>
            <a:pPr marL="420688" indent="-384175" eaLnBrk="1" hangingPunct="1"/>
            <a:r>
              <a:rPr lang="en-US" altLang="ru-RU" sz="2200" smtClean="0">
                <a:latin typeface="Times New Roman" pitchFamily="18" charset="0"/>
                <a:sym typeface="Times New Roman" pitchFamily="18" charset="0"/>
              </a:rPr>
              <a:t>Dear Sirs and Madams</a:t>
            </a:r>
            <a:r>
              <a:rPr lang="ru-RU" altLang="en-US" sz="2200" smtClean="0">
                <a:latin typeface="Times New Roman" pitchFamily="18" charset="0"/>
                <a:sym typeface="Times New Roman" pitchFamily="18" charset="0"/>
              </a:rPr>
              <a:t>!</a:t>
            </a:r>
          </a:p>
          <a:p>
            <a:pPr marL="420688" indent="-384175" algn="l" eaLnBrk="1" hangingPunct="1"/>
            <a:endParaRPr lang="ru-RU" altLang="en-US" sz="2200" smtClean="0">
              <a:latin typeface="Times New Roman" pitchFamily="18" charset="0"/>
              <a:sym typeface="Times New Roman" pitchFamily="18" charset="0"/>
            </a:endParaRPr>
          </a:p>
          <a:p>
            <a:pPr marL="420688" indent="-384175" algn="just" eaLnBrk="1" hangingPunct="1"/>
            <a:r>
              <a:rPr lang="en-US" altLang="ru-RU" sz="2200" smtClean="0">
                <a:latin typeface="Times New Roman" pitchFamily="18" charset="0"/>
                <a:sym typeface="Times New Roman" pitchFamily="18" charset="0"/>
              </a:rPr>
              <a:t>Stonex group of companies is happy to invite you to act as the sole investor or join the consolidation of investors in order to implement a truly ambitious project aimed at organizing an exemplary enterprise, which could become one of the five largest players in the Russian market.</a:t>
            </a:r>
            <a:endParaRPr lang="ru-RU" altLang="en-US" sz="2200" smtClean="0">
              <a:latin typeface="Times New Roman" pitchFamily="18" charset="0"/>
              <a:sym typeface="Times New Roman" pitchFamily="18" charset="0"/>
            </a:endParaRPr>
          </a:p>
          <a:p>
            <a:pPr marL="420688" indent="-384175" algn="just" eaLnBrk="1" hangingPunct="1"/>
            <a:endParaRPr lang="ru-RU" altLang="en-US" sz="2200" smtClean="0">
              <a:latin typeface="Times New Roman" pitchFamily="18" charset="0"/>
              <a:sym typeface="Times New Roman" pitchFamily="18" charset="0"/>
            </a:endParaRPr>
          </a:p>
          <a:p>
            <a:pPr marL="420688" indent="-384175" algn="just" eaLnBrk="1" hangingPunct="1"/>
            <a:r>
              <a:rPr lang="en-US" altLang="ru-RU" sz="2200" smtClean="0">
                <a:latin typeface="Times New Roman" pitchFamily="18" charset="0"/>
                <a:sym typeface="Times New Roman" pitchFamily="18" charset="0"/>
              </a:rPr>
              <a:t>The project has solid grounds and has more than just realistic prospects for its</a:t>
            </a:r>
            <a:r>
              <a:rPr lang="ru-RU" altLang="en-US" sz="2200" smtClean="0">
                <a:latin typeface="Times New Roman" pitchFamily="18" charset="0"/>
                <a:sym typeface="Times New Roman" pitchFamily="18" charset="0"/>
              </a:rPr>
              <a:t> </a:t>
            </a:r>
            <a:r>
              <a:rPr lang="en-US" altLang="ru-RU" sz="2200" smtClean="0">
                <a:latin typeface="Times New Roman" pitchFamily="18" charset="0"/>
                <a:sym typeface="Times New Roman" pitchFamily="18" charset="0"/>
              </a:rPr>
              <a:t>rapid development, as evidenced by the particular situation in the market, in-depth analysis the construction segment development prospects, the business plan and the feasibility study calculated on the basis of a realistic scenario.</a:t>
            </a:r>
            <a:endParaRPr lang="ru-RU" altLang="en-US" smtClean="0"/>
          </a:p>
        </p:txBody>
      </p:sp>
    </p:spTree>
  </p:cSld>
  <p:clrMapOvr>
    <a:masterClrMapping/>
  </p:clrMapOvr>
  <p:transition spd="slow">
    <p:wedge/>
    <p:sndAc>
      <p:stSnd>
        <p:snd r:embed="rId2" name="camera.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noChangeArrowheads="1"/>
          </p:cNvSpPr>
          <p:nvPr>
            <p:ph type="title" idx="4294967295"/>
          </p:nvPr>
        </p:nvSpPr>
        <p:spPr>
          <a:xfrm>
            <a:off x="457200" y="152400"/>
            <a:ext cx="8458200" cy="609600"/>
          </a:xfrm>
        </p:spPr>
        <p:txBody>
          <a:bodyPr/>
          <a:lstStyle/>
          <a:p>
            <a:pPr algn="ctr" eaLnBrk="1" hangingPunct="1"/>
            <a:r>
              <a:rPr lang="ru-RU" altLang="zh-CN" sz="3200" u="sng" smtClean="0">
                <a:solidFill>
                  <a:srgbClr val="FFFF00"/>
                </a:solidFill>
                <a:latin typeface="Times New Roman" pitchFamily="18" charset="0"/>
                <a:sym typeface="Times New Roman" pitchFamily="18" charset="0"/>
              </a:rPr>
              <a:t>PROJECT SUMMARY</a:t>
            </a:r>
            <a:endParaRPr lang="ru-RU" altLang="zh-CN" sz="4200" smtClean="0"/>
          </a:p>
        </p:txBody>
      </p:sp>
      <p:sp>
        <p:nvSpPr>
          <p:cNvPr id="6147" name="Содержимое 2"/>
          <p:cNvSpPr>
            <a:spLocks noGrp="1" noChangeArrowheads="1"/>
          </p:cNvSpPr>
          <p:nvPr>
            <p:ph idx="1"/>
          </p:nvPr>
        </p:nvSpPr>
        <p:spPr>
          <a:xfrm>
            <a:off x="228600" y="762000"/>
            <a:ext cx="8686800" cy="5943600"/>
          </a:xfrm>
        </p:spPr>
        <p:txBody>
          <a:bodyPr/>
          <a:lstStyle/>
          <a:p>
            <a:pPr marL="420688" indent="-384175" algn="just" eaLnBrk="1" hangingPunct="1"/>
            <a:endParaRPr lang="ru-RU" altLang="en-US" sz="1600" u="sng" smtClean="0">
              <a:latin typeface="Times New Roman" pitchFamily="18" charset="0"/>
              <a:sym typeface="Times New Roman" pitchFamily="18" charset="0"/>
            </a:endParaRPr>
          </a:p>
          <a:p>
            <a:pPr marL="420688" indent="-384175" algn="just" eaLnBrk="1" hangingPunct="1"/>
            <a:r>
              <a:rPr lang="en-US" altLang="ru-RU" sz="1600" u="sng" smtClean="0">
                <a:latin typeface="Times New Roman" pitchFamily="18" charset="0"/>
                <a:sym typeface="Times New Roman" pitchFamily="18" charset="0"/>
              </a:rPr>
              <a:t>The point of the project:</a:t>
            </a:r>
            <a:r>
              <a:rPr lang="en-US" altLang="ru-RU" sz="1600" smtClean="0">
                <a:latin typeface="Times New Roman" pitchFamily="18" charset="0"/>
                <a:sym typeface="Times New Roman" pitchFamily="18" charset="0"/>
              </a:rPr>
              <a:t> to create a fully equipped modern enterprise for granite extraction and cutting with further production of curbs, paving stones, slabs and custom products in the territory of the Russian Federation.</a:t>
            </a:r>
            <a:endParaRPr lang="ru-RU" altLang="en-US" sz="1600" smtClean="0">
              <a:latin typeface="Times New Roman" pitchFamily="18" charset="0"/>
              <a:sym typeface="Times New Roman" pitchFamily="18" charset="0"/>
            </a:endParaRPr>
          </a:p>
          <a:p>
            <a:pPr marL="420688" indent="-384175" algn="just" eaLnBrk="1" hangingPunct="1"/>
            <a:endParaRPr lang="ru-RU" altLang="en-US" sz="1600" smtClean="0">
              <a:latin typeface="Times New Roman" pitchFamily="18" charset="0"/>
              <a:sym typeface="Times New Roman" pitchFamily="18" charset="0"/>
            </a:endParaRPr>
          </a:p>
          <a:p>
            <a:pPr marL="420688" indent="-384175" algn="just" eaLnBrk="1" hangingPunct="1"/>
            <a:r>
              <a:rPr lang="en-US" altLang="ru-RU" sz="1600" u="sng" smtClean="0">
                <a:latin typeface="Times New Roman" pitchFamily="18" charset="0"/>
                <a:sym typeface="Times New Roman" pitchFamily="18" charset="0"/>
              </a:rPr>
              <a:t>Project goals and objectives</a:t>
            </a:r>
            <a:r>
              <a:rPr lang="en-US" altLang="ru-RU" sz="1600" smtClean="0">
                <a:latin typeface="Times New Roman" pitchFamily="18" charset="0"/>
                <a:sym typeface="Times New Roman" pitchFamily="18" charset="0"/>
              </a:rPr>
              <a:t>:</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Creation of a modern own exemplary European-style production with 100% private capital;</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Meeting the Russian construction segment needs</a:t>
            </a:r>
            <a:r>
              <a:rPr lang="en-US" altLang="ru-RU" sz="1400" smtClean="0">
                <a:latin typeface="Times New Roman" pitchFamily="18" charset="0"/>
                <a:sym typeface="Times New Roman" pitchFamily="18" charset="0"/>
              </a:rPr>
              <a:t> </a:t>
            </a:r>
            <a:r>
              <a:rPr lang="en-US" altLang="ru-RU" sz="1600" smtClean="0">
                <a:latin typeface="Times New Roman" pitchFamily="18" charset="0"/>
                <a:sym typeface="Times New Roman" pitchFamily="18" charset="0"/>
              </a:rPr>
              <a:t>for high-quality and low-cost building materials;</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Creation of a healthy competitive environment in the construction materials middle price segment in the Ural Federal District and the Russian market.</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Becoming one of the five largest industrial and mining enterprises of the Russian Federation.</a:t>
            </a:r>
            <a:endParaRPr lang="ru-RU" altLang="en-US" sz="1600" smtClean="0">
              <a:latin typeface="Times New Roman" pitchFamily="18" charset="0"/>
              <a:sym typeface="Times New Roman" pitchFamily="18" charset="0"/>
            </a:endParaRPr>
          </a:p>
          <a:p>
            <a:pPr marL="420688" indent="-384175" algn="just" eaLnBrk="1" hangingPunct="1"/>
            <a:endParaRPr lang="ru-RU" altLang="en-US" sz="1600" smtClean="0">
              <a:latin typeface="Times New Roman" pitchFamily="18" charset="0"/>
              <a:sym typeface="Times New Roman" pitchFamily="18" charset="0"/>
            </a:endParaRPr>
          </a:p>
          <a:p>
            <a:pPr marL="420688" indent="-384175" algn="just" eaLnBrk="1" hangingPunct="1"/>
            <a:r>
              <a:rPr lang="en-US" altLang="ru-RU" sz="1600" u="sng" smtClean="0">
                <a:latin typeface="Times New Roman" pitchFamily="18" charset="0"/>
                <a:sym typeface="Times New Roman" pitchFamily="18" charset="0"/>
              </a:rPr>
              <a:t>Features of the project</a:t>
            </a:r>
            <a:r>
              <a:rPr lang="en-US" altLang="ru-RU" sz="1600" smtClean="0">
                <a:latin typeface="Times New Roman" pitchFamily="18" charset="0"/>
                <a:sym typeface="Times New Roman" pitchFamily="18" charset="0"/>
              </a:rPr>
              <a:t>:</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Sources of funding: investor funds. 	The total investments amount: 327,300,000 rubles.</a:t>
            </a:r>
            <a:endParaRPr lang="ru-RU" altLang="en-US" sz="1600" smtClean="0">
              <a:latin typeface="Times New Roman" pitchFamily="18" charset="0"/>
              <a:sym typeface="Times New Roman" pitchFamily="18" charset="0"/>
            </a:endParaRPr>
          </a:p>
          <a:p>
            <a:pPr marL="420688" indent="-384175" algn="just" eaLnBrk="1" hangingPunct="1"/>
            <a:endParaRPr lang="ru-RU" altLang="en-US" sz="1600" smtClean="0">
              <a:latin typeface="Times New Roman" pitchFamily="18" charset="0"/>
              <a:sym typeface="Times New Roman" pitchFamily="18" charset="0"/>
            </a:endParaRPr>
          </a:p>
          <a:p>
            <a:pPr marL="420688" indent="-384175" algn="just" eaLnBrk="1" hangingPunct="1"/>
            <a:r>
              <a:rPr lang="en-US" altLang="ru-RU" sz="1600" u="sng" smtClean="0">
                <a:latin typeface="Times New Roman" pitchFamily="18" charset="0"/>
                <a:sym typeface="Times New Roman" pitchFamily="18" charset="0"/>
              </a:rPr>
              <a:t>Project performance indicators</a:t>
            </a:r>
            <a:r>
              <a:rPr lang="en-US" altLang="ru-RU" sz="1600" smtClean="0">
                <a:latin typeface="Times New Roman" pitchFamily="18" charset="0"/>
                <a:sym typeface="Times New Roman" pitchFamily="18" charset="0"/>
              </a:rPr>
              <a:t>:</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The average annual discount rate in the forecast period: 10%;</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Payback period (non-discounted), PP: 4.00 years; Discounted payback period, DPP: 4.75 years;</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  Index of profitability, IP: 0.</a:t>
            </a:r>
            <a:r>
              <a:rPr lang="ru-RU" altLang="ru-RU" sz="1600" smtClean="0">
                <a:latin typeface="Times New Roman" pitchFamily="18" charset="0"/>
                <a:sym typeface="Times New Roman" pitchFamily="18" charset="0"/>
              </a:rPr>
              <a:t>92</a:t>
            </a:r>
            <a:r>
              <a:rPr lang="en-US" altLang="ru-RU" sz="1600" smtClean="0">
                <a:latin typeface="Times New Roman" pitchFamily="18" charset="0"/>
                <a:sym typeface="Times New Roman" pitchFamily="18" charset="0"/>
              </a:rPr>
              <a:t>; Net Present Value, NPV: </a:t>
            </a:r>
            <a:r>
              <a:rPr lang="ru-RU" altLang="ru-RU" sz="1600" smtClean="0">
                <a:latin typeface="Times New Roman" pitchFamily="18" charset="0"/>
                <a:sym typeface="Times New Roman" pitchFamily="18" charset="0"/>
              </a:rPr>
              <a:t>254</a:t>
            </a:r>
            <a:r>
              <a:rPr lang="en-US" altLang="ru-RU" sz="1600" smtClean="0">
                <a:latin typeface="Times New Roman" pitchFamily="18" charset="0"/>
                <a:sym typeface="Times New Roman" pitchFamily="18" charset="0"/>
              </a:rPr>
              <a:t>,</a:t>
            </a:r>
            <a:r>
              <a:rPr lang="ru-RU" altLang="ru-RU" sz="1600" smtClean="0">
                <a:latin typeface="Times New Roman" pitchFamily="18" charset="0"/>
                <a:sym typeface="Times New Roman" pitchFamily="18" charset="0"/>
              </a:rPr>
              <a:t>655</a:t>
            </a:r>
            <a:r>
              <a:rPr lang="en-US" altLang="ru-RU" sz="1600" smtClean="0">
                <a:latin typeface="Times New Roman" pitchFamily="18" charset="0"/>
                <a:sym typeface="Times New Roman" pitchFamily="18" charset="0"/>
              </a:rPr>
              <a:t>,000.00 rub.;</a:t>
            </a:r>
            <a:endParaRPr lang="ru-RU" altLang="en-US" sz="1600" smtClean="0">
              <a:latin typeface="Times New Roman" pitchFamily="18" charset="0"/>
              <a:sym typeface="Times New Roman" pitchFamily="18" charset="0"/>
            </a:endParaRPr>
          </a:p>
          <a:p>
            <a:pPr marL="420688" indent="-384175" algn="just" eaLnBrk="1" hangingPunct="1"/>
            <a:r>
              <a:rPr lang="en-US" altLang="ru-RU" sz="1600" smtClean="0">
                <a:latin typeface="Times New Roman" pitchFamily="18" charset="0"/>
                <a:sym typeface="Times New Roman" pitchFamily="18" charset="0"/>
              </a:rPr>
              <a:t>Internal return rate, IRR: 1</a:t>
            </a:r>
            <a:r>
              <a:rPr lang="ru-RU" altLang="ru-RU" sz="1600" smtClean="0">
                <a:latin typeface="Times New Roman" pitchFamily="18" charset="0"/>
                <a:sym typeface="Times New Roman" pitchFamily="18" charset="0"/>
              </a:rPr>
              <a:t>4</a:t>
            </a:r>
            <a:r>
              <a:rPr lang="en-US" altLang="ru-RU" sz="1600" smtClean="0">
                <a:latin typeface="Times New Roman" pitchFamily="18" charset="0"/>
                <a:sym typeface="Times New Roman" pitchFamily="18" charset="0"/>
              </a:rPr>
              <a:t>%.</a:t>
            </a:r>
            <a:endParaRPr lang="ru-RU" altLang="en-US" sz="3400" smtClean="0"/>
          </a:p>
        </p:txBody>
      </p:sp>
    </p:spTree>
  </p:cSld>
  <p:clrMapOvr>
    <a:masterClrMapping/>
  </p:clrMapOvr>
  <p:transition spd="slow">
    <p:wedge/>
    <p:sndAc>
      <p:stSnd>
        <p:snd r:embed="rId2"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Заголовок 1"/>
          <p:cNvSpPr>
            <a:spLocks noGrp="1"/>
          </p:cNvSpPr>
          <p:nvPr>
            <p:ph type="title"/>
          </p:nvPr>
        </p:nvSpPr>
        <p:spPr>
          <a:xfrm>
            <a:off x="457200" y="274638"/>
            <a:ext cx="8382000" cy="715962"/>
          </a:xfrm>
        </p:spPr>
        <p:txBody>
          <a:bodyPr/>
          <a:lstStyle/>
          <a:p>
            <a:pPr algn="ctr" eaLnBrk="1" hangingPunct="1"/>
            <a:r>
              <a:rPr lang="en-US" sz="3600" u="sng" smtClean="0">
                <a:solidFill>
                  <a:srgbClr val="FFFF00"/>
                </a:solidFill>
                <a:latin typeface="Times New Roman" pitchFamily="18" charset="0"/>
                <a:cs typeface="Times New Roman" pitchFamily="18" charset="0"/>
              </a:rPr>
              <a:t>MARKET RESEARCH</a:t>
            </a:r>
            <a:endParaRPr lang="ru-RU" sz="3600" u="sng" smtClean="0">
              <a:solidFill>
                <a:srgbClr val="FFFF00"/>
              </a:solidFill>
              <a:latin typeface="Times New Roman" pitchFamily="18" charset="0"/>
              <a:cs typeface="Times New Roman" pitchFamily="18" charset="0"/>
            </a:endParaRPr>
          </a:p>
        </p:txBody>
      </p:sp>
      <p:graphicFrame>
        <p:nvGraphicFramePr>
          <p:cNvPr id="1026" name="Содержимое 3"/>
          <p:cNvGraphicFramePr>
            <a:graphicFrameLocks noGrp="1"/>
          </p:cNvGraphicFramePr>
          <p:nvPr>
            <p:ph idx="1"/>
          </p:nvPr>
        </p:nvGraphicFramePr>
        <p:xfrm>
          <a:off x="177800" y="863600"/>
          <a:ext cx="6350000" cy="2692400"/>
        </p:xfrm>
        <a:graphic>
          <a:graphicData uri="http://schemas.openxmlformats.org/presentationml/2006/ole">
            <p:oleObj spid="_x0000_s1026" r:id="rId4" imgW="6352583" imgH="2688569" progId="Excel.Chart.8">
              <p:embed/>
            </p:oleObj>
          </a:graphicData>
        </a:graphic>
      </p:graphicFrame>
      <p:graphicFrame>
        <p:nvGraphicFramePr>
          <p:cNvPr id="1027" name="Диаграмма 4"/>
          <p:cNvGraphicFramePr>
            <a:graphicFrameLocks/>
          </p:cNvGraphicFramePr>
          <p:nvPr/>
        </p:nvGraphicFramePr>
        <p:xfrm>
          <a:off x="101600" y="3606800"/>
          <a:ext cx="6197600" cy="3302000"/>
        </p:xfrm>
        <a:graphic>
          <a:graphicData uri="http://schemas.openxmlformats.org/presentationml/2006/ole">
            <p:oleObj spid="_x0000_s1027" r:id="rId5" imgW="6194073" imgH="3298222" progId="Excel.Chart.8">
              <p:embed/>
            </p:oleObj>
          </a:graphicData>
        </a:graphic>
      </p:graphicFrame>
      <p:sp>
        <p:nvSpPr>
          <p:cNvPr id="1029" name="Прямоугольник 7"/>
          <p:cNvSpPr>
            <a:spLocks noChangeArrowheads="1"/>
          </p:cNvSpPr>
          <p:nvPr/>
        </p:nvSpPr>
        <p:spPr bwMode="auto">
          <a:xfrm>
            <a:off x="6477000" y="1295400"/>
            <a:ext cx="2667000" cy="1323975"/>
          </a:xfrm>
          <a:prstGeom prst="rect">
            <a:avLst/>
          </a:prstGeom>
          <a:noFill/>
          <a:ln w="9525">
            <a:noFill/>
            <a:miter lim="800000"/>
            <a:headEnd/>
            <a:tailEnd/>
          </a:ln>
        </p:spPr>
        <p:txBody>
          <a:bodyPr>
            <a:spAutoFit/>
          </a:bodyPr>
          <a:lstStyle/>
          <a:p>
            <a:pPr algn="ctr"/>
            <a:r>
              <a:rPr lang="en-US" sz="2000">
                <a:latin typeface="Times New Roman" pitchFamily="18" charset="0"/>
                <a:cs typeface="Times New Roman" pitchFamily="18" charset="0"/>
              </a:rPr>
              <a:t>Statistics for the volume of construction work in the Russian Federation, bln rub.</a:t>
            </a:r>
            <a:endParaRPr lang="ru-RU" sz="2000">
              <a:latin typeface="Times New Roman" pitchFamily="18" charset="0"/>
              <a:cs typeface="Times New Roman" pitchFamily="18" charset="0"/>
            </a:endParaRPr>
          </a:p>
        </p:txBody>
      </p:sp>
      <p:sp>
        <p:nvSpPr>
          <p:cNvPr id="1030" name="Прямоугольник 8"/>
          <p:cNvSpPr>
            <a:spLocks noChangeArrowheads="1"/>
          </p:cNvSpPr>
          <p:nvPr/>
        </p:nvSpPr>
        <p:spPr bwMode="auto">
          <a:xfrm>
            <a:off x="6400800" y="4495800"/>
            <a:ext cx="2743200" cy="1323975"/>
          </a:xfrm>
          <a:prstGeom prst="rect">
            <a:avLst/>
          </a:prstGeom>
          <a:noFill/>
          <a:ln w="9525">
            <a:noFill/>
            <a:miter lim="800000"/>
            <a:headEnd/>
            <a:tailEnd/>
          </a:ln>
        </p:spPr>
        <p:txBody>
          <a:bodyPr>
            <a:spAutoFit/>
          </a:bodyPr>
          <a:lstStyle/>
          <a:p>
            <a:pPr algn="ctr"/>
            <a:r>
              <a:rPr lang="en-US" sz="2000">
                <a:latin typeface="Times New Roman" pitchFamily="18" charset="0"/>
                <a:cs typeface="Times New Roman" pitchFamily="18" charset="0"/>
              </a:rPr>
              <a:t>Statistics for the number of construction organizations in the Russian Federation.</a:t>
            </a:r>
            <a:endParaRPr lang="ru-RU" sz="2000">
              <a:latin typeface="Times New Roman" pitchFamily="18" charset="0"/>
              <a:cs typeface="Times New Roman" pitchFamily="18" charset="0"/>
            </a:endParaRPr>
          </a:p>
        </p:txBody>
      </p:sp>
    </p:spTree>
  </p:cSld>
  <p:clrMapOvr>
    <a:masterClrMapping/>
  </p:clrMapOvr>
  <p:transition spd="slow">
    <p:wedge/>
    <p:sndAc>
      <p:stSnd>
        <p:snd r:embed="rId3"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Диаграмма 1"/>
          <p:cNvGraphicFramePr>
            <a:graphicFrameLocks/>
          </p:cNvGraphicFramePr>
          <p:nvPr/>
        </p:nvGraphicFramePr>
        <p:xfrm>
          <a:off x="177800" y="177800"/>
          <a:ext cx="6121400" cy="3378200"/>
        </p:xfrm>
        <a:graphic>
          <a:graphicData uri="http://schemas.openxmlformats.org/presentationml/2006/ole">
            <p:oleObj spid="_x0000_s2050" r:id="rId4" imgW="6120914" imgH="3377477" progId="Excel.Chart.8">
              <p:embed/>
            </p:oleObj>
          </a:graphicData>
        </a:graphic>
      </p:graphicFrame>
      <p:graphicFrame>
        <p:nvGraphicFramePr>
          <p:cNvPr id="2051" name="Диаграмма 2"/>
          <p:cNvGraphicFramePr>
            <a:graphicFrameLocks/>
          </p:cNvGraphicFramePr>
          <p:nvPr/>
        </p:nvGraphicFramePr>
        <p:xfrm>
          <a:off x="101600" y="3454400"/>
          <a:ext cx="6273800" cy="3225800"/>
        </p:xfrm>
        <a:graphic>
          <a:graphicData uri="http://schemas.openxmlformats.org/presentationml/2006/ole">
            <p:oleObj spid="_x0000_s2051" r:id="rId5" imgW="6273328" imgH="3225064" progId="Excel.Chart.8">
              <p:embed/>
            </p:oleObj>
          </a:graphicData>
        </a:graphic>
      </p:graphicFrame>
      <p:sp>
        <p:nvSpPr>
          <p:cNvPr id="2052" name="Прямоугольник 3"/>
          <p:cNvSpPr>
            <a:spLocks noChangeArrowheads="1"/>
          </p:cNvSpPr>
          <p:nvPr/>
        </p:nvSpPr>
        <p:spPr bwMode="auto">
          <a:xfrm>
            <a:off x="6477000" y="685800"/>
            <a:ext cx="2667000" cy="1938338"/>
          </a:xfrm>
          <a:prstGeom prst="rect">
            <a:avLst/>
          </a:prstGeom>
          <a:noFill/>
          <a:ln w="9525">
            <a:noFill/>
            <a:miter lim="800000"/>
            <a:headEnd/>
            <a:tailEnd/>
          </a:ln>
        </p:spPr>
        <p:txBody>
          <a:bodyPr>
            <a:spAutoFit/>
          </a:bodyPr>
          <a:lstStyle/>
          <a:p>
            <a:pPr algn="ctr"/>
            <a:r>
              <a:rPr lang="en-US" sz="2000">
                <a:latin typeface="Times New Roman" pitchFamily="18" charset="0"/>
                <a:cs typeface="Times New Roman" pitchFamily="18" charset="0"/>
              </a:rPr>
              <a:t>Distribution of the the volume of construction works according to separate forms of ownership and in percentage.</a:t>
            </a:r>
            <a:endParaRPr lang="ru-RU" sz="2000">
              <a:latin typeface="Times New Roman" pitchFamily="18" charset="0"/>
              <a:cs typeface="Times New Roman" pitchFamily="18" charset="0"/>
            </a:endParaRPr>
          </a:p>
        </p:txBody>
      </p:sp>
      <p:sp>
        <p:nvSpPr>
          <p:cNvPr id="2053" name="Прямоугольник 4"/>
          <p:cNvSpPr>
            <a:spLocks noChangeArrowheads="1"/>
          </p:cNvSpPr>
          <p:nvPr/>
        </p:nvSpPr>
        <p:spPr bwMode="auto">
          <a:xfrm>
            <a:off x="6400800" y="4114800"/>
            <a:ext cx="2743200" cy="1938338"/>
          </a:xfrm>
          <a:prstGeom prst="rect">
            <a:avLst/>
          </a:prstGeom>
          <a:noFill/>
          <a:ln w="9525">
            <a:noFill/>
            <a:miter lim="800000"/>
            <a:headEnd/>
            <a:tailEnd/>
          </a:ln>
        </p:spPr>
        <p:txBody>
          <a:bodyPr>
            <a:spAutoFit/>
          </a:bodyPr>
          <a:lstStyle/>
          <a:p>
            <a:pPr algn="ctr"/>
            <a:r>
              <a:rPr lang="en-US" altLang="ru-RU" sz="2000">
                <a:solidFill>
                  <a:srgbClr val="FFFFFF"/>
                </a:solidFill>
                <a:latin typeface="Times New Roman" pitchFamily="18" charset="0"/>
                <a:sym typeface="Times New Roman" pitchFamily="18" charset="0"/>
              </a:rPr>
              <a:t>Ratio of </a:t>
            </a:r>
            <a:r>
              <a:rPr lang="en-US" altLang="ru-RU" sz="2000">
                <a:solidFill>
                  <a:srgbClr val="FFFFFF"/>
                </a:solidFill>
                <a:sym typeface="Times New Roman" pitchFamily="18" charset="0"/>
              </a:rPr>
              <a:t>finished granite products </a:t>
            </a:r>
            <a:r>
              <a:rPr lang="en-US" altLang="ru-RU" sz="2000">
                <a:solidFill>
                  <a:srgbClr val="FFFFFF"/>
                </a:solidFill>
                <a:latin typeface="Times New Roman" pitchFamily="18" charset="0"/>
                <a:sym typeface="Times New Roman" pitchFamily="18" charset="0"/>
              </a:rPr>
              <a:t>production and sale vs. the demand in the domestic market, in ths. tons.</a:t>
            </a:r>
            <a:endParaRPr lang="ru-RU" altLang="en-US" sz="2000"/>
          </a:p>
        </p:txBody>
      </p:sp>
    </p:spTree>
  </p:cSld>
  <p:clrMapOvr>
    <a:masterClrMapping/>
  </p:clrMapOvr>
  <p:transition spd="slow">
    <p:wedge/>
    <p:sndAc>
      <p:stSnd>
        <p:snd r:embed="rId3"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Содержимое 3"/>
          <p:cNvSpPr>
            <a:spLocks noGrp="1" noChangeArrowheads="1"/>
          </p:cNvSpPr>
          <p:nvPr>
            <p:ph idx="1"/>
          </p:nvPr>
        </p:nvSpPr>
        <p:spPr>
          <a:xfrm>
            <a:off x="304800" y="381000"/>
            <a:ext cx="8534400" cy="6172200"/>
          </a:xfrm>
        </p:spPr>
        <p:txBody>
          <a:bodyPr/>
          <a:lstStyle/>
          <a:p>
            <a:pPr marL="420688" indent="-384175" algn="just" eaLnBrk="1" hangingPunct="1">
              <a:lnSpc>
                <a:spcPct val="80000"/>
              </a:lnSpc>
            </a:pPr>
            <a:r>
              <a:rPr lang="en-US" altLang="ru-RU" smtClean="0">
                <a:latin typeface="Times New Roman" pitchFamily="18" charset="0"/>
                <a:sym typeface="Times New Roman" pitchFamily="18" charset="0"/>
              </a:rPr>
              <a:t>The existing acute lack of granite products in the Russian Federation domestic market, the rapid growth and development of the construction business segment, the increase in demand, together with a number of government programs aimed at the infrastructure development with a view to their implementation in the next 10 years, are more than positive factors for this project successful implementation.</a:t>
            </a:r>
            <a:endParaRPr lang="ru-RU" altLang="en-US" smtClean="0">
              <a:latin typeface="Times New Roman" pitchFamily="18" charset="0"/>
              <a:sym typeface="Times New Roman" pitchFamily="18" charset="0"/>
            </a:endParaRPr>
          </a:p>
          <a:p>
            <a:pPr marL="420688" indent="-384175" algn="just" eaLnBrk="1" hangingPunct="1">
              <a:lnSpc>
                <a:spcPct val="80000"/>
              </a:lnSpc>
            </a:pPr>
            <a:endParaRPr lang="ru-RU" altLang="en-US" smtClean="0">
              <a:latin typeface="Times New Roman" pitchFamily="18" charset="0"/>
              <a:sym typeface="Times New Roman" pitchFamily="18" charset="0"/>
            </a:endParaRPr>
          </a:p>
          <a:p>
            <a:pPr marL="420688" indent="-384175" algn="just" eaLnBrk="1" hangingPunct="1">
              <a:lnSpc>
                <a:spcPct val="80000"/>
              </a:lnSpc>
            </a:pPr>
            <a:r>
              <a:rPr lang="en-US" altLang="ru-RU" smtClean="0">
                <a:latin typeface="Times New Roman" pitchFamily="18" charset="0"/>
                <a:sym typeface="Times New Roman" pitchFamily="18" charset="0"/>
              </a:rPr>
              <a:t>This project challenge, the market capacity and the number of potential buyers are grounds for setting the minimum goal regarding the business idea, which is to cover at least 10% of the domestic market in the respective segment, which is an absolutely real and doable program!</a:t>
            </a:r>
            <a:endParaRPr lang="ru-RU" altLang="en-US" smtClean="0"/>
          </a:p>
        </p:txBody>
      </p:sp>
    </p:spTree>
  </p:cSld>
  <p:clrMapOvr>
    <a:masterClrMapping/>
  </p:clrMapOvr>
  <p:transition spd="slow">
    <p:wedge/>
    <p:sndAc>
      <p:stSnd>
        <p:snd r:embed="rId2"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p:cNvSpPr>
            <a:spLocks noGrp="1" noChangeArrowheads="1"/>
          </p:cNvSpPr>
          <p:nvPr>
            <p:ph type="title" idx="4294967295"/>
          </p:nvPr>
        </p:nvSpPr>
        <p:spPr>
          <a:xfrm>
            <a:off x="152400" y="274638"/>
            <a:ext cx="8839200" cy="792162"/>
          </a:xfrm>
        </p:spPr>
        <p:txBody>
          <a:bodyPr/>
          <a:lstStyle/>
          <a:p>
            <a:pPr algn="ctr" eaLnBrk="1" hangingPunct="1"/>
            <a:r>
              <a:rPr lang="ru-RU" altLang="zh-CN" sz="3600" u="sng" smtClean="0">
                <a:solidFill>
                  <a:srgbClr val="FFFF00"/>
                </a:solidFill>
                <a:latin typeface="Times New Roman" pitchFamily="18" charset="0"/>
                <a:sym typeface="Times New Roman" pitchFamily="18" charset="0"/>
              </a:rPr>
              <a:t>PLANNED PRODUCT RANGE</a:t>
            </a:r>
            <a:r>
              <a:rPr lang="ru-RU" altLang="zh-CN" sz="3600" smtClean="0">
                <a:solidFill>
                  <a:srgbClr val="FFFF00"/>
                </a:solidFill>
                <a:latin typeface="Times New Roman" pitchFamily="18" charset="0"/>
                <a:sym typeface="Times New Roman" pitchFamily="18" charset="0"/>
              </a:rPr>
              <a:t>:</a:t>
            </a:r>
            <a:endParaRPr lang="ru-RU" altLang="zh-CN" smtClean="0"/>
          </a:p>
        </p:txBody>
      </p:sp>
      <p:pic>
        <p:nvPicPr>
          <p:cNvPr id="8195" name="Рисунок 2"/>
          <p:cNvPicPr>
            <a:picLocks noChangeAspect="1" noChangeArrowheads="1"/>
          </p:cNvPicPr>
          <p:nvPr/>
        </p:nvPicPr>
        <p:blipFill>
          <a:blip r:embed="rId3" cstate="print"/>
          <a:srcRect/>
          <a:stretch>
            <a:fillRect/>
          </a:stretch>
        </p:blipFill>
        <p:spPr bwMode="auto">
          <a:xfrm>
            <a:off x="6064250" y="4800600"/>
            <a:ext cx="3079750" cy="2057400"/>
          </a:xfrm>
          <a:prstGeom prst="rect">
            <a:avLst/>
          </a:prstGeom>
          <a:noFill/>
          <a:ln w="9525">
            <a:noFill/>
            <a:miter lim="800000"/>
            <a:headEnd/>
            <a:tailEnd/>
          </a:ln>
        </p:spPr>
      </p:pic>
      <p:sp>
        <p:nvSpPr>
          <p:cNvPr id="819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ru-RU" altLang="ru-RU">
              <a:solidFill>
                <a:srgbClr val="FFFFFF"/>
              </a:solidFill>
              <a:sym typeface="HGｺﾞｼｯｸM" charset="0"/>
            </a:endParaRPr>
          </a:p>
        </p:txBody>
      </p:sp>
      <p:sp>
        <p:nvSpPr>
          <p:cNvPr id="8197" name="Rectangle 5"/>
          <p:cNvSpPr>
            <a:spLocks noChangeArrowheads="1"/>
          </p:cNvSpPr>
          <p:nvPr/>
        </p:nvSpPr>
        <p:spPr bwMode="auto">
          <a:xfrm>
            <a:off x="0" y="1809750"/>
            <a:ext cx="9144000" cy="457200"/>
          </a:xfrm>
          <a:prstGeom prst="rect">
            <a:avLst/>
          </a:prstGeom>
          <a:noFill/>
          <a:ln w="9525">
            <a:noFill/>
            <a:miter lim="800000"/>
            <a:headEnd/>
            <a:tailEnd/>
          </a:ln>
        </p:spPr>
        <p:txBody>
          <a:bodyPr wrap="none" anchor="ctr">
            <a:spAutoFit/>
          </a:bodyPr>
          <a:lstStyle/>
          <a:p>
            <a:pPr algn="ctr" eaLnBrk="1" hangingPunct="1"/>
            <a:r>
              <a:rPr lang="ru-RU" altLang="zh-CN" sz="1400" b="1" i="1">
                <a:latin typeface="Times New Roman" pitchFamily="18" charset="0"/>
                <a:cs typeface="Calibri" pitchFamily="34" charset="0"/>
                <a:sym typeface="Times New Roman" pitchFamily="18" charset="0"/>
              </a:rPr>
              <a:t> </a:t>
            </a:r>
            <a:endParaRPr lang="ru-RU" altLang="zh-CN"/>
          </a:p>
        </p:txBody>
      </p:sp>
      <p:sp>
        <p:nvSpPr>
          <p:cNvPr id="8198" name="Rectangle 6"/>
          <p:cNvSpPr>
            <a:spLocks noChangeArrowheads="1"/>
          </p:cNvSpPr>
          <p:nvPr/>
        </p:nvSpPr>
        <p:spPr bwMode="auto">
          <a:xfrm>
            <a:off x="0" y="3629025"/>
            <a:ext cx="9144000" cy="457200"/>
          </a:xfrm>
          <a:prstGeom prst="rect">
            <a:avLst/>
          </a:prstGeom>
          <a:noFill/>
          <a:ln w="9525">
            <a:noFill/>
            <a:miter lim="800000"/>
            <a:headEnd/>
            <a:tailEnd/>
          </a:ln>
        </p:spPr>
        <p:txBody>
          <a:bodyPr wrap="none" anchor="ctr">
            <a:spAutoFit/>
          </a:bodyPr>
          <a:lstStyle/>
          <a:p>
            <a:pPr algn="ctr" eaLnBrk="1" hangingPunct="1"/>
            <a:r>
              <a:rPr lang="ru-RU" altLang="zh-CN" sz="1400" b="1" i="1">
                <a:latin typeface="Times New Roman" pitchFamily="18" charset="0"/>
                <a:cs typeface="Calibri" pitchFamily="34" charset="0"/>
                <a:sym typeface="Times New Roman" pitchFamily="18" charset="0"/>
              </a:rPr>
              <a:t> </a:t>
            </a:r>
            <a:endParaRPr lang="ru-RU" altLang="zh-CN"/>
          </a:p>
        </p:txBody>
      </p:sp>
      <p:pic>
        <p:nvPicPr>
          <p:cNvPr id="8199" name="Рисунок 7"/>
          <p:cNvPicPr>
            <a:picLocks noChangeAspect="1" noChangeArrowheads="1"/>
          </p:cNvPicPr>
          <p:nvPr/>
        </p:nvPicPr>
        <p:blipFill>
          <a:blip r:embed="rId4" cstate="print"/>
          <a:srcRect/>
          <a:stretch>
            <a:fillRect/>
          </a:stretch>
        </p:blipFill>
        <p:spPr bwMode="auto">
          <a:xfrm>
            <a:off x="3016250" y="4800600"/>
            <a:ext cx="3079750" cy="2057400"/>
          </a:xfrm>
          <a:prstGeom prst="rect">
            <a:avLst/>
          </a:prstGeom>
          <a:noFill/>
          <a:ln w="9525">
            <a:noFill/>
            <a:miter lim="800000"/>
            <a:headEnd/>
            <a:tailEnd/>
          </a:ln>
        </p:spPr>
      </p:pic>
      <p:pic>
        <p:nvPicPr>
          <p:cNvPr id="8200" name="Рисунок 8"/>
          <p:cNvPicPr>
            <a:picLocks noChangeAspect="1" noChangeArrowheads="1"/>
          </p:cNvPicPr>
          <p:nvPr/>
        </p:nvPicPr>
        <p:blipFill>
          <a:blip r:embed="rId5" cstate="print"/>
          <a:srcRect/>
          <a:stretch>
            <a:fillRect/>
          </a:stretch>
        </p:blipFill>
        <p:spPr bwMode="auto">
          <a:xfrm>
            <a:off x="0" y="4826000"/>
            <a:ext cx="3048000" cy="2032000"/>
          </a:xfrm>
          <a:prstGeom prst="rect">
            <a:avLst/>
          </a:prstGeom>
          <a:noFill/>
          <a:ln w="9525">
            <a:noFill/>
            <a:miter lim="800000"/>
            <a:headEnd/>
            <a:tailEnd/>
          </a:ln>
        </p:spPr>
      </p:pic>
      <p:sp>
        <p:nvSpPr>
          <p:cNvPr id="8201" name="Rectangle 1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ru-RU" altLang="ru-RU">
              <a:solidFill>
                <a:srgbClr val="FFFFFF"/>
              </a:solidFill>
              <a:sym typeface="HGｺﾞｼｯｸM" charset="0"/>
            </a:endParaRPr>
          </a:p>
        </p:txBody>
      </p:sp>
      <p:sp>
        <p:nvSpPr>
          <p:cNvPr id="8202" name="Rectangle 15"/>
          <p:cNvSpPr>
            <a:spLocks noChangeArrowheads="1"/>
          </p:cNvSpPr>
          <p:nvPr/>
        </p:nvSpPr>
        <p:spPr bwMode="auto">
          <a:xfrm>
            <a:off x="0" y="1800225"/>
            <a:ext cx="9144000" cy="457200"/>
          </a:xfrm>
          <a:prstGeom prst="rect">
            <a:avLst/>
          </a:prstGeom>
          <a:noFill/>
          <a:ln w="9525">
            <a:noFill/>
            <a:miter lim="800000"/>
            <a:headEnd/>
            <a:tailEnd/>
          </a:ln>
        </p:spPr>
        <p:txBody>
          <a:bodyPr wrap="none" anchor="ctr">
            <a:spAutoFit/>
          </a:bodyPr>
          <a:lstStyle/>
          <a:p>
            <a:pPr algn="ctr" eaLnBrk="1" hangingPunct="1"/>
            <a:r>
              <a:rPr lang="ru-RU" altLang="zh-CN" sz="1400" b="1" i="1">
                <a:latin typeface="Times New Roman" pitchFamily="18" charset="0"/>
                <a:cs typeface="Calibri" pitchFamily="34" charset="0"/>
                <a:sym typeface="Times New Roman" pitchFamily="18" charset="0"/>
              </a:rPr>
              <a:t> </a:t>
            </a:r>
            <a:endParaRPr lang="ru-RU" altLang="zh-CN"/>
          </a:p>
        </p:txBody>
      </p:sp>
      <p:sp>
        <p:nvSpPr>
          <p:cNvPr id="8203" name="Rectangle 16"/>
          <p:cNvSpPr>
            <a:spLocks noChangeArrowheads="1"/>
          </p:cNvSpPr>
          <p:nvPr/>
        </p:nvSpPr>
        <p:spPr bwMode="auto">
          <a:xfrm>
            <a:off x="0" y="3600450"/>
            <a:ext cx="9144000" cy="457200"/>
          </a:xfrm>
          <a:prstGeom prst="rect">
            <a:avLst/>
          </a:prstGeom>
          <a:noFill/>
          <a:ln w="9525">
            <a:noFill/>
            <a:miter lim="800000"/>
            <a:headEnd/>
            <a:tailEnd/>
          </a:ln>
        </p:spPr>
        <p:txBody>
          <a:bodyPr wrap="none" anchor="ctr">
            <a:spAutoFit/>
          </a:bodyPr>
          <a:lstStyle/>
          <a:p>
            <a:pPr algn="ctr" eaLnBrk="1" hangingPunct="1"/>
            <a:r>
              <a:rPr lang="ru-RU" altLang="zh-CN" sz="1400" b="1" i="1">
                <a:latin typeface="Times New Roman" pitchFamily="18" charset="0"/>
                <a:cs typeface="Calibri" pitchFamily="34" charset="0"/>
                <a:sym typeface="Times New Roman" pitchFamily="18" charset="0"/>
              </a:rPr>
              <a:t> </a:t>
            </a:r>
            <a:endParaRPr lang="ru-RU" altLang="zh-CN"/>
          </a:p>
        </p:txBody>
      </p:sp>
      <p:sp>
        <p:nvSpPr>
          <p:cNvPr id="8204" name="Rectangle 18"/>
          <p:cNvSpPr>
            <a:spLocks noChangeArrowheads="1"/>
          </p:cNvSpPr>
          <p:nvPr/>
        </p:nvSpPr>
        <p:spPr bwMode="auto">
          <a:xfrm>
            <a:off x="0" y="7210425"/>
            <a:ext cx="9144000" cy="457200"/>
          </a:xfrm>
          <a:prstGeom prst="rect">
            <a:avLst/>
          </a:prstGeom>
          <a:noFill/>
          <a:ln w="9525">
            <a:noFill/>
            <a:miter lim="800000"/>
            <a:headEnd/>
            <a:tailEnd/>
          </a:ln>
        </p:spPr>
        <p:txBody>
          <a:bodyPr wrap="none" anchor="ctr">
            <a:spAutoFit/>
          </a:bodyPr>
          <a:lstStyle/>
          <a:p>
            <a:pPr algn="ctr" eaLnBrk="1" hangingPunct="1"/>
            <a:r>
              <a:rPr lang="ru-RU" altLang="zh-CN" sz="1400" b="1" i="1">
                <a:latin typeface="Times New Roman" pitchFamily="18" charset="0"/>
                <a:cs typeface="Calibri" pitchFamily="34" charset="0"/>
                <a:sym typeface="Times New Roman" pitchFamily="18" charset="0"/>
              </a:rPr>
              <a:t> </a:t>
            </a:r>
            <a:endParaRPr lang="ru-RU" altLang="zh-CN"/>
          </a:p>
        </p:txBody>
      </p:sp>
      <p:sp>
        <p:nvSpPr>
          <p:cNvPr id="8205" name="Rectangle 19"/>
          <p:cNvSpPr>
            <a:spLocks noChangeArrowheads="1"/>
          </p:cNvSpPr>
          <p:nvPr/>
        </p:nvSpPr>
        <p:spPr bwMode="auto">
          <a:xfrm>
            <a:off x="0" y="9020175"/>
            <a:ext cx="9144000" cy="457200"/>
          </a:xfrm>
          <a:prstGeom prst="rect">
            <a:avLst/>
          </a:prstGeom>
          <a:noFill/>
          <a:ln w="9525">
            <a:noFill/>
            <a:miter lim="800000"/>
            <a:headEnd/>
            <a:tailEnd/>
          </a:ln>
        </p:spPr>
        <p:txBody>
          <a:bodyPr wrap="none" anchor="ctr">
            <a:spAutoFit/>
          </a:bodyPr>
          <a:lstStyle/>
          <a:p>
            <a:pPr algn="ctr" eaLnBrk="1" hangingPunct="1"/>
            <a:r>
              <a:rPr lang="ru-RU" altLang="zh-CN" sz="1400" b="1" i="1">
                <a:latin typeface="Times New Roman" pitchFamily="18" charset="0"/>
                <a:cs typeface="Calibri" pitchFamily="34" charset="0"/>
                <a:sym typeface="Times New Roman" pitchFamily="18" charset="0"/>
              </a:rPr>
              <a:t> </a:t>
            </a:r>
            <a:endParaRPr lang="ru-RU" altLang="zh-CN"/>
          </a:p>
        </p:txBody>
      </p:sp>
      <p:sp>
        <p:nvSpPr>
          <p:cNvPr id="8206" name="Rectangle 20"/>
          <p:cNvSpPr>
            <a:spLocks noChangeArrowheads="1"/>
          </p:cNvSpPr>
          <p:nvPr/>
        </p:nvSpPr>
        <p:spPr bwMode="auto">
          <a:xfrm>
            <a:off x="0" y="10829925"/>
            <a:ext cx="9144000" cy="457200"/>
          </a:xfrm>
          <a:prstGeom prst="rect">
            <a:avLst/>
          </a:prstGeom>
          <a:noFill/>
          <a:ln w="9525">
            <a:noFill/>
            <a:miter lim="800000"/>
            <a:headEnd/>
            <a:tailEnd/>
          </a:ln>
        </p:spPr>
        <p:txBody>
          <a:bodyPr wrap="none" anchor="ctr">
            <a:spAutoFit/>
          </a:bodyPr>
          <a:lstStyle/>
          <a:p>
            <a:pPr eaLnBrk="1" hangingPunct="1">
              <a:tabLst>
                <a:tab pos="657225" algn="l"/>
              </a:tabLst>
            </a:pPr>
            <a:endParaRPr lang="ru-RU" altLang="ru-RU" b="1" i="1">
              <a:sym typeface="Arial" pitchFamily="34" charset="0"/>
            </a:endParaRPr>
          </a:p>
        </p:txBody>
      </p:sp>
      <p:sp>
        <p:nvSpPr>
          <p:cNvPr id="8207" name="Содержимое 23"/>
          <p:cNvSpPr>
            <a:spLocks noGrp="1" noChangeArrowheads="1"/>
          </p:cNvSpPr>
          <p:nvPr/>
        </p:nvSpPr>
        <p:spPr bwMode="auto">
          <a:xfrm>
            <a:off x="0" y="1295400"/>
            <a:ext cx="9144000" cy="5029200"/>
          </a:xfrm>
          <a:prstGeom prst="rect">
            <a:avLst/>
          </a:prstGeom>
          <a:noFill/>
          <a:ln w="9525">
            <a:noFill/>
            <a:miter lim="800000"/>
            <a:headEnd/>
            <a:tailEnd/>
          </a:ln>
        </p:spPr>
        <p:txBody>
          <a:bodyPr/>
          <a:lstStyle/>
          <a:p>
            <a:pPr algn="just"/>
            <a:r>
              <a:rPr lang="en-US" altLang="ru-RU">
                <a:solidFill>
                  <a:srgbClr val="FFFFFF"/>
                </a:solidFill>
                <a:latin typeface="Times New Roman" pitchFamily="18" charset="0"/>
                <a:sym typeface="Times New Roman" pitchFamily="18" charset="0"/>
              </a:rPr>
              <a:t>- Chopped granite cobbles : 100x100x50 mm, 100x100x100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Granite set, sawn and chopped: 100x100x30 mm, 100x100x40 mm, 100x100x50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Granite set, sawn</a:t>
            </a:r>
            <a:r>
              <a:rPr lang="ru-RU" altLang="ru-RU">
                <a:solidFill>
                  <a:srgbClr val="FFFFFF"/>
                </a:solidFill>
                <a:latin typeface="Times New Roman" pitchFamily="18" charset="0"/>
                <a:sym typeface="Times New Roman" pitchFamily="18" charset="0"/>
              </a:rPr>
              <a:t>, </a:t>
            </a:r>
            <a:r>
              <a:rPr lang="en-US" altLang="ru-RU">
                <a:solidFill>
                  <a:srgbClr val="FFFFFF"/>
                </a:solidFill>
                <a:latin typeface="Times New Roman" pitchFamily="18" charset="0"/>
                <a:sym typeface="Times New Roman" pitchFamily="18" charset="0"/>
              </a:rPr>
              <a:t>flamed: 200x100x30 mm, 200x100x40 mm, 200x100x50 mm, 100x100x30 mm, 100x100x40 mm, 100x100x50 mm, 200x100x80 mm, 200x200x80 mm, 400x200x80 mm, 400x400x80 mm, 600x400x80 mm, 300x150x80 mm, 300x300x80 mm, 600x300x80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Polished granite tiles: 600x300x20 mm, 600x300x30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a:t>
            </a:r>
            <a:r>
              <a:rPr lang="en-US">
                <a:latin typeface="Times New Roman" pitchFamily="18" charset="0"/>
                <a:cs typeface="Times New Roman" pitchFamily="18" charset="0"/>
              </a:rPr>
              <a:t>Flamed granite tiles</a:t>
            </a:r>
            <a:r>
              <a:rPr lang="en-US" altLang="ru-RU">
                <a:solidFill>
                  <a:srgbClr val="FFFFFF"/>
                </a:solidFill>
                <a:latin typeface="Times New Roman" pitchFamily="18" charset="0"/>
                <a:sym typeface="Times New Roman" pitchFamily="18" charset="0"/>
              </a:rPr>
              <a:t>: 600x300x30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Granite curbs: GP-1 pp chamfer, L (600-2500) x300x150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Granite curbs: SE-5 pp chamfer, L (600-2500) x200x80 mm;</a:t>
            </a:r>
            <a:endParaRPr lang="ru-RU" altLang="en-US">
              <a:solidFill>
                <a:srgbClr val="FFFFFF"/>
              </a:solidFill>
              <a:latin typeface="Times New Roman" pitchFamily="18" charset="0"/>
              <a:sym typeface="Times New Roman" pitchFamily="18" charset="0"/>
            </a:endParaRPr>
          </a:p>
          <a:p>
            <a:pPr algn="just"/>
            <a:r>
              <a:rPr lang="en-US" altLang="ru-RU">
                <a:solidFill>
                  <a:srgbClr val="FFFFFF"/>
                </a:solidFill>
                <a:latin typeface="Times New Roman" pitchFamily="18" charset="0"/>
                <a:sym typeface="Times New Roman" pitchFamily="18" charset="0"/>
              </a:rPr>
              <a:t>- Granite steps: pp with to, 2000x350x30 mm, 1500x350x30 mm, 1200x350x30 mm.</a:t>
            </a:r>
            <a:endParaRPr lang="ru-RU" altLang="en-US"/>
          </a:p>
        </p:txBody>
      </p:sp>
    </p:spTree>
  </p:cSld>
  <p:clrMapOvr>
    <a:masterClrMapping/>
  </p:clrMapOvr>
  <p:transition spd="slow">
    <p:wedge/>
    <p:sndAc>
      <p:stSnd>
        <p:snd r:embed="rId2"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p:cNvSpPr>
            <a:spLocks noGrp="1" noChangeArrowheads="1"/>
          </p:cNvSpPr>
          <p:nvPr>
            <p:ph type="title" idx="4294967295"/>
          </p:nvPr>
        </p:nvSpPr>
        <p:spPr>
          <a:xfrm>
            <a:off x="0" y="0"/>
            <a:ext cx="9144000" cy="762000"/>
          </a:xfrm>
        </p:spPr>
        <p:txBody>
          <a:bodyPr/>
          <a:lstStyle/>
          <a:p>
            <a:pPr algn="ctr" eaLnBrk="1" hangingPunct="1"/>
            <a:r>
              <a:rPr lang="ru-RU" altLang="zh-CN" sz="2800" u="sng" smtClean="0">
                <a:solidFill>
                  <a:srgbClr val="FFFF00"/>
                </a:solidFill>
                <a:latin typeface="Times New Roman" pitchFamily="18" charset="0"/>
                <a:sym typeface="Times New Roman" pitchFamily="18" charset="0"/>
              </a:rPr>
              <a:t>BRIEF INFORMATION ABOUT PROJECT INITIATOR</a:t>
            </a:r>
            <a:r>
              <a:rPr lang="ru-RU" altLang="zh-CN" sz="2800" smtClean="0">
                <a:solidFill>
                  <a:srgbClr val="FFFF00"/>
                </a:solidFill>
                <a:latin typeface="Times New Roman" pitchFamily="18" charset="0"/>
                <a:sym typeface="Times New Roman" pitchFamily="18" charset="0"/>
              </a:rPr>
              <a:t>.</a:t>
            </a:r>
            <a:endParaRPr lang="ru-RU" altLang="zh-CN" smtClean="0"/>
          </a:p>
        </p:txBody>
      </p:sp>
      <p:sp>
        <p:nvSpPr>
          <p:cNvPr id="9219" name="TextBox 9"/>
          <p:cNvSpPr>
            <a:spLocks noChangeArrowheads="1"/>
          </p:cNvSpPr>
          <p:nvPr/>
        </p:nvSpPr>
        <p:spPr bwMode="auto">
          <a:xfrm>
            <a:off x="152400" y="609600"/>
            <a:ext cx="8839200" cy="5426075"/>
          </a:xfrm>
          <a:prstGeom prst="rect">
            <a:avLst/>
          </a:prstGeom>
          <a:noFill/>
          <a:ln w="9525">
            <a:noFill/>
            <a:miter lim="800000"/>
            <a:headEnd/>
            <a:tailEnd/>
          </a:ln>
        </p:spPr>
        <p:txBody>
          <a:bodyPr>
            <a:spAutoFit/>
          </a:bodyPr>
          <a:lstStyle/>
          <a:p>
            <a:pPr algn="just"/>
            <a:r>
              <a:rPr lang="en-US" altLang="ru-RU" sz="1400" b="1">
                <a:solidFill>
                  <a:srgbClr val="FFFFFF"/>
                </a:solidFill>
                <a:latin typeface="Times New Roman" pitchFamily="18" charset="0"/>
                <a:sym typeface="Times New Roman" pitchFamily="18" charset="0"/>
              </a:rPr>
              <a:t>Initiator’s name: Stonex group of companies.</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Address: 117218, Moscow, Nakhimovsky prospekt, 24, bld. 1.</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Phone: +7 (495) 229-31-76, +7 (495) 779-67-22, +7 (903) 784-63-28.</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E-mail: 7846328@mail.ru, url: www.stonex.ru skype: stonex.group.llc</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Person responsible for the project: Andrey Yaroslavtsev, Sergey Sataev.</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Date and place of company registration: 08.11.2006, Moscow.</a:t>
            </a:r>
            <a:endParaRPr lang="ru-RU" altLang="en-US" sz="1400" b="1">
              <a:solidFill>
                <a:srgbClr val="FFFFFF"/>
              </a:solidFill>
              <a:latin typeface="Times New Roman" pitchFamily="18" charset="0"/>
              <a:sym typeface="Times New Roman" pitchFamily="18" charset="0"/>
            </a:endParaRPr>
          </a:p>
          <a:p>
            <a:pPr algn="just"/>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Stonex group of companies is an international, vertically integrated holding company for the extraction, production, sale, delivery and installation of granite and marble products.</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holding has an existing and functioning granite quarry, production, storage facilities and manufactories, which do not belong to the initiator;</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natural stones import supplies directions is well developed;</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holding includes a transport company with its own fleet of specialized equipment, a construction company;</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company has its own office in the center of Moscow at Russia's largest specialized exhibition of modern building materials TCE "EXPOSTROY", a show-room, an additional finished goods warehouse of 2000 m2, handling equipment, trailers, cabins, a variety of equipment;</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estimated value of the initiating company is at least 50,000,000.00 rubles;</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Management system for the supply of granite in the organization meets the requirements of GOST ISO 9001-2015, GOST R ISO 14001-2007, GOST 54934-2912.</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company was awarded the title of "Reliable Russian Company", as evidenced by an entry in the register of reliable Russian companies at the link http://www.ruscentr.com/laureats/federal8/federal8_3366.html;</a:t>
            </a:r>
            <a:endParaRPr lang="ru-RU" altLang="en-US" sz="1400" b="1">
              <a:solidFill>
                <a:srgbClr val="FFFFFF"/>
              </a:solidFill>
              <a:latin typeface="Times New Roman" pitchFamily="18" charset="0"/>
              <a:sym typeface="Times New Roman" pitchFamily="18" charset="0"/>
            </a:endParaRPr>
          </a:p>
          <a:p>
            <a:pPr algn="just"/>
            <a:r>
              <a:rPr lang="en-US" altLang="ru-RU" sz="1400" b="1">
                <a:solidFill>
                  <a:srgbClr val="FFFFFF"/>
                </a:solidFill>
                <a:latin typeface="Times New Roman" pitchFamily="18" charset="0"/>
                <a:sym typeface="Times New Roman" pitchFamily="18" charset="0"/>
              </a:rPr>
              <a:t>     - The company was awarded the title of "Best Stone-working Company 2015", the company is a member of the Association of Russian Stone-working Enterprises ”Tsentr Kamnya", Moscow Chamber of Commerce, Chamber of Commerce of Russia.</a:t>
            </a:r>
            <a:endParaRPr lang="ru-RU" altLang="en-US"/>
          </a:p>
        </p:txBody>
      </p:sp>
    </p:spTree>
  </p:cSld>
  <p:clrMapOvr>
    <a:masterClrMapping/>
  </p:clrMapOvr>
  <p:transition spd="slow">
    <p:wedge/>
    <p:sndAc>
      <p:stSnd>
        <p:snd r:embed="rId2"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noChangeArrowheads="1"/>
          </p:cNvSpPr>
          <p:nvPr>
            <p:ph type="title" idx="4294967295"/>
          </p:nvPr>
        </p:nvSpPr>
        <p:spPr>
          <a:xfrm>
            <a:off x="457200" y="274638"/>
            <a:ext cx="8382000" cy="868362"/>
          </a:xfrm>
        </p:spPr>
        <p:txBody>
          <a:bodyPr/>
          <a:lstStyle/>
          <a:p>
            <a:pPr algn="ctr" eaLnBrk="1" hangingPunct="1"/>
            <a:r>
              <a:rPr lang="ru-RU" altLang="zh-CN" sz="2800" u="sng" smtClean="0">
                <a:solidFill>
                  <a:srgbClr val="FFFF00"/>
                </a:solidFill>
                <a:latin typeface="Times New Roman" pitchFamily="18" charset="0"/>
                <a:sym typeface="Times New Roman" pitchFamily="18" charset="0"/>
              </a:rPr>
              <a:t>CAPITAL EXPENDITURE SCHEDULE,</a:t>
            </a:r>
            <a:endParaRPr lang="ru-RU" altLang="zh-CN" smtClean="0"/>
          </a:p>
        </p:txBody>
      </p:sp>
      <p:pic>
        <p:nvPicPr>
          <p:cNvPr id="10243" name="Picture 5"/>
          <p:cNvPicPr>
            <a:picLocks noChangeAspect="1" noChangeArrowheads="1"/>
          </p:cNvPicPr>
          <p:nvPr/>
        </p:nvPicPr>
        <p:blipFill>
          <a:blip r:embed="rId3" cstate="print"/>
          <a:srcRect/>
          <a:stretch>
            <a:fillRect/>
          </a:stretch>
        </p:blipFill>
        <p:spPr bwMode="auto">
          <a:xfrm>
            <a:off x="1295400" y="933450"/>
            <a:ext cx="6248400" cy="5924550"/>
          </a:xfrm>
          <a:prstGeom prst="rect">
            <a:avLst/>
          </a:prstGeom>
          <a:noFill/>
          <a:ln w="9525">
            <a:noFill/>
            <a:miter lim="800000"/>
            <a:headEnd/>
            <a:tailEnd/>
          </a:ln>
        </p:spPr>
      </p:pic>
    </p:spTree>
  </p:cSld>
  <p:clrMapOvr>
    <a:masterClrMapping/>
  </p:clrMapOvr>
  <p:transition spd="slow">
    <p:wedge/>
    <p:sndAc>
      <p:stSnd>
        <p:snd r:embed="rId2" name="camera.wav"/>
      </p:stSnd>
    </p:sndAc>
  </p:transition>
</p:sld>
</file>

<file path=ppt/theme/theme1.xml><?xml version="1.0" encoding="utf-8"?>
<a:theme xmlns:a="http://schemas.openxmlformats.org/drawingml/2006/main" name="Техническая">
  <a:themeElements>
    <a:clrScheme name="">
      <a:dk1>
        <a:srgbClr val="3B3B3B"/>
      </a:dk1>
      <a:lt1>
        <a:srgbClr val="FFFFFF"/>
      </a:lt1>
      <a:dk2>
        <a:srgbClr val="000000"/>
      </a:dk2>
      <a:lt2>
        <a:srgbClr val="D4D2D0"/>
      </a:lt2>
      <a:accent1>
        <a:srgbClr val="6EA0B0"/>
      </a:accent1>
      <a:accent2>
        <a:srgbClr val="CCAF0A"/>
      </a:accent2>
      <a:accent3>
        <a:srgbClr val="AAAAAA"/>
      </a:accent3>
      <a:accent4>
        <a:srgbClr val="DADADA"/>
      </a:accent4>
      <a:accent5>
        <a:srgbClr val="BACDD4"/>
      </a:accent5>
      <a:accent6>
        <a:srgbClr val="B99E08"/>
      </a:accent6>
      <a:hlink>
        <a:srgbClr val="00C8C3"/>
      </a:hlink>
      <a:folHlink>
        <a:srgbClr val="A116E0"/>
      </a:folHlink>
    </a:clrScheme>
    <a:fontScheme name="Техническая">
      <a:majorFont>
        <a:latin typeface="Franklin Gothic Book"/>
        <a:ea typeface="SimSun"/>
        <a:cs typeface=""/>
      </a:majorFont>
      <a:minorFont>
        <a:latin typeface="Arial"/>
        <a:ea typeface="SimHei"/>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ru-RU"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ru-RU"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28</TotalTime>
  <Pages>0</Pages>
  <Words>691</Words>
  <Characters>0</Characters>
  <Application>Microsoft Office PowerPoint</Application>
  <DocSecurity>0</DocSecurity>
  <PresentationFormat>Экран (4:3)</PresentationFormat>
  <Lines>0</Lines>
  <Paragraphs>68</Paragraphs>
  <Slides>10</Slides>
  <Notes>0</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1</vt:i4>
      </vt:variant>
      <vt:variant>
        <vt:lpstr>Заголовки слайдов</vt:lpstr>
      </vt:variant>
      <vt:variant>
        <vt:i4>10</vt:i4>
      </vt:variant>
    </vt:vector>
  </HeadingPairs>
  <TitlesOfParts>
    <vt:vector size="20" baseType="lpstr">
      <vt:lpstr>Arial</vt:lpstr>
      <vt:lpstr>SimSun</vt:lpstr>
      <vt:lpstr>Franklin Gothic Book</vt:lpstr>
      <vt:lpstr>SimHei</vt:lpstr>
      <vt:lpstr>Wingdings 2</vt:lpstr>
      <vt:lpstr>Calibri</vt:lpstr>
      <vt:lpstr>Times New Roman</vt:lpstr>
      <vt:lpstr>HGｺﾞｼｯｸM</vt:lpstr>
      <vt:lpstr>Техническая</vt:lpstr>
      <vt:lpstr>Диаграмма Microsoft Excel</vt:lpstr>
      <vt:lpstr>PRESENTATION   OF THE I STAGE    INVESTMENT PROJECT ON FOUNDING AN ENTERPRISE FOR GRANITE EXTRACTION and CUTTING, PRODUCTION of curbs, paving stones, slabs and custom products based on this material.    «STONEX GROUP».  RUSSIA, MOSCOW, 2016         </vt:lpstr>
      <vt:lpstr>INVESTMENT OFFER</vt:lpstr>
      <vt:lpstr>PROJECT SUMMARY</vt:lpstr>
      <vt:lpstr>MARKET RESEARCH</vt:lpstr>
      <vt:lpstr>Слайд 5</vt:lpstr>
      <vt:lpstr>Слайд 6</vt:lpstr>
      <vt:lpstr>PLANNED PRODUCT RANGE:</vt:lpstr>
      <vt:lpstr>BRIEF INFORMATION ABOUT PROJECT INITIATOR.</vt:lpstr>
      <vt:lpstr>CAPITAL EXPENDITURE SCHEDULE,</vt:lpstr>
      <vt:lpstr>CONCLUSIONS</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ИНВЕСТИЦИОННОГО ПРОЕКТА ПО ОРГАНИЗАЦИИ ПРЕДПРИЯТИЯ ПО ДОБЫЧЕ, РАСПИЛОВКЕ ГРАНИТА И ПРОИЗВОДСТВА БОРДЮРОВ, БРУСЧАТКИ, ПЛИТЫ И НЕСТАНДАРТНЫХ ИЗДЕЛИЙ НА ОСНОВЕ ДАННОГО СЫРЬЯ.         I.</dc:title>
  <dc:creator>Админ</dc:creator>
  <cp:lastModifiedBy>Админ</cp:lastModifiedBy>
  <cp:revision>49</cp:revision>
  <dcterms:created xsi:type="dcterms:W3CDTF">2016-08-18T16:26:00Z</dcterms:created>
  <dcterms:modified xsi:type="dcterms:W3CDTF">2016-08-23T12:50:30Z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1033-8.1.0.3375</vt:lpwstr>
  </property>
</Properties>
</file>