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7" r:id="rId2"/>
    <p:sldId id="277" r:id="rId3"/>
    <p:sldId id="274" r:id="rId4"/>
    <p:sldId id="275" r:id="rId5"/>
    <p:sldId id="279" r:id="rId6"/>
    <p:sldId id="265" r:id="rId7"/>
    <p:sldId id="266" r:id="rId8"/>
    <p:sldId id="261" r:id="rId9"/>
    <p:sldId id="273" r:id="rId10"/>
    <p:sldId id="278" r:id="rId11"/>
    <p:sldId id="276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E80"/>
    <a:srgbClr val="000000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8" autoAdjust="0"/>
    <p:restoredTop sz="94631"/>
  </p:normalViewPr>
  <p:slideViewPr>
    <p:cSldViewPr snapToGrid="0" showGuides="1">
      <p:cViewPr varScale="1">
        <p:scale>
          <a:sx n="68" d="100"/>
          <a:sy n="68" d="100"/>
        </p:scale>
        <p:origin x="114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EA2E8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EA2E80"/>
                </a:solidFill>
              </a:rPr>
              <a:t>PEROID</a:t>
            </a:r>
            <a:r>
              <a:rPr lang="en-US" b="1" baseline="0" dirty="0">
                <a:solidFill>
                  <a:srgbClr val="EA2E80"/>
                </a:solidFill>
              </a:rPr>
              <a:t> BEFORE THE BREAK-EVEN POINT</a:t>
            </a:r>
            <a:endParaRPr lang="ru-RU" b="1" dirty="0">
              <a:solidFill>
                <a:srgbClr val="EA2E80"/>
              </a:solidFill>
            </a:endParaRPr>
          </a:p>
        </c:rich>
      </c:tx>
      <c:layout>
        <c:manualLayout>
          <c:xMode val="edge"/>
          <c:yMode val="edge"/>
          <c:x val="0.33712565781300308"/>
          <c:y val="1.1386102929653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EA2E8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Expenses, K$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1 quarter</c:v>
                </c:pt>
                <c:pt idx="1">
                  <c:v>2 quarter</c:v>
                </c:pt>
                <c:pt idx="2">
                  <c:v>3 quarter</c:v>
                </c:pt>
                <c:pt idx="3">
                  <c:v>4 quarter</c:v>
                </c:pt>
                <c:pt idx="4">
                  <c:v>5 quarter</c:v>
                </c:pt>
                <c:pt idx="5">
                  <c:v>6 quarter</c:v>
                </c:pt>
                <c:pt idx="6">
                  <c:v>7 quarter</c:v>
                </c:pt>
                <c:pt idx="7">
                  <c:v>8 quarter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170</c:v>
                </c:pt>
                <c:pt idx="1">
                  <c:v>230</c:v>
                </c:pt>
                <c:pt idx="2">
                  <c:v>270</c:v>
                </c:pt>
                <c:pt idx="3">
                  <c:v>330</c:v>
                </c:pt>
                <c:pt idx="4">
                  <c:v>340</c:v>
                </c:pt>
                <c:pt idx="5">
                  <c:v>340</c:v>
                </c:pt>
                <c:pt idx="6">
                  <c:v>340</c:v>
                </c:pt>
                <c:pt idx="7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A-4354-9BD3-F45BD5CB4CE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Gross, K$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1 quarter</c:v>
                </c:pt>
                <c:pt idx="1">
                  <c:v>2 quarter</c:v>
                </c:pt>
                <c:pt idx="2">
                  <c:v>3 quarter</c:v>
                </c:pt>
                <c:pt idx="3">
                  <c:v>4 quarter</c:v>
                </c:pt>
                <c:pt idx="4">
                  <c:v>5 quarter</c:v>
                </c:pt>
                <c:pt idx="5">
                  <c:v>6 quarter</c:v>
                </c:pt>
                <c:pt idx="6">
                  <c:v>7 quarter</c:v>
                </c:pt>
                <c:pt idx="7">
                  <c:v>8 quarter</c:v>
                </c:pt>
              </c:strCache>
            </c:str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20</c:v>
                </c:pt>
                <c:pt idx="1">
                  <c:v>50</c:v>
                </c:pt>
                <c:pt idx="2">
                  <c:v>93</c:v>
                </c:pt>
                <c:pt idx="3">
                  <c:v>171</c:v>
                </c:pt>
                <c:pt idx="4">
                  <c:v>280</c:v>
                </c:pt>
                <c:pt idx="5">
                  <c:v>410</c:v>
                </c:pt>
                <c:pt idx="6">
                  <c:v>550</c:v>
                </c:pt>
                <c:pt idx="7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A-4354-9BD3-F45BD5CB4C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676312"/>
        <c:axId val="47368024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Net profit, K$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Лист1!$A$2:$A$9</c15:sqref>
                        </c15:formulaRef>
                      </c:ext>
                    </c:extLst>
                    <c:strCache>
                      <c:ptCount val="8"/>
                      <c:pt idx="0">
                        <c:v>1 quarter</c:v>
                      </c:pt>
                      <c:pt idx="1">
                        <c:v>2 quarter</c:v>
                      </c:pt>
                      <c:pt idx="2">
                        <c:v>3 quarter</c:v>
                      </c:pt>
                      <c:pt idx="3">
                        <c:v>4 quarter</c:v>
                      </c:pt>
                      <c:pt idx="4">
                        <c:v>5 quarter</c:v>
                      </c:pt>
                      <c:pt idx="5">
                        <c:v>6 quarter</c:v>
                      </c:pt>
                      <c:pt idx="6">
                        <c:v>7 quarter</c:v>
                      </c:pt>
                      <c:pt idx="7">
                        <c:v>8 quarter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-150</c:v>
                      </c:pt>
                      <c:pt idx="1">
                        <c:v>-180</c:v>
                      </c:pt>
                      <c:pt idx="2">
                        <c:v>-177</c:v>
                      </c:pt>
                      <c:pt idx="3">
                        <c:v>-159</c:v>
                      </c:pt>
                      <c:pt idx="4">
                        <c:v>-60</c:v>
                      </c:pt>
                      <c:pt idx="5">
                        <c:v>70</c:v>
                      </c:pt>
                      <c:pt idx="6">
                        <c:v>210</c:v>
                      </c:pt>
                      <c:pt idx="7">
                        <c:v>320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A3A-4354-9BD3-F45BD5CB4CEE}"/>
                  </c:ext>
                </c:extLst>
              </c15:ser>
            </c15:filteredBarSeries>
          </c:ext>
        </c:extLst>
      </c:barChart>
      <c:catAx>
        <c:axId val="47367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3680248"/>
        <c:crosses val="autoZero"/>
        <c:auto val="1"/>
        <c:lblAlgn val="ctr"/>
        <c:lblOffset val="100"/>
        <c:noMultiLvlLbl val="0"/>
      </c:catAx>
      <c:valAx>
        <c:axId val="47368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367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F2DFF-E2DC-4FFD-9F38-13FD5CB5D566}" type="doc">
      <dgm:prSet loTypeId="urn:microsoft.com/office/officeart/2005/8/layout/vList6" loCatId="list" qsTypeId="urn:microsoft.com/office/officeart/2005/8/quickstyle/3d3" qsCatId="3D" csTypeId="urn:microsoft.com/office/officeart/2005/8/colors/accent3_5" csCatId="accent3" phldr="1"/>
      <dgm:spPr/>
      <dgm:t>
        <a:bodyPr/>
        <a:lstStyle/>
        <a:p>
          <a:endParaRPr lang="ru-RU"/>
        </a:p>
      </dgm:t>
    </dgm:pt>
    <dgm:pt modelId="{99FD7036-1171-4EAC-8D08-BD2BA7044F8F}">
      <dgm:prSet phldrT="[Текст]"/>
      <dgm:spPr/>
      <dgm:t>
        <a:bodyPr/>
        <a:lstStyle/>
        <a:p>
          <a:r>
            <a:rPr lang="en-US" b="1" dirty="0"/>
            <a:t>Seed $50K </a:t>
          </a:r>
        </a:p>
        <a:p>
          <a:r>
            <a:rPr lang="en-US" b="1" dirty="0"/>
            <a:t>3 months</a:t>
          </a:r>
          <a:endParaRPr lang="ru-RU" b="1" dirty="0"/>
        </a:p>
      </dgm:t>
    </dgm:pt>
    <dgm:pt modelId="{41C3A8FB-5649-410C-990F-8FC6E945394D}" type="parTrans" cxnId="{F1CB15C7-13C6-4BF9-8296-92FAC578D683}">
      <dgm:prSet/>
      <dgm:spPr/>
      <dgm:t>
        <a:bodyPr/>
        <a:lstStyle/>
        <a:p>
          <a:endParaRPr lang="ru-RU"/>
        </a:p>
      </dgm:t>
    </dgm:pt>
    <dgm:pt modelId="{518AD3A3-9DFB-4F6C-BC87-FAB1D5F8F010}" type="sibTrans" cxnId="{F1CB15C7-13C6-4BF9-8296-92FAC578D683}">
      <dgm:prSet/>
      <dgm:spPr/>
      <dgm:t>
        <a:bodyPr/>
        <a:lstStyle/>
        <a:p>
          <a:endParaRPr lang="ru-RU"/>
        </a:p>
      </dgm:t>
    </dgm:pt>
    <dgm:pt modelId="{D0551F51-4280-4D61-B13C-3C310A36CDD5}">
      <dgm:prSet phldrT="[Текст]"/>
      <dgm:spPr/>
      <dgm:t>
        <a:bodyPr/>
        <a:lstStyle/>
        <a:p>
          <a:r>
            <a:rPr lang="en-US" dirty="0"/>
            <a:t>KPI – breakeven in RU</a:t>
          </a:r>
          <a:endParaRPr lang="ru-RU" dirty="0"/>
        </a:p>
      </dgm:t>
    </dgm:pt>
    <dgm:pt modelId="{44948216-5AF9-4FD2-A05B-A72AA6D12A20}" type="parTrans" cxnId="{C361E999-40E9-42D2-A393-56DC058FCE71}">
      <dgm:prSet/>
      <dgm:spPr/>
      <dgm:t>
        <a:bodyPr/>
        <a:lstStyle/>
        <a:p>
          <a:endParaRPr lang="ru-RU"/>
        </a:p>
      </dgm:t>
    </dgm:pt>
    <dgm:pt modelId="{BC133F89-34D1-458C-B4C2-971F9FAEDCB7}" type="sibTrans" cxnId="{C361E999-40E9-42D2-A393-56DC058FCE71}">
      <dgm:prSet/>
      <dgm:spPr/>
      <dgm:t>
        <a:bodyPr/>
        <a:lstStyle/>
        <a:p>
          <a:endParaRPr lang="ru-RU"/>
        </a:p>
      </dgm:t>
    </dgm:pt>
    <dgm:pt modelId="{56E80852-1A7B-40AF-BF65-3209E2477541}">
      <dgm:prSet phldrT="[Текст]"/>
      <dgm:spPr/>
      <dgm:t>
        <a:bodyPr/>
        <a:lstStyle/>
        <a:p>
          <a:r>
            <a:rPr lang="en-US" dirty="0"/>
            <a:t>KPI - platform for advertisers</a:t>
          </a:r>
          <a:endParaRPr lang="ru-RU" dirty="0"/>
        </a:p>
      </dgm:t>
    </dgm:pt>
    <dgm:pt modelId="{0D63C5E8-A58A-4C5E-A7C7-5BF44A02D6A5}" type="parTrans" cxnId="{50B519CC-E2BE-4C9C-A30C-4F80EDD253B7}">
      <dgm:prSet/>
      <dgm:spPr/>
      <dgm:t>
        <a:bodyPr/>
        <a:lstStyle/>
        <a:p>
          <a:endParaRPr lang="ru-RU"/>
        </a:p>
      </dgm:t>
    </dgm:pt>
    <dgm:pt modelId="{D5EE8691-2520-4FBA-A20B-952D6A9432FD}" type="sibTrans" cxnId="{50B519CC-E2BE-4C9C-A30C-4F80EDD253B7}">
      <dgm:prSet/>
      <dgm:spPr/>
      <dgm:t>
        <a:bodyPr/>
        <a:lstStyle/>
        <a:p>
          <a:endParaRPr lang="ru-RU"/>
        </a:p>
      </dgm:t>
    </dgm:pt>
    <dgm:pt modelId="{F9D488E7-59F3-425B-9F15-DEE254E5611A}">
      <dgm:prSet phldrT="[Текст]"/>
      <dgm:spPr/>
      <dgm:t>
        <a:bodyPr/>
        <a:lstStyle/>
        <a:p>
          <a:r>
            <a:rPr lang="en-US" b="1" dirty="0"/>
            <a:t>Round A1 $250K              6 months</a:t>
          </a:r>
          <a:endParaRPr lang="ru-RU" b="1" dirty="0"/>
        </a:p>
      </dgm:t>
    </dgm:pt>
    <dgm:pt modelId="{AE7D87D5-A14A-4594-9088-D2AEA747E0FA}" type="parTrans" cxnId="{23E309F1-9D88-430C-8E87-726ED558E815}">
      <dgm:prSet/>
      <dgm:spPr/>
      <dgm:t>
        <a:bodyPr/>
        <a:lstStyle/>
        <a:p>
          <a:endParaRPr lang="ru-RU"/>
        </a:p>
      </dgm:t>
    </dgm:pt>
    <dgm:pt modelId="{E22B49AC-4A0D-4392-9A08-BB37873BE06D}" type="sibTrans" cxnId="{23E309F1-9D88-430C-8E87-726ED558E815}">
      <dgm:prSet/>
      <dgm:spPr/>
      <dgm:t>
        <a:bodyPr/>
        <a:lstStyle/>
        <a:p>
          <a:endParaRPr lang="ru-RU"/>
        </a:p>
      </dgm:t>
    </dgm:pt>
    <dgm:pt modelId="{980E7996-EE90-476C-BA12-257B5367BB8B}">
      <dgm:prSet phldrT="[Текст]"/>
      <dgm:spPr/>
      <dgm:t>
        <a:bodyPr/>
        <a:lstStyle/>
        <a:p>
          <a:r>
            <a:rPr lang="en-US" dirty="0"/>
            <a:t>KPI – breakeven in DE, AT and UK</a:t>
          </a:r>
          <a:endParaRPr lang="ru-RU" dirty="0"/>
        </a:p>
      </dgm:t>
    </dgm:pt>
    <dgm:pt modelId="{56318470-ADCF-4179-9830-3D320604D30F}" type="parTrans" cxnId="{1101CF1A-DC37-4FA9-8EAE-F1DE02FDDE64}">
      <dgm:prSet/>
      <dgm:spPr/>
      <dgm:t>
        <a:bodyPr/>
        <a:lstStyle/>
        <a:p>
          <a:endParaRPr lang="ru-RU"/>
        </a:p>
      </dgm:t>
    </dgm:pt>
    <dgm:pt modelId="{F7F13A60-3A84-481A-9555-B12193E28FF8}" type="sibTrans" cxnId="{1101CF1A-DC37-4FA9-8EAE-F1DE02FDDE64}">
      <dgm:prSet/>
      <dgm:spPr/>
      <dgm:t>
        <a:bodyPr/>
        <a:lstStyle/>
        <a:p>
          <a:endParaRPr lang="ru-RU"/>
        </a:p>
      </dgm:t>
    </dgm:pt>
    <dgm:pt modelId="{EE3DDA7C-DFB8-42A9-83C1-EE61E48EB38B}">
      <dgm:prSet phldrT="[Текст]"/>
      <dgm:spPr/>
      <dgm:t>
        <a:bodyPr/>
        <a:lstStyle/>
        <a:p>
          <a:r>
            <a:rPr lang="en-US" dirty="0"/>
            <a:t>KPI – 5 representatives, advertisers</a:t>
          </a:r>
          <a:endParaRPr lang="ru-RU" dirty="0"/>
        </a:p>
      </dgm:t>
    </dgm:pt>
    <dgm:pt modelId="{702343ED-5212-4CA0-8F59-48374C414CBA}" type="parTrans" cxnId="{8069BA1A-AC1B-4AFA-AEDB-CD8B9F4D6DA5}">
      <dgm:prSet/>
      <dgm:spPr/>
      <dgm:t>
        <a:bodyPr/>
        <a:lstStyle/>
        <a:p>
          <a:endParaRPr lang="ru-RU"/>
        </a:p>
      </dgm:t>
    </dgm:pt>
    <dgm:pt modelId="{96782628-98E0-40B5-854D-28CA542B1800}" type="sibTrans" cxnId="{8069BA1A-AC1B-4AFA-AEDB-CD8B9F4D6DA5}">
      <dgm:prSet/>
      <dgm:spPr/>
      <dgm:t>
        <a:bodyPr/>
        <a:lstStyle/>
        <a:p>
          <a:endParaRPr lang="ru-RU"/>
        </a:p>
      </dgm:t>
    </dgm:pt>
    <dgm:pt modelId="{BD84098C-E0AA-4C2A-89C7-4556DA4FB818}">
      <dgm:prSet phldrT="[Текст]"/>
      <dgm:spPr/>
      <dgm:t>
        <a:bodyPr/>
        <a:lstStyle/>
        <a:p>
          <a:r>
            <a:rPr lang="en-US" b="1" dirty="0"/>
            <a:t>Round A1 $300K                   6 months</a:t>
          </a:r>
          <a:endParaRPr lang="ru-RU" dirty="0"/>
        </a:p>
      </dgm:t>
    </dgm:pt>
    <dgm:pt modelId="{7A76BA9B-B05A-410B-B517-4B7C9486F338}" type="sibTrans" cxnId="{57310A41-3165-4284-BE88-26F5D03463A8}">
      <dgm:prSet/>
      <dgm:spPr/>
      <dgm:t>
        <a:bodyPr/>
        <a:lstStyle/>
        <a:p>
          <a:endParaRPr lang="ru-RU"/>
        </a:p>
      </dgm:t>
    </dgm:pt>
    <dgm:pt modelId="{3550E333-2469-4EDF-9698-8712BE47CB10}" type="parTrans" cxnId="{57310A41-3165-4284-BE88-26F5D03463A8}">
      <dgm:prSet/>
      <dgm:spPr/>
      <dgm:t>
        <a:bodyPr/>
        <a:lstStyle/>
        <a:p>
          <a:endParaRPr lang="ru-RU"/>
        </a:p>
      </dgm:t>
    </dgm:pt>
    <dgm:pt modelId="{62062101-199C-466B-8E22-17FE4D7DEFA4}">
      <dgm:prSet phldrT="[Текст]"/>
      <dgm:spPr/>
      <dgm:t>
        <a:bodyPr/>
        <a:lstStyle/>
        <a:p>
          <a:r>
            <a:rPr lang="en-US" dirty="0"/>
            <a:t>KPI – breakeven in ES, FR, IT</a:t>
          </a:r>
          <a:endParaRPr lang="ru-RU" dirty="0"/>
        </a:p>
      </dgm:t>
    </dgm:pt>
    <dgm:pt modelId="{ECE28552-93E5-4C0F-AC5D-84C221656AEB}" type="parTrans" cxnId="{5EA75A3B-23A8-44A6-AC79-E0DC3C9AE35D}">
      <dgm:prSet/>
      <dgm:spPr/>
      <dgm:t>
        <a:bodyPr/>
        <a:lstStyle/>
        <a:p>
          <a:endParaRPr lang="ru-RU"/>
        </a:p>
      </dgm:t>
    </dgm:pt>
    <dgm:pt modelId="{F39EE58C-7E81-4CF7-9B55-2B86C107EA83}" type="sibTrans" cxnId="{5EA75A3B-23A8-44A6-AC79-E0DC3C9AE35D}">
      <dgm:prSet/>
      <dgm:spPr/>
      <dgm:t>
        <a:bodyPr/>
        <a:lstStyle/>
        <a:p>
          <a:endParaRPr lang="ru-RU"/>
        </a:p>
      </dgm:t>
    </dgm:pt>
    <dgm:pt modelId="{9038AA48-5686-454E-B3DC-D4D3BC93021A}">
      <dgm:prSet phldrT="[Текст]"/>
      <dgm:spPr/>
      <dgm:t>
        <a:bodyPr/>
        <a:lstStyle/>
        <a:p>
          <a:r>
            <a:rPr lang="en-US" dirty="0"/>
            <a:t>KPI – turnover &gt; $250K</a:t>
          </a:r>
          <a:endParaRPr lang="ru-RU" dirty="0"/>
        </a:p>
      </dgm:t>
    </dgm:pt>
    <dgm:pt modelId="{43877B19-4623-4CC7-A524-E894613918F6}" type="parTrans" cxnId="{C500D8AD-17BB-4A27-B39D-7A90201A93C6}">
      <dgm:prSet/>
      <dgm:spPr/>
      <dgm:t>
        <a:bodyPr/>
        <a:lstStyle/>
        <a:p>
          <a:endParaRPr lang="ru-RU"/>
        </a:p>
      </dgm:t>
    </dgm:pt>
    <dgm:pt modelId="{56F7341C-F0A9-4E4F-B3FA-46C77DDF9589}" type="sibTrans" cxnId="{C500D8AD-17BB-4A27-B39D-7A90201A93C6}">
      <dgm:prSet/>
      <dgm:spPr/>
      <dgm:t>
        <a:bodyPr/>
        <a:lstStyle/>
        <a:p>
          <a:endParaRPr lang="ru-RU"/>
        </a:p>
      </dgm:t>
    </dgm:pt>
    <dgm:pt modelId="{8E85C6D3-9603-4C26-9320-407619CE345B}" type="pres">
      <dgm:prSet presAssocID="{D00F2DFF-E2DC-4FFD-9F38-13FD5CB5D566}" presName="Name0" presStyleCnt="0">
        <dgm:presLayoutVars>
          <dgm:dir/>
          <dgm:animLvl val="lvl"/>
          <dgm:resizeHandles/>
        </dgm:presLayoutVars>
      </dgm:prSet>
      <dgm:spPr/>
    </dgm:pt>
    <dgm:pt modelId="{059E5B9F-D802-4244-8832-A8FC13C3502F}" type="pres">
      <dgm:prSet presAssocID="{99FD7036-1171-4EAC-8D08-BD2BA7044F8F}" presName="linNode" presStyleCnt="0"/>
      <dgm:spPr/>
    </dgm:pt>
    <dgm:pt modelId="{1FCB5EF0-1D6B-47DB-BD34-3C2186FD002B}" type="pres">
      <dgm:prSet presAssocID="{99FD7036-1171-4EAC-8D08-BD2BA7044F8F}" presName="parentShp" presStyleLbl="node1" presStyleIdx="0" presStyleCnt="3">
        <dgm:presLayoutVars>
          <dgm:bulletEnabled val="1"/>
        </dgm:presLayoutVars>
      </dgm:prSet>
      <dgm:spPr/>
    </dgm:pt>
    <dgm:pt modelId="{B1453A35-5E6A-40EA-A617-C12C7AB07D2E}" type="pres">
      <dgm:prSet presAssocID="{99FD7036-1171-4EAC-8D08-BD2BA7044F8F}" presName="childShp" presStyleLbl="bgAccFollowNode1" presStyleIdx="0" presStyleCnt="3">
        <dgm:presLayoutVars>
          <dgm:bulletEnabled val="1"/>
        </dgm:presLayoutVars>
      </dgm:prSet>
      <dgm:spPr/>
    </dgm:pt>
    <dgm:pt modelId="{4161C872-DA2D-4F19-819D-4F45C92FDB0D}" type="pres">
      <dgm:prSet presAssocID="{518AD3A3-9DFB-4F6C-BC87-FAB1D5F8F010}" presName="spacing" presStyleCnt="0"/>
      <dgm:spPr/>
    </dgm:pt>
    <dgm:pt modelId="{E8678D8F-3B65-4CB0-9FC6-ACB02D4EDD63}" type="pres">
      <dgm:prSet presAssocID="{F9D488E7-59F3-425B-9F15-DEE254E5611A}" presName="linNode" presStyleCnt="0"/>
      <dgm:spPr/>
    </dgm:pt>
    <dgm:pt modelId="{4764BF46-3DA1-48F1-9E9E-F456FEFD6F35}" type="pres">
      <dgm:prSet presAssocID="{F9D488E7-59F3-425B-9F15-DEE254E5611A}" presName="parentShp" presStyleLbl="node1" presStyleIdx="1" presStyleCnt="3">
        <dgm:presLayoutVars>
          <dgm:bulletEnabled val="1"/>
        </dgm:presLayoutVars>
      </dgm:prSet>
      <dgm:spPr/>
    </dgm:pt>
    <dgm:pt modelId="{8BE20E12-21F2-4BBC-A3D8-26A59474945A}" type="pres">
      <dgm:prSet presAssocID="{F9D488E7-59F3-425B-9F15-DEE254E5611A}" presName="childShp" presStyleLbl="bgAccFollowNode1" presStyleIdx="1" presStyleCnt="3">
        <dgm:presLayoutVars>
          <dgm:bulletEnabled val="1"/>
        </dgm:presLayoutVars>
      </dgm:prSet>
      <dgm:spPr/>
    </dgm:pt>
    <dgm:pt modelId="{20869DB0-A2B4-4D52-9185-A2A25B4CA5B7}" type="pres">
      <dgm:prSet presAssocID="{E22B49AC-4A0D-4392-9A08-BB37873BE06D}" presName="spacing" presStyleCnt="0"/>
      <dgm:spPr/>
    </dgm:pt>
    <dgm:pt modelId="{AD078D8F-4958-4C26-BCD8-1A8864E30CF4}" type="pres">
      <dgm:prSet presAssocID="{BD84098C-E0AA-4C2A-89C7-4556DA4FB818}" presName="linNode" presStyleCnt="0"/>
      <dgm:spPr/>
    </dgm:pt>
    <dgm:pt modelId="{2577314A-B672-48AC-92C3-13375998CC9C}" type="pres">
      <dgm:prSet presAssocID="{BD84098C-E0AA-4C2A-89C7-4556DA4FB818}" presName="parentShp" presStyleLbl="node1" presStyleIdx="2" presStyleCnt="3">
        <dgm:presLayoutVars>
          <dgm:bulletEnabled val="1"/>
        </dgm:presLayoutVars>
      </dgm:prSet>
      <dgm:spPr/>
    </dgm:pt>
    <dgm:pt modelId="{B59AA9B5-DD97-47C0-9695-1891E4E7AD4E}" type="pres">
      <dgm:prSet presAssocID="{BD84098C-E0AA-4C2A-89C7-4556DA4FB818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D739442-BAB1-48CE-AFA7-C601522F14F1}" type="presOf" srcId="{EE3DDA7C-DFB8-42A9-83C1-EE61E48EB38B}" destId="{8BE20E12-21F2-4BBC-A3D8-26A59474945A}" srcOrd="0" destOrd="1" presId="urn:microsoft.com/office/officeart/2005/8/layout/vList6"/>
    <dgm:cxn modelId="{6E6094EA-4F6C-4DF9-B306-4485BF12752C}" type="presOf" srcId="{9038AA48-5686-454E-B3DC-D4D3BC93021A}" destId="{B59AA9B5-DD97-47C0-9695-1891E4E7AD4E}" srcOrd="0" destOrd="1" presId="urn:microsoft.com/office/officeart/2005/8/layout/vList6"/>
    <dgm:cxn modelId="{5106A388-40FB-4B3E-9B80-9EC54252AD2A}" type="presOf" srcId="{D0551F51-4280-4D61-B13C-3C310A36CDD5}" destId="{B1453A35-5E6A-40EA-A617-C12C7AB07D2E}" srcOrd="0" destOrd="0" presId="urn:microsoft.com/office/officeart/2005/8/layout/vList6"/>
    <dgm:cxn modelId="{1A9F75C7-6F4D-43F3-BAAD-08A89F43F2F7}" type="presOf" srcId="{99FD7036-1171-4EAC-8D08-BD2BA7044F8F}" destId="{1FCB5EF0-1D6B-47DB-BD34-3C2186FD002B}" srcOrd="0" destOrd="0" presId="urn:microsoft.com/office/officeart/2005/8/layout/vList6"/>
    <dgm:cxn modelId="{5EA75A3B-23A8-44A6-AC79-E0DC3C9AE35D}" srcId="{BD84098C-E0AA-4C2A-89C7-4556DA4FB818}" destId="{62062101-199C-466B-8E22-17FE4D7DEFA4}" srcOrd="0" destOrd="0" parTransId="{ECE28552-93E5-4C0F-AC5D-84C221656AEB}" sibTransId="{F39EE58C-7E81-4CF7-9B55-2B86C107EA83}"/>
    <dgm:cxn modelId="{3146ABFB-4B65-42BC-8A32-A57D9D61AC8D}" type="presOf" srcId="{D00F2DFF-E2DC-4FFD-9F38-13FD5CB5D566}" destId="{8E85C6D3-9603-4C26-9320-407619CE345B}" srcOrd="0" destOrd="0" presId="urn:microsoft.com/office/officeart/2005/8/layout/vList6"/>
    <dgm:cxn modelId="{C500D8AD-17BB-4A27-B39D-7A90201A93C6}" srcId="{BD84098C-E0AA-4C2A-89C7-4556DA4FB818}" destId="{9038AA48-5686-454E-B3DC-D4D3BC93021A}" srcOrd="1" destOrd="0" parTransId="{43877B19-4623-4CC7-A524-E894613918F6}" sibTransId="{56F7341C-F0A9-4E4F-B3FA-46C77DDF9589}"/>
    <dgm:cxn modelId="{3358C9AD-3062-439C-9032-41F0931D8E5D}" type="presOf" srcId="{980E7996-EE90-476C-BA12-257B5367BB8B}" destId="{8BE20E12-21F2-4BBC-A3D8-26A59474945A}" srcOrd="0" destOrd="0" presId="urn:microsoft.com/office/officeart/2005/8/layout/vList6"/>
    <dgm:cxn modelId="{57310A41-3165-4284-BE88-26F5D03463A8}" srcId="{D00F2DFF-E2DC-4FFD-9F38-13FD5CB5D566}" destId="{BD84098C-E0AA-4C2A-89C7-4556DA4FB818}" srcOrd="2" destOrd="0" parTransId="{3550E333-2469-4EDF-9698-8712BE47CB10}" sibTransId="{7A76BA9B-B05A-410B-B517-4B7C9486F338}"/>
    <dgm:cxn modelId="{C361E999-40E9-42D2-A393-56DC058FCE71}" srcId="{99FD7036-1171-4EAC-8D08-BD2BA7044F8F}" destId="{D0551F51-4280-4D61-B13C-3C310A36CDD5}" srcOrd="0" destOrd="0" parTransId="{44948216-5AF9-4FD2-A05B-A72AA6D12A20}" sibTransId="{BC133F89-34D1-458C-B4C2-971F9FAEDCB7}"/>
    <dgm:cxn modelId="{50B519CC-E2BE-4C9C-A30C-4F80EDD253B7}" srcId="{99FD7036-1171-4EAC-8D08-BD2BA7044F8F}" destId="{56E80852-1A7B-40AF-BF65-3209E2477541}" srcOrd="1" destOrd="0" parTransId="{0D63C5E8-A58A-4C5E-A7C7-5BF44A02D6A5}" sibTransId="{D5EE8691-2520-4FBA-A20B-952D6A9432FD}"/>
    <dgm:cxn modelId="{6F702EFF-A52E-4CCE-A0A5-FB068BA831F7}" type="presOf" srcId="{56E80852-1A7B-40AF-BF65-3209E2477541}" destId="{B1453A35-5E6A-40EA-A617-C12C7AB07D2E}" srcOrd="0" destOrd="1" presId="urn:microsoft.com/office/officeart/2005/8/layout/vList6"/>
    <dgm:cxn modelId="{95BF7F95-8373-4FEA-AFA5-69441F3787CA}" type="presOf" srcId="{BD84098C-E0AA-4C2A-89C7-4556DA4FB818}" destId="{2577314A-B672-48AC-92C3-13375998CC9C}" srcOrd="0" destOrd="0" presId="urn:microsoft.com/office/officeart/2005/8/layout/vList6"/>
    <dgm:cxn modelId="{F1CB15C7-13C6-4BF9-8296-92FAC578D683}" srcId="{D00F2DFF-E2DC-4FFD-9F38-13FD5CB5D566}" destId="{99FD7036-1171-4EAC-8D08-BD2BA7044F8F}" srcOrd="0" destOrd="0" parTransId="{41C3A8FB-5649-410C-990F-8FC6E945394D}" sibTransId="{518AD3A3-9DFB-4F6C-BC87-FAB1D5F8F010}"/>
    <dgm:cxn modelId="{C43DC195-26CE-4ED1-90A3-7937ADA8DF1C}" type="presOf" srcId="{F9D488E7-59F3-425B-9F15-DEE254E5611A}" destId="{4764BF46-3DA1-48F1-9E9E-F456FEFD6F35}" srcOrd="0" destOrd="0" presId="urn:microsoft.com/office/officeart/2005/8/layout/vList6"/>
    <dgm:cxn modelId="{23E309F1-9D88-430C-8E87-726ED558E815}" srcId="{D00F2DFF-E2DC-4FFD-9F38-13FD5CB5D566}" destId="{F9D488E7-59F3-425B-9F15-DEE254E5611A}" srcOrd="1" destOrd="0" parTransId="{AE7D87D5-A14A-4594-9088-D2AEA747E0FA}" sibTransId="{E22B49AC-4A0D-4392-9A08-BB37873BE06D}"/>
    <dgm:cxn modelId="{096D6AE3-304F-4360-A6E6-B6E090DFBE08}" type="presOf" srcId="{62062101-199C-466B-8E22-17FE4D7DEFA4}" destId="{B59AA9B5-DD97-47C0-9695-1891E4E7AD4E}" srcOrd="0" destOrd="0" presId="urn:microsoft.com/office/officeart/2005/8/layout/vList6"/>
    <dgm:cxn modelId="{8069BA1A-AC1B-4AFA-AEDB-CD8B9F4D6DA5}" srcId="{F9D488E7-59F3-425B-9F15-DEE254E5611A}" destId="{EE3DDA7C-DFB8-42A9-83C1-EE61E48EB38B}" srcOrd="1" destOrd="0" parTransId="{702343ED-5212-4CA0-8F59-48374C414CBA}" sibTransId="{96782628-98E0-40B5-854D-28CA542B1800}"/>
    <dgm:cxn modelId="{1101CF1A-DC37-4FA9-8EAE-F1DE02FDDE64}" srcId="{F9D488E7-59F3-425B-9F15-DEE254E5611A}" destId="{980E7996-EE90-476C-BA12-257B5367BB8B}" srcOrd="0" destOrd="0" parTransId="{56318470-ADCF-4179-9830-3D320604D30F}" sibTransId="{F7F13A60-3A84-481A-9555-B12193E28FF8}"/>
    <dgm:cxn modelId="{3D528B02-D3F5-40F9-8479-233A5A03F693}" type="presParOf" srcId="{8E85C6D3-9603-4C26-9320-407619CE345B}" destId="{059E5B9F-D802-4244-8832-A8FC13C3502F}" srcOrd="0" destOrd="0" presId="urn:microsoft.com/office/officeart/2005/8/layout/vList6"/>
    <dgm:cxn modelId="{737E924A-80C9-444F-9E7C-9E564A303F45}" type="presParOf" srcId="{059E5B9F-D802-4244-8832-A8FC13C3502F}" destId="{1FCB5EF0-1D6B-47DB-BD34-3C2186FD002B}" srcOrd="0" destOrd="0" presId="urn:microsoft.com/office/officeart/2005/8/layout/vList6"/>
    <dgm:cxn modelId="{4DD7FCC5-6453-45BA-8ED0-253E763781C5}" type="presParOf" srcId="{059E5B9F-D802-4244-8832-A8FC13C3502F}" destId="{B1453A35-5E6A-40EA-A617-C12C7AB07D2E}" srcOrd="1" destOrd="0" presId="urn:microsoft.com/office/officeart/2005/8/layout/vList6"/>
    <dgm:cxn modelId="{7E04D036-4AD8-4293-ADE3-CBEC16C71B7C}" type="presParOf" srcId="{8E85C6D3-9603-4C26-9320-407619CE345B}" destId="{4161C872-DA2D-4F19-819D-4F45C92FDB0D}" srcOrd="1" destOrd="0" presId="urn:microsoft.com/office/officeart/2005/8/layout/vList6"/>
    <dgm:cxn modelId="{41438FDD-CB36-4860-92DC-D67B65978007}" type="presParOf" srcId="{8E85C6D3-9603-4C26-9320-407619CE345B}" destId="{E8678D8F-3B65-4CB0-9FC6-ACB02D4EDD63}" srcOrd="2" destOrd="0" presId="urn:microsoft.com/office/officeart/2005/8/layout/vList6"/>
    <dgm:cxn modelId="{7C93FFF8-3863-4F5F-B235-BD1A840F7570}" type="presParOf" srcId="{E8678D8F-3B65-4CB0-9FC6-ACB02D4EDD63}" destId="{4764BF46-3DA1-48F1-9E9E-F456FEFD6F35}" srcOrd="0" destOrd="0" presId="urn:microsoft.com/office/officeart/2005/8/layout/vList6"/>
    <dgm:cxn modelId="{5479BD8A-5FE5-49F1-8898-8F3D9AC160C2}" type="presParOf" srcId="{E8678D8F-3B65-4CB0-9FC6-ACB02D4EDD63}" destId="{8BE20E12-21F2-4BBC-A3D8-26A59474945A}" srcOrd="1" destOrd="0" presId="urn:microsoft.com/office/officeart/2005/8/layout/vList6"/>
    <dgm:cxn modelId="{C4A9A5C7-B8AA-493A-8473-BDC0644D23D8}" type="presParOf" srcId="{8E85C6D3-9603-4C26-9320-407619CE345B}" destId="{20869DB0-A2B4-4D52-9185-A2A25B4CA5B7}" srcOrd="3" destOrd="0" presId="urn:microsoft.com/office/officeart/2005/8/layout/vList6"/>
    <dgm:cxn modelId="{65E84615-EF57-4C11-BA27-ACE8B1E2C014}" type="presParOf" srcId="{8E85C6D3-9603-4C26-9320-407619CE345B}" destId="{AD078D8F-4958-4C26-BCD8-1A8864E30CF4}" srcOrd="4" destOrd="0" presId="urn:microsoft.com/office/officeart/2005/8/layout/vList6"/>
    <dgm:cxn modelId="{CB40BD73-9B17-49AD-9715-40AA6AB00313}" type="presParOf" srcId="{AD078D8F-4958-4C26-BCD8-1A8864E30CF4}" destId="{2577314A-B672-48AC-92C3-13375998CC9C}" srcOrd="0" destOrd="0" presId="urn:microsoft.com/office/officeart/2005/8/layout/vList6"/>
    <dgm:cxn modelId="{766B7A39-64FD-4529-8132-E3EA339E93A9}" type="presParOf" srcId="{AD078D8F-4958-4C26-BCD8-1A8864E30CF4}" destId="{B59AA9B5-DD97-47C0-9695-1891E4E7AD4E}" srcOrd="1" destOrd="0" presId="urn:microsoft.com/office/officeart/2005/8/layout/vList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53A35-5E6A-40EA-A617-C12C7AB07D2E}">
      <dsp:nvSpPr>
        <dsp:cNvPr id="0" name=""/>
        <dsp:cNvSpPr/>
      </dsp:nvSpPr>
      <dsp:spPr>
        <a:xfrm>
          <a:off x="4525711" y="0"/>
          <a:ext cx="6788566" cy="13797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– breakeven in RU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- platform for advertisers</a:t>
          </a:r>
          <a:endParaRPr lang="ru-RU" sz="3200" kern="1200" dirty="0"/>
        </a:p>
      </dsp:txBody>
      <dsp:txXfrm>
        <a:off x="4525711" y="172464"/>
        <a:ext cx="6271175" cy="1034782"/>
      </dsp:txXfrm>
    </dsp:sp>
    <dsp:sp modelId="{1FCB5EF0-1D6B-47DB-BD34-3C2186FD002B}">
      <dsp:nvSpPr>
        <dsp:cNvPr id="0" name=""/>
        <dsp:cNvSpPr/>
      </dsp:nvSpPr>
      <dsp:spPr>
        <a:xfrm>
          <a:off x="0" y="0"/>
          <a:ext cx="4525711" cy="137971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Seed $50K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3 months</a:t>
          </a:r>
          <a:endParaRPr lang="ru-RU" sz="3300" b="1" kern="1200" dirty="0"/>
        </a:p>
      </dsp:txBody>
      <dsp:txXfrm>
        <a:off x="67352" y="67352"/>
        <a:ext cx="4391007" cy="1245006"/>
      </dsp:txXfrm>
    </dsp:sp>
    <dsp:sp modelId="{8BE20E12-21F2-4BBC-A3D8-26A59474945A}">
      <dsp:nvSpPr>
        <dsp:cNvPr id="0" name=""/>
        <dsp:cNvSpPr/>
      </dsp:nvSpPr>
      <dsp:spPr>
        <a:xfrm>
          <a:off x="4525711" y="1517682"/>
          <a:ext cx="6788566" cy="13797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– breakeven in DE, AT and UK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– 5 representatives, advertisers</a:t>
          </a:r>
          <a:endParaRPr lang="ru-RU" sz="3200" kern="1200" dirty="0"/>
        </a:p>
      </dsp:txBody>
      <dsp:txXfrm>
        <a:off x="4525711" y="1690146"/>
        <a:ext cx="6271175" cy="1034782"/>
      </dsp:txXfrm>
    </dsp:sp>
    <dsp:sp modelId="{4764BF46-3DA1-48F1-9E9E-F456FEFD6F35}">
      <dsp:nvSpPr>
        <dsp:cNvPr id="0" name=""/>
        <dsp:cNvSpPr/>
      </dsp:nvSpPr>
      <dsp:spPr>
        <a:xfrm>
          <a:off x="0" y="1517682"/>
          <a:ext cx="4525711" cy="137971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Round A1 $250K              6 months</a:t>
          </a:r>
          <a:endParaRPr lang="ru-RU" sz="3300" b="1" kern="1200" dirty="0"/>
        </a:p>
      </dsp:txBody>
      <dsp:txXfrm>
        <a:off x="67352" y="1585034"/>
        <a:ext cx="4391007" cy="1245006"/>
      </dsp:txXfrm>
    </dsp:sp>
    <dsp:sp modelId="{B59AA9B5-DD97-47C0-9695-1891E4E7AD4E}">
      <dsp:nvSpPr>
        <dsp:cNvPr id="0" name=""/>
        <dsp:cNvSpPr/>
      </dsp:nvSpPr>
      <dsp:spPr>
        <a:xfrm>
          <a:off x="4525711" y="3035364"/>
          <a:ext cx="6788566" cy="13797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– breakeven in ES, FR, IT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KPI – turnover &gt; $250K</a:t>
          </a:r>
          <a:endParaRPr lang="ru-RU" sz="3200" kern="1200" dirty="0"/>
        </a:p>
      </dsp:txBody>
      <dsp:txXfrm>
        <a:off x="4525711" y="3207828"/>
        <a:ext cx="6271175" cy="1034782"/>
      </dsp:txXfrm>
    </dsp:sp>
    <dsp:sp modelId="{2577314A-B672-48AC-92C3-13375998CC9C}">
      <dsp:nvSpPr>
        <dsp:cNvPr id="0" name=""/>
        <dsp:cNvSpPr/>
      </dsp:nvSpPr>
      <dsp:spPr>
        <a:xfrm>
          <a:off x="0" y="3035364"/>
          <a:ext cx="4525711" cy="137971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Round A1 $300K                   6 months</a:t>
          </a:r>
          <a:endParaRPr lang="ru-RU" sz="3300" kern="1200" dirty="0"/>
        </a:p>
      </dsp:txBody>
      <dsp:txXfrm>
        <a:off x="67352" y="3102716"/>
        <a:ext cx="4391007" cy="124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86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7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5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17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0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3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0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7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0F28-0B31-40A2-8B13-5647ADB61C8B}" type="datetimeFigureOut">
              <a:rPr lang="ru-RU" smtClean="0"/>
              <a:t>03.11.2016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8BE7-B9F7-432D-A032-9F03A5DE35B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&#1072;&#1083;&#1077;&#1082;&#1089;&#1072;&#1085;&#1076;&#1088;-&#1082;&#1091;&#1083;&#1072;&#1075;&#1080;&#1085;-94ba7b64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erman@rambler.ru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04476" y="2276631"/>
            <a:ext cx="6783048" cy="2304738"/>
          </a:xfrm>
          <a:prstGeom prst="rect">
            <a:avLst/>
          </a:prstGeom>
          <a:noFill/>
          <a:ln w="508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72894" y="2245045"/>
            <a:ext cx="5278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Open Sans Extrabold" charset="0"/>
                <a:ea typeface="Open Sans Extrabold" charset="0"/>
                <a:cs typeface="Open Sans Extrabold" charset="0"/>
              </a:rPr>
              <a:t>FAMEE</a:t>
            </a:r>
            <a:endParaRPr lang="ru-RU" sz="12000" b="1" dirty="0">
              <a:solidFill>
                <a:schemeClr val="bg1"/>
              </a:solidFill>
              <a:latin typeface="Open Sans Extrabold" charset="0"/>
              <a:ea typeface="Open Sans Extrabold" charset="0"/>
              <a:cs typeface="Open Sans Extra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0935" y="3907437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Mobile dating service for swingers</a:t>
            </a:r>
            <a:endParaRPr lang="ru-RU" sz="2800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43260" y="440787"/>
            <a:ext cx="9415717" cy="721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Team all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1692" y="1430211"/>
            <a:ext cx="5462954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3261" y="1530570"/>
            <a:ext cx="488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Mark Berman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261" y="1976048"/>
            <a:ext cx="48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Seed invest, product, strategy 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634" y="2457173"/>
            <a:ext cx="488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9 years as an entrepreneur and CEO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368000" y="1430211"/>
            <a:ext cx="5519200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49289" y="1530570"/>
            <a:ext cx="4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Konstantin Krasov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9289" y="1976048"/>
            <a:ext cx="4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UI/UX, strategy</a:t>
            </a:r>
            <a:r>
              <a:rPr lang="ru-RU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9289" y="2444966"/>
            <a:ext cx="459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More than 100 projects in design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51692" y="3181792"/>
            <a:ext cx="5462954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4" y="3252690"/>
            <a:ext cx="4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Vadim Gershman 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5" y="3713879"/>
            <a:ext cx="4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Android dev 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616" y="4157272"/>
            <a:ext cx="5148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u="sng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Projects: </a:t>
            </a:r>
            <a:r>
              <a:rPr lang="ru-RU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соц. сеть 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Life</a:t>
            </a:r>
            <a:r>
              <a:rPr lang="ru-RU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Chateam</a:t>
            </a:r>
            <a:r>
              <a:rPr lang="ru-RU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Eyepay</a:t>
            </a:r>
            <a:r>
              <a:rPr lang="ru-RU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iBank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endParaRPr lang="ru-RU" sz="14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368000" y="3181792"/>
            <a:ext cx="5519200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549289" y="3282151"/>
            <a:ext cx="4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Evgeny Stig 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9289" y="3727629"/>
            <a:ext cx="4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IOS dev 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49289" y="4185778"/>
            <a:ext cx="514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u="sng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Projects: </a:t>
            </a:r>
            <a:r>
              <a:rPr lang="en-US" sz="1400" dirty="0" err="1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Clericus</a:t>
            </a:r>
            <a:r>
              <a:rPr lang="en-US" sz="1400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Megapolis</a:t>
            </a:r>
            <a:r>
              <a:rPr lang="en-US" sz="1400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, Trendy Shop, </a:t>
            </a:r>
            <a:r>
              <a:rPr lang="en-US" sz="1400" dirty="0" err="1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Kaztube</a:t>
            </a:r>
            <a:r>
              <a:rPr lang="en-US" sz="1400" dirty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rPr>
              <a:t>  </a:t>
            </a:r>
            <a:endParaRPr lang="ru-RU" sz="1400" dirty="0">
              <a:solidFill>
                <a:srgbClr val="FFFFFF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51692" y="4924623"/>
            <a:ext cx="5462954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52634" y="5024982"/>
            <a:ext cx="4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Aleksey Pavlov 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083" y="5455307"/>
            <a:ext cx="4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Back-end dev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2" y="5855417"/>
            <a:ext cx="494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u="sng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Projects: 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Love System, </a:t>
            </a:r>
            <a:r>
              <a:rPr lang="en-US" sz="1400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RabotaMastera</a:t>
            </a:r>
            <a:r>
              <a:rPr lang="en-US" sz="14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Fizzy Chat</a:t>
            </a:r>
            <a:endParaRPr lang="ru-RU" sz="14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368000" y="4924623"/>
            <a:ext cx="5519200" cy="1461478"/>
          </a:xfrm>
          <a:prstGeom prst="round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49289" y="5024982"/>
            <a:ext cx="4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Aleksandr Kulagin</a:t>
            </a:r>
            <a:endParaRPr lang="ru-RU" sz="2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9289" y="5470460"/>
            <a:ext cx="4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Web, mobile marketing</a:t>
            </a:r>
            <a:endParaRPr lang="ru-RU" sz="2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9289" y="5884673"/>
            <a:ext cx="514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Open Sans Light" charset="0"/>
                <a:ea typeface="Open Sans Light" charset="0"/>
                <a:cs typeface="Open Sans Light" charset="0"/>
                <a:hlinkClick r:id="rId3"/>
              </a:rPr>
              <a:t>www.</a:t>
            </a:r>
            <a:r>
              <a:rPr lang="ru-RU" sz="1400" dirty="0">
                <a:latin typeface="Open Sans Light" charset="0"/>
                <a:ea typeface="Open Sans Light" charset="0"/>
                <a:cs typeface="Open Sans Light" charset="0"/>
                <a:hlinkClick r:id="rId3"/>
              </a:rPr>
              <a:t>linkedin.com/</a:t>
            </a:r>
            <a:r>
              <a:rPr lang="ru-RU" sz="1400" dirty="0" err="1">
                <a:latin typeface="Open Sans Light" charset="0"/>
                <a:ea typeface="Open Sans Light" charset="0"/>
                <a:cs typeface="Open Sans Light" charset="0"/>
                <a:hlinkClick r:id="rId3"/>
              </a:rPr>
              <a:t>in</a:t>
            </a:r>
            <a:r>
              <a:rPr lang="ru-RU" sz="1400" dirty="0">
                <a:latin typeface="Open Sans Light" charset="0"/>
                <a:ea typeface="Open Sans Light" charset="0"/>
                <a:cs typeface="Open Sans Light" charset="0"/>
                <a:hlinkClick r:id="rId3"/>
              </a:rPr>
              <a:t>/александр-кулагин-94ba7b64</a:t>
            </a:r>
            <a:endParaRPr lang="ru-RU" sz="1400" dirty="0">
              <a:solidFill>
                <a:srgbClr val="FFFFFF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552" y="83217"/>
            <a:ext cx="1063430" cy="10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643259" y="389641"/>
            <a:ext cx="4561787" cy="80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PROJECT ECONOMICS</a:t>
            </a:r>
            <a:endParaRPr lang="ru-RU" sz="30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49399" y="4935169"/>
            <a:ext cx="1979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Landing Page</a:t>
            </a:r>
            <a:endParaRPr lang="ru-RU" sz="16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27613767"/>
              </p:ext>
            </p:extLst>
          </p:nvPr>
        </p:nvGraphicFramePr>
        <p:xfrm>
          <a:off x="423935" y="1055077"/>
          <a:ext cx="11125639" cy="563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70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43260" y="440787"/>
            <a:ext cx="9415717" cy="1061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Necessary investments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066109070"/>
              </p:ext>
            </p:extLst>
          </p:nvPr>
        </p:nvGraphicFramePr>
        <p:xfrm>
          <a:off x="584616" y="1504915"/>
          <a:ext cx="11314278" cy="441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84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54931"/>
            <a:ext cx="12192000" cy="125202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AEAEA"/>
                </a:solidFill>
                <a:latin typeface="Open Sans Extrabold" charset="0"/>
                <a:ea typeface="Open Sans Extrabold" charset="0"/>
                <a:cs typeface="Open Sans Extrabold" charset="0"/>
              </a:rPr>
              <a:t>We are ready, and you?</a:t>
            </a:r>
            <a:endParaRPr lang="ru-RU" b="1" dirty="0">
              <a:solidFill>
                <a:srgbClr val="EAEAEA"/>
              </a:solidFill>
              <a:latin typeface="Open Sans Extrabold" charset="0"/>
              <a:ea typeface="Open Sans Extrabold" charset="0"/>
              <a:cs typeface="Open Sans Extrabold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5566116"/>
            <a:ext cx="12192000" cy="1291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EAEAEA"/>
                </a:solidFill>
                <a:latin typeface="Open Sans Extrabold" charset="0"/>
                <a:ea typeface="Open Sans Extrabold" charset="0"/>
                <a:cs typeface="Open Sans Extrabold" charset="0"/>
              </a:rPr>
              <a:t>Thank you for your attention</a:t>
            </a:r>
            <a:endParaRPr lang="ru-RU" b="1" dirty="0">
              <a:solidFill>
                <a:srgbClr val="EAEAEA"/>
              </a:solidFill>
              <a:latin typeface="Open Sans Extrabold" charset="0"/>
              <a:ea typeface="Open Sans Extrabold" charset="0"/>
              <a:cs typeface="Open Sans Extrabold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4476" y="1971830"/>
            <a:ext cx="6783048" cy="2928415"/>
          </a:xfrm>
          <a:prstGeom prst="rect">
            <a:avLst/>
          </a:prstGeom>
          <a:noFill/>
          <a:ln w="508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15517" y="1982450"/>
            <a:ext cx="376096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Mark Berman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Famee’s Driver</a:t>
            </a:r>
            <a:endParaRPr lang="ru-RU" sz="3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524" y="3309209"/>
            <a:ext cx="4335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Open Sans Semibold" charset="0"/>
                <a:ea typeface="Open Sans Semibold" charset="0"/>
                <a:cs typeface="Open Sans Semibold" charset="0"/>
                <a:hlinkClick r:id="rId3"/>
              </a:rPr>
              <a:t>berman@rambler.ru</a:t>
            </a:r>
            <a:endParaRPr lang="en-US" sz="2800" b="1" dirty="0">
              <a:solidFill>
                <a:srgbClr val="FFFFFF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+79153437000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Appfamee.com</a:t>
            </a:r>
          </a:p>
        </p:txBody>
      </p:sp>
    </p:spTree>
    <p:extLst>
      <p:ext uri="{BB962C8B-B14F-4D97-AF65-F5344CB8AC3E}">
        <p14:creationId xmlns:p14="http://schemas.microsoft.com/office/powerpoint/2010/main" val="24322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746" y="708030"/>
            <a:ext cx="10470217" cy="11837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We are connecting markets</a:t>
            </a:r>
            <a:br>
              <a:rPr lang="en-US" sz="36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b="1" dirty="0">
                <a:solidFill>
                  <a:srgbClr val="EA2E80"/>
                </a:solidFill>
                <a:latin typeface="Open Sans Extrabold" charset="0"/>
                <a:ea typeface="Open Sans Extrabold" charset="0"/>
                <a:cs typeface="Open Sans Extrabold" charset="0"/>
              </a:rPr>
              <a:t>FOR SWINGERS</a:t>
            </a:r>
            <a:endParaRPr lang="ru-RU" sz="3600" b="1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91547" y="470674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400" b="1" dirty="0">
                <a:latin typeface="Open Sans Semibold" charset="0"/>
                <a:ea typeface="Open Sans Semibold" charset="0"/>
                <a:cs typeface="Open Sans Semibold" charset="0"/>
              </a:rPr>
              <a:t>Dating</a:t>
            </a:r>
            <a:endParaRPr lang="ru-RU" sz="24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3035" y="4706740"/>
            <a:ext cx="107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en Sans Semibold" charset="0"/>
                <a:ea typeface="Open Sans Semibold" charset="0"/>
                <a:cs typeface="Open Sans Semibold" charset="0"/>
              </a:rPr>
              <a:t>Travel</a:t>
            </a:r>
            <a:endParaRPr lang="ru-RU" sz="24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2348" y="4706740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latin typeface="Open Sans Semibold" charset="0"/>
                <a:ea typeface="Open Sans Semibold" charset="0"/>
                <a:cs typeface="Open Sans Semibold" charset="0"/>
              </a:rPr>
              <a:t>Mobile</a:t>
            </a:r>
            <a:endParaRPr lang="ru-RU" sz="24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72496" y="4706740"/>
            <a:ext cx="177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latin typeface="Open Sans Semibold" charset="0"/>
                <a:ea typeface="Open Sans Semibold" charset="0"/>
                <a:cs typeface="Open Sans Semibold" charset="0"/>
              </a:rPr>
              <a:t>Worldwide</a:t>
            </a:r>
            <a:endParaRPr lang="ru-RU" sz="24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366060" y="5292672"/>
            <a:ext cx="406053" cy="505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399386" y="5292672"/>
            <a:ext cx="406053" cy="505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432712" y="5292672"/>
            <a:ext cx="406053" cy="505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458622" y="5292671"/>
            <a:ext cx="406053" cy="505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6" y="3051520"/>
            <a:ext cx="1310683" cy="1310683"/>
          </a:xfrm>
          <a:prstGeom prst="rect">
            <a:avLst/>
          </a:prstGeom>
        </p:spPr>
      </p:pic>
      <p:pic>
        <p:nvPicPr>
          <p:cNvPr id="28" name="Изображение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84" y="3051520"/>
            <a:ext cx="1310683" cy="1310683"/>
          </a:xfrm>
          <a:prstGeom prst="rect">
            <a:avLst/>
          </a:prstGeom>
        </p:spPr>
      </p:pic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9" y="3051520"/>
            <a:ext cx="1310683" cy="1310683"/>
          </a:xfrm>
          <a:prstGeom prst="rect">
            <a:avLst/>
          </a:prstGeom>
        </p:spPr>
      </p:pic>
      <p:pic>
        <p:nvPicPr>
          <p:cNvPr id="30" name="Изображение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3051520"/>
            <a:ext cx="1310683" cy="1310683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733180" y="5467496"/>
            <a:ext cx="10470217" cy="1183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600" b="1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43260" y="440787"/>
            <a:ext cx="9415717" cy="61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Market Capacity</a:t>
            </a:r>
            <a:endParaRPr lang="ru-RU" sz="3000" b="1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86246" y="240265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USERS</a:t>
            </a:r>
            <a:endParaRPr lang="ru-RU" sz="3600" b="1" dirty="0">
              <a:solidFill>
                <a:srgbClr val="EA2E8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76866" y="3300839"/>
            <a:ext cx="406053" cy="50559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877" y="2402650"/>
            <a:ext cx="162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CLUBS</a:t>
            </a:r>
            <a:endParaRPr lang="ru-RU" sz="3600" b="1" dirty="0">
              <a:solidFill>
                <a:srgbClr val="EA2E8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23252" y="3300839"/>
            <a:ext cx="406053" cy="50559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6322827" y="3603256"/>
            <a:ext cx="5606902" cy="164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Worldwide – 4 000 swinger clubs</a:t>
            </a: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EU – 500 clubs</a:t>
            </a: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USA – 2000 clubs (all states)</a:t>
            </a: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RU – 50 clubs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76441" y="3603256"/>
            <a:ext cx="5606902" cy="18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Worldwide – 50 million active users (couple)</a:t>
            </a:r>
            <a:endParaRPr lang="ru-RU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EU – 15 millions</a:t>
            </a: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USA – 10 millions</a:t>
            </a:r>
          </a:p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RU – 0,2 millions</a:t>
            </a:r>
            <a:endParaRPr lang="ru-RU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76442" y="1942216"/>
            <a:ext cx="5606902" cy="3838910"/>
          </a:xfrm>
          <a:prstGeom prst="rect">
            <a:avLst/>
          </a:prstGeom>
          <a:noFill/>
          <a:ln w="50800" cap="sq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322827" y="1942216"/>
            <a:ext cx="5606902" cy="3838910"/>
          </a:xfrm>
          <a:prstGeom prst="rect">
            <a:avLst/>
          </a:prstGeom>
          <a:noFill/>
          <a:ln w="50800" cap="sq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1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3260" y="440787"/>
            <a:ext cx="9415717" cy="1061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Market Capacity </a:t>
            </a:r>
          </a:p>
          <a:p>
            <a:r>
              <a:rPr lang="en-US" sz="3000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AMOUNT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55395" y="2170349"/>
            <a:ext cx="9415717" cy="3826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Expenses/year</a:t>
            </a:r>
            <a:r>
              <a:rPr lang="de-DE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– </a:t>
            </a:r>
            <a:r>
              <a:rPr lang="en-US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$1000-$2500 per couple 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Worldwide gross</a:t>
            </a:r>
            <a:r>
              <a:rPr lang="de-DE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– </a:t>
            </a:r>
            <a:r>
              <a:rPr lang="en-US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$50–125 Billions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de-DE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EU – </a:t>
            </a:r>
            <a:r>
              <a:rPr lang="de-DE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$ 15–40 Billons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USA – </a:t>
            </a:r>
            <a:r>
              <a:rPr lang="en-US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$ 10–25 Billions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de-DE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RU – </a:t>
            </a:r>
            <a:r>
              <a:rPr lang="de-DE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$ 10-20 Millons</a:t>
            </a:r>
            <a:r>
              <a:rPr lang="en-US" sz="2400" b="1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92126" y="2322557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92126" y="3055548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92126" y="3778562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92126" y="4514867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92126" y="5248513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3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84616" y="362878"/>
            <a:ext cx="9415717" cy="6283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We are different dating. Why?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6" y="884272"/>
            <a:ext cx="5211273" cy="5973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06" y="884272"/>
            <a:ext cx="4756183" cy="59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43260" y="440787"/>
            <a:ext cx="9415717" cy="1061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Business model</a:t>
            </a:r>
          </a:p>
          <a:p>
            <a:r>
              <a:rPr lang="en-US" sz="3000" dirty="0">
                <a:solidFill>
                  <a:srgbClr val="EA2E80"/>
                </a:solidFill>
                <a:latin typeface="Open Sans" charset="0"/>
                <a:ea typeface="Open Sans" charset="0"/>
                <a:cs typeface="Open Sans" charset="0"/>
              </a:rPr>
              <a:t>(why we are different)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04" y="1586244"/>
            <a:ext cx="2396392" cy="2402616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3" y="1586244"/>
            <a:ext cx="2396392" cy="2402616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382608" y="4197410"/>
            <a:ext cx="5606902" cy="234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Dating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Socialize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Trips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Parties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Ratings</a:t>
            </a:r>
            <a:endParaRPr lang="ru-RU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208349" y="4197410"/>
            <a:ext cx="5606902" cy="259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Swinger Clubs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Swinger hotels and events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Swinger parties and travel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Profiles, advertise activity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Ratings</a:t>
            </a:r>
            <a:endParaRPr lang="ru-RU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3260" y="440787"/>
            <a:ext cx="9415717" cy="1061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Monetization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04" y="1648764"/>
            <a:ext cx="2396392" cy="2402616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3" y="1648764"/>
            <a:ext cx="2396392" cy="2402616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382608" y="4259930"/>
            <a:ext cx="5606902" cy="252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PRO accounts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 Up in search	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Gifts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Extra parties and albums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Stickers</a:t>
            </a:r>
            <a:endParaRPr lang="ru-RU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08349" y="4259930"/>
            <a:ext cx="5606902" cy="234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Advertiser’s profile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Club’s profiles fees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Event’s promotion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Adult brands advert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Local shops advert</a:t>
            </a:r>
            <a:endParaRPr lang="en-US" sz="1400" b="1" dirty="0">
              <a:solidFill>
                <a:srgbClr val="00000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3260" y="440787"/>
            <a:ext cx="9415717" cy="1061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Players/Competitors </a:t>
            </a:r>
          </a:p>
          <a:p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55395" y="2170349"/>
            <a:ext cx="10366045" cy="3826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" charset="0"/>
                <a:cs typeface="Open Sans" charset="0"/>
              </a:rPr>
              <a:t>SWINGER WEBS: </a:t>
            </a:r>
            <a:r>
              <a:rPr lang="en-US" sz="2400" b="1" dirty="0">
                <a:solidFill>
                  <a:srgbClr val="EA2E80"/>
                </a:solidFill>
                <a:latin typeface="Open Sans Semibold" charset="0"/>
                <a:ea typeface="Open Sans" charset="0"/>
                <a:cs typeface="Open Sans" charset="0"/>
              </a:rPr>
              <a:t>SDC.COM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SWINGER APPS: </a:t>
            </a:r>
            <a:r>
              <a:rPr lang="en-US" sz="2400" b="1" dirty="0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Safari Swinger, Swinger People, MWL</a:t>
            </a:r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endParaRPr lang="ru-RU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OFFLINE: </a:t>
            </a:r>
            <a:r>
              <a:rPr lang="en-US" sz="2400" b="1" dirty="0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Local swinger clubs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GLOBAL DATING: </a:t>
            </a:r>
            <a:r>
              <a:rPr lang="en-US" sz="2400" b="1" dirty="0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Tinder, </a:t>
            </a:r>
            <a:r>
              <a:rPr lang="en-US" sz="2400" b="1" dirty="0" err="1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Badoo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0"/>
            <a:endParaRPr lang="en-US" sz="2400" b="1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lvl="0"/>
            <a:r>
              <a:rPr lang="de-DE" sz="2400" b="1" dirty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t>GLOBAL TRAVEL: </a:t>
            </a:r>
            <a:r>
              <a:rPr lang="de-DE" sz="2400" b="1" dirty="0" err="1">
                <a:solidFill>
                  <a:srgbClr val="EA2E80"/>
                </a:solidFill>
                <a:latin typeface="Open Sans Semibold" charset="0"/>
                <a:ea typeface="Open Sans Semibold" charset="0"/>
                <a:cs typeface="Open Sans Semibold" charset="0"/>
              </a:rPr>
              <a:t>Tripadviser</a:t>
            </a:r>
            <a:endParaRPr lang="ru-RU" sz="2400" b="1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92126" y="2322557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92126" y="3055548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92126" y="3778562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92126" y="4514867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92126" y="5248513"/>
            <a:ext cx="170120" cy="170120"/>
          </a:xfrm>
          <a:prstGeom prst="ellipse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72" y="4209933"/>
            <a:ext cx="1984131" cy="68166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56" y="1355583"/>
            <a:ext cx="1984131" cy="681665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43260" y="440787"/>
            <a:ext cx="6049427" cy="80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Second releases in Stores</a:t>
            </a:r>
            <a:endParaRPr lang="ru-RU" sz="3000" dirty="0">
              <a:solidFill>
                <a:srgbClr val="EA2E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77057"/>
            <a:ext cx="584616" cy="117422"/>
          </a:xfrm>
          <a:prstGeom prst="rect">
            <a:avLst/>
          </a:prstGeom>
          <a:solidFill>
            <a:srgbClr val="EA2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42" y="1159588"/>
            <a:ext cx="7674707" cy="5698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9399" y="4935169"/>
            <a:ext cx="1979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Landing Page</a:t>
            </a:r>
            <a:endParaRPr lang="ru-RU" sz="16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5" y="1355583"/>
            <a:ext cx="4249514" cy="23891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35" y="4209933"/>
            <a:ext cx="4194807" cy="2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61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ое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353</Words>
  <Application>Microsoft Office PowerPoint</Application>
  <PresentationFormat>Широкоэкранный</PresentationFormat>
  <Paragraphs>105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Open Sans Extrabold</vt:lpstr>
      <vt:lpstr>Open Sans Light</vt:lpstr>
      <vt:lpstr>Open Sans Semibold</vt:lpstr>
      <vt:lpstr>Wingdings 3</vt:lpstr>
      <vt:lpstr>Тема Office</vt:lpstr>
      <vt:lpstr>Презентация PowerPoint</vt:lpstr>
      <vt:lpstr>We are connecting markets FOR SWINGERS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We are ready, and 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DATING SERVICE FOR SWINGERS</dc:title>
  <dc:creator>Asus</dc:creator>
  <cp:lastModifiedBy>Asus</cp:lastModifiedBy>
  <cp:revision>119</cp:revision>
  <dcterms:created xsi:type="dcterms:W3CDTF">2016-05-20T08:19:15Z</dcterms:created>
  <dcterms:modified xsi:type="dcterms:W3CDTF">2016-11-03T11:12:38Z</dcterms:modified>
</cp:coreProperties>
</file>