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>
        <p:scale>
          <a:sx n="100" d="100"/>
          <a:sy n="100" d="100"/>
        </p:scale>
        <p:origin x="-462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4600000</c:v>
                </c:pt>
                <c:pt idx="1">
                  <c:v>16100000</c:v>
                </c:pt>
                <c:pt idx="2">
                  <c:v>56350000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Promotional Tools/Marketing Tools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10000000</c:v>
                </c:pt>
                <c:pt idx="1">
                  <c:v>10000000</c:v>
                </c:pt>
                <c:pt idx="2">
                  <c:v>10000000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Royalties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_("$"* #,##0.00_);_("$"* \(#,##0.00\);_("$"* "-"??_);_(@_)</c:formatCode>
                <c:ptCount val="3"/>
                <c:pt idx="0">
                  <c:v>50000000</c:v>
                </c:pt>
                <c:pt idx="1">
                  <c:v>175000000</c:v>
                </c:pt>
                <c:pt idx="2">
                  <c:v>612500000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41184"/>
        <c:axId val="124670336"/>
      </c:barChart>
      <c:catAx>
        <c:axId val="124541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670336"/>
        <c:crosses val="autoZero"/>
        <c:auto val="1"/>
        <c:lblAlgn val="ctr"/>
        <c:lblOffset val="100"/>
        <c:noMultiLvlLbl val="0"/>
      </c:catAx>
      <c:valAx>
        <c:axId val="124670336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124541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86C52-2C0F-4978-AEAC-EF198755DCF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FDEB-57E8-4F27-B8B3-526903CB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D2CB27-AA36-4FB7-BB16-AA77796DEDF7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D7BA3B-4FF8-465E-9202-E6B777D3A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board.com/charts/hot-100" TargetMode="External"/><Relationship Id="rId2" Type="http://schemas.openxmlformats.org/officeDocument/2006/relationships/hyperlink" Target="http://www.tuneco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ri@ariarmani.com" TargetMode="External"/><Relationship Id="rId2" Type="http://schemas.openxmlformats.org/officeDocument/2006/relationships/hyperlink" Target="http://www.ariarman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wnmuziklegionnaires@gmail.com" TargetMode="External"/><Relationship Id="rId4" Type="http://schemas.openxmlformats.org/officeDocument/2006/relationships/hyperlink" Target="http://www.dawnmuz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armani.com/" TargetMode="External"/><Relationship Id="rId2" Type="http://schemas.openxmlformats.org/officeDocument/2006/relationships/hyperlink" Target="http://www.angel.co/ndyebo-ziz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undro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1639/music/" TargetMode="External"/><Relationship Id="rId2" Type="http://schemas.openxmlformats.org/officeDocument/2006/relationships/hyperlink" Target="http://money.futureofmusic.org/how-many-musicians-are-the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Dawn Music Subsidiary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Legion Push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Revenue </a:t>
            </a:r>
            <a:r>
              <a:rPr lang="en-US" dirty="0" smtClean="0"/>
              <a:t>is generated from the distribution and marketing fees we charge musicians and the </a:t>
            </a:r>
            <a:r>
              <a:rPr lang="en-US" dirty="0" smtClean="0"/>
              <a:t>Billboard, iTunes, </a:t>
            </a:r>
            <a:r>
              <a:rPr lang="en-US" dirty="0" err="1" smtClean="0"/>
              <a:t>Spotify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, Radio and Film/</a:t>
            </a:r>
            <a:r>
              <a:rPr lang="en-US" dirty="0" err="1" smtClean="0"/>
              <a:t>Tv</a:t>
            </a:r>
            <a:r>
              <a:rPr lang="en-US" dirty="0" smtClean="0"/>
              <a:t> sync licensing.  </a:t>
            </a:r>
            <a:endParaRPr lang="en-US" dirty="0" smtClean="0"/>
          </a:p>
          <a:p>
            <a:r>
              <a:rPr lang="en-US" dirty="0" smtClean="0"/>
              <a:t>Artists who have charted on the Billboard Top 40 have sold gold, platinum, multi platinum from 1 month to a year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www.Tunecore.com</a:t>
            </a:r>
            <a:r>
              <a:rPr lang="en-US" dirty="0" smtClean="0"/>
              <a:t> has a revenue of more than $1 billion this year. </a:t>
            </a:r>
          </a:p>
          <a:p>
            <a:r>
              <a:rPr lang="en-US" dirty="0" smtClean="0"/>
              <a:t> Billboard </a:t>
            </a:r>
            <a:r>
              <a:rPr lang="en-US" dirty="0" smtClean="0"/>
              <a:t>sales charts: </a:t>
            </a:r>
            <a:r>
              <a:rPr lang="en-US" dirty="0" smtClean="0">
                <a:hlinkClick r:id="rId3"/>
              </a:rPr>
              <a:t>www.billboard.com/charts/hot-100</a:t>
            </a:r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market on </a:t>
            </a:r>
            <a:r>
              <a:rPr lang="en-US" dirty="0" smtClean="0"/>
              <a:t>Google.com, Social Media, </a:t>
            </a:r>
            <a:r>
              <a:rPr lang="en-US" dirty="0" err="1" smtClean="0"/>
              <a:t>Youtube</a:t>
            </a:r>
            <a:r>
              <a:rPr lang="en-US" dirty="0" smtClean="0"/>
              <a:t>, Billboard, MTV, BET and online music Blogs. </a:t>
            </a:r>
            <a:endParaRPr lang="en-US" dirty="0" smtClean="0"/>
          </a:p>
          <a:p>
            <a:r>
              <a:rPr lang="en-US" dirty="0" smtClean="0"/>
              <a:t>The investment required </a:t>
            </a:r>
            <a:r>
              <a:rPr lang="en-US" dirty="0" smtClean="0"/>
              <a:t>goes </a:t>
            </a:r>
            <a:r>
              <a:rPr lang="en-US" dirty="0" smtClean="0"/>
              <a:t>up to </a:t>
            </a:r>
            <a:r>
              <a:rPr lang="en-US" dirty="0" smtClean="0"/>
              <a:t>$1000 </a:t>
            </a:r>
            <a:r>
              <a:rPr lang="en-US" dirty="0" smtClean="0"/>
              <a:t>000. </a:t>
            </a:r>
            <a:r>
              <a:rPr lang="en-US" dirty="0" smtClean="0"/>
              <a:t>This can bring us a user group of 1 million. </a:t>
            </a:r>
          </a:p>
          <a:p>
            <a:r>
              <a:rPr lang="en-US" dirty="0" smtClean="0"/>
              <a:t>We will spend this investment on marketing, paying wages and enhancing our IT infrastructure.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Projections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75351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Ari Armani &amp; Co: </a:t>
            </a:r>
            <a:r>
              <a:rPr lang="en-US" sz="2400" dirty="0" smtClean="0"/>
              <a:t>Management, Publisher &amp; Marketing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web: </a:t>
            </a:r>
            <a:r>
              <a:rPr lang="en-US" sz="2400" dirty="0" smtClean="0">
                <a:hlinkClick r:id="rId2"/>
              </a:rPr>
              <a:t>www.ariarmani.com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email: </a:t>
            </a:r>
            <a:r>
              <a:rPr lang="en-US" sz="2400" dirty="0" smtClean="0">
                <a:hlinkClick r:id="rId3"/>
              </a:rPr>
              <a:t>ari@ariarmani.com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phone:  </a:t>
            </a:r>
            <a:r>
              <a:rPr lang="en-US" sz="2400" dirty="0" smtClean="0"/>
              <a:t>+</a:t>
            </a:r>
            <a:r>
              <a:rPr lang="en-US" sz="2400" dirty="0" smtClean="0"/>
              <a:t>1 </a:t>
            </a:r>
            <a:r>
              <a:rPr lang="en-US" sz="2400" dirty="0" smtClean="0"/>
              <a:t>(347</a:t>
            </a:r>
            <a:r>
              <a:rPr lang="en-US" sz="2400" dirty="0" smtClean="0"/>
              <a:t>) 709 2779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Legion Push: DAWN MUSIC </a:t>
            </a:r>
            <a:r>
              <a:rPr lang="en-US" sz="2400" dirty="0" smtClean="0"/>
              <a:t>Subsidiary</a:t>
            </a:r>
          </a:p>
          <a:p>
            <a:pPr>
              <a:buNone/>
            </a:pPr>
            <a:r>
              <a:rPr lang="en-US" sz="2400" dirty="0" smtClean="0"/>
              <a:t>                web: </a:t>
            </a:r>
            <a:r>
              <a:rPr lang="en-US" sz="2400" dirty="0" smtClean="0">
                <a:hlinkClick r:id="rId4"/>
              </a:rPr>
              <a:t>www.dawnmuzik.com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              email: </a:t>
            </a:r>
            <a:r>
              <a:rPr lang="en-US" sz="2400" dirty="0" smtClean="0">
                <a:hlinkClick r:id="rId5"/>
              </a:rPr>
              <a:t>dawnmuziklegionnaires@gmail.com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phone: +27782950420/00782950420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Legion Push is a music distribution, marketing and publishing firm. We distribute music to online music stores such as iTunes, </a:t>
            </a:r>
            <a:r>
              <a:rPr lang="en-US" dirty="0" err="1" smtClean="0"/>
              <a:t>Spotify</a:t>
            </a:r>
            <a:r>
              <a:rPr lang="en-US" dirty="0" smtClean="0"/>
              <a:t>, Billboard etc. and we also do major </a:t>
            </a:r>
            <a:r>
              <a:rPr lang="en-US" dirty="0" err="1" smtClean="0"/>
              <a:t>fm</a:t>
            </a:r>
            <a:r>
              <a:rPr lang="en-US" dirty="0" smtClean="0"/>
              <a:t> radio play listing and collect royalties for writers and copyright holders.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Legion Push: Founder/CEO </a:t>
            </a:r>
            <a:r>
              <a:rPr lang="en-US" dirty="0" err="1" smtClean="0"/>
              <a:t>Ndyebo</a:t>
            </a:r>
            <a:r>
              <a:rPr lang="en-US" dirty="0" smtClean="0"/>
              <a:t> </a:t>
            </a:r>
            <a:r>
              <a:rPr lang="en-US" dirty="0" err="1" smtClean="0"/>
              <a:t>Zizi</a:t>
            </a:r>
            <a:r>
              <a:rPr lang="en-US" dirty="0" smtClean="0"/>
              <a:t> &amp; Software Developers </a:t>
            </a:r>
            <a:r>
              <a:rPr lang="en-US" dirty="0" smtClean="0">
                <a:hlinkClick r:id="rId2"/>
              </a:rPr>
              <a:t>www.angel.co/ndyebo-zizi</a:t>
            </a:r>
            <a:r>
              <a:rPr lang="en-US" dirty="0" smtClean="0"/>
              <a:t>        </a:t>
            </a:r>
            <a:endParaRPr lang="en-US" dirty="0" smtClean="0"/>
          </a:p>
          <a:p>
            <a:r>
              <a:rPr lang="en-US" dirty="0" smtClean="0"/>
              <a:t>Ari Armani &amp; Co: Management, PR, Publisher &amp; Marketing. </a:t>
            </a:r>
            <a:r>
              <a:rPr lang="en-US" dirty="0" smtClean="0">
                <a:hlinkClick r:id="rId3"/>
              </a:rPr>
              <a:t>www.ariarmani.com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Soundrop</a:t>
            </a:r>
            <a:r>
              <a:rPr lang="en-US" dirty="0" smtClean="0"/>
              <a:t>: A CD Baby Subsidiary </a:t>
            </a:r>
            <a:r>
              <a:rPr lang="en-US" dirty="0" smtClean="0">
                <a:hlinkClick r:id="rId4"/>
              </a:rPr>
              <a:t>www.soundrop.com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Aims: within 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software developers and performance artists wanting to help record labels distribute and market their product digitally. </a:t>
            </a:r>
          </a:p>
          <a:p>
            <a:r>
              <a:rPr lang="en-US" dirty="0" smtClean="0"/>
              <a:t>We want to become a number 1 music </a:t>
            </a:r>
            <a:r>
              <a:rPr lang="en-US" dirty="0" smtClean="0"/>
              <a:t>distributor, marketing service </a:t>
            </a:r>
            <a:r>
              <a:rPr lang="en-US" dirty="0" smtClean="0"/>
              <a:t>and a warm home for </a:t>
            </a:r>
            <a:r>
              <a:rPr lang="en-US" dirty="0" smtClean="0"/>
              <a:t>artists and investors. </a:t>
            </a:r>
            <a:endParaRPr lang="en-US" dirty="0" smtClean="0"/>
          </a:p>
          <a:p>
            <a:r>
              <a:rPr lang="en-US" dirty="0" smtClean="0"/>
              <a:t>The brand we want to build should assist millions of artists and collect their royalties and be able to distribute and collect </a:t>
            </a:r>
            <a:r>
              <a:rPr lang="en-US" dirty="0" smtClean="0"/>
              <a:t>billions of $ in royalties </a:t>
            </a:r>
            <a:r>
              <a:rPr lang="en-US" dirty="0" smtClean="0"/>
              <a:t>for </a:t>
            </a:r>
            <a:r>
              <a:rPr lang="en-US" dirty="0" smtClean="0"/>
              <a:t>independent, major </a:t>
            </a:r>
            <a:r>
              <a:rPr lang="en-US" dirty="0" smtClean="0"/>
              <a:t>label </a:t>
            </a:r>
            <a:r>
              <a:rPr lang="en-US" dirty="0" smtClean="0"/>
              <a:t>artists and investors.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tools to increase royalties revenue for our artists. </a:t>
            </a:r>
            <a:endParaRPr lang="en-US" dirty="0" smtClean="0"/>
          </a:p>
          <a:p>
            <a:r>
              <a:rPr lang="en-US" dirty="0" smtClean="0"/>
              <a:t>We have an in-house bulk email system and over 100 000 subscribed users. </a:t>
            </a:r>
            <a:endParaRPr lang="en-US" dirty="0" smtClean="0"/>
          </a:p>
          <a:p>
            <a:r>
              <a:rPr lang="en-US" dirty="0" smtClean="0"/>
              <a:t>16 years of experience in the music business and 75 </a:t>
            </a:r>
            <a:r>
              <a:rPr lang="en-US" smtClean="0"/>
              <a:t>million records </a:t>
            </a:r>
            <a:r>
              <a:rPr lang="en-US" dirty="0" smtClean="0"/>
              <a:t>sold.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do music distribution, we send music to online music stores and make it available worldwide. The stores we distribute to are iTunes, </a:t>
            </a:r>
            <a:r>
              <a:rPr lang="en-US" dirty="0" err="1" smtClean="0"/>
              <a:t>Spotify</a:t>
            </a:r>
            <a:r>
              <a:rPr lang="en-US" dirty="0" smtClean="0"/>
              <a:t>, Billboard, Amazon, Google Play, Tidal etc. </a:t>
            </a:r>
            <a:endParaRPr lang="en-US" dirty="0" smtClean="0"/>
          </a:p>
          <a:p>
            <a:r>
              <a:rPr lang="en-US" dirty="0" smtClean="0"/>
              <a:t>We also do music marketing as we have built marketing tools and provide major label knowledge/marketing tips that independent artists or record labels can use and they can start increasing their fan base and revenue with these tools.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music industry was estimated to generate about 17.2 billion U.S. dollars in 2016. Forecasts show a slight growth in the coming years; by 2021</a:t>
            </a:r>
            <a:r>
              <a:rPr lang="en-US" dirty="0" smtClean="0"/>
              <a:t>, </a:t>
            </a:r>
            <a:r>
              <a:rPr lang="en-US" dirty="0"/>
              <a:t>it is expected that the </a:t>
            </a:r>
            <a:r>
              <a:rPr lang="en-US" dirty="0"/>
              <a:t>music industry revenue in the U.S</a:t>
            </a:r>
            <a:r>
              <a:rPr lang="en-US" dirty="0" smtClean="0"/>
              <a:t>. will </a:t>
            </a:r>
            <a:r>
              <a:rPr lang="en-US" dirty="0"/>
              <a:t>total over 22.6 billion U.S. dollars. </a:t>
            </a:r>
            <a:endParaRPr lang="en-US" dirty="0" smtClean="0"/>
          </a:p>
          <a:p>
            <a:r>
              <a:rPr lang="en-US" dirty="0"/>
              <a:t>ASCAP has over 435,000 composers, songwriters and music publishers BMI has more than 500,000 composers, songwriters and music </a:t>
            </a:r>
            <a:r>
              <a:rPr lang="en-US" dirty="0" smtClean="0"/>
              <a:t>publishers. </a:t>
            </a:r>
            <a:r>
              <a:rPr lang="en-US" dirty="0"/>
              <a:t>so the possible total with even basic math is over </a:t>
            </a:r>
            <a:r>
              <a:rPr lang="en-US" dirty="0" smtClean="0"/>
              <a:t>900,000 musicians. When we include non registered musicians and musicians from outside the USA we see that there’s more than 1 billion musicians in the world.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size of our market </a:t>
            </a:r>
            <a:r>
              <a:rPr lang="en-US" dirty="0" smtClean="0"/>
              <a:t>is </a:t>
            </a:r>
            <a:r>
              <a:rPr lang="en-US" dirty="0" err="1" smtClean="0"/>
              <a:t>morethan</a:t>
            </a:r>
            <a:r>
              <a:rPr lang="en-US" dirty="0" smtClean="0"/>
              <a:t> 900,000 </a:t>
            </a:r>
            <a:r>
              <a:rPr lang="en-US" dirty="0"/>
              <a:t>musicians. When we include non registered musicians and musicians from outside the USA we see that there’s more than 1 billion musicians in the world</a:t>
            </a:r>
            <a:r>
              <a:rPr lang="en-US" dirty="0" smtClean="0"/>
              <a:t>.			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://money.futureofmusic.org/how-many-musicians-are-there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://www.statista.com/topics/1639/music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UMG, Sony, Warner Bros, CD Baby and </a:t>
            </a:r>
            <a:r>
              <a:rPr lang="en-US" dirty="0" err="1" smtClean="0"/>
              <a:t>TuneCore</a:t>
            </a:r>
            <a:r>
              <a:rPr lang="en-US" dirty="0" smtClean="0"/>
              <a:t> are our competitors.  We provide marketing tools for our users this gives us a competitive advantage as these other distributors only send music to online stores and then the music seats there.  The marketing we provide guarantees a ROI, guaranteed streams, downloads, views and charting for our clients. </a:t>
            </a:r>
            <a:endParaRPr lang="en-US" dirty="0" smtClean="0"/>
          </a:p>
          <a:p>
            <a:r>
              <a:rPr lang="en-US" dirty="0" smtClean="0"/>
              <a:t>At Ari Armani &amp; Co we have 16 years of experience and have relationships with the best music marketing blogs etc. we also have a audience of more than 250 million.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</TotalTime>
  <Words>639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Legion Push</vt:lpstr>
      <vt:lpstr>Introduction</vt:lpstr>
      <vt:lpstr>Team</vt:lpstr>
      <vt:lpstr>Business Aims: within 5 years</vt:lpstr>
      <vt:lpstr>Advantages</vt:lpstr>
      <vt:lpstr>Service</vt:lpstr>
      <vt:lpstr>Traction</vt:lpstr>
      <vt:lpstr>Market</vt:lpstr>
      <vt:lpstr>Competition </vt:lpstr>
      <vt:lpstr>Business Model</vt:lpstr>
      <vt:lpstr>Investment</vt:lpstr>
      <vt:lpstr>Financial Projections</vt:lpstr>
      <vt:lpstr>Contacts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Dawn Music</dc:title>
  <dc:creator>ANELE</dc:creator>
  <cp:lastModifiedBy>User</cp:lastModifiedBy>
  <cp:revision>95</cp:revision>
  <dcterms:created xsi:type="dcterms:W3CDTF">1980-01-04T07:03:12Z</dcterms:created>
  <dcterms:modified xsi:type="dcterms:W3CDTF">2017-12-29T01:35:01Z</dcterms:modified>
</cp:coreProperties>
</file>