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4" r:id="rId5"/>
    <p:sldId id="260" r:id="rId6"/>
    <p:sldId id="280" r:id="rId7"/>
    <p:sldId id="279" r:id="rId8"/>
    <p:sldId id="261" r:id="rId9"/>
    <p:sldId id="259" r:id="rId10"/>
    <p:sldId id="272" r:id="rId11"/>
    <p:sldId id="267" r:id="rId12"/>
    <p:sldId id="27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439A"/>
    <a:srgbClr val="5B9BD5"/>
    <a:srgbClr val="1680C3"/>
    <a:srgbClr val="D9EAF5"/>
    <a:srgbClr val="00AEEF"/>
    <a:srgbClr val="7A6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2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6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23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04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6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8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0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09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87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22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42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25B0-5777-4892-9B72-5081B0FEC1C7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840F7-F95C-418E-A8B3-04DB702BCC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9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11" Type="http://schemas.openxmlformats.org/officeDocument/2006/relationships/image" Target="../media/image20.gif"/><Relationship Id="rId5" Type="http://schemas.openxmlformats.org/officeDocument/2006/relationships/image" Target="../media/image14.png"/><Relationship Id="rId15" Type="http://schemas.openxmlformats.org/officeDocument/2006/relationships/image" Target="../media/image2.png"/><Relationship Id="rId10" Type="http://schemas.openxmlformats.org/officeDocument/2006/relationships/image" Target="../media/image19.gif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0799" y="-2590800"/>
            <a:ext cx="7010401" cy="1219200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99381" y="2281286"/>
            <a:ext cx="6025298" cy="2819274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939645" y="5289096"/>
            <a:ext cx="2894029" cy="54675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Feel</a:t>
            </a:r>
            <a:r>
              <a:rPr lang="de-DE" sz="24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</a:t>
            </a:r>
            <a:r>
              <a:rPr lang="de-DE" sz="2400" dirty="0">
                <a:solidFill>
                  <a:srgbClr val="00AEEF"/>
                </a:solidFill>
                <a:latin typeface="Berlin Sans FB Demi" panose="020E0802020502020306" pitchFamily="34" charset="0"/>
              </a:rPr>
              <a:t>Home</a:t>
            </a:r>
            <a:r>
              <a:rPr lang="de-DE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de-DE" sz="24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Abroad</a:t>
            </a:r>
            <a:endParaRPr lang="de-DE" sz="2400" dirty="0">
              <a:solidFill>
                <a:srgbClr val="7D439A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00" y="2727092"/>
            <a:ext cx="4599659" cy="15562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8796" y="3741490"/>
            <a:ext cx="2298584" cy="461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41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5"/>
          <a:stretch/>
        </p:blipFill>
        <p:spPr>
          <a:xfrm>
            <a:off x="480766" y="917805"/>
            <a:ext cx="1300899" cy="97357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81665" y="1253765"/>
            <a:ext cx="363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Financial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9291" y="2659310"/>
            <a:ext cx="1046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_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: 100 Euro per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Server, Email, Bank </a:t>
            </a:r>
            <a:r>
              <a:rPr lang="de-DE" dirty="0" err="1"/>
              <a:t>account</a:t>
            </a:r>
            <a:r>
              <a:rPr lang="de-DE" dirty="0"/>
              <a:t>, CDN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stuff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1149292" y="3541635"/>
            <a:ext cx="104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_Over 160.000 Euro in </a:t>
            </a:r>
            <a:r>
              <a:rPr lang="de-DE" dirty="0" err="1"/>
              <a:t>revenue</a:t>
            </a:r>
            <a:r>
              <a:rPr lang="de-DE" dirty="0"/>
              <a:t> (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)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Events </a:t>
            </a:r>
            <a:r>
              <a:rPr lang="de-DE" dirty="0" err="1"/>
              <a:t>revenue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1209413" y="4187966"/>
            <a:ext cx="104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_Profitable </a:t>
            </a:r>
            <a:r>
              <a:rPr lang="de-DE" dirty="0" err="1"/>
              <a:t>already</a:t>
            </a:r>
            <a:r>
              <a:rPr lang="de-DE" dirty="0"/>
              <a:t> (CEO </a:t>
            </a:r>
            <a:r>
              <a:rPr lang="de-DE" dirty="0" err="1"/>
              <a:t>pays</a:t>
            </a:r>
            <a:r>
              <a:rPr lang="de-DE" dirty="0"/>
              <a:t> </a:t>
            </a:r>
            <a:r>
              <a:rPr lang="de-DE" dirty="0" err="1"/>
              <a:t>himself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salary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935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5"/>
          <a:stretch/>
        </p:blipFill>
        <p:spPr>
          <a:xfrm>
            <a:off x="480766" y="917805"/>
            <a:ext cx="1300899" cy="97357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81665" y="1253765"/>
            <a:ext cx="363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859" y="4512700"/>
            <a:ext cx="2076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D439A"/>
                </a:solidFill>
                <a:latin typeface="Corbel" panose="020B0503020204020204" pitchFamily="34" charset="0"/>
              </a:rPr>
              <a:t>Tim St</a:t>
            </a:r>
            <a:r>
              <a:rPr lang="de-DE" sz="2400" b="1" dirty="0">
                <a:solidFill>
                  <a:srgbClr val="7D439A"/>
                </a:solidFill>
                <a:latin typeface="Corbel" panose="020B0503020204020204" pitchFamily="34" charset="0"/>
              </a:rPr>
              <a:t>ö</a:t>
            </a:r>
            <a:r>
              <a:rPr lang="en-US" sz="2400" b="1" dirty="0" err="1">
                <a:solidFill>
                  <a:srgbClr val="7D439A"/>
                </a:solidFill>
                <a:latin typeface="Corbel" panose="020B0503020204020204" pitchFamily="34" charset="0"/>
              </a:rPr>
              <a:t>hr</a:t>
            </a:r>
            <a:endParaRPr lang="en-US" sz="2400" b="1" dirty="0">
              <a:solidFill>
                <a:srgbClr val="7D439A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7D439A"/>
                </a:solidFill>
                <a:latin typeface="Corbel" panose="020B0503020204020204" pitchFamily="34" charset="0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7074" y="5263525"/>
            <a:ext cx="2417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solidFill>
                  <a:srgbClr val="5B9BD5"/>
                </a:solidFill>
                <a:latin typeface="Corbel" panose="020B0503020204020204" pitchFamily="34" charset="0"/>
              </a:rPr>
              <a:t>Event management 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5B9BD5"/>
                </a:solidFill>
                <a:latin typeface="Corbel" panose="020B0503020204020204" pitchFamily="34" charset="0"/>
              </a:rPr>
              <a:t>Business 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55635" y="4512700"/>
            <a:ext cx="3111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D439A"/>
                </a:solidFill>
                <a:latin typeface="Corbel" panose="020B0503020204020204" pitchFamily="34" charset="0"/>
              </a:rPr>
              <a:t>Toray </a:t>
            </a:r>
            <a:r>
              <a:rPr lang="en-US" sz="2400" b="1" dirty="0" err="1">
                <a:solidFill>
                  <a:srgbClr val="7D439A"/>
                </a:solidFill>
                <a:latin typeface="Corbel" panose="020B0503020204020204" pitchFamily="34" charset="0"/>
              </a:rPr>
              <a:t>Akcan</a:t>
            </a:r>
            <a:endParaRPr lang="en-US" sz="2400" dirty="0">
              <a:solidFill>
                <a:srgbClr val="7D439A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7D439A"/>
                </a:solidFill>
                <a:latin typeface="Corbel" panose="020B0503020204020204" pitchFamily="34" charset="0"/>
              </a:rPr>
              <a:t>COO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6161" y="5271807"/>
            <a:ext cx="357698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 err="1">
                <a:solidFill>
                  <a:srgbClr val="5B9BD5"/>
                </a:solidFill>
                <a:latin typeface="Corbel" panose="020B0503020204020204" pitchFamily="34" charset="0"/>
              </a:rPr>
              <a:t>Server+Performance</a:t>
            </a:r>
            <a:r>
              <a:rPr lang="en-US" dirty="0">
                <a:solidFill>
                  <a:srgbClr val="5B9BD5"/>
                </a:solidFill>
                <a:latin typeface="Corbel" panose="020B0503020204020204" pitchFamily="34" charset="0"/>
              </a:rPr>
              <a:t> management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5250" y="4564072"/>
            <a:ext cx="2698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D439A"/>
                </a:solidFill>
                <a:latin typeface="Corbel" panose="020B0503020204020204" pitchFamily="34" charset="0"/>
              </a:rPr>
              <a:t>Andrey </a:t>
            </a:r>
            <a:r>
              <a:rPr lang="en-US" sz="2400" b="1" dirty="0" err="1">
                <a:solidFill>
                  <a:srgbClr val="7D439A"/>
                </a:solidFill>
                <a:latin typeface="Corbel" panose="020B0503020204020204" pitchFamily="34" charset="0"/>
              </a:rPr>
              <a:t>Karmeliuk</a:t>
            </a:r>
            <a:endParaRPr lang="en-US" sz="2400" b="1" dirty="0">
              <a:solidFill>
                <a:srgbClr val="7D439A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7D439A"/>
                </a:solidFill>
                <a:latin typeface="Corbel" panose="020B0503020204020204" pitchFamily="34" charset="0"/>
              </a:rPr>
              <a:t>CTO</a:t>
            </a:r>
          </a:p>
        </p:txBody>
      </p:sp>
      <p:pic>
        <p:nvPicPr>
          <p:cNvPr id="11" name="Рисунок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t="3071" b="16607"/>
          <a:stretch/>
        </p:blipFill>
        <p:spPr>
          <a:xfrm>
            <a:off x="5155250" y="2465493"/>
            <a:ext cx="1755472" cy="2058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Рисунок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4" t="10222" r="-1959" b="27465"/>
          <a:stretch/>
        </p:blipFill>
        <p:spPr>
          <a:xfrm>
            <a:off x="907074" y="2590836"/>
            <a:ext cx="2183109" cy="19732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4"/>
          <p:cNvSpPr txBox="1"/>
          <p:nvPr/>
        </p:nvSpPr>
        <p:spPr>
          <a:xfrm>
            <a:off x="5155250" y="5343697"/>
            <a:ext cx="30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B9BD5"/>
                </a:solidFill>
                <a:latin typeface="Corbel" panose="020B0503020204020204" pitchFamily="34" charset="0"/>
              </a:rPr>
              <a:t>Applications and website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876" y="2597044"/>
            <a:ext cx="1510516" cy="196702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4" name="TextBox 13"/>
          <p:cNvSpPr txBox="1"/>
          <p:nvPr/>
        </p:nvSpPr>
        <p:spPr>
          <a:xfrm>
            <a:off x="907073" y="5962978"/>
            <a:ext cx="3253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latin typeface="Corbel" panose="020B0503020204020204" pitchFamily="34" charset="0"/>
              </a:rPr>
              <a:t>Previous: Clinical trial Project coordinator, Regulatory submission, Contract analyst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50744" y="5962978"/>
            <a:ext cx="3253866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latin typeface="Corbel" panose="020B0503020204020204" pitchFamily="34" charset="0"/>
              </a:rPr>
              <a:t>Previous: Java Back-end Programmer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16161" y="5962978"/>
            <a:ext cx="3253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latin typeface="Corbel" panose="020B0503020204020204" pitchFamily="34" charset="0"/>
              </a:rPr>
              <a:t>Previous: Bioinformatics Fellowship at </a:t>
            </a:r>
            <a:r>
              <a:rPr lang="en-US" sz="1200" dirty="0" err="1">
                <a:latin typeface="Corbel" panose="020B0503020204020204" pitchFamily="34" charset="0"/>
              </a:rPr>
              <a:t>Technische</a:t>
            </a:r>
            <a:r>
              <a:rPr lang="en-US" sz="1200" dirty="0">
                <a:latin typeface="Corbel" panose="020B0503020204020204" pitchFamily="34" charset="0"/>
              </a:rPr>
              <a:t> Universität München</a:t>
            </a:r>
          </a:p>
        </p:txBody>
      </p:sp>
    </p:spTree>
    <p:extLst>
      <p:ext uri="{BB962C8B-B14F-4D97-AF65-F5344CB8AC3E}">
        <p14:creationId xmlns:p14="http://schemas.microsoft.com/office/powerpoint/2010/main" val="76076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5"/>
          <a:stretch/>
        </p:blipFill>
        <p:spPr>
          <a:xfrm>
            <a:off x="480766" y="917805"/>
            <a:ext cx="1300899" cy="97357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81665" y="1253765"/>
            <a:ext cx="572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Where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we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are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going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to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take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it!</a:t>
            </a:r>
            <a:endParaRPr lang="de-DE" sz="2800" dirty="0">
              <a:solidFill>
                <a:srgbClr val="7D439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291" y="2659310"/>
            <a:ext cx="104610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_</a:t>
            </a:r>
            <a:r>
              <a:rPr lang="de-DE" b="1" dirty="0" err="1"/>
              <a:t>Searching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investment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200.000 Euro </a:t>
            </a:r>
            <a:r>
              <a:rPr lang="de-DE" dirty="0" err="1"/>
              <a:t>for</a:t>
            </a:r>
            <a:r>
              <a:rPr lang="de-DE" dirty="0"/>
              <a:t> 1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assuming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revenue</a:t>
            </a:r>
            <a:r>
              <a:rPr lang="de-DE" dirty="0"/>
              <a:t>:</a:t>
            </a:r>
          </a:p>
          <a:p>
            <a:r>
              <a:rPr lang="de-DE" dirty="0"/>
              <a:t>	</a:t>
            </a:r>
            <a:r>
              <a:rPr lang="de-DE" sz="1600" dirty="0"/>
              <a:t>_4 </a:t>
            </a:r>
            <a:r>
              <a:rPr lang="de-DE" sz="1600" dirty="0" err="1"/>
              <a:t>Full</a:t>
            </a:r>
            <a:r>
              <a:rPr lang="de-DE" sz="1600" dirty="0"/>
              <a:t> time </a:t>
            </a:r>
            <a:r>
              <a:rPr lang="de-DE" sz="1600" dirty="0" err="1"/>
              <a:t>employees</a:t>
            </a:r>
            <a:r>
              <a:rPr lang="de-DE" sz="1600" dirty="0"/>
              <a:t> (150.000 Euro)</a:t>
            </a:r>
          </a:p>
          <a:p>
            <a:r>
              <a:rPr lang="de-DE" sz="1600" dirty="0"/>
              <a:t>	_1 Intern (12.000 Euro)</a:t>
            </a:r>
          </a:p>
          <a:p>
            <a:r>
              <a:rPr lang="de-DE" sz="1600" dirty="0"/>
              <a:t>	_Office (10.000 Euro)</a:t>
            </a:r>
          </a:p>
          <a:p>
            <a:r>
              <a:rPr lang="de-DE" sz="1600" dirty="0"/>
              <a:t>	_Expansion in </a:t>
            </a:r>
            <a:r>
              <a:rPr lang="de-DE" sz="1600" dirty="0" err="1"/>
              <a:t>ten</a:t>
            </a:r>
            <a:r>
              <a:rPr lang="de-DE" sz="1600" dirty="0"/>
              <a:t> </a:t>
            </a:r>
            <a:r>
              <a:rPr lang="de-DE" sz="1600" dirty="0" err="1"/>
              <a:t>cities</a:t>
            </a:r>
            <a:r>
              <a:rPr lang="de-DE" sz="1600" dirty="0"/>
              <a:t> </a:t>
            </a:r>
            <a:r>
              <a:rPr lang="de-DE" sz="1600" dirty="0" err="1"/>
              <a:t>simultaneously</a:t>
            </a:r>
            <a:r>
              <a:rPr lang="de-DE" sz="1600" dirty="0"/>
              <a:t> (10.000 Euro, 200 Euro per </a:t>
            </a:r>
            <a:r>
              <a:rPr lang="de-DE" sz="1600" dirty="0" err="1"/>
              <a:t>week</a:t>
            </a:r>
            <a:r>
              <a:rPr lang="de-DE" sz="1600" dirty="0"/>
              <a:t>)</a:t>
            </a:r>
          </a:p>
          <a:p>
            <a:r>
              <a:rPr lang="de-DE" sz="1600" dirty="0"/>
              <a:t>	_Outside </a:t>
            </a:r>
            <a:r>
              <a:rPr lang="de-DE" sz="1600" dirty="0" err="1"/>
              <a:t>contracting</a:t>
            </a:r>
            <a:r>
              <a:rPr lang="de-DE" sz="1600" dirty="0"/>
              <a:t> (10.000 Euro)</a:t>
            </a:r>
          </a:p>
          <a:p>
            <a:r>
              <a:rPr lang="de-DE" sz="1600" dirty="0"/>
              <a:t>	_Servers, Email </a:t>
            </a:r>
            <a:r>
              <a:rPr lang="de-DE" sz="1600" dirty="0" err="1"/>
              <a:t>and</a:t>
            </a:r>
            <a:r>
              <a:rPr lang="de-DE" sz="1600" dirty="0"/>
              <a:t> IT-</a:t>
            </a:r>
            <a:r>
              <a:rPr lang="de-DE" sz="1600" dirty="0" err="1"/>
              <a:t>related</a:t>
            </a:r>
            <a:r>
              <a:rPr lang="de-DE" sz="1600" dirty="0"/>
              <a:t> </a:t>
            </a:r>
            <a:r>
              <a:rPr lang="de-DE" sz="1600" dirty="0" err="1"/>
              <a:t>services</a:t>
            </a:r>
            <a:r>
              <a:rPr lang="de-DE" sz="1600" dirty="0"/>
              <a:t> (5.000 Euro)</a:t>
            </a:r>
          </a:p>
          <a:p>
            <a:r>
              <a:rPr lang="de-DE" sz="1600" dirty="0"/>
              <a:t>	_Administrative </a:t>
            </a:r>
            <a:r>
              <a:rPr lang="de-DE" sz="1600" dirty="0" err="1"/>
              <a:t>services</a:t>
            </a:r>
            <a:r>
              <a:rPr lang="de-DE" sz="1600" dirty="0"/>
              <a:t> (</a:t>
            </a:r>
            <a:r>
              <a:rPr lang="de-DE" sz="1600" dirty="0" err="1"/>
              <a:t>taxes</a:t>
            </a:r>
            <a:r>
              <a:rPr lang="de-DE" sz="1600" dirty="0"/>
              <a:t> etc…) (3.000 Euro)</a:t>
            </a:r>
          </a:p>
          <a:p>
            <a:endParaRPr lang="de-DE" dirty="0"/>
          </a:p>
          <a:p>
            <a:r>
              <a:rPr lang="de-DE" dirty="0"/>
              <a:t>_</a:t>
            </a:r>
            <a:r>
              <a:rPr lang="de-DE" b="1" dirty="0"/>
              <a:t>Goal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International </a:t>
            </a:r>
            <a:r>
              <a:rPr lang="de-DE" dirty="0" err="1"/>
              <a:t>Friends</a:t>
            </a:r>
            <a:r>
              <a:rPr lang="de-DE" dirty="0"/>
              <a:t> Community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-operation </a:t>
            </a:r>
            <a:r>
              <a:rPr lang="de-DE" dirty="0" err="1"/>
              <a:t>partner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Expat</a:t>
            </a:r>
            <a:r>
              <a:rPr lang="de-DE" dirty="0"/>
              <a:t> </a:t>
            </a:r>
            <a:r>
              <a:rPr lang="de-DE" dirty="0" err="1"/>
              <a:t>community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advertising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.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Expatriate</a:t>
            </a:r>
            <a:r>
              <a:rPr lang="de-DE" dirty="0"/>
              <a:t> ticket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plattform</a:t>
            </a:r>
            <a:r>
              <a:rPr lang="de-DE" dirty="0"/>
              <a:t>.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08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5"/>
          <a:stretch/>
        </p:blipFill>
        <p:spPr>
          <a:xfrm>
            <a:off x="480766" y="917805"/>
            <a:ext cx="1300899" cy="973578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781665" y="1207599"/>
            <a:ext cx="694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Problem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that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the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platform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solves</a:t>
            </a:r>
            <a:endParaRPr lang="de-DE" sz="2800" dirty="0">
              <a:solidFill>
                <a:srgbClr val="7D439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49690" y="2846895"/>
            <a:ext cx="9754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latin typeface="Corbel" panose="020B0503020204020204" pitchFamily="34" charset="0"/>
              </a:rPr>
              <a:t>Finding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b="1" dirty="0">
                <a:latin typeface="Corbel" panose="020B0503020204020204" pitchFamily="34" charset="0"/>
              </a:rPr>
              <a:t>a </a:t>
            </a:r>
            <a:r>
              <a:rPr lang="de-DE" sz="2200" b="1" dirty="0" err="1">
                <a:latin typeface="Corbel" panose="020B0503020204020204" pitchFamily="34" charset="0"/>
              </a:rPr>
              <a:t>new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circle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of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friends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is</a:t>
            </a:r>
            <a:r>
              <a:rPr lang="de-DE" sz="2200" dirty="0">
                <a:latin typeface="Corbel" panose="020B0503020204020204" pitchFamily="34" charset="0"/>
              </a:rPr>
              <a:t> not an easy </a:t>
            </a:r>
            <a:r>
              <a:rPr lang="de-DE" sz="2200" dirty="0" err="1">
                <a:latin typeface="Corbel" panose="020B0503020204020204" pitchFamily="34" charset="0"/>
              </a:rPr>
              <a:t>thing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for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Internationals</a:t>
            </a:r>
            <a:r>
              <a:rPr lang="de-DE" sz="2200" dirty="0">
                <a:latin typeface="Corbel" panose="020B0503020204020204" pitchFamily="34" charset="0"/>
              </a:rPr>
              <a:t> in a </a:t>
            </a:r>
            <a:r>
              <a:rPr lang="de-DE" sz="2200" dirty="0" err="1">
                <a:latin typeface="Corbel" panose="020B0503020204020204" pitchFamily="34" charset="0"/>
              </a:rPr>
              <a:t>new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city</a:t>
            </a:r>
            <a:r>
              <a:rPr lang="de-DE" sz="22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649690" y="3916805"/>
            <a:ext cx="8870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latin typeface="Corbel" panose="020B0503020204020204" pitchFamily="34" charset="0"/>
              </a:rPr>
              <a:t>Currently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available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platforms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cover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only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partly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the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needs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of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expatriates</a:t>
            </a:r>
            <a:r>
              <a:rPr lang="de-DE" sz="22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649689" y="4986715"/>
            <a:ext cx="10435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>
                <a:latin typeface="Corbel" panose="020B0503020204020204" pitchFamily="34" charset="0"/>
              </a:rPr>
              <a:t>No</a:t>
            </a:r>
            <a:r>
              <a:rPr lang="de-DE" sz="2200" b="1" dirty="0">
                <a:latin typeface="Corbel" panose="020B0503020204020204" pitchFamily="34" charset="0"/>
              </a:rPr>
              <a:t> easy </a:t>
            </a:r>
            <a:r>
              <a:rPr lang="de-DE" sz="2200" b="1" dirty="0" err="1">
                <a:latin typeface="Corbel" panose="020B0503020204020204" pitchFamily="34" charset="0"/>
              </a:rPr>
              <a:t>way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exists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to</a:t>
            </a:r>
            <a:r>
              <a:rPr lang="de-DE" sz="2200" dirty="0">
                <a:latin typeface="Corbel" panose="020B0503020204020204" pitchFamily="34" charset="0"/>
              </a:rPr>
              <a:t> find all </a:t>
            </a:r>
            <a:r>
              <a:rPr lang="de-DE" sz="2200" dirty="0" err="1">
                <a:latin typeface="Corbel" panose="020B0503020204020204" pitchFamily="34" charset="0"/>
              </a:rPr>
              <a:t>information</a:t>
            </a:r>
            <a:r>
              <a:rPr lang="de-DE" sz="2200" dirty="0">
                <a:latin typeface="Corbel" panose="020B0503020204020204" pitchFamily="34" charset="0"/>
              </a:rPr>
              <a:t> in </a:t>
            </a:r>
            <a:r>
              <a:rPr lang="de-DE" sz="2200" dirty="0" err="1">
                <a:latin typeface="Corbel" panose="020B0503020204020204" pitchFamily="34" charset="0"/>
              </a:rPr>
              <a:t>one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place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for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adapting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to</a:t>
            </a:r>
            <a:r>
              <a:rPr lang="de-DE" sz="2200" dirty="0">
                <a:latin typeface="Corbel" panose="020B0503020204020204" pitchFamily="34" charset="0"/>
              </a:rPr>
              <a:t> a </a:t>
            </a:r>
            <a:r>
              <a:rPr lang="de-DE" sz="2200" dirty="0" err="1">
                <a:latin typeface="Corbel" panose="020B0503020204020204" pitchFamily="34" charset="0"/>
              </a:rPr>
              <a:t>new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living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place</a:t>
            </a:r>
            <a:r>
              <a:rPr lang="de-DE" sz="2200" dirty="0">
                <a:latin typeface="Corbel" panose="020B0503020204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190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5"/>
          <a:stretch/>
        </p:blipFill>
        <p:spPr>
          <a:xfrm>
            <a:off x="480766" y="917805"/>
            <a:ext cx="1300899" cy="97357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81665" y="1253765"/>
            <a:ext cx="363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Product</a:t>
            </a:r>
            <a:endParaRPr lang="de-DE" sz="2800" dirty="0">
              <a:solidFill>
                <a:srgbClr val="7D439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81665" y="1776985"/>
            <a:ext cx="9389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rbel" panose="020B0503020204020204" pitchFamily="34" charset="0"/>
              </a:rPr>
              <a:t> </a:t>
            </a:r>
            <a:r>
              <a:rPr lang="en-GB" sz="2000" dirty="0">
                <a:latin typeface="Corbel" panose="020B0503020204020204" pitchFamily="34" charset="0"/>
              </a:rPr>
              <a:t>A </a:t>
            </a:r>
            <a:r>
              <a:rPr lang="en-GB" sz="2000" b="1" dirty="0">
                <a:latin typeface="Corbel" panose="020B0503020204020204" pitchFamily="34" charset="0"/>
              </a:rPr>
              <a:t>one-stop online marketplace</a:t>
            </a:r>
            <a:r>
              <a:rPr lang="en-US" sz="2000" b="1" dirty="0">
                <a:latin typeface="Corbel" panose="020B0503020204020204" pitchFamily="34" charset="0"/>
                <a:cs typeface="Kalinga" panose="020B0502040204020203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  <a:cs typeface="Kalinga" panose="020B0502040204020203" pitchFamily="34" charset="0"/>
              </a:rPr>
              <a:t>for helping expatriates in adapting to a new city via</a:t>
            </a:r>
            <a:endParaRPr lang="en-GB" sz="2000" dirty="0">
              <a:latin typeface="Corbel" panose="020B0503020204020204" pitchFamily="34" charset="0"/>
            </a:endParaRPr>
          </a:p>
          <a:p>
            <a:endParaRPr lang="de-DE" sz="2000" dirty="0">
              <a:latin typeface="Corbel" panose="020B0503020204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14" y="4815162"/>
            <a:ext cx="1300593" cy="130059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" y="2898558"/>
            <a:ext cx="1300593" cy="13005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79" y="4815162"/>
            <a:ext cx="1300593" cy="130059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26" y="3105747"/>
            <a:ext cx="1300593" cy="130059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66" y="4740694"/>
            <a:ext cx="1300593" cy="130059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10642" y="4221674"/>
            <a:ext cx="1616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Meetups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for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Internationals</a:t>
            </a:r>
            <a:endParaRPr lang="de-DE" b="1" dirty="0">
              <a:solidFill>
                <a:srgbClr val="5B9BD5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700416" y="6177330"/>
            <a:ext cx="204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Expat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information</a:t>
            </a:r>
            <a:endParaRPr lang="de-DE" b="1" dirty="0">
              <a:solidFill>
                <a:srgbClr val="5B9BD5"/>
              </a:solidFill>
              <a:latin typeface="Corbel" panose="020B0503020204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835101" y="4371362"/>
            <a:ext cx="204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Activites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&amp; Events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for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Internationals</a:t>
            </a:r>
            <a:endParaRPr lang="de-DE" b="1" dirty="0">
              <a:solidFill>
                <a:srgbClr val="5B9BD5"/>
              </a:solidFill>
              <a:latin typeface="Corbel" panose="020B0503020204020204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3927804" y="2926258"/>
            <a:ext cx="2213412" cy="1300593"/>
            <a:chOff x="4262802" y="2898557"/>
            <a:chExt cx="2213412" cy="1300593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21" y="2898557"/>
              <a:ext cx="1300593" cy="1300593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802" y="2898557"/>
              <a:ext cx="1300593" cy="1300593"/>
            </a:xfrm>
            <a:prstGeom prst="rect">
              <a:avLst/>
            </a:prstGeom>
          </p:spPr>
        </p:pic>
      </p:grpSp>
      <p:sp>
        <p:nvSpPr>
          <p:cNvPr id="20" name="Textfeld 19"/>
          <p:cNvSpPr txBox="1"/>
          <p:nvPr/>
        </p:nvSpPr>
        <p:spPr>
          <a:xfrm>
            <a:off x="5620626" y="6223496"/>
            <a:ext cx="385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Courses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for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getting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adapted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to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the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new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home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country</a:t>
            </a:r>
            <a:endParaRPr lang="de-DE" b="1" dirty="0">
              <a:solidFill>
                <a:srgbClr val="5B9BD5"/>
              </a:solidFill>
              <a:latin typeface="Corbel" panose="020B0503020204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124268" y="4381689"/>
            <a:ext cx="204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Trips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to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exlore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the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new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country</a:t>
            </a:r>
            <a:endParaRPr lang="de-DE" b="1" dirty="0">
              <a:solidFill>
                <a:srgbClr val="5B9BD5"/>
              </a:solidFill>
              <a:latin typeface="Corbel" panose="020B0503020204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9961666" y="6256740"/>
            <a:ext cx="204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Business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directory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of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Expat</a:t>
            </a:r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 Economy</a:t>
            </a:r>
          </a:p>
        </p:txBody>
      </p:sp>
    </p:spTree>
    <p:extLst>
      <p:ext uri="{BB962C8B-B14F-4D97-AF65-F5344CB8AC3E}">
        <p14:creationId xmlns:p14="http://schemas.microsoft.com/office/powerpoint/2010/main" val="22742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5"/>
          <a:stretch/>
        </p:blipFill>
        <p:spPr>
          <a:xfrm>
            <a:off x="480766" y="917805"/>
            <a:ext cx="1300899" cy="973578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781665" y="1253765"/>
            <a:ext cx="56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Market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success</a:t>
            </a:r>
            <a:endParaRPr lang="de-DE" sz="2800" dirty="0">
              <a:solidFill>
                <a:srgbClr val="7D439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Ellipse 5"/>
          <p:cNvSpPr/>
          <p:nvPr/>
        </p:nvSpPr>
        <p:spPr>
          <a:xfrm>
            <a:off x="1345758" y="3869507"/>
            <a:ext cx="1934338" cy="19866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Corbel" panose="020B0503020204020204" pitchFamily="34" charset="0"/>
              </a:rPr>
              <a:t> </a:t>
            </a:r>
            <a:r>
              <a:rPr lang="de-DE" sz="4800" dirty="0">
                <a:latin typeface="Corbel" panose="020B0503020204020204" pitchFamily="34" charset="0"/>
              </a:rPr>
              <a:t>2</a:t>
            </a:r>
            <a:r>
              <a:rPr lang="de-DE" sz="4400" dirty="0">
                <a:latin typeface="Corbel" panose="020B0503020204020204" pitchFamily="34" charset="0"/>
              </a:rPr>
              <a:t>300</a:t>
            </a:r>
          </a:p>
          <a:p>
            <a:pPr algn="ctr"/>
            <a:r>
              <a:rPr lang="de-DE" sz="4800" dirty="0">
                <a:latin typeface="Corbel" panose="020B0503020204020204" pitchFamily="34" charset="0"/>
              </a:rPr>
              <a:t> </a:t>
            </a:r>
            <a:endParaRPr lang="de-DE" sz="3600" dirty="0">
              <a:latin typeface="Corbel" panose="020B0503020204020204" pitchFamily="34" charset="0"/>
            </a:endParaRPr>
          </a:p>
        </p:txBody>
      </p:sp>
      <p:sp>
        <p:nvSpPr>
          <p:cNvPr id="9" name="Textfeld 6"/>
          <p:cNvSpPr txBox="1"/>
          <p:nvPr/>
        </p:nvSpPr>
        <p:spPr>
          <a:xfrm>
            <a:off x="995286" y="6006784"/>
            <a:ext cx="263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5B9BD5"/>
                </a:solidFill>
                <a:latin typeface="Corbel" panose="020B0503020204020204" pitchFamily="34" charset="0"/>
              </a:rPr>
              <a:t>Transactions in 1 </a:t>
            </a:r>
            <a:r>
              <a:rPr lang="de-DE" sz="16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year</a:t>
            </a:r>
            <a:endParaRPr lang="de-DE" sz="1400" b="1" dirty="0">
              <a:solidFill>
                <a:srgbClr val="5B9BD5"/>
              </a:solidFill>
              <a:latin typeface="Corbel" panose="020B0503020204020204" pitchFamily="34" charset="0"/>
            </a:endParaRPr>
          </a:p>
        </p:txBody>
      </p:sp>
      <p:sp>
        <p:nvSpPr>
          <p:cNvPr id="10" name="Textfeld 8"/>
          <p:cNvSpPr txBox="1"/>
          <p:nvPr/>
        </p:nvSpPr>
        <p:spPr>
          <a:xfrm>
            <a:off x="3998098" y="5856153"/>
            <a:ext cx="273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Monetized</a:t>
            </a:r>
            <a:r>
              <a:rPr lang="de-DE" sz="1600" b="1" dirty="0">
                <a:solidFill>
                  <a:srgbClr val="5B9BD5"/>
                </a:solidFill>
                <a:latin typeface="Corbel" panose="020B0503020204020204" pitchFamily="34" charset="0"/>
              </a:rPr>
              <a:t> out </a:t>
            </a:r>
            <a:r>
              <a:rPr lang="de-DE" sz="16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of</a:t>
            </a:r>
            <a:r>
              <a:rPr lang="de-DE" sz="1600" b="1" dirty="0">
                <a:solidFill>
                  <a:srgbClr val="5B9BD5"/>
                </a:solidFill>
                <a:latin typeface="Corbel" panose="020B0503020204020204" pitchFamily="34" charset="0"/>
              </a:rPr>
              <a:t> 4 </a:t>
            </a:r>
            <a:r>
              <a:rPr lang="de-DE" sz="16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cities</a:t>
            </a:r>
            <a:r>
              <a:rPr lang="de-DE" sz="1600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sz="16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with</a:t>
            </a:r>
            <a:r>
              <a:rPr lang="de-DE" sz="1600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sz="16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running</a:t>
            </a:r>
            <a:r>
              <a:rPr lang="de-DE" sz="1600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sz="16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Plattforms</a:t>
            </a:r>
            <a:endParaRPr lang="de-DE" sz="1600" b="1" dirty="0">
              <a:solidFill>
                <a:srgbClr val="5B9BD5"/>
              </a:solidFill>
              <a:latin typeface="Corbel" panose="020B0503020204020204" pitchFamily="34" charset="0"/>
            </a:endParaRPr>
          </a:p>
        </p:txBody>
      </p:sp>
      <p:sp>
        <p:nvSpPr>
          <p:cNvPr id="11" name="Ellipse 11"/>
          <p:cNvSpPr/>
          <p:nvPr/>
        </p:nvSpPr>
        <p:spPr>
          <a:xfrm>
            <a:off x="4151246" y="3869507"/>
            <a:ext cx="2029761" cy="2013995"/>
          </a:xfrm>
          <a:prstGeom prst="ellipse">
            <a:avLst/>
          </a:prstGeom>
          <a:solidFill>
            <a:srgbClr val="7D4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Corbel" panose="020B0503020204020204" pitchFamily="34" charset="0"/>
              </a:rPr>
              <a:t> 2</a:t>
            </a:r>
            <a:r>
              <a:rPr lang="de-DE" sz="4400" dirty="0">
                <a:latin typeface="Corbel" panose="020B0503020204020204" pitchFamily="34" charset="0"/>
              </a:rPr>
              <a:t> </a:t>
            </a:r>
            <a:r>
              <a:rPr lang="de-DE" sz="4400" dirty="0" err="1">
                <a:latin typeface="Corbel" panose="020B0503020204020204" pitchFamily="34" charset="0"/>
              </a:rPr>
              <a:t>cities</a:t>
            </a:r>
            <a:endParaRPr lang="de-DE" sz="3600" dirty="0">
              <a:latin typeface="Corbel" panose="020B0503020204020204" pitchFamily="34" charset="0"/>
            </a:endParaRPr>
          </a:p>
        </p:txBody>
      </p:sp>
      <p:sp>
        <p:nvSpPr>
          <p:cNvPr id="12" name="Ellipse 12"/>
          <p:cNvSpPr/>
          <p:nvPr/>
        </p:nvSpPr>
        <p:spPr>
          <a:xfrm>
            <a:off x="6825655" y="3869506"/>
            <a:ext cx="1913061" cy="19866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4400" dirty="0">
                <a:latin typeface="Corbel" panose="020B0503020204020204" pitchFamily="34" charset="0"/>
              </a:rPr>
              <a:t>120k </a:t>
            </a:r>
            <a:endParaRPr lang="de-DE" sz="3600" dirty="0">
              <a:latin typeface="Corbel" panose="020B0503020204020204" pitchFamily="34" charset="0"/>
            </a:endParaRPr>
          </a:p>
        </p:txBody>
      </p:sp>
      <p:sp>
        <p:nvSpPr>
          <p:cNvPr id="13" name="Textfeld 13"/>
          <p:cNvSpPr txBox="1"/>
          <p:nvPr/>
        </p:nvSpPr>
        <p:spPr>
          <a:xfrm>
            <a:off x="7349603" y="6006784"/>
            <a:ext cx="159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5B9BD5"/>
                </a:solidFill>
                <a:latin typeface="Corbel" panose="020B0503020204020204" pitchFamily="34" charset="0"/>
              </a:rPr>
              <a:t>Revenue</a:t>
            </a:r>
          </a:p>
        </p:txBody>
      </p:sp>
      <p:sp>
        <p:nvSpPr>
          <p:cNvPr id="14" name="Ellipse 10"/>
          <p:cNvSpPr/>
          <p:nvPr/>
        </p:nvSpPr>
        <p:spPr>
          <a:xfrm>
            <a:off x="9383364" y="3896855"/>
            <a:ext cx="1913061" cy="19866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4400" dirty="0">
                <a:latin typeface="Corbel" panose="020B0503020204020204" pitchFamily="34" charset="0"/>
              </a:rPr>
              <a:t>120k </a:t>
            </a:r>
            <a:endParaRPr lang="de-DE" sz="3600" dirty="0">
              <a:latin typeface="Corbel" panose="020B0503020204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558477" y="6006784"/>
            <a:ext cx="201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Visitors</a:t>
            </a:r>
            <a:r>
              <a:rPr lang="de-DE" sz="1600" b="1" dirty="0">
                <a:solidFill>
                  <a:srgbClr val="5B9BD5"/>
                </a:solidFill>
                <a:latin typeface="Corbel" panose="020B0503020204020204" pitchFamily="34" charset="0"/>
              </a:rPr>
              <a:t> per </a:t>
            </a:r>
            <a:r>
              <a:rPr lang="de-DE" sz="16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month</a:t>
            </a:r>
            <a:endParaRPr lang="de-DE" sz="1600" b="1" dirty="0">
              <a:solidFill>
                <a:srgbClr val="5B9BD5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5372" y="1927615"/>
            <a:ext cx="57994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5B9BD5"/>
                </a:solidFill>
                <a:latin typeface="Corbel" panose="020B0503020204020204" pitchFamily="34" charset="0"/>
              </a:rPr>
              <a:t>4 </a:t>
            </a:r>
            <a:r>
              <a:rPr lang="de-DE" sz="32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cities</a:t>
            </a:r>
            <a:r>
              <a:rPr lang="de-DE" sz="3200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dirty="0">
                <a:solidFill>
                  <a:srgbClr val="5B9BD5"/>
                </a:solidFill>
                <a:latin typeface="Corbel" panose="020B0503020204020204" pitchFamily="34" charset="0"/>
              </a:rPr>
              <a:t>in Europe </a:t>
            </a:r>
            <a:r>
              <a:rPr lang="de-DE" dirty="0" err="1">
                <a:solidFill>
                  <a:srgbClr val="5B9BD5"/>
                </a:solidFill>
                <a:latin typeface="Corbel" panose="020B0503020204020204" pitchFamily="34" charset="0"/>
              </a:rPr>
              <a:t>and</a:t>
            </a:r>
            <a:r>
              <a:rPr lang="de-DE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dirty="0" err="1">
                <a:solidFill>
                  <a:srgbClr val="5B9BD5"/>
                </a:solidFill>
                <a:latin typeface="Corbel" panose="020B0503020204020204" pitchFamily="34" charset="0"/>
              </a:rPr>
              <a:t>Asia</a:t>
            </a:r>
            <a:r>
              <a:rPr lang="de-DE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dirty="0" err="1">
                <a:solidFill>
                  <a:srgbClr val="5B9BD5"/>
                </a:solidFill>
                <a:latin typeface="Corbel" panose="020B0503020204020204" pitchFamily="34" charset="0"/>
              </a:rPr>
              <a:t>are</a:t>
            </a:r>
            <a:r>
              <a:rPr lang="de-DE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dirty="0" err="1">
                <a:solidFill>
                  <a:srgbClr val="5B9BD5"/>
                </a:solidFill>
                <a:latin typeface="Corbel" panose="020B0503020204020204" pitchFamily="34" charset="0"/>
              </a:rPr>
              <a:t>part</a:t>
            </a:r>
            <a:r>
              <a:rPr lang="de-DE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dirty="0" err="1">
                <a:solidFill>
                  <a:srgbClr val="5B9BD5"/>
                </a:solidFill>
                <a:latin typeface="Corbel" panose="020B0503020204020204" pitchFamily="34" charset="0"/>
              </a:rPr>
              <a:t>of</a:t>
            </a:r>
            <a:r>
              <a:rPr lang="de-DE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dirty="0" err="1">
                <a:solidFill>
                  <a:srgbClr val="5B9BD5"/>
                </a:solidFill>
                <a:latin typeface="Corbel" panose="020B0503020204020204" pitchFamily="34" charset="0"/>
              </a:rPr>
              <a:t>the</a:t>
            </a:r>
            <a:r>
              <a:rPr lang="de-DE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dirty="0" err="1">
                <a:solidFill>
                  <a:srgbClr val="5B9BD5"/>
                </a:solidFill>
                <a:latin typeface="Corbel" panose="020B0503020204020204" pitchFamily="34" charset="0"/>
              </a:rPr>
              <a:t>community</a:t>
            </a:r>
            <a:endParaRPr lang="de-DE" dirty="0">
              <a:solidFill>
                <a:srgbClr val="5B9BD5"/>
              </a:solidFill>
              <a:latin typeface="Corbel" panose="020B0503020204020204" pitchFamily="34" charset="0"/>
            </a:endParaRPr>
          </a:p>
          <a:p>
            <a:endParaRPr lang="de-DE" dirty="0"/>
          </a:p>
        </p:txBody>
      </p:sp>
      <p:sp>
        <p:nvSpPr>
          <p:cNvPr id="16" name="Textfeld 9"/>
          <p:cNvSpPr txBox="1"/>
          <p:nvPr/>
        </p:nvSpPr>
        <p:spPr>
          <a:xfrm>
            <a:off x="3115372" y="2624858"/>
            <a:ext cx="462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5B9BD5"/>
                </a:solidFill>
                <a:latin typeface="Corbel" panose="020B0503020204020204" pitchFamily="34" charset="0"/>
              </a:rPr>
              <a:t>Over 60k </a:t>
            </a:r>
            <a:r>
              <a:rPr lang="de-DE" dirty="0" err="1">
                <a:solidFill>
                  <a:srgbClr val="5B9BD5"/>
                </a:solidFill>
                <a:latin typeface="Corbel" panose="020B0503020204020204" pitchFamily="34" charset="0"/>
              </a:rPr>
              <a:t>users</a:t>
            </a:r>
            <a:r>
              <a:rPr lang="de-DE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dirty="0" err="1">
                <a:solidFill>
                  <a:srgbClr val="5B9BD5"/>
                </a:solidFill>
                <a:latin typeface="Corbel" panose="020B0503020204020204" pitchFamily="34" charset="0"/>
              </a:rPr>
              <a:t>with</a:t>
            </a:r>
            <a:r>
              <a:rPr lang="de-DE" dirty="0">
                <a:solidFill>
                  <a:srgbClr val="5B9BD5"/>
                </a:solidFill>
                <a:latin typeface="Corbel" panose="020B0503020204020204" pitchFamily="34" charset="0"/>
              </a:rPr>
              <a:t> 56% </a:t>
            </a:r>
            <a:r>
              <a:rPr lang="de-DE" dirty="0" err="1">
                <a:solidFill>
                  <a:srgbClr val="5B9BD5"/>
                </a:solidFill>
                <a:latin typeface="Corbel" panose="020B0503020204020204" pitchFamily="34" charset="0"/>
              </a:rPr>
              <a:t>retention</a:t>
            </a:r>
            <a:r>
              <a:rPr lang="de-DE" dirty="0">
                <a:solidFill>
                  <a:srgbClr val="5B9BD5"/>
                </a:solidFill>
                <a:latin typeface="Corbel" panose="020B0503020204020204" pitchFamily="34" charset="0"/>
              </a:rPr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375434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5"/>
          <a:stretch/>
        </p:blipFill>
        <p:spPr>
          <a:xfrm>
            <a:off x="480766" y="917805"/>
            <a:ext cx="1300899" cy="97357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68753" y="1345021"/>
            <a:ext cx="363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Market Size</a:t>
            </a:r>
          </a:p>
        </p:txBody>
      </p:sp>
      <p:sp>
        <p:nvSpPr>
          <p:cNvPr id="2" name="Ellipse 1"/>
          <p:cNvSpPr/>
          <p:nvPr/>
        </p:nvSpPr>
        <p:spPr>
          <a:xfrm>
            <a:off x="1338605" y="2856322"/>
            <a:ext cx="2262433" cy="21870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Corbel" panose="020B0503020204020204" pitchFamily="34" charset="0"/>
              </a:rPr>
              <a:t>224</a:t>
            </a:r>
            <a:r>
              <a:rPr lang="de-DE" sz="3600" dirty="0">
                <a:latin typeface="Corbel" panose="020B0503020204020204" pitchFamily="34" charset="0"/>
              </a:rPr>
              <a:t> M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31215" y="5185035"/>
            <a:ext cx="2630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5B9BD5"/>
                </a:solidFill>
                <a:latin typeface="Corbel" panose="020B0503020204020204" pitchFamily="34" charset="0"/>
              </a:rPr>
              <a:t>People </a:t>
            </a:r>
            <a:r>
              <a:rPr lang="de-DE" sz="14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lived</a:t>
            </a:r>
            <a:r>
              <a:rPr lang="de-DE" sz="1400" b="1" dirty="0">
                <a:solidFill>
                  <a:srgbClr val="5B9BD5"/>
                </a:solidFill>
                <a:latin typeface="Corbel" panose="020B0503020204020204" pitchFamily="34" charset="0"/>
              </a:rPr>
              <a:t> outside </a:t>
            </a:r>
            <a:r>
              <a:rPr lang="de-DE" sz="14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of</a:t>
            </a:r>
            <a:r>
              <a:rPr lang="de-DE" sz="1400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their</a:t>
            </a:r>
            <a:r>
              <a:rPr lang="de-DE" sz="1400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country</a:t>
            </a:r>
            <a:r>
              <a:rPr lang="de-DE" sz="1400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of</a:t>
            </a:r>
            <a:r>
              <a:rPr lang="de-DE" sz="1400" b="1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solidFill>
                  <a:srgbClr val="5B9BD5"/>
                </a:solidFill>
                <a:latin typeface="Corbel" panose="020B0503020204020204" pitchFamily="34" charset="0"/>
              </a:rPr>
              <a:t>origin</a:t>
            </a:r>
            <a:r>
              <a:rPr lang="de-DE" sz="1400" b="1" dirty="0">
                <a:solidFill>
                  <a:srgbClr val="5B9BD5"/>
                </a:solidFill>
                <a:latin typeface="Corbel" panose="020B0503020204020204" pitchFamily="34" charset="0"/>
              </a:rPr>
              <a:t> in 2015</a:t>
            </a:r>
          </a:p>
          <a:p>
            <a:pPr algn="ctr"/>
            <a:endParaRPr lang="de-DE" sz="1400" b="1" dirty="0">
              <a:solidFill>
                <a:srgbClr val="5B9BD5"/>
              </a:solidFill>
              <a:latin typeface="Corbel" panose="020B0503020204020204" pitchFamily="34" charset="0"/>
            </a:endParaRPr>
          </a:p>
          <a:p>
            <a:pPr algn="ctr"/>
            <a:r>
              <a:rPr lang="de-DE" sz="1050" i="1" dirty="0">
                <a:latin typeface="Corbel" panose="020B0503020204020204" pitchFamily="34" charset="0"/>
              </a:rPr>
              <a:t>Source: United </a:t>
            </a:r>
            <a:r>
              <a:rPr lang="de-DE" sz="1050" i="1" dirty="0" err="1">
                <a:latin typeface="Corbel" panose="020B0503020204020204" pitchFamily="34" charset="0"/>
              </a:rPr>
              <a:t>Nations</a:t>
            </a:r>
            <a:r>
              <a:rPr lang="de-DE" sz="1050" i="1" dirty="0">
                <a:latin typeface="Corbel" panose="020B0503020204020204" pitchFamily="34" charset="0"/>
              </a:rPr>
              <a:t> Migration </a:t>
            </a:r>
            <a:r>
              <a:rPr lang="de-DE" sz="1050" i="1" dirty="0" err="1">
                <a:latin typeface="Corbel" panose="020B0503020204020204" pitchFamily="34" charset="0"/>
              </a:rPr>
              <a:t>Foundation</a:t>
            </a:r>
            <a:endParaRPr lang="de-DE" sz="1050" i="1" dirty="0">
              <a:latin typeface="Corbel" panose="020B0503020204020204" pitchFamily="34" charset="0"/>
            </a:endParaRPr>
          </a:p>
          <a:p>
            <a:pPr algn="ctr"/>
            <a:r>
              <a:rPr lang="de-DE" sz="1050" i="1" dirty="0">
                <a:latin typeface="Corbel" panose="020B0503020204020204" pitchFamily="34" charset="0"/>
              </a:rPr>
              <a:t>http://www.un.org/en/development/desa/population/migration/publications/migrationreport/docs/MigrationReport2015_Highlights.pdf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00" y="688859"/>
            <a:ext cx="5889990" cy="38335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07500" y="5215382"/>
            <a:ext cx="585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High Income: More </a:t>
            </a:r>
            <a:r>
              <a:rPr lang="de-DE" dirty="0" err="1"/>
              <a:t>than</a:t>
            </a:r>
            <a:r>
              <a:rPr lang="de-DE" dirty="0"/>
              <a:t> 12.476 $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 per </a:t>
            </a:r>
            <a:r>
              <a:rPr lang="de-DE" dirty="0" err="1"/>
              <a:t>capita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5407500" y="5569756"/>
            <a:ext cx="635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Middle</a:t>
            </a:r>
            <a:r>
              <a:rPr lang="de-DE" dirty="0"/>
              <a:t> Income: </a:t>
            </a:r>
            <a:r>
              <a:rPr lang="de-DE" dirty="0" err="1"/>
              <a:t>From</a:t>
            </a:r>
            <a:r>
              <a:rPr lang="de-DE" dirty="0"/>
              <a:t> 1026 </a:t>
            </a:r>
            <a:r>
              <a:rPr lang="de-DE" dirty="0" err="1"/>
              <a:t>to</a:t>
            </a:r>
            <a:r>
              <a:rPr lang="de-DE" dirty="0"/>
              <a:t> 12.476 $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 per </a:t>
            </a:r>
            <a:r>
              <a:rPr lang="de-DE" dirty="0" err="1"/>
              <a:t>capita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407500" y="5923699"/>
            <a:ext cx="517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Low Income: Below 1025$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 per </a:t>
            </a:r>
            <a:r>
              <a:rPr lang="de-DE" dirty="0" err="1"/>
              <a:t>capita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6325668" y="6263817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/>
              <a:t>Source: World Bank</a:t>
            </a:r>
          </a:p>
          <a:p>
            <a:r>
              <a:rPr lang="de-DE" sz="1000" i="1" dirty="0"/>
              <a:t>https://datahelpdesk.worldbank.org/knowledgebase/articles/906519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07500" y="5043339"/>
            <a:ext cx="6261586" cy="1620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689068" y="4326977"/>
            <a:ext cx="5326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i="1" dirty="0">
                <a:latin typeface="Corbel" panose="020B0503020204020204" pitchFamily="34" charset="0"/>
              </a:rPr>
              <a:t>Source: United </a:t>
            </a:r>
            <a:r>
              <a:rPr lang="de-DE" sz="1000" i="1" dirty="0" err="1">
                <a:latin typeface="Corbel" panose="020B0503020204020204" pitchFamily="34" charset="0"/>
              </a:rPr>
              <a:t>Nations</a:t>
            </a:r>
            <a:r>
              <a:rPr lang="de-DE" sz="1000" i="1" dirty="0">
                <a:latin typeface="Corbel" panose="020B0503020204020204" pitchFamily="34" charset="0"/>
              </a:rPr>
              <a:t> Migration </a:t>
            </a:r>
            <a:r>
              <a:rPr lang="de-DE" sz="1000" i="1" dirty="0" err="1">
                <a:latin typeface="Corbel" panose="020B0503020204020204" pitchFamily="34" charset="0"/>
              </a:rPr>
              <a:t>Foundation</a:t>
            </a:r>
            <a:endParaRPr lang="de-DE" sz="1000" i="1" dirty="0">
              <a:latin typeface="Corbel" panose="020B0503020204020204" pitchFamily="34" charset="0"/>
            </a:endParaRPr>
          </a:p>
          <a:p>
            <a:pPr algn="ctr"/>
            <a:r>
              <a:rPr lang="de-DE" sz="1000" i="1" dirty="0">
                <a:latin typeface="Corbel" panose="020B0503020204020204" pitchFamily="34" charset="0"/>
              </a:rPr>
              <a:t>http://www.un.org/en/development/desa/population/migration/publications/migrationreport/docs/MigrationReport2015_Highlights.pdf</a:t>
            </a:r>
          </a:p>
        </p:txBody>
      </p:sp>
    </p:spTree>
    <p:extLst>
      <p:ext uri="{BB962C8B-B14F-4D97-AF65-F5344CB8AC3E}">
        <p14:creationId xmlns:p14="http://schemas.microsoft.com/office/powerpoint/2010/main" val="21381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5"/>
          <a:stretch/>
        </p:blipFill>
        <p:spPr>
          <a:xfrm>
            <a:off x="480766" y="917805"/>
            <a:ext cx="1300899" cy="97357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81665" y="1253765"/>
            <a:ext cx="363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Competition</a:t>
            </a:r>
            <a:endParaRPr lang="de-DE" sz="2800" dirty="0">
              <a:solidFill>
                <a:srgbClr val="7D439A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84" y="2491060"/>
            <a:ext cx="978750" cy="6525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84" y="4123951"/>
            <a:ext cx="1205008" cy="4230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5550682"/>
            <a:ext cx="932928" cy="9329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18" y="2163688"/>
            <a:ext cx="1379367" cy="6536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21" y="2432346"/>
            <a:ext cx="1684217" cy="3849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20" y="5744824"/>
            <a:ext cx="918314" cy="36215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4547011"/>
            <a:ext cx="716525" cy="71652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61" y="4827909"/>
            <a:ext cx="1832854" cy="39878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32" y="5824710"/>
            <a:ext cx="1238499" cy="46615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8" t="23041" r="20073" b="17686"/>
          <a:stretch/>
        </p:blipFill>
        <p:spPr>
          <a:xfrm>
            <a:off x="5161280" y="3981553"/>
            <a:ext cx="1167605" cy="48172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900" y="3791989"/>
            <a:ext cx="765665" cy="56672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4" y="2320320"/>
            <a:ext cx="823240" cy="82324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2725104" y="4842633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rbel" panose="020B0503020204020204" pitchFamily="34" charset="0"/>
              </a:rPr>
              <a:t>Expatriates.com</a:t>
            </a:r>
          </a:p>
        </p:txBody>
      </p:sp>
      <p:sp>
        <p:nvSpPr>
          <p:cNvPr id="21" name="Pfeil: nach rechts 20"/>
          <p:cNvSpPr/>
          <p:nvPr/>
        </p:nvSpPr>
        <p:spPr>
          <a:xfrm rot="16200000">
            <a:off x="6192967" y="1110267"/>
            <a:ext cx="1368583" cy="286994"/>
          </a:xfrm>
          <a:prstGeom prst="rightArrow">
            <a:avLst>
              <a:gd name="adj1" fmla="val 28759"/>
              <a:gd name="adj2" fmla="val 50000"/>
            </a:avLst>
          </a:prstGeom>
          <a:solidFill>
            <a:srgbClr val="7D4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/>
          <p:cNvSpPr/>
          <p:nvPr/>
        </p:nvSpPr>
        <p:spPr>
          <a:xfrm>
            <a:off x="8885755" y="3218965"/>
            <a:ext cx="1368583" cy="286994"/>
          </a:xfrm>
          <a:prstGeom prst="rightArrow">
            <a:avLst>
              <a:gd name="adj1" fmla="val 28759"/>
              <a:gd name="adj2" fmla="val 50000"/>
            </a:avLst>
          </a:prstGeom>
          <a:solidFill>
            <a:srgbClr val="7D4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/>
          <p:cNvSpPr/>
          <p:nvPr/>
        </p:nvSpPr>
        <p:spPr>
          <a:xfrm rot="10800000">
            <a:off x="3691084" y="3218964"/>
            <a:ext cx="1368583" cy="286994"/>
          </a:xfrm>
          <a:prstGeom prst="rightArrow">
            <a:avLst>
              <a:gd name="adj1" fmla="val 28759"/>
              <a:gd name="adj2" fmla="val 50000"/>
            </a:avLst>
          </a:prstGeom>
          <a:solidFill>
            <a:srgbClr val="7D4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/>
          <p:cNvSpPr/>
          <p:nvPr/>
        </p:nvSpPr>
        <p:spPr>
          <a:xfrm rot="5400000">
            <a:off x="6192967" y="5706123"/>
            <a:ext cx="1368583" cy="286994"/>
          </a:xfrm>
          <a:prstGeom prst="rightArrow">
            <a:avLst>
              <a:gd name="adj1" fmla="val 28759"/>
              <a:gd name="adj2" fmla="val 50000"/>
            </a:avLst>
          </a:prstGeom>
          <a:solidFill>
            <a:srgbClr val="7D4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/>
          <p:cNvCxnSpPr>
            <a:stCxn id="21" idx="1"/>
            <a:endCxn id="24" idx="1"/>
          </p:cNvCxnSpPr>
          <p:nvPr/>
        </p:nvCxnSpPr>
        <p:spPr>
          <a:xfrm>
            <a:off x="6877259" y="1938056"/>
            <a:ext cx="0" cy="3227273"/>
          </a:xfrm>
          <a:prstGeom prst="line">
            <a:avLst/>
          </a:prstGeom>
          <a:ln w="19050">
            <a:solidFill>
              <a:srgbClr val="7D439A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23" idx="1"/>
            <a:endCxn id="22" idx="1"/>
          </p:cNvCxnSpPr>
          <p:nvPr/>
        </p:nvCxnSpPr>
        <p:spPr>
          <a:xfrm>
            <a:off x="5059667" y="3362461"/>
            <a:ext cx="3826088" cy="1"/>
          </a:xfrm>
          <a:prstGeom prst="line">
            <a:avLst/>
          </a:prstGeom>
          <a:ln w="28575">
            <a:solidFill>
              <a:srgbClr val="7D439A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007064" y="163973"/>
            <a:ext cx="270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Multiple Products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068024" y="6483610"/>
            <a:ext cx="270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Single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product</a:t>
            </a:r>
            <a:endParaRPr lang="de-DE" b="1" dirty="0">
              <a:solidFill>
                <a:srgbClr val="5B9BD5"/>
              </a:solidFill>
              <a:latin typeface="Corbel" panose="020B0503020204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167320" y="3182360"/>
            <a:ext cx="270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Website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only</a:t>
            </a:r>
            <a:endParaRPr lang="de-DE" b="1" dirty="0">
              <a:solidFill>
                <a:srgbClr val="5B9BD5"/>
              </a:solidFill>
              <a:latin typeface="Corbel" panose="020B0503020204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0254338" y="3158493"/>
            <a:ext cx="270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5B9BD5"/>
                </a:solidFill>
                <a:latin typeface="Corbel" panose="020B0503020204020204" pitchFamily="34" charset="0"/>
              </a:rPr>
              <a:t>Multiple </a:t>
            </a:r>
            <a:r>
              <a:rPr lang="de-DE" b="1" dirty="0" err="1">
                <a:solidFill>
                  <a:srgbClr val="5B9BD5"/>
                </a:solidFill>
                <a:latin typeface="Corbel" panose="020B0503020204020204" pitchFamily="34" charset="0"/>
              </a:rPr>
              <a:t>platforms</a:t>
            </a:r>
            <a:endParaRPr lang="de-DE" b="1" dirty="0">
              <a:solidFill>
                <a:srgbClr val="5B9BD5"/>
              </a:solidFill>
              <a:latin typeface="Corbel" panose="020B0503020204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21" y="1253764"/>
            <a:ext cx="1425366" cy="4822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27890" y="1568741"/>
            <a:ext cx="704675" cy="13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98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5"/>
          <a:stretch/>
        </p:blipFill>
        <p:spPr>
          <a:xfrm>
            <a:off x="480766" y="917805"/>
            <a:ext cx="1300899" cy="97357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81665" y="1253765"/>
            <a:ext cx="363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Direct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Competition</a:t>
            </a:r>
            <a:endParaRPr lang="de-DE" sz="2800" dirty="0">
              <a:solidFill>
                <a:srgbClr val="7D439A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62" y="2722881"/>
            <a:ext cx="2431183" cy="5556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629" y="2540052"/>
            <a:ext cx="1944377" cy="92135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601329" y="5342232"/>
            <a:ext cx="7248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Both</a:t>
            </a:r>
            <a:r>
              <a:rPr lang="de-DE" sz="40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40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are</a:t>
            </a:r>
            <a:r>
              <a:rPr lang="de-DE" sz="40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40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based</a:t>
            </a:r>
            <a:r>
              <a:rPr lang="de-DE" sz="4000" b="1" dirty="0">
                <a:solidFill>
                  <a:srgbClr val="FF0000"/>
                </a:solidFill>
                <a:latin typeface="Corbel" panose="020B0503020204020204" pitchFamily="34" charset="0"/>
              </a:rPr>
              <a:t> on </a:t>
            </a:r>
            <a:r>
              <a:rPr lang="de-DE" sz="40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payable</a:t>
            </a:r>
            <a:r>
              <a:rPr lang="de-DE" sz="40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40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subscription</a:t>
            </a:r>
            <a:r>
              <a:rPr lang="de-DE" sz="40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40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model</a:t>
            </a:r>
            <a:r>
              <a:rPr lang="de-DE" sz="40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de-DE" sz="40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for</a:t>
            </a:r>
            <a:r>
              <a:rPr lang="de-DE" sz="4000" b="1" dirty="0">
                <a:solidFill>
                  <a:srgbClr val="FF0000"/>
                </a:solidFill>
                <a:latin typeface="Corbel" panose="020B0503020204020204" pitchFamily="34" charset="0"/>
              </a:rPr>
              <a:t> end </a:t>
            </a:r>
            <a:r>
              <a:rPr lang="de-DE" sz="40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user</a:t>
            </a:r>
            <a:endParaRPr lang="de-DE" sz="4000" b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746229" y="3607877"/>
            <a:ext cx="4899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5B9BD5"/>
                </a:solidFill>
                <a:latin typeface="Corbel" panose="020B0503020204020204" pitchFamily="34" charset="0"/>
              </a:rPr>
              <a:t>220k  </a:t>
            </a:r>
            <a:r>
              <a:rPr lang="de-DE" sz="4000" dirty="0" err="1">
                <a:solidFill>
                  <a:srgbClr val="5B9BD5"/>
                </a:solidFill>
                <a:latin typeface="Corbel" panose="020B0503020204020204" pitchFamily="34" charset="0"/>
              </a:rPr>
              <a:t>users</a:t>
            </a:r>
            <a:r>
              <a:rPr lang="de-DE" sz="4000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</a:p>
          <a:p>
            <a:r>
              <a:rPr lang="de-DE" sz="2400" dirty="0">
                <a:latin typeface="Corbel" panose="020B0503020204020204" pitchFamily="34" charset="0"/>
              </a:rPr>
              <a:t>(</a:t>
            </a:r>
            <a:r>
              <a:rPr lang="de-DE" sz="2400" dirty="0" err="1">
                <a:latin typeface="Corbel" panose="020B0503020204020204" pitchFamily="34" charset="0"/>
              </a:rPr>
              <a:t>very</a:t>
            </a:r>
            <a:r>
              <a:rPr lang="de-DE" sz="2400" dirty="0">
                <a:latin typeface="Corbel" panose="020B0503020204020204" pitchFamily="34" charset="0"/>
              </a:rPr>
              <a:t> </a:t>
            </a:r>
            <a:r>
              <a:rPr lang="de-DE" sz="2400" dirty="0" err="1">
                <a:latin typeface="Corbel" panose="020B0503020204020204" pitchFamily="34" charset="0"/>
              </a:rPr>
              <a:t>exclusive</a:t>
            </a:r>
            <a:r>
              <a:rPr lang="de-DE" sz="2400" dirty="0">
                <a:latin typeface="Corbel" panose="020B0503020204020204" pitchFamily="34" charset="0"/>
              </a:rPr>
              <a:t> </a:t>
            </a:r>
            <a:r>
              <a:rPr lang="de-DE" sz="2400" dirty="0" err="1">
                <a:latin typeface="Corbel" panose="020B0503020204020204" pitchFamily="34" charset="0"/>
              </a:rPr>
              <a:t>and</a:t>
            </a:r>
            <a:r>
              <a:rPr lang="de-DE" sz="2400" dirty="0">
                <a:latin typeface="Corbel" panose="020B0503020204020204" pitchFamily="34" charset="0"/>
              </a:rPr>
              <a:t> limited </a:t>
            </a:r>
            <a:r>
              <a:rPr lang="de-DE" sz="2400" dirty="0" err="1">
                <a:latin typeface="Corbel" panose="020B0503020204020204" pitchFamily="34" charset="0"/>
              </a:rPr>
              <a:t>to</a:t>
            </a:r>
            <a:r>
              <a:rPr lang="de-DE" sz="2400" dirty="0">
                <a:latin typeface="Corbel" panose="020B0503020204020204" pitchFamily="34" charset="0"/>
              </a:rPr>
              <a:t> 220k)</a:t>
            </a:r>
          </a:p>
        </p:txBody>
      </p:sp>
      <p:sp>
        <p:nvSpPr>
          <p:cNvPr id="10" name="Textfeld 7"/>
          <p:cNvSpPr txBox="1"/>
          <p:nvPr/>
        </p:nvSpPr>
        <p:spPr>
          <a:xfrm>
            <a:off x="-2" y="3607877"/>
            <a:ext cx="5710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5B9BD5"/>
                </a:solidFill>
                <a:latin typeface="Corbel" panose="020B0503020204020204" pitchFamily="34" charset="0"/>
              </a:rPr>
              <a:t>2,2M </a:t>
            </a:r>
            <a:r>
              <a:rPr lang="de-DE" sz="4000" dirty="0" err="1">
                <a:solidFill>
                  <a:srgbClr val="5B9BD5"/>
                </a:solidFill>
                <a:latin typeface="Corbel" panose="020B0503020204020204" pitchFamily="34" charset="0"/>
              </a:rPr>
              <a:t>users</a:t>
            </a:r>
            <a:r>
              <a:rPr lang="de-DE" sz="4000" dirty="0">
                <a:solidFill>
                  <a:srgbClr val="5B9BD5"/>
                </a:solidFill>
                <a:latin typeface="Corbel" panose="020B0503020204020204" pitchFamily="34" charset="0"/>
              </a:rPr>
              <a:t> </a:t>
            </a:r>
          </a:p>
          <a:p>
            <a:r>
              <a:rPr lang="de-DE" sz="2400" dirty="0">
                <a:latin typeface="Corbel" panose="020B0503020204020204" pitchFamily="34" charset="0"/>
              </a:rPr>
              <a:t>(</a:t>
            </a:r>
            <a:r>
              <a:rPr lang="de-DE" sz="2400" dirty="0" err="1">
                <a:latin typeface="Corbel" panose="020B0503020204020204" pitchFamily="34" charset="0"/>
              </a:rPr>
              <a:t>users</a:t>
            </a:r>
            <a:r>
              <a:rPr lang="de-DE" sz="2400" dirty="0">
                <a:latin typeface="Corbel" panose="020B0503020204020204" pitchFamily="34" charset="0"/>
              </a:rPr>
              <a:t> </a:t>
            </a:r>
            <a:r>
              <a:rPr lang="de-DE" sz="2400" dirty="0" err="1">
                <a:latin typeface="Corbel" panose="020B0503020204020204" pitchFamily="34" charset="0"/>
              </a:rPr>
              <a:t>are</a:t>
            </a:r>
            <a:r>
              <a:rPr lang="de-DE" sz="2400" dirty="0">
                <a:latin typeface="Corbel" panose="020B0503020204020204" pitchFamily="34" charset="0"/>
              </a:rPr>
              <a:t> </a:t>
            </a:r>
            <a:r>
              <a:rPr lang="de-DE" sz="2400" dirty="0" err="1">
                <a:latin typeface="Corbel" panose="020B0503020204020204" pitchFamily="34" charset="0"/>
              </a:rPr>
              <a:t>rather</a:t>
            </a:r>
            <a:r>
              <a:rPr lang="de-DE" sz="2400" dirty="0">
                <a:latin typeface="Corbel" panose="020B0503020204020204" pitchFamily="34" charset="0"/>
              </a:rPr>
              <a:t> </a:t>
            </a:r>
            <a:r>
              <a:rPr lang="de-DE" sz="2400" dirty="0" err="1">
                <a:latin typeface="Corbel" panose="020B0503020204020204" pitchFamily="34" charset="0"/>
              </a:rPr>
              <a:t>older</a:t>
            </a:r>
            <a:r>
              <a:rPr lang="de-DE" sz="2400" dirty="0">
                <a:latin typeface="Corbel" panose="020B0503020204020204" pitchFamily="34" charset="0"/>
              </a:rPr>
              <a:t>. </a:t>
            </a:r>
            <a:r>
              <a:rPr lang="de-DE" sz="2400" dirty="0" err="1">
                <a:latin typeface="Corbel" panose="020B0503020204020204" pitchFamily="34" charset="0"/>
              </a:rPr>
              <a:t>Av</a:t>
            </a:r>
            <a:r>
              <a:rPr lang="de-DE" sz="2400" dirty="0">
                <a:latin typeface="Corbel" panose="020B0503020204020204" pitchFamily="34" charset="0"/>
              </a:rPr>
              <a:t>. Age: 40 </a:t>
            </a:r>
            <a:r>
              <a:rPr lang="de-DE" sz="2400" dirty="0" err="1">
                <a:latin typeface="Corbel" panose="020B0503020204020204" pitchFamily="34" charset="0"/>
              </a:rPr>
              <a:t>Years</a:t>
            </a:r>
            <a:r>
              <a:rPr lang="de-DE" sz="2400" dirty="0">
                <a:latin typeface="Corbel" panose="020B05030202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56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5"/>
          <a:stretch/>
        </p:blipFill>
        <p:spPr>
          <a:xfrm>
            <a:off x="480766" y="917805"/>
            <a:ext cx="1300899" cy="97357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81665" y="1253765"/>
            <a:ext cx="802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Growth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Strategy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+ Investment </a:t>
            </a:r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stages</a:t>
            </a:r>
            <a:endParaRPr lang="de-DE" sz="2800" dirty="0">
              <a:solidFill>
                <a:srgbClr val="7D439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extfeld 4"/>
          <p:cNvSpPr txBox="1"/>
          <p:nvPr/>
        </p:nvSpPr>
        <p:spPr>
          <a:xfrm>
            <a:off x="986960" y="2469390"/>
            <a:ext cx="10489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latin typeface="Corbel" panose="020B0503020204020204" pitchFamily="34" charset="0"/>
              </a:rPr>
              <a:t>Once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weekly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meet-up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event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made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by</a:t>
            </a:r>
            <a:r>
              <a:rPr lang="de-DE" sz="2200" dirty="0">
                <a:latin typeface="Corbel" panose="020B0503020204020204" pitchFamily="34" charset="0"/>
              </a:rPr>
              <a:t> a </a:t>
            </a:r>
            <a:r>
              <a:rPr lang="de-DE" sz="2200" dirty="0" err="1">
                <a:latin typeface="Corbel" panose="020B0503020204020204" pitchFamily="34" charset="0"/>
              </a:rPr>
              <a:t>paid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community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member</a:t>
            </a:r>
            <a:r>
              <a:rPr lang="de-DE" sz="2200" dirty="0">
                <a:latin typeface="Corbel" panose="020B0503020204020204" pitchFamily="34" charset="0"/>
              </a:rPr>
              <a:t> (~30 Euro) at </a:t>
            </a:r>
            <a:r>
              <a:rPr lang="de-DE" sz="2200" dirty="0" err="1">
                <a:latin typeface="Corbel" panose="020B0503020204020204" pitchFamily="34" charset="0"/>
              </a:rPr>
              <a:t>the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start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of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community</a:t>
            </a:r>
            <a:r>
              <a:rPr lang="de-DE" sz="2200" dirty="0">
                <a:latin typeface="Corbel" panose="020B0503020204020204" pitchFamily="34" charset="0"/>
              </a:rPr>
              <a:t>. </a:t>
            </a:r>
            <a:r>
              <a:rPr lang="de-DE" sz="2200" b="1" dirty="0">
                <a:latin typeface="Corbel" panose="020B0503020204020204" pitchFamily="34" charset="0"/>
              </a:rPr>
              <a:t>(Investment </a:t>
            </a:r>
            <a:r>
              <a:rPr lang="de-DE" sz="2200" b="1" dirty="0" err="1">
                <a:latin typeface="Corbel" panose="020B0503020204020204" pitchFamily="34" charset="0"/>
              </a:rPr>
              <a:t>stage</a:t>
            </a:r>
            <a:r>
              <a:rPr lang="de-DE" sz="2200" b="1" dirty="0"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12" name="Textfeld 4"/>
          <p:cNvSpPr txBox="1"/>
          <p:nvPr/>
        </p:nvSpPr>
        <p:spPr>
          <a:xfrm>
            <a:off x="986959" y="3816838"/>
            <a:ext cx="10489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latin typeface="Corbel" panose="020B0503020204020204" pitchFamily="34" charset="0"/>
              </a:rPr>
              <a:t>Introduction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of</a:t>
            </a:r>
            <a:r>
              <a:rPr lang="de-DE" sz="2200" dirty="0">
                <a:latin typeface="Corbel" panose="020B0503020204020204" pitchFamily="34" charset="0"/>
              </a:rPr>
              <a:t> different </a:t>
            </a:r>
            <a:r>
              <a:rPr lang="de-DE" sz="2200" dirty="0" err="1">
                <a:latin typeface="Corbel" panose="020B0503020204020204" pitchFamily="34" charset="0"/>
              </a:rPr>
              <a:t>payable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events</a:t>
            </a:r>
            <a:r>
              <a:rPr lang="de-DE" sz="2200" dirty="0">
                <a:latin typeface="Corbel" panose="020B0503020204020204" pitchFamily="34" charset="0"/>
              </a:rPr>
              <a:t> (</a:t>
            </a:r>
            <a:r>
              <a:rPr lang="de-DE" sz="2200" dirty="0" err="1">
                <a:latin typeface="Corbel" panose="020B0503020204020204" pitchFamily="34" charset="0"/>
              </a:rPr>
              <a:t>first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trips</a:t>
            </a:r>
            <a:r>
              <a:rPr lang="de-DE" sz="2200" dirty="0">
                <a:latin typeface="Corbel" panose="020B0503020204020204" pitchFamily="34" charset="0"/>
              </a:rPr>
              <a:t>, </a:t>
            </a:r>
            <a:r>
              <a:rPr lang="de-DE" sz="2200" dirty="0" err="1">
                <a:latin typeface="Corbel" panose="020B0503020204020204" pitchFamily="34" charset="0"/>
              </a:rPr>
              <a:t>then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courses</a:t>
            </a:r>
            <a:r>
              <a:rPr lang="de-DE" sz="2200" dirty="0">
                <a:latin typeface="Corbel" panose="020B0503020204020204" pitchFamily="34" charset="0"/>
              </a:rPr>
              <a:t>, </a:t>
            </a:r>
            <a:r>
              <a:rPr lang="de-DE" sz="2200" dirty="0" err="1">
                <a:latin typeface="Corbel" panose="020B0503020204020204" pitchFamily="34" charset="0"/>
              </a:rPr>
              <a:t>then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activities</a:t>
            </a:r>
            <a:r>
              <a:rPr lang="de-DE" sz="2200" dirty="0">
                <a:latin typeface="Corbel" panose="020B0503020204020204" pitchFamily="34" charset="0"/>
              </a:rPr>
              <a:t>). </a:t>
            </a:r>
            <a:r>
              <a:rPr lang="de-DE" sz="2200" b="1" dirty="0">
                <a:latin typeface="Corbel" panose="020B0503020204020204" pitchFamily="34" charset="0"/>
              </a:rPr>
              <a:t>(Investment neutral </a:t>
            </a:r>
            <a:r>
              <a:rPr lang="de-DE" sz="2200" b="1" dirty="0" err="1">
                <a:latin typeface="Corbel" panose="020B0503020204020204" pitchFamily="34" charset="0"/>
              </a:rPr>
              <a:t>stage</a:t>
            </a:r>
            <a:r>
              <a:rPr lang="de-DE" sz="2200" b="1" dirty="0"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13" name="Textfeld 4"/>
          <p:cNvSpPr txBox="1"/>
          <p:nvPr/>
        </p:nvSpPr>
        <p:spPr>
          <a:xfrm>
            <a:off x="986958" y="4825732"/>
            <a:ext cx="10489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latin typeface="Corbel" panose="020B0503020204020204" pitchFamily="34" charset="0"/>
              </a:rPr>
              <a:t>Owners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of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Businesses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are</a:t>
            </a:r>
            <a:r>
              <a:rPr lang="de-DE" sz="2200" dirty="0">
                <a:latin typeface="Corbel" panose="020B0503020204020204" pitchFamily="34" charset="0"/>
              </a:rPr>
              <a:t> also </a:t>
            </a:r>
            <a:r>
              <a:rPr lang="de-DE" sz="2200" dirty="0" err="1">
                <a:latin typeface="Corbel" panose="020B0503020204020204" pitchFamily="34" charset="0"/>
              </a:rPr>
              <a:t>part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of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the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community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of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expatriates</a:t>
            </a:r>
            <a:r>
              <a:rPr lang="de-DE" sz="2200" dirty="0">
                <a:latin typeface="Corbel" panose="020B0503020204020204" pitchFamily="34" charset="0"/>
              </a:rPr>
              <a:t>, </a:t>
            </a:r>
            <a:r>
              <a:rPr lang="de-DE" sz="2200" dirty="0" err="1">
                <a:latin typeface="Corbel" panose="020B0503020204020204" pitchFamily="34" charset="0"/>
              </a:rPr>
              <a:t>therefore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no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advertising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is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required</a:t>
            </a:r>
            <a:r>
              <a:rPr lang="de-DE" sz="2200" dirty="0">
                <a:latin typeface="Corbel" panose="020B0503020204020204" pitchFamily="34" charset="0"/>
              </a:rPr>
              <a:t>. </a:t>
            </a:r>
            <a:r>
              <a:rPr lang="de-DE" sz="2200" dirty="0" err="1">
                <a:latin typeface="Corbel" panose="020B0503020204020204" pitchFamily="34" charset="0"/>
              </a:rPr>
              <a:t>They</a:t>
            </a:r>
            <a:r>
              <a:rPr lang="de-DE" sz="2200" dirty="0">
                <a:latin typeface="Corbel" panose="020B0503020204020204" pitchFamily="34" charset="0"/>
              </a:rPr>
              <a:t> will </a:t>
            </a:r>
            <a:r>
              <a:rPr lang="de-DE" sz="2200" dirty="0" err="1">
                <a:latin typeface="Corbel" panose="020B0503020204020204" pitchFamily="34" charset="0"/>
              </a:rPr>
              <a:t>come</a:t>
            </a:r>
            <a:r>
              <a:rPr lang="de-DE" sz="2200" dirty="0">
                <a:latin typeface="Corbel" panose="020B0503020204020204" pitchFamily="34" charset="0"/>
              </a:rPr>
              <a:t> on </a:t>
            </a:r>
            <a:r>
              <a:rPr lang="de-DE" sz="2200" dirty="0" err="1">
                <a:latin typeface="Corbel" panose="020B0503020204020204" pitchFamily="34" charset="0"/>
              </a:rPr>
              <a:t>their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own</a:t>
            </a:r>
            <a:r>
              <a:rPr lang="de-DE" sz="2200" dirty="0">
                <a:latin typeface="Corbel" panose="020B0503020204020204" pitchFamily="34" charset="0"/>
              </a:rPr>
              <a:t>. Resident Start-up </a:t>
            </a:r>
            <a:r>
              <a:rPr lang="de-DE" sz="2200" dirty="0" err="1">
                <a:latin typeface="Corbel" panose="020B0503020204020204" pitchFamily="34" charset="0"/>
              </a:rPr>
              <a:t>community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normally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are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the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first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users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of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the</a:t>
            </a:r>
            <a:r>
              <a:rPr lang="de-DE" sz="2200" dirty="0">
                <a:latin typeface="Corbel" panose="020B0503020204020204" pitchFamily="34" charset="0"/>
              </a:rPr>
              <a:t> Business </a:t>
            </a:r>
            <a:r>
              <a:rPr lang="de-DE" sz="2200" dirty="0" err="1">
                <a:latin typeface="Corbel" panose="020B0503020204020204" pitchFamily="34" charset="0"/>
              </a:rPr>
              <a:t>directory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system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b="1" dirty="0">
                <a:latin typeface="Corbel" panose="020B0503020204020204" pitchFamily="34" charset="0"/>
              </a:rPr>
              <a:t>(Profit </a:t>
            </a:r>
            <a:r>
              <a:rPr lang="de-DE" sz="2200" b="1" dirty="0" err="1">
                <a:latin typeface="Corbel" panose="020B0503020204020204" pitchFamily="34" charset="0"/>
              </a:rPr>
              <a:t>stage</a:t>
            </a:r>
            <a:r>
              <a:rPr lang="de-DE" sz="2200" b="1" dirty="0"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14" name="Textfeld 4"/>
          <p:cNvSpPr txBox="1"/>
          <p:nvPr/>
        </p:nvSpPr>
        <p:spPr>
          <a:xfrm>
            <a:off x="3875714" y="6169979"/>
            <a:ext cx="4345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FF0000"/>
                </a:solidFill>
                <a:latin typeface="Corbel" panose="020B0503020204020204" pitchFamily="34" charset="0"/>
              </a:rPr>
              <a:t>NO ADVERTISING WILL BE USED!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6958" y="1995720"/>
            <a:ext cx="52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PROVEN METHOD</a:t>
            </a:r>
          </a:p>
        </p:txBody>
      </p:sp>
    </p:spTree>
    <p:extLst>
      <p:ext uri="{BB962C8B-B14F-4D97-AF65-F5344CB8AC3E}">
        <p14:creationId xmlns:p14="http://schemas.microsoft.com/office/powerpoint/2010/main" val="218246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5"/>
          <a:stretch/>
        </p:blipFill>
        <p:spPr>
          <a:xfrm>
            <a:off x="480766" y="917805"/>
            <a:ext cx="1300899" cy="97357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81665" y="1253765"/>
            <a:ext cx="461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7D439A"/>
                </a:solidFill>
                <a:latin typeface="Berlin Sans FB Demi" panose="020E0802020502020306" pitchFamily="34" charset="0"/>
              </a:rPr>
              <a:t>Disruptive</a:t>
            </a:r>
            <a:r>
              <a:rPr lang="de-DE" sz="2800" dirty="0">
                <a:solidFill>
                  <a:srgbClr val="7D439A"/>
                </a:solidFill>
                <a:latin typeface="Berlin Sans FB Demi" panose="020E0802020502020306" pitchFamily="34" charset="0"/>
              </a:rPr>
              <a:t> Business Model</a:t>
            </a:r>
          </a:p>
        </p:txBody>
      </p:sp>
      <p:sp>
        <p:nvSpPr>
          <p:cNvPr id="10" name="Textfeld 4"/>
          <p:cNvSpPr txBox="1"/>
          <p:nvPr/>
        </p:nvSpPr>
        <p:spPr>
          <a:xfrm>
            <a:off x="827568" y="2666532"/>
            <a:ext cx="10489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Corbel" panose="020B0503020204020204" pitchFamily="34" charset="0"/>
              </a:rPr>
              <a:t>_</a:t>
            </a:r>
            <a:r>
              <a:rPr lang="de-DE" sz="2200" dirty="0" err="1">
                <a:latin typeface="Corbel" panose="020B0503020204020204" pitchFamily="34" charset="0"/>
              </a:rPr>
              <a:t>Competitors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are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using</a:t>
            </a:r>
            <a:r>
              <a:rPr lang="de-DE" sz="2200" dirty="0">
                <a:latin typeface="Corbel" panose="020B0503020204020204" pitchFamily="34" charset="0"/>
              </a:rPr>
              <a:t> a </a:t>
            </a:r>
            <a:r>
              <a:rPr lang="de-DE" sz="2200" dirty="0" err="1">
                <a:latin typeface="Corbel" panose="020B0503020204020204" pitchFamily="34" charset="0"/>
              </a:rPr>
              <a:t>payable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memberships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model</a:t>
            </a:r>
            <a:r>
              <a:rPr lang="de-DE" sz="2200" dirty="0">
                <a:latin typeface="Corbel" panose="020B0503020204020204" pitchFamily="34" charset="0"/>
              </a:rPr>
              <a:t> („</a:t>
            </a:r>
            <a:r>
              <a:rPr lang="de-DE" sz="2200" dirty="0" err="1">
                <a:latin typeface="Corbel" panose="020B0503020204020204" pitchFamily="34" charset="0"/>
              </a:rPr>
              <a:t>Internations</a:t>
            </a:r>
            <a:r>
              <a:rPr lang="de-DE" sz="2200" dirty="0">
                <a:latin typeface="Corbel" panose="020B0503020204020204" pitchFamily="34" charset="0"/>
              </a:rPr>
              <a:t>“ </a:t>
            </a:r>
            <a:r>
              <a:rPr lang="de-DE" sz="2200" dirty="0" err="1">
                <a:latin typeface="Corbel" panose="020B0503020204020204" pitchFamily="34" charset="0"/>
              </a:rPr>
              <a:t>and</a:t>
            </a:r>
            <a:r>
              <a:rPr lang="de-DE" sz="2200" dirty="0">
                <a:latin typeface="Corbel" panose="020B0503020204020204" pitchFamily="34" charset="0"/>
              </a:rPr>
              <a:t> „A Small World“). </a:t>
            </a:r>
            <a:r>
              <a:rPr lang="de-DE" sz="2200" dirty="0" err="1">
                <a:latin typeface="Corbel" panose="020B0503020204020204" pitchFamily="34" charset="0"/>
              </a:rPr>
              <a:t>For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the</a:t>
            </a:r>
            <a:r>
              <a:rPr lang="de-DE" sz="2200" dirty="0">
                <a:latin typeface="Corbel" panose="020B0503020204020204" pitchFamily="34" charset="0"/>
              </a:rPr>
              <a:t> end </a:t>
            </a:r>
            <a:r>
              <a:rPr lang="de-DE" sz="2200" dirty="0" err="1">
                <a:latin typeface="Corbel" panose="020B0503020204020204" pitchFamily="34" charset="0"/>
              </a:rPr>
              <a:t>user</a:t>
            </a:r>
            <a:r>
              <a:rPr lang="de-DE" sz="2200" dirty="0">
                <a:latin typeface="Corbel" panose="020B0503020204020204" pitchFamily="34" charset="0"/>
              </a:rPr>
              <a:t>, </a:t>
            </a:r>
            <a:r>
              <a:rPr lang="de-DE" sz="2200" dirty="0" err="1">
                <a:latin typeface="Corbel" panose="020B0503020204020204" pitchFamily="34" charset="0"/>
              </a:rPr>
              <a:t>our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platform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is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free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therefore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more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attractive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to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users</a:t>
            </a:r>
            <a:r>
              <a:rPr lang="de-DE" sz="22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11" name="Textfeld 4"/>
          <p:cNvSpPr txBox="1"/>
          <p:nvPr/>
        </p:nvSpPr>
        <p:spPr>
          <a:xfrm>
            <a:off x="827567" y="5138301"/>
            <a:ext cx="10489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Corbel" panose="020B0503020204020204" pitchFamily="34" charset="0"/>
              </a:rPr>
              <a:t>_</a:t>
            </a:r>
            <a:r>
              <a:rPr lang="de-DE" sz="2200" dirty="0" err="1">
                <a:latin typeface="Corbel" panose="020B0503020204020204" pitchFamily="34" charset="0"/>
              </a:rPr>
              <a:t>Expat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economy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is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only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propagating</a:t>
            </a:r>
            <a:r>
              <a:rPr lang="de-DE" sz="2200" dirty="0">
                <a:latin typeface="Corbel" panose="020B0503020204020204" pitchFamily="34" charset="0"/>
              </a:rPr>
              <a:t> via Word </a:t>
            </a:r>
            <a:r>
              <a:rPr lang="de-DE" sz="2200" dirty="0" err="1">
                <a:latin typeface="Corbel" panose="020B0503020204020204" pitchFamily="34" charset="0"/>
              </a:rPr>
              <a:t>Of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Mouth</a:t>
            </a:r>
            <a:r>
              <a:rPr lang="de-DE" sz="2200" dirty="0">
                <a:latin typeface="Corbel" panose="020B0503020204020204" pitchFamily="34" charset="0"/>
              </a:rPr>
              <a:t>. </a:t>
            </a:r>
            <a:r>
              <a:rPr lang="de-DE" sz="2200" dirty="0" err="1">
                <a:latin typeface="Corbel" panose="020B0503020204020204" pitchFamily="34" charset="0"/>
              </a:rPr>
              <a:t>No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other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way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exists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for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them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as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it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is</a:t>
            </a:r>
            <a:r>
              <a:rPr lang="de-DE" sz="2200" dirty="0">
                <a:latin typeface="Corbel" panose="020B0503020204020204" pitchFamily="34" charset="0"/>
              </a:rPr>
              <a:t> not </a:t>
            </a:r>
            <a:r>
              <a:rPr lang="de-DE" sz="2200" dirty="0" err="1">
                <a:latin typeface="Corbel" panose="020B0503020204020204" pitchFamily="34" charset="0"/>
              </a:rPr>
              <a:t>possible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to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target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Expatriates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precisely</a:t>
            </a:r>
            <a:r>
              <a:rPr lang="de-DE" sz="2200" dirty="0">
                <a:latin typeface="Corbel" panose="020B0503020204020204" pitchFamily="34" charset="0"/>
              </a:rPr>
              <a:t> -&gt; </a:t>
            </a:r>
            <a:r>
              <a:rPr lang="de-DE" sz="2200" b="1" dirty="0" err="1">
                <a:latin typeface="Corbel" panose="020B0503020204020204" pitchFamily="34" charset="0"/>
              </a:rPr>
              <a:t>We</a:t>
            </a:r>
            <a:r>
              <a:rPr lang="de-DE" sz="2200" b="1" dirty="0">
                <a:latin typeface="Corbel" panose="020B0503020204020204" pitchFamily="34" charset="0"/>
              </a:rPr>
              <a:t> bring </a:t>
            </a:r>
            <a:r>
              <a:rPr lang="de-DE" sz="2200" b="1" dirty="0" err="1">
                <a:latin typeface="Corbel" panose="020B0503020204020204" pitchFamily="34" charset="0"/>
              </a:rPr>
              <a:t>the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expat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economy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to</a:t>
            </a:r>
            <a:r>
              <a:rPr lang="de-DE" sz="2200" b="1" dirty="0">
                <a:latin typeface="Corbel" panose="020B0503020204020204" pitchFamily="34" charset="0"/>
              </a:rPr>
              <a:t> </a:t>
            </a:r>
            <a:r>
              <a:rPr lang="de-DE" sz="2200" b="1" dirty="0" err="1">
                <a:latin typeface="Corbel" panose="020B0503020204020204" pitchFamily="34" charset="0"/>
              </a:rPr>
              <a:t>the</a:t>
            </a:r>
            <a:r>
              <a:rPr lang="de-DE" sz="2200" b="1" dirty="0">
                <a:latin typeface="Corbel" panose="020B0503020204020204" pitchFamily="34" charset="0"/>
              </a:rPr>
              <a:t> 21st </a:t>
            </a:r>
            <a:r>
              <a:rPr lang="de-DE" sz="2200" b="1" dirty="0" err="1">
                <a:latin typeface="Corbel" panose="020B0503020204020204" pitchFamily="34" charset="0"/>
              </a:rPr>
              <a:t>century</a:t>
            </a:r>
            <a:r>
              <a:rPr lang="de-DE" sz="22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12" name="Textfeld 4"/>
          <p:cNvSpPr txBox="1"/>
          <p:nvPr/>
        </p:nvSpPr>
        <p:spPr>
          <a:xfrm>
            <a:off x="827569" y="3733139"/>
            <a:ext cx="10489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Corbel" panose="020B0503020204020204" pitchFamily="34" charset="0"/>
              </a:rPr>
              <a:t>_</a:t>
            </a:r>
            <a:r>
              <a:rPr lang="de-DE" sz="2200" dirty="0" err="1">
                <a:latin typeface="Corbel" panose="020B0503020204020204" pitchFamily="34" charset="0"/>
              </a:rPr>
              <a:t>No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way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for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local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smaller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businesses</a:t>
            </a:r>
            <a:r>
              <a:rPr lang="de-DE" sz="2200" dirty="0">
                <a:latin typeface="Corbel" panose="020B0503020204020204" pitchFamily="34" charset="0"/>
              </a:rPr>
              <a:t> (like </a:t>
            </a:r>
            <a:r>
              <a:rPr lang="de-DE" sz="2200" dirty="0" err="1">
                <a:latin typeface="Corbel" panose="020B0503020204020204" pitchFamily="34" charset="0"/>
              </a:rPr>
              <a:t>most</a:t>
            </a:r>
            <a:r>
              <a:rPr lang="de-DE" sz="2200" dirty="0">
                <a:latin typeface="Corbel" panose="020B0503020204020204" pitchFamily="34" charset="0"/>
              </a:rPr>
              <a:t> in </a:t>
            </a:r>
            <a:r>
              <a:rPr lang="de-DE" sz="2200" dirty="0" err="1">
                <a:latin typeface="Corbel" panose="020B0503020204020204" pitchFamily="34" charset="0"/>
              </a:rPr>
              <a:t>the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expat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economy</a:t>
            </a:r>
            <a:r>
              <a:rPr lang="de-DE" sz="2200" dirty="0">
                <a:latin typeface="Corbel" panose="020B0503020204020204" pitchFamily="34" charset="0"/>
              </a:rPr>
              <a:t>) </a:t>
            </a:r>
            <a:r>
              <a:rPr lang="de-DE" sz="2200" dirty="0" err="1">
                <a:latin typeface="Corbel" panose="020B0503020204020204" pitchFamily="34" charset="0"/>
              </a:rPr>
              <a:t>to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advertise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their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businesses</a:t>
            </a:r>
            <a:r>
              <a:rPr lang="de-DE" sz="2200" dirty="0">
                <a:latin typeface="Corbel" panose="020B0503020204020204" pitchFamily="34" charset="0"/>
              </a:rPr>
              <a:t>. </a:t>
            </a:r>
            <a:r>
              <a:rPr lang="de-DE" sz="2200" dirty="0" err="1">
                <a:latin typeface="Corbel" panose="020B0503020204020204" pitchFamily="34" charset="0"/>
              </a:rPr>
              <a:t>We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have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their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clients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thus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present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the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perfect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advertising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plattform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for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expat</a:t>
            </a:r>
            <a:r>
              <a:rPr lang="de-DE" sz="2200" dirty="0">
                <a:latin typeface="Corbel" panose="020B0503020204020204" pitchFamily="34" charset="0"/>
              </a:rPr>
              <a:t> </a:t>
            </a:r>
            <a:r>
              <a:rPr lang="de-DE" sz="2200" dirty="0" err="1">
                <a:latin typeface="Corbel" panose="020B0503020204020204" pitchFamily="34" charset="0"/>
              </a:rPr>
              <a:t>businesses</a:t>
            </a:r>
            <a:r>
              <a:rPr lang="de-DE" sz="2200" dirty="0"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5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Berlin Sans FB Demi</vt:lpstr>
      <vt:lpstr>Calibri</vt:lpstr>
      <vt:lpstr>Calibri Light</vt:lpstr>
      <vt:lpstr>Corbel</vt:lpstr>
      <vt:lpstr>Kalinga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Ekaterina</dc:creator>
  <cp:lastModifiedBy>Tim</cp:lastModifiedBy>
  <cp:revision>56</cp:revision>
  <dcterms:created xsi:type="dcterms:W3CDTF">2016-09-02T13:55:46Z</dcterms:created>
  <dcterms:modified xsi:type="dcterms:W3CDTF">2017-05-05T08:50:32Z</dcterms:modified>
</cp:coreProperties>
</file>