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7" r:id="rId13"/>
    <p:sldId id="266"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3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DF5467-40E1-4C5D-A54C-97937554DF0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9A52C7-1669-4CBB-89F0-DEB28804558B}">
      <dgm:prSet/>
      <dgm:spPr/>
      <dgm:t>
        <a:bodyPr/>
        <a:lstStyle/>
        <a:p>
          <a:pPr>
            <a:lnSpc>
              <a:spcPct val="100000"/>
            </a:lnSpc>
          </a:pPr>
          <a:r>
            <a:rPr lang="en-GB" dirty="0"/>
            <a:t>Advertising: Allow Influencers to openly engage in digital/virtual campaigns/promotions on the platform based on a set of chosen parameters (</a:t>
          </a:r>
          <a:r>
            <a:rPr lang="en-GB" dirty="0" err="1"/>
            <a:t>eg.</a:t>
          </a:r>
          <a:r>
            <a:rPr lang="en-GB" dirty="0"/>
            <a:t> age group, gender, constituency, district, state, issue, time period, etc.) so as to get maximum penetration within a target audience of their choice. </a:t>
          </a:r>
          <a:endParaRPr lang="en-US" dirty="0"/>
        </a:p>
      </dgm:t>
    </dgm:pt>
    <dgm:pt modelId="{AB2E81F8-A880-41BF-939F-A9F83A72BF90}" type="parTrans" cxnId="{602E44FC-48C7-491B-A0BA-9B6250286B3D}">
      <dgm:prSet/>
      <dgm:spPr/>
      <dgm:t>
        <a:bodyPr/>
        <a:lstStyle/>
        <a:p>
          <a:endParaRPr lang="en-US"/>
        </a:p>
      </dgm:t>
    </dgm:pt>
    <dgm:pt modelId="{DE4D2B8D-9237-4C34-B711-0E4C20E74832}" type="sibTrans" cxnId="{602E44FC-48C7-491B-A0BA-9B6250286B3D}">
      <dgm:prSet/>
      <dgm:spPr/>
      <dgm:t>
        <a:bodyPr/>
        <a:lstStyle/>
        <a:p>
          <a:endParaRPr lang="en-US"/>
        </a:p>
      </dgm:t>
    </dgm:pt>
    <dgm:pt modelId="{D1C43289-B210-491E-9EAE-E04034965255}">
      <dgm:prSet/>
      <dgm:spPr/>
      <dgm:t>
        <a:bodyPr/>
        <a:lstStyle/>
        <a:p>
          <a:pPr>
            <a:lnSpc>
              <a:spcPct val="100000"/>
            </a:lnSpc>
          </a:pPr>
          <a:r>
            <a:rPr lang="en-GB" dirty="0"/>
            <a:t>Big Data Access: As </a:t>
          </a:r>
          <a:r>
            <a:rPr lang="en-GB" dirty="0" err="1"/>
            <a:t>Polietik</a:t>
          </a:r>
          <a:r>
            <a:rPr lang="en-GB" dirty="0"/>
            <a:t> would like to incentivise usage by Influencers, it will provide them access to demographic statistical data from their regions based on the parameters requested. Apart from certain free data, even paid data would come at a fractional cost compared to the amount spent by political entities on acquiring such data from physical sources such as surveys. </a:t>
          </a:r>
          <a:endParaRPr lang="en-US" dirty="0"/>
        </a:p>
      </dgm:t>
    </dgm:pt>
    <dgm:pt modelId="{93A74F1C-A7D9-4693-8044-43D612CFAE27}" type="parTrans" cxnId="{D8A6EA82-FF93-47BC-AC9B-8FD7B0C9FCDF}">
      <dgm:prSet/>
      <dgm:spPr/>
      <dgm:t>
        <a:bodyPr/>
        <a:lstStyle/>
        <a:p>
          <a:endParaRPr lang="en-US"/>
        </a:p>
      </dgm:t>
    </dgm:pt>
    <dgm:pt modelId="{E3120764-494E-4230-BBC7-65AE2AD26F0F}" type="sibTrans" cxnId="{D8A6EA82-FF93-47BC-AC9B-8FD7B0C9FCDF}">
      <dgm:prSet/>
      <dgm:spPr/>
      <dgm:t>
        <a:bodyPr/>
        <a:lstStyle/>
        <a:p>
          <a:endParaRPr lang="en-US"/>
        </a:p>
      </dgm:t>
    </dgm:pt>
    <dgm:pt modelId="{E15DE226-F10D-49AE-A9E2-CF27D37168CD}">
      <dgm:prSet/>
      <dgm:spPr/>
      <dgm:t>
        <a:bodyPr/>
        <a:lstStyle/>
        <a:p>
          <a:pPr>
            <a:lnSpc>
              <a:spcPct val="100000"/>
            </a:lnSpc>
          </a:pPr>
          <a:r>
            <a:rPr lang="en-GB" dirty="0"/>
            <a:t>Crowdfunding: Through </a:t>
          </a:r>
          <a:r>
            <a:rPr lang="en-GB" dirty="0" err="1"/>
            <a:t>Polietik</a:t>
          </a:r>
          <a:r>
            <a:rPr lang="en-GB" dirty="0"/>
            <a:t>, donating to causes that matter or social activists, NGOs, issues of choice is as simple as a click of button as users can simply navigate to the profile of the entity they wish to donate to, and use our simple secure online donation gateway to donate money to them. </a:t>
          </a:r>
          <a:endParaRPr lang="en-US" dirty="0"/>
        </a:p>
      </dgm:t>
    </dgm:pt>
    <dgm:pt modelId="{4F4D1235-5DC9-4D61-A340-951E79FCBD1D}" type="parTrans" cxnId="{608678A9-4F47-494C-944E-54EACFBD3B21}">
      <dgm:prSet/>
      <dgm:spPr/>
      <dgm:t>
        <a:bodyPr/>
        <a:lstStyle/>
        <a:p>
          <a:endParaRPr lang="en-US"/>
        </a:p>
      </dgm:t>
    </dgm:pt>
    <dgm:pt modelId="{65034BF3-FC45-4CE0-88D0-C85FCF0E9EC1}" type="sibTrans" cxnId="{608678A9-4F47-494C-944E-54EACFBD3B21}">
      <dgm:prSet/>
      <dgm:spPr/>
      <dgm:t>
        <a:bodyPr/>
        <a:lstStyle/>
        <a:p>
          <a:endParaRPr lang="en-US"/>
        </a:p>
      </dgm:t>
    </dgm:pt>
    <dgm:pt modelId="{DB98294D-B1C1-433F-ACEB-C3488C460439}" type="pres">
      <dgm:prSet presAssocID="{E2DF5467-40E1-4C5D-A54C-97937554DF00}" presName="root" presStyleCnt="0">
        <dgm:presLayoutVars>
          <dgm:dir/>
          <dgm:resizeHandles val="exact"/>
        </dgm:presLayoutVars>
      </dgm:prSet>
      <dgm:spPr/>
    </dgm:pt>
    <dgm:pt modelId="{981976F3-6CDC-471A-9741-51EB264F4C8E}" type="pres">
      <dgm:prSet presAssocID="{AC9A52C7-1669-4CBB-89F0-DEB28804558B}" presName="compNode" presStyleCnt="0"/>
      <dgm:spPr/>
    </dgm:pt>
    <dgm:pt modelId="{DF194E6D-99AB-4B41-BB10-4CA732F0F01E}" type="pres">
      <dgm:prSet presAssocID="{AC9A52C7-1669-4CBB-89F0-DEB2880455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F115DF30-2FA0-4F0D-A2CA-80D369B8A41D}" type="pres">
      <dgm:prSet presAssocID="{AC9A52C7-1669-4CBB-89F0-DEB28804558B}" presName="spaceRect" presStyleCnt="0"/>
      <dgm:spPr/>
    </dgm:pt>
    <dgm:pt modelId="{1E0638D6-D037-4B4B-BB0A-B635AD2E9590}" type="pres">
      <dgm:prSet presAssocID="{AC9A52C7-1669-4CBB-89F0-DEB28804558B}" presName="textRect" presStyleLbl="revTx" presStyleIdx="0" presStyleCnt="3">
        <dgm:presLayoutVars>
          <dgm:chMax val="1"/>
          <dgm:chPref val="1"/>
        </dgm:presLayoutVars>
      </dgm:prSet>
      <dgm:spPr/>
    </dgm:pt>
    <dgm:pt modelId="{A1E97640-68AC-455C-9356-3AA3D664C087}" type="pres">
      <dgm:prSet presAssocID="{DE4D2B8D-9237-4C34-B711-0E4C20E74832}" presName="sibTrans" presStyleCnt="0"/>
      <dgm:spPr/>
    </dgm:pt>
    <dgm:pt modelId="{4ADAD445-72EE-41C5-8A9A-37A769DAE38E}" type="pres">
      <dgm:prSet presAssocID="{D1C43289-B210-491E-9EAE-E04034965255}" presName="compNode" presStyleCnt="0"/>
      <dgm:spPr/>
    </dgm:pt>
    <dgm:pt modelId="{9C9FA7C6-AA3D-4C8E-8666-01124DC7F2EE}" type="pres">
      <dgm:prSet presAssocID="{D1C43289-B210-491E-9EAE-E040349652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8C6F96D0-48C9-4422-BAB5-3801F82122C6}" type="pres">
      <dgm:prSet presAssocID="{D1C43289-B210-491E-9EAE-E04034965255}" presName="spaceRect" presStyleCnt="0"/>
      <dgm:spPr/>
    </dgm:pt>
    <dgm:pt modelId="{EDDA3D86-821B-4A6E-AA22-7F9CA25C0D84}" type="pres">
      <dgm:prSet presAssocID="{D1C43289-B210-491E-9EAE-E04034965255}" presName="textRect" presStyleLbl="revTx" presStyleIdx="1" presStyleCnt="3">
        <dgm:presLayoutVars>
          <dgm:chMax val="1"/>
          <dgm:chPref val="1"/>
        </dgm:presLayoutVars>
      </dgm:prSet>
      <dgm:spPr/>
    </dgm:pt>
    <dgm:pt modelId="{55D103D3-2A19-4F2F-92FF-C153A96D34AF}" type="pres">
      <dgm:prSet presAssocID="{E3120764-494E-4230-BBC7-65AE2AD26F0F}" presName="sibTrans" presStyleCnt="0"/>
      <dgm:spPr/>
    </dgm:pt>
    <dgm:pt modelId="{4994894D-EB03-4BFE-AC3A-A053C77C3E3A}" type="pres">
      <dgm:prSet presAssocID="{E15DE226-F10D-49AE-A9E2-CF27D37168CD}" presName="compNode" presStyleCnt="0"/>
      <dgm:spPr/>
    </dgm:pt>
    <dgm:pt modelId="{A0D83301-C41E-4F52-BB8B-8A562E0CDAE7}" type="pres">
      <dgm:prSet presAssocID="{E15DE226-F10D-49AE-A9E2-CF27D37168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84C77B3F-B948-4A8F-BB30-645FC9CDD38F}" type="pres">
      <dgm:prSet presAssocID="{E15DE226-F10D-49AE-A9E2-CF27D37168CD}" presName="spaceRect" presStyleCnt="0"/>
      <dgm:spPr/>
    </dgm:pt>
    <dgm:pt modelId="{E9D8CD2E-630A-4B71-A93D-E1412CD70B69}" type="pres">
      <dgm:prSet presAssocID="{E15DE226-F10D-49AE-A9E2-CF27D37168CD}" presName="textRect" presStyleLbl="revTx" presStyleIdx="2" presStyleCnt="3">
        <dgm:presLayoutVars>
          <dgm:chMax val="1"/>
          <dgm:chPref val="1"/>
        </dgm:presLayoutVars>
      </dgm:prSet>
      <dgm:spPr/>
    </dgm:pt>
  </dgm:ptLst>
  <dgm:cxnLst>
    <dgm:cxn modelId="{4C217413-F3C2-4397-BADE-2CA08035E2B2}" type="presOf" srcId="{AC9A52C7-1669-4CBB-89F0-DEB28804558B}" destId="{1E0638D6-D037-4B4B-BB0A-B635AD2E9590}" srcOrd="0" destOrd="0" presId="urn:microsoft.com/office/officeart/2018/2/layout/IconLabelList"/>
    <dgm:cxn modelId="{5F4E6853-3BA0-4916-BD24-B48330A454E3}" type="presOf" srcId="{E2DF5467-40E1-4C5D-A54C-97937554DF00}" destId="{DB98294D-B1C1-433F-ACEB-C3488C460439}" srcOrd="0" destOrd="0" presId="urn:microsoft.com/office/officeart/2018/2/layout/IconLabelList"/>
    <dgm:cxn modelId="{C3E10A82-E12F-43A9-B38E-486DE67C8237}" type="presOf" srcId="{D1C43289-B210-491E-9EAE-E04034965255}" destId="{EDDA3D86-821B-4A6E-AA22-7F9CA25C0D84}" srcOrd="0" destOrd="0" presId="urn:microsoft.com/office/officeart/2018/2/layout/IconLabelList"/>
    <dgm:cxn modelId="{D8A6EA82-FF93-47BC-AC9B-8FD7B0C9FCDF}" srcId="{E2DF5467-40E1-4C5D-A54C-97937554DF00}" destId="{D1C43289-B210-491E-9EAE-E04034965255}" srcOrd="1" destOrd="0" parTransId="{93A74F1C-A7D9-4693-8044-43D612CFAE27}" sibTransId="{E3120764-494E-4230-BBC7-65AE2AD26F0F}"/>
    <dgm:cxn modelId="{608678A9-4F47-494C-944E-54EACFBD3B21}" srcId="{E2DF5467-40E1-4C5D-A54C-97937554DF00}" destId="{E15DE226-F10D-49AE-A9E2-CF27D37168CD}" srcOrd="2" destOrd="0" parTransId="{4F4D1235-5DC9-4D61-A340-951E79FCBD1D}" sibTransId="{65034BF3-FC45-4CE0-88D0-C85FCF0E9EC1}"/>
    <dgm:cxn modelId="{7FDCCFC8-AF72-4EE7-AD31-7CF35EC0C135}" type="presOf" srcId="{E15DE226-F10D-49AE-A9E2-CF27D37168CD}" destId="{E9D8CD2E-630A-4B71-A93D-E1412CD70B69}" srcOrd="0" destOrd="0" presId="urn:microsoft.com/office/officeart/2018/2/layout/IconLabelList"/>
    <dgm:cxn modelId="{602E44FC-48C7-491B-A0BA-9B6250286B3D}" srcId="{E2DF5467-40E1-4C5D-A54C-97937554DF00}" destId="{AC9A52C7-1669-4CBB-89F0-DEB28804558B}" srcOrd="0" destOrd="0" parTransId="{AB2E81F8-A880-41BF-939F-A9F83A72BF90}" sibTransId="{DE4D2B8D-9237-4C34-B711-0E4C20E74832}"/>
    <dgm:cxn modelId="{6EEA6993-354A-4116-BDA1-9DB88817BBEF}" type="presParOf" srcId="{DB98294D-B1C1-433F-ACEB-C3488C460439}" destId="{981976F3-6CDC-471A-9741-51EB264F4C8E}" srcOrd="0" destOrd="0" presId="urn:microsoft.com/office/officeart/2018/2/layout/IconLabelList"/>
    <dgm:cxn modelId="{8306BAA9-0CD0-4339-B6D3-AD636CE795A4}" type="presParOf" srcId="{981976F3-6CDC-471A-9741-51EB264F4C8E}" destId="{DF194E6D-99AB-4B41-BB10-4CA732F0F01E}" srcOrd="0" destOrd="0" presId="urn:microsoft.com/office/officeart/2018/2/layout/IconLabelList"/>
    <dgm:cxn modelId="{30A74927-FC38-4B63-AB52-A49AB3C63E2D}" type="presParOf" srcId="{981976F3-6CDC-471A-9741-51EB264F4C8E}" destId="{F115DF30-2FA0-4F0D-A2CA-80D369B8A41D}" srcOrd="1" destOrd="0" presId="urn:microsoft.com/office/officeart/2018/2/layout/IconLabelList"/>
    <dgm:cxn modelId="{BA83471B-74AC-460E-9D09-8F64E1746AEE}" type="presParOf" srcId="{981976F3-6CDC-471A-9741-51EB264F4C8E}" destId="{1E0638D6-D037-4B4B-BB0A-B635AD2E9590}" srcOrd="2" destOrd="0" presId="urn:microsoft.com/office/officeart/2018/2/layout/IconLabelList"/>
    <dgm:cxn modelId="{7184F5C8-0DC2-4E65-A013-63752A4A74A5}" type="presParOf" srcId="{DB98294D-B1C1-433F-ACEB-C3488C460439}" destId="{A1E97640-68AC-455C-9356-3AA3D664C087}" srcOrd="1" destOrd="0" presId="urn:microsoft.com/office/officeart/2018/2/layout/IconLabelList"/>
    <dgm:cxn modelId="{280C0252-57CC-4E96-8E58-999204D41536}" type="presParOf" srcId="{DB98294D-B1C1-433F-ACEB-C3488C460439}" destId="{4ADAD445-72EE-41C5-8A9A-37A769DAE38E}" srcOrd="2" destOrd="0" presId="urn:microsoft.com/office/officeart/2018/2/layout/IconLabelList"/>
    <dgm:cxn modelId="{2E219979-0078-49D8-B1FB-F04C76C0A864}" type="presParOf" srcId="{4ADAD445-72EE-41C5-8A9A-37A769DAE38E}" destId="{9C9FA7C6-AA3D-4C8E-8666-01124DC7F2EE}" srcOrd="0" destOrd="0" presId="urn:microsoft.com/office/officeart/2018/2/layout/IconLabelList"/>
    <dgm:cxn modelId="{11C86D3F-1034-467F-9D64-95ACBBAEB835}" type="presParOf" srcId="{4ADAD445-72EE-41C5-8A9A-37A769DAE38E}" destId="{8C6F96D0-48C9-4422-BAB5-3801F82122C6}" srcOrd="1" destOrd="0" presId="urn:microsoft.com/office/officeart/2018/2/layout/IconLabelList"/>
    <dgm:cxn modelId="{349AA1BD-4089-4878-BA9A-E33B095DD873}" type="presParOf" srcId="{4ADAD445-72EE-41C5-8A9A-37A769DAE38E}" destId="{EDDA3D86-821B-4A6E-AA22-7F9CA25C0D84}" srcOrd="2" destOrd="0" presId="urn:microsoft.com/office/officeart/2018/2/layout/IconLabelList"/>
    <dgm:cxn modelId="{EF528024-5844-4EC0-8BC6-5C17B8F2F80F}" type="presParOf" srcId="{DB98294D-B1C1-433F-ACEB-C3488C460439}" destId="{55D103D3-2A19-4F2F-92FF-C153A96D34AF}" srcOrd="3" destOrd="0" presId="urn:microsoft.com/office/officeart/2018/2/layout/IconLabelList"/>
    <dgm:cxn modelId="{DF8BFC4C-2E6A-4542-9A8F-7C95A44B070A}" type="presParOf" srcId="{DB98294D-B1C1-433F-ACEB-C3488C460439}" destId="{4994894D-EB03-4BFE-AC3A-A053C77C3E3A}" srcOrd="4" destOrd="0" presId="urn:microsoft.com/office/officeart/2018/2/layout/IconLabelList"/>
    <dgm:cxn modelId="{6FC57A19-0B13-4C99-A3B0-920FD8B62944}" type="presParOf" srcId="{4994894D-EB03-4BFE-AC3A-A053C77C3E3A}" destId="{A0D83301-C41E-4F52-BB8B-8A562E0CDAE7}" srcOrd="0" destOrd="0" presId="urn:microsoft.com/office/officeart/2018/2/layout/IconLabelList"/>
    <dgm:cxn modelId="{C1BBE303-7734-4DD1-AD3F-29F17A377645}" type="presParOf" srcId="{4994894D-EB03-4BFE-AC3A-A053C77C3E3A}" destId="{84C77B3F-B948-4A8F-BB30-645FC9CDD38F}" srcOrd="1" destOrd="0" presId="urn:microsoft.com/office/officeart/2018/2/layout/IconLabelList"/>
    <dgm:cxn modelId="{D5CAFC1C-9FEF-4965-9E16-EF43F99097D6}" type="presParOf" srcId="{4994894D-EB03-4BFE-AC3A-A053C77C3E3A}" destId="{E9D8CD2E-630A-4B71-A93D-E1412CD70B6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E8F57-BA10-4C82-8410-B7FFE94FDC0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GB"/>
        </a:p>
      </dgm:t>
    </dgm:pt>
    <dgm:pt modelId="{D933DE13-C144-4E4D-929F-E0F51F149A25}">
      <dgm:prSet/>
      <dgm:spPr/>
      <dgm:t>
        <a:bodyPr/>
        <a:lstStyle/>
        <a:p>
          <a:r>
            <a:rPr lang="en-GB" dirty="0"/>
            <a:t>Incorporated </a:t>
          </a:r>
          <a:r>
            <a:rPr lang="en-GB" dirty="0" err="1"/>
            <a:t>Libereco</a:t>
          </a:r>
          <a:r>
            <a:rPr lang="en-GB" dirty="0"/>
            <a:t> Global Technologies Private Limited Sep 2017</a:t>
          </a:r>
        </a:p>
      </dgm:t>
    </dgm:pt>
    <dgm:pt modelId="{A1247821-8E4B-4739-9644-A391E7ADD636}" type="parTrans" cxnId="{00306AFA-69B6-49EF-B9D1-E1220237D8CA}">
      <dgm:prSet/>
      <dgm:spPr/>
      <dgm:t>
        <a:bodyPr/>
        <a:lstStyle/>
        <a:p>
          <a:endParaRPr lang="en-GB"/>
        </a:p>
      </dgm:t>
    </dgm:pt>
    <dgm:pt modelId="{C3467CEA-70A6-48F6-8AF9-75C7BC8F0A88}" type="sibTrans" cxnId="{00306AFA-69B6-49EF-B9D1-E1220237D8CA}">
      <dgm:prSet/>
      <dgm:spPr/>
      <dgm:t>
        <a:bodyPr/>
        <a:lstStyle/>
        <a:p>
          <a:endParaRPr lang="en-GB"/>
        </a:p>
      </dgm:t>
    </dgm:pt>
    <dgm:pt modelId="{4A29FFC2-2729-4449-9057-5A84E8F08C2A}">
      <dgm:prSet/>
      <dgm:spPr/>
      <dgm:t>
        <a:bodyPr/>
        <a:lstStyle/>
        <a:p>
          <a:r>
            <a:rPr lang="en-US" dirty="0"/>
            <a:t>Received Angel Investment from </a:t>
          </a:r>
          <a:r>
            <a:rPr lang="en-US" dirty="0" err="1"/>
            <a:t>Ampcus</a:t>
          </a:r>
          <a:r>
            <a:rPr lang="en-US" dirty="0"/>
            <a:t> Inc</a:t>
          </a:r>
        </a:p>
        <a:p>
          <a:r>
            <a:rPr lang="en-GB" dirty="0"/>
            <a:t>Nov 2017</a:t>
          </a:r>
        </a:p>
      </dgm:t>
    </dgm:pt>
    <dgm:pt modelId="{C34A68AB-1190-482C-B2BD-8936A101181E}" type="parTrans" cxnId="{EAB48C2F-C457-4858-9C0F-DEF9A26CA871}">
      <dgm:prSet/>
      <dgm:spPr/>
      <dgm:t>
        <a:bodyPr/>
        <a:lstStyle/>
        <a:p>
          <a:endParaRPr lang="en-GB"/>
        </a:p>
      </dgm:t>
    </dgm:pt>
    <dgm:pt modelId="{39FE51D7-3A9E-4B6D-8419-596EB5E73D6F}" type="sibTrans" cxnId="{EAB48C2F-C457-4858-9C0F-DEF9A26CA871}">
      <dgm:prSet/>
      <dgm:spPr/>
      <dgm:t>
        <a:bodyPr/>
        <a:lstStyle/>
        <a:p>
          <a:endParaRPr lang="en-GB"/>
        </a:p>
      </dgm:t>
    </dgm:pt>
    <dgm:pt modelId="{BA464F0D-0545-4621-9B7E-083EFB5BBAA7}">
      <dgm:prSet/>
      <dgm:spPr/>
      <dgm:t>
        <a:bodyPr/>
        <a:lstStyle/>
        <a:p>
          <a:r>
            <a:rPr lang="en-US" dirty="0"/>
            <a:t>Developed Web version of </a:t>
          </a:r>
          <a:r>
            <a:rPr lang="en-US" dirty="0" err="1"/>
            <a:t>Polietik</a:t>
          </a:r>
          <a:endParaRPr lang="en-US" dirty="0"/>
        </a:p>
        <a:p>
          <a:r>
            <a:rPr lang="en-GB" dirty="0"/>
            <a:t>Feb 2018</a:t>
          </a:r>
        </a:p>
      </dgm:t>
    </dgm:pt>
    <dgm:pt modelId="{15B3C93E-7E75-4D3D-98A7-2EA493D87CFE}" type="parTrans" cxnId="{C2D74C0E-6641-473F-9C6B-325FDDF5E292}">
      <dgm:prSet/>
      <dgm:spPr/>
      <dgm:t>
        <a:bodyPr/>
        <a:lstStyle/>
        <a:p>
          <a:endParaRPr lang="en-GB"/>
        </a:p>
      </dgm:t>
    </dgm:pt>
    <dgm:pt modelId="{1E99598B-8427-4349-B8B0-6663958AC351}" type="sibTrans" cxnId="{C2D74C0E-6641-473F-9C6B-325FDDF5E292}">
      <dgm:prSet/>
      <dgm:spPr/>
      <dgm:t>
        <a:bodyPr/>
        <a:lstStyle/>
        <a:p>
          <a:endParaRPr lang="en-GB"/>
        </a:p>
      </dgm:t>
    </dgm:pt>
    <dgm:pt modelId="{CD5D29CF-0A9F-4F9B-A379-9BF17F07A434}">
      <dgm:prSet/>
      <dgm:spPr/>
      <dgm:t>
        <a:bodyPr/>
        <a:lstStyle/>
        <a:p>
          <a:r>
            <a:rPr lang="en-US" dirty="0"/>
            <a:t>Developed Android/IOS versions of </a:t>
          </a:r>
          <a:r>
            <a:rPr lang="en-US" dirty="0" err="1"/>
            <a:t>Polietik</a:t>
          </a:r>
          <a:endParaRPr lang="en-US" dirty="0"/>
        </a:p>
        <a:p>
          <a:r>
            <a:rPr lang="en-US" dirty="0"/>
            <a:t>April 2018</a:t>
          </a:r>
          <a:endParaRPr lang="en-GB" dirty="0"/>
        </a:p>
      </dgm:t>
    </dgm:pt>
    <dgm:pt modelId="{77EFB38D-1544-4DCC-A9C2-8C6132DC0E14}" type="parTrans" cxnId="{2157AF25-D0CB-4108-AA14-364320C7868D}">
      <dgm:prSet/>
      <dgm:spPr/>
      <dgm:t>
        <a:bodyPr/>
        <a:lstStyle/>
        <a:p>
          <a:endParaRPr lang="en-GB"/>
        </a:p>
      </dgm:t>
    </dgm:pt>
    <dgm:pt modelId="{8F91BC57-D7A1-43A6-B2D1-0C1A8A425E8F}" type="sibTrans" cxnId="{2157AF25-D0CB-4108-AA14-364320C7868D}">
      <dgm:prSet/>
      <dgm:spPr/>
      <dgm:t>
        <a:bodyPr/>
        <a:lstStyle/>
        <a:p>
          <a:endParaRPr lang="en-GB"/>
        </a:p>
      </dgm:t>
    </dgm:pt>
    <dgm:pt modelId="{F842CE11-D40B-4041-BF96-AA4E2E8C296B}">
      <dgm:prSet/>
      <dgm:spPr/>
      <dgm:t>
        <a:bodyPr/>
        <a:lstStyle/>
        <a:p>
          <a:r>
            <a:rPr lang="en-GB" dirty="0"/>
            <a:t>Launch of Android App</a:t>
          </a:r>
        </a:p>
        <a:p>
          <a:r>
            <a:rPr lang="en-GB" dirty="0"/>
            <a:t>July 2018</a:t>
          </a:r>
        </a:p>
      </dgm:t>
    </dgm:pt>
    <dgm:pt modelId="{1D142B38-B6D5-4FD2-B9CF-55A7BF237057}" type="parTrans" cxnId="{AE3FAC5A-3538-4D48-9381-69DBB36C599E}">
      <dgm:prSet/>
      <dgm:spPr/>
      <dgm:t>
        <a:bodyPr/>
        <a:lstStyle/>
        <a:p>
          <a:endParaRPr lang="en-GB"/>
        </a:p>
      </dgm:t>
    </dgm:pt>
    <dgm:pt modelId="{F06DE5DD-AD00-4AB0-B60B-2E11B878F560}" type="sibTrans" cxnId="{AE3FAC5A-3538-4D48-9381-69DBB36C599E}">
      <dgm:prSet/>
      <dgm:spPr/>
      <dgm:t>
        <a:bodyPr/>
        <a:lstStyle/>
        <a:p>
          <a:endParaRPr lang="en-GB"/>
        </a:p>
      </dgm:t>
    </dgm:pt>
    <dgm:pt modelId="{CE281D8F-F479-4A0B-8638-BA15BC172520}">
      <dgm:prSet/>
      <dgm:spPr/>
      <dgm:t>
        <a:bodyPr/>
        <a:lstStyle/>
        <a:p>
          <a:r>
            <a:rPr lang="en-GB" dirty="0"/>
            <a:t>Launch of Android App</a:t>
          </a:r>
        </a:p>
        <a:p>
          <a:r>
            <a:rPr lang="en-GB" dirty="0"/>
            <a:t>July 2018</a:t>
          </a:r>
        </a:p>
      </dgm:t>
    </dgm:pt>
    <dgm:pt modelId="{6EA25365-FB78-4840-8A02-4E3FF27AB001}" type="parTrans" cxnId="{4AFA412B-1E6F-4E83-8920-BF5F165DA226}">
      <dgm:prSet/>
      <dgm:spPr/>
      <dgm:t>
        <a:bodyPr/>
        <a:lstStyle/>
        <a:p>
          <a:endParaRPr lang="en-GB"/>
        </a:p>
      </dgm:t>
    </dgm:pt>
    <dgm:pt modelId="{D13BB1FD-18A1-46DB-A7E8-A174FBE7F5ED}" type="sibTrans" cxnId="{4AFA412B-1E6F-4E83-8920-BF5F165DA226}">
      <dgm:prSet/>
      <dgm:spPr/>
      <dgm:t>
        <a:bodyPr/>
        <a:lstStyle/>
        <a:p>
          <a:endParaRPr lang="en-GB"/>
        </a:p>
      </dgm:t>
    </dgm:pt>
    <dgm:pt modelId="{6D4FC3E7-AE55-4896-B6E4-BED60D2C3D02}">
      <dgm:prSet/>
      <dgm:spPr/>
      <dgm:t>
        <a:bodyPr/>
        <a:lstStyle/>
        <a:p>
          <a:r>
            <a:rPr lang="en-GB" dirty="0"/>
            <a:t>Launch of iOS App</a:t>
          </a:r>
        </a:p>
        <a:p>
          <a:r>
            <a:rPr lang="en-GB" dirty="0"/>
            <a:t>August 2018</a:t>
          </a:r>
        </a:p>
      </dgm:t>
    </dgm:pt>
    <dgm:pt modelId="{A192D49B-55F6-45C3-9065-A7F754494155}" type="parTrans" cxnId="{A65CBEE2-1684-4860-9BBC-F5A7CDB3683B}">
      <dgm:prSet/>
      <dgm:spPr/>
      <dgm:t>
        <a:bodyPr/>
        <a:lstStyle/>
        <a:p>
          <a:endParaRPr lang="en-GB"/>
        </a:p>
      </dgm:t>
    </dgm:pt>
    <dgm:pt modelId="{F38810EE-546A-40EA-942E-FE87C3103BB3}" type="sibTrans" cxnId="{A65CBEE2-1684-4860-9BBC-F5A7CDB3683B}">
      <dgm:prSet/>
      <dgm:spPr/>
      <dgm:t>
        <a:bodyPr/>
        <a:lstStyle/>
        <a:p>
          <a:endParaRPr lang="en-GB"/>
        </a:p>
      </dgm:t>
    </dgm:pt>
    <dgm:pt modelId="{A15758FB-59EB-448B-83DA-B43788D12D95}" type="pres">
      <dgm:prSet presAssocID="{0C0E8F57-BA10-4C82-8410-B7FFE94FDC0B}" presName="Name0" presStyleCnt="0">
        <dgm:presLayoutVars>
          <dgm:chMax val="11"/>
          <dgm:chPref val="11"/>
          <dgm:dir/>
          <dgm:resizeHandles/>
        </dgm:presLayoutVars>
      </dgm:prSet>
      <dgm:spPr/>
    </dgm:pt>
    <dgm:pt modelId="{68A7BA88-B6AD-44BE-9CEF-99D1C10CA5D5}" type="pres">
      <dgm:prSet presAssocID="{6D4FC3E7-AE55-4896-B6E4-BED60D2C3D02}" presName="Accent7" presStyleCnt="0"/>
      <dgm:spPr/>
    </dgm:pt>
    <dgm:pt modelId="{E1DB8D74-54F6-441E-B0C1-859DCDE7DBEE}" type="pres">
      <dgm:prSet presAssocID="{6D4FC3E7-AE55-4896-B6E4-BED60D2C3D02}" presName="Accent" presStyleLbl="node1" presStyleIdx="0" presStyleCnt="7"/>
      <dgm:spPr/>
    </dgm:pt>
    <dgm:pt modelId="{B7A81BC3-4CEE-46D7-BABC-CF84DEDA71EF}" type="pres">
      <dgm:prSet presAssocID="{6D4FC3E7-AE55-4896-B6E4-BED60D2C3D02}" presName="ParentBackground7" presStyleCnt="0"/>
      <dgm:spPr/>
    </dgm:pt>
    <dgm:pt modelId="{0E59B8C6-D2BA-483F-8D27-DD5F7A079062}" type="pres">
      <dgm:prSet presAssocID="{6D4FC3E7-AE55-4896-B6E4-BED60D2C3D02}" presName="ParentBackground" presStyleLbl="fgAcc1" presStyleIdx="0" presStyleCnt="7"/>
      <dgm:spPr/>
    </dgm:pt>
    <dgm:pt modelId="{CEDFB192-DB24-4F51-9165-151DFD2E0667}" type="pres">
      <dgm:prSet presAssocID="{6D4FC3E7-AE55-4896-B6E4-BED60D2C3D02}" presName="Parent7" presStyleLbl="revTx" presStyleIdx="0" presStyleCnt="0">
        <dgm:presLayoutVars>
          <dgm:chMax val="1"/>
          <dgm:chPref val="1"/>
          <dgm:bulletEnabled val="1"/>
        </dgm:presLayoutVars>
      </dgm:prSet>
      <dgm:spPr/>
    </dgm:pt>
    <dgm:pt modelId="{653BAC75-12A6-4F73-A128-7D6556D57BF5}" type="pres">
      <dgm:prSet presAssocID="{CE281D8F-F479-4A0B-8638-BA15BC172520}" presName="Accent6" presStyleCnt="0"/>
      <dgm:spPr/>
    </dgm:pt>
    <dgm:pt modelId="{96E4926E-7193-4EEE-B281-723F7DF9B735}" type="pres">
      <dgm:prSet presAssocID="{CE281D8F-F479-4A0B-8638-BA15BC172520}" presName="Accent" presStyleLbl="node1" presStyleIdx="1" presStyleCnt="7"/>
      <dgm:spPr/>
    </dgm:pt>
    <dgm:pt modelId="{7D57372A-FCEC-4945-9B31-AC3A09CC163F}" type="pres">
      <dgm:prSet presAssocID="{CE281D8F-F479-4A0B-8638-BA15BC172520}" presName="ParentBackground6" presStyleCnt="0"/>
      <dgm:spPr/>
    </dgm:pt>
    <dgm:pt modelId="{543959E6-6E60-49E5-B3D3-21C08A54ED3B}" type="pres">
      <dgm:prSet presAssocID="{CE281D8F-F479-4A0B-8638-BA15BC172520}" presName="ParentBackground" presStyleLbl="fgAcc1" presStyleIdx="1" presStyleCnt="7"/>
      <dgm:spPr/>
    </dgm:pt>
    <dgm:pt modelId="{0050545F-79CC-4197-A555-F878A926CED2}" type="pres">
      <dgm:prSet presAssocID="{CE281D8F-F479-4A0B-8638-BA15BC172520}" presName="Parent6" presStyleLbl="revTx" presStyleIdx="0" presStyleCnt="0">
        <dgm:presLayoutVars>
          <dgm:chMax val="1"/>
          <dgm:chPref val="1"/>
          <dgm:bulletEnabled val="1"/>
        </dgm:presLayoutVars>
      </dgm:prSet>
      <dgm:spPr/>
    </dgm:pt>
    <dgm:pt modelId="{81E4EEA3-21BE-4000-8D38-CE759F13FE48}" type="pres">
      <dgm:prSet presAssocID="{F842CE11-D40B-4041-BF96-AA4E2E8C296B}" presName="Accent5" presStyleCnt="0"/>
      <dgm:spPr/>
    </dgm:pt>
    <dgm:pt modelId="{20C4EE63-BFCF-497F-BC61-5DFF1893E439}" type="pres">
      <dgm:prSet presAssocID="{F842CE11-D40B-4041-BF96-AA4E2E8C296B}" presName="Accent" presStyleLbl="node1" presStyleIdx="2" presStyleCnt="7"/>
      <dgm:spPr/>
    </dgm:pt>
    <dgm:pt modelId="{74F02320-347A-4B70-9923-C5370E3233BC}" type="pres">
      <dgm:prSet presAssocID="{F842CE11-D40B-4041-BF96-AA4E2E8C296B}" presName="ParentBackground5" presStyleCnt="0"/>
      <dgm:spPr/>
    </dgm:pt>
    <dgm:pt modelId="{3EC6346C-6862-4DB3-9028-2173903BD5C9}" type="pres">
      <dgm:prSet presAssocID="{F842CE11-D40B-4041-BF96-AA4E2E8C296B}" presName="ParentBackground" presStyleLbl="fgAcc1" presStyleIdx="2" presStyleCnt="7"/>
      <dgm:spPr/>
    </dgm:pt>
    <dgm:pt modelId="{28AD7ABC-5A29-4052-9730-C759EE25663B}" type="pres">
      <dgm:prSet presAssocID="{F842CE11-D40B-4041-BF96-AA4E2E8C296B}" presName="Parent5" presStyleLbl="revTx" presStyleIdx="0" presStyleCnt="0">
        <dgm:presLayoutVars>
          <dgm:chMax val="1"/>
          <dgm:chPref val="1"/>
          <dgm:bulletEnabled val="1"/>
        </dgm:presLayoutVars>
      </dgm:prSet>
      <dgm:spPr/>
    </dgm:pt>
    <dgm:pt modelId="{B2AB29F9-057A-41D5-AA34-F8B64E060457}" type="pres">
      <dgm:prSet presAssocID="{CD5D29CF-0A9F-4F9B-A379-9BF17F07A434}" presName="Accent4" presStyleCnt="0"/>
      <dgm:spPr/>
    </dgm:pt>
    <dgm:pt modelId="{EFBBD513-0C25-4327-8754-050F03CC6597}" type="pres">
      <dgm:prSet presAssocID="{CD5D29CF-0A9F-4F9B-A379-9BF17F07A434}" presName="Accent" presStyleLbl="node1" presStyleIdx="3" presStyleCnt="7"/>
      <dgm:spPr/>
    </dgm:pt>
    <dgm:pt modelId="{5AD3ACA1-1EB3-44C1-84D1-D9D57A660823}" type="pres">
      <dgm:prSet presAssocID="{CD5D29CF-0A9F-4F9B-A379-9BF17F07A434}" presName="ParentBackground4" presStyleCnt="0"/>
      <dgm:spPr/>
    </dgm:pt>
    <dgm:pt modelId="{9EDB4D3C-A059-4011-9481-D7B7B94BC040}" type="pres">
      <dgm:prSet presAssocID="{CD5D29CF-0A9F-4F9B-A379-9BF17F07A434}" presName="ParentBackground" presStyleLbl="fgAcc1" presStyleIdx="3" presStyleCnt="7"/>
      <dgm:spPr/>
    </dgm:pt>
    <dgm:pt modelId="{AD6BD429-90A8-4972-9DCF-42B101FFE823}" type="pres">
      <dgm:prSet presAssocID="{CD5D29CF-0A9F-4F9B-A379-9BF17F07A434}" presName="Parent4" presStyleLbl="revTx" presStyleIdx="0" presStyleCnt="0">
        <dgm:presLayoutVars>
          <dgm:chMax val="1"/>
          <dgm:chPref val="1"/>
          <dgm:bulletEnabled val="1"/>
        </dgm:presLayoutVars>
      </dgm:prSet>
      <dgm:spPr/>
    </dgm:pt>
    <dgm:pt modelId="{16B5390F-52E3-4EA9-8624-2EB310FEA43C}" type="pres">
      <dgm:prSet presAssocID="{BA464F0D-0545-4621-9B7E-083EFB5BBAA7}" presName="Accent3" presStyleCnt="0"/>
      <dgm:spPr/>
    </dgm:pt>
    <dgm:pt modelId="{DD00F203-B430-4BE5-AC49-4DC89A61F2B3}" type="pres">
      <dgm:prSet presAssocID="{BA464F0D-0545-4621-9B7E-083EFB5BBAA7}" presName="Accent" presStyleLbl="node1" presStyleIdx="4" presStyleCnt="7"/>
      <dgm:spPr/>
    </dgm:pt>
    <dgm:pt modelId="{2968F073-4F9F-4F88-BAE0-DB460B4194C3}" type="pres">
      <dgm:prSet presAssocID="{BA464F0D-0545-4621-9B7E-083EFB5BBAA7}" presName="ParentBackground3" presStyleCnt="0"/>
      <dgm:spPr/>
    </dgm:pt>
    <dgm:pt modelId="{FE1186C2-B176-4E76-B8B3-6389E6762630}" type="pres">
      <dgm:prSet presAssocID="{BA464F0D-0545-4621-9B7E-083EFB5BBAA7}" presName="ParentBackground" presStyleLbl="fgAcc1" presStyleIdx="4" presStyleCnt="7"/>
      <dgm:spPr/>
    </dgm:pt>
    <dgm:pt modelId="{2E3609E4-BE67-4E52-B6CC-FF34682490F4}" type="pres">
      <dgm:prSet presAssocID="{BA464F0D-0545-4621-9B7E-083EFB5BBAA7}" presName="Parent3" presStyleLbl="revTx" presStyleIdx="0" presStyleCnt="0">
        <dgm:presLayoutVars>
          <dgm:chMax val="1"/>
          <dgm:chPref val="1"/>
          <dgm:bulletEnabled val="1"/>
        </dgm:presLayoutVars>
      </dgm:prSet>
      <dgm:spPr/>
    </dgm:pt>
    <dgm:pt modelId="{AA813EC7-480B-4832-BF45-4791CABDC592}" type="pres">
      <dgm:prSet presAssocID="{4A29FFC2-2729-4449-9057-5A84E8F08C2A}" presName="Accent2" presStyleCnt="0"/>
      <dgm:spPr/>
    </dgm:pt>
    <dgm:pt modelId="{DCC5E621-D4F1-4D34-9011-D04F8C15C525}" type="pres">
      <dgm:prSet presAssocID="{4A29FFC2-2729-4449-9057-5A84E8F08C2A}" presName="Accent" presStyleLbl="node1" presStyleIdx="5" presStyleCnt="7"/>
      <dgm:spPr/>
    </dgm:pt>
    <dgm:pt modelId="{DF24A474-F12C-43D7-BBB2-3259BBA47EC4}" type="pres">
      <dgm:prSet presAssocID="{4A29FFC2-2729-4449-9057-5A84E8F08C2A}" presName="ParentBackground2" presStyleCnt="0"/>
      <dgm:spPr/>
    </dgm:pt>
    <dgm:pt modelId="{231F4CD2-C166-48E5-8F44-C856DD5B6774}" type="pres">
      <dgm:prSet presAssocID="{4A29FFC2-2729-4449-9057-5A84E8F08C2A}" presName="ParentBackground" presStyleLbl="fgAcc1" presStyleIdx="5" presStyleCnt="7"/>
      <dgm:spPr/>
    </dgm:pt>
    <dgm:pt modelId="{1712B5CE-9C52-4A11-92F8-46B0EA124BCA}" type="pres">
      <dgm:prSet presAssocID="{4A29FFC2-2729-4449-9057-5A84E8F08C2A}" presName="Parent2" presStyleLbl="revTx" presStyleIdx="0" presStyleCnt="0">
        <dgm:presLayoutVars>
          <dgm:chMax val="1"/>
          <dgm:chPref val="1"/>
          <dgm:bulletEnabled val="1"/>
        </dgm:presLayoutVars>
      </dgm:prSet>
      <dgm:spPr/>
    </dgm:pt>
    <dgm:pt modelId="{8B98E9EA-DA48-4C1C-BB63-556F56F52A00}" type="pres">
      <dgm:prSet presAssocID="{D933DE13-C144-4E4D-929F-E0F51F149A25}" presName="Accent1" presStyleCnt="0"/>
      <dgm:spPr/>
    </dgm:pt>
    <dgm:pt modelId="{80F6D013-71A8-43F0-B6B2-D0D8FFD77AEE}" type="pres">
      <dgm:prSet presAssocID="{D933DE13-C144-4E4D-929F-E0F51F149A25}" presName="Accent" presStyleLbl="node1" presStyleIdx="6" presStyleCnt="7"/>
      <dgm:spPr/>
    </dgm:pt>
    <dgm:pt modelId="{487EC3A3-94E1-4F33-A044-C8319A1C3D33}" type="pres">
      <dgm:prSet presAssocID="{D933DE13-C144-4E4D-929F-E0F51F149A25}" presName="ParentBackground1" presStyleCnt="0"/>
      <dgm:spPr/>
    </dgm:pt>
    <dgm:pt modelId="{88ADE1D2-8C80-4DA5-8B62-DA5DBBA79F2F}" type="pres">
      <dgm:prSet presAssocID="{D933DE13-C144-4E4D-929F-E0F51F149A25}" presName="ParentBackground" presStyleLbl="fgAcc1" presStyleIdx="6" presStyleCnt="7"/>
      <dgm:spPr/>
    </dgm:pt>
    <dgm:pt modelId="{33CB1FE9-1013-4E18-94B7-0A17C0F08C2D}" type="pres">
      <dgm:prSet presAssocID="{D933DE13-C144-4E4D-929F-E0F51F149A25}" presName="Parent1" presStyleLbl="revTx" presStyleIdx="0" presStyleCnt="0">
        <dgm:presLayoutVars>
          <dgm:chMax val="1"/>
          <dgm:chPref val="1"/>
          <dgm:bulletEnabled val="1"/>
        </dgm:presLayoutVars>
      </dgm:prSet>
      <dgm:spPr/>
    </dgm:pt>
  </dgm:ptLst>
  <dgm:cxnLst>
    <dgm:cxn modelId="{C2D74C0E-6641-473F-9C6B-325FDDF5E292}" srcId="{0C0E8F57-BA10-4C82-8410-B7FFE94FDC0B}" destId="{BA464F0D-0545-4621-9B7E-083EFB5BBAA7}" srcOrd="2" destOrd="0" parTransId="{15B3C93E-7E75-4D3D-98A7-2EA493D87CFE}" sibTransId="{1E99598B-8427-4349-B8B0-6663958AC351}"/>
    <dgm:cxn modelId="{95C57C13-F958-4797-96CE-3A3884899D52}" type="presOf" srcId="{F842CE11-D40B-4041-BF96-AA4E2E8C296B}" destId="{3EC6346C-6862-4DB3-9028-2173903BD5C9}" srcOrd="0" destOrd="0" presId="urn:microsoft.com/office/officeart/2011/layout/CircleProcess"/>
    <dgm:cxn modelId="{2157AF25-D0CB-4108-AA14-364320C7868D}" srcId="{0C0E8F57-BA10-4C82-8410-B7FFE94FDC0B}" destId="{CD5D29CF-0A9F-4F9B-A379-9BF17F07A434}" srcOrd="3" destOrd="0" parTransId="{77EFB38D-1544-4DCC-A9C2-8C6132DC0E14}" sibTransId="{8F91BC57-D7A1-43A6-B2D1-0C1A8A425E8F}"/>
    <dgm:cxn modelId="{E2C1BD26-F682-4B9B-A2EA-A20B1FCB0FE2}" type="presOf" srcId="{0C0E8F57-BA10-4C82-8410-B7FFE94FDC0B}" destId="{A15758FB-59EB-448B-83DA-B43788D12D95}" srcOrd="0" destOrd="0" presId="urn:microsoft.com/office/officeart/2011/layout/CircleProcess"/>
    <dgm:cxn modelId="{4AFA412B-1E6F-4E83-8920-BF5F165DA226}" srcId="{0C0E8F57-BA10-4C82-8410-B7FFE94FDC0B}" destId="{CE281D8F-F479-4A0B-8638-BA15BC172520}" srcOrd="5" destOrd="0" parTransId="{6EA25365-FB78-4840-8A02-4E3FF27AB001}" sibTransId="{D13BB1FD-18A1-46DB-A7E8-A174FBE7F5ED}"/>
    <dgm:cxn modelId="{EAB48C2F-C457-4858-9C0F-DEF9A26CA871}" srcId="{0C0E8F57-BA10-4C82-8410-B7FFE94FDC0B}" destId="{4A29FFC2-2729-4449-9057-5A84E8F08C2A}" srcOrd="1" destOrd="0" parTransId="{C34A68AB-1190-482C-B2BD-8936A101181E}" sibTransId="{39FE51D7-3A9E-4B6D-8419-596EB5E73D6F}"/>
    <dgm:cxn modelId="{6ACB884C-8F30-4405-A0CF-91F57EA62E5B}" type="presOf" srcId="{D933DE13-C144-4E4D-929F-E0F51F149A25}" destId="{88ADE1D2-8C80-4DA5-8B62-DA5DBBA79F2F}" srcOrd="0" destOrd="0" presId="urn:microsoft.com/office/officeart/2011/layout/CircleProcess"/>
    <dgm:cxn modelId="{EC6AC351-6496-433C-9F7B-DB61EBE0CF10}" type="presOf" srcId="{F842CE11-D40B-4041-BF96-AA4E2E8C296B}" destId="{28AD7ABC-5A29-4052-9730-C759EE25663B}" srcOrd="1" destOrd="0" presId="urn:microsoft.com/office/officeart/2011/layout/CircleProcess"/>
    <dgm:cxn modelId="{0E22D677-EA0B-4C97-B091-A62DC3C3DE85}" type="presOf" srcId="{CE281D8F-F479-4A0B-8638-BA15BC172520}" destId="{543959E6-6E60-49E5-B3D3-21C08A54ED3B}" srcOrd="0" destOrd="0" presId="urn:microsoft.com/office/officeart/2011/layout/CircleProcess"/>
    <dgm:cxn modelId="{AE3FAC5A-3538-4D48-9381-69DBB36C599E}" srcId="{0C0E8F57-BA10-4C82-8410-B7FFE94FDC0B}" destId="{F842CE11-D40B-4041-BF96-AA4E2E8C296B}" srcOrd="4" destOrd="0" parTransId="{1D142B38-B6D5-4FD2-B9CF-55A7BF237057}" sibTransId="{F06DE5DD-AD00-4AB0-B60B-2E11B878F560}"/>
    <dgm:cxn modelId="{AE367889-C662-44CE-9E13-F5F7AA9F9925}" type="presOf" srcId="{6D4FC3E7-AE55-4896-B6E4-BED60D2C3D02}" destId="{0E59B8C6-D2BA-483F-8D27-DD5F7A079062}" srcOrd="0" destOrd="0" presId="urn:microsoft.com/office/officeart/2011/layout/CircleProcess"/>
    <dgm:cxn modelId="{52699EAD-4EB8-4096-BDA5-A661B2D69EC7}" type="presOf" srcId="{4A29FFC2-2729-4449-9057-5A84E8F08C2A}" destId="{1712B5CE-9C52-4A11-92F8-46B0EA124BCA}" srcOrd="1" destOrd="0" presId="urn:microsoft.com/office/officeart/2011/layout/CircleProcess"/>
    <dgm:cxn modelId="{CBA983BA-E5EA-470B-B453-954DA93540CC}" type="presOf" srcId="{CE281D8F-F479-4A0B-8638-BA15BC172520}" destId="{0050545F-79CC-4197-A555-F878A926CED2}" srcOrd="1" destOrd="0" presId="urn:microsoft.com/office/officeart/2011/layout/CircleProcess"/>
    <dgm:cxn modelId="{AABA0DCF-0769-465F-B812-1EE9E27894FD}" type="presOf" srcId="{4A29FFC2-2729-4449-9057-5A84E8F08C2A}" destId="{231F4CD2-C166-48E5-8F44-C856DD5B6774}" srcOrd="0" destOrd="0" presId="urn:microsoft.com/office/officeart/2011/layout/CircleProcess"/>
    <dgm:cxn modelId="{069839DB-2591-4DB9-890E-D2815BA9DCE9}" type="presOf" srcId="{6D4FC3E7-AE55-4896-B6E4-BED60D2C3D02}" destId="{CEDFB192-DB24-4F51-9165-151DFD2E0667}" srcOrd="1" destOrd="0" presId="urn:microsoft.com/office/officeart/2011/layout/CircleProcess"/>
    <dgm:cxn modelId="{A65CBEE2-1684-4860-9BBC-F5A7CDB3683B}" srcId="{0C0E8F57-BA10-4C82-8410-B7FFE94FDC0B}" destId="{6D4FC3E7-AE55-4896-B6E4-BED60D2C3D02}" srcOrd="6" destOrd="0" parTransId="{A192D49B-55F6-45C3-9065-A7F754494155}" sibTransId="{F38810EE-546A-40EA-942E-FE87C3103BB3}"/>
    <dgm:cxn modelId="{AABF14E8-DDBA-436D-9866-738E65061D73}" type="presOf" srcId="{BA464F0D-0545-4621-9B7E-083EFB5BBAA7}" destId="{2E3609E4-BE67-4E52-B6CC-FF34682490F4}" srcOrd="1" destOrd="0" presId="urn:microsoft.com/office/officeart/2011/layout/CircleProcess"/>
    <dgm:cxn modelId="{4CA4CDED-FB51-40E1-B6B4-4AF759AF18F5}" type="presOf" srcId="{CD5D29CF-0A9F-4F9B-A379-9BF17F07A434}" destId="{AD6BD429-90A8-4972-9DCF-42B101FFE823}" srcOrd="1" destOrd="0" presId="urn:microsoft.com/office/officeart/2011/layout/CircleProcess"/>
    <dgm:cxn modelId="{A33C8CF9-B8D1-4B4F-A040-54AA43ECFFDD}" type="presOf" srcId="{BA464F0D-0545-4621-9B7E-083EFB5BBAA7}" destId="{FE1186C2-B176-4E76-B8B3-6389E6762630}" srcOrd="0" destOrd="0" presId="urn:microsoft.com/office/officeart/2011/layout/CircleProcess"/>
    <dgm:cxn modelId="{00306AFA-69B6-49EF-B9D1-E1220237D8CA}" srcId="{0C0E8F57-BA10-4C82-8410-B7FFE94FDC0B}" destId="{D933DE13-C144-4E4D-929F-E0F51F149A25}" srcOrd="0" destOrd="0" parTransId="{A1247821-8E4B-4739-9644-A391E7ADD636}" sibTransId="{C3467CEA-70A6-48F6-8AF9-75C7BC8F0A88}"/>
    <dgm:cxn modelId="{53299DFB-12CD-4E7D-B8ED-B0403E5F7C6F}" type="presOf" srcId="{CD5D29CF-0A9F-4F9B-A379-9BF17F07A434}" destId="{9EDB4D3C-A059-4011-9481-D7B7B94BC040}" srcOrd="0" destOrd="0" presId="urn:microsoft.com/office/officeart/2011/layout/CircleProcess"/>
    <dgm:cxn modelId="{2461D2FF-272B-476C-B30F-973B8FB575BF}" type="presOf" srcId="{D933DE13-C144-4E4D-929F-E0F51F149A25}" destId="{33CB1FE9-1013-4E18-94B7-0A17C0F08C2D}" srcOrd="1" destOrd="0" presId="urn:microsoft.com/office/officeart/2011/layout/CircleProcess"/>
    <dgm:cxn modelId="{EE902D01-7A69-4DBC-B7B4-BA734A1B4EAF}" type="presParOf" srcId="{A15758FB-59EB-448B-83DA-B43788D12D95}" destId="{68A7BA88-B6AD-44BE-9CEF-99D1C10CA5D5}" srcOrd="0" destOrd="0" presId="urn:microsoft.com/office/officeart/2011/layout/CircleProcess"/>
    <dgm:cxn modelId="{65B9A704-FF8B-477C-A64E-714557F78AB0}" type="presParOf" srcId="{68A7BA88-B6AD-44BE-9CEF-99D1C10CA5D5}" destId="{E1DB8D74-54F6-441E-B0C1-859DCDE7DBEE}" srcOrd="0" destOrd="0" presId="urn:microsoft.com/office/officeart/2011/layout/CircleProcess"/>
    <dgm:cxn modelId="{C69F4261-CC13-4ED7-9D82-4A4498A56DE1}" type="presParOf" srcId="{A15758FB-59EB-448B-83DA-B43788D12D95}" destId="{B7A81BC3-4CEE-46D7-BABC-CF84DEDA71EF}" srcOrd="1" destOrd="0" presId="urn:microsoft.com/office/officeart/2011/layout/CircleProcess"/>
    <dgm:cxn modelId="{0D93AFC9-CED4-4ED7-8ED8-595DEF613DA3}" type="presParOf" srcId="{B7A81BC3-4CEE-46D7-BABC-CF84DEDA71EF}" destId="{0E59B8C6-D2BA-483F-8D27-DD5F7A079062}" srcOrd="0" destOrd="0" presId="urn:microsoft.com/office/officeart/2011/layout/CircleProcess"/>
    <dgm:cxn modelId="{A1CAF4B6-87DD-4C7C-9646-286392C9463F}" type="presParOf" srcId="{A15758FB-59EB-448B-83DA-B43788D12D95}" destId="{CEDFB192-DB24-4F51-9165-151DFD2E0667}" srcOrd="2" destOrd="0" presId="urn:microsoft.com/office/officeart/2011/layout/CircleProcess"/>
    <dgm:cxn modelId="{759B6083-0E99-45F4-AE22-94AD57F0A1E8}" type="presParOf" srcId="{A15758FB-59EB-448B-83DA-B43788D12D95}" destId="{653BAC75-12A6-4F73-A128-7D6556D57BF5}" srcOrd="3" destOrd="0" presId="urn:microsoft.com/office/officeart/2011/layout/CircleProcess"/>
    <dgm:cxn modelId="{2341EB32-6147-4114-ABC1-3A02628F4205}" type="presParOf" srcId="{653BAC75-12A6-4F73-A128-7D6556D57BF5}" destId="{96E4926E-7193-4EEE-B281-723F7DF9B735}" srcOrd="0" destOrd="0" presId="urn:microsoft.com/office/officeart/2011/layout/CircleProcess"/>
    <dgm:cxn modelId="{65CDFD64-C5AD-424D-91C9-3C83DCB994DA}" type="presParOf" srcId="{A15758FB-59EB-448B-83DA-B43788D12D95}" destId="{7D57372A-FCEC-4945-9B31-AC3A09CC163F}" srcOrd="4" destOrd="0" presId="urn:microsoft.com/office/officeart/2011/layout/CircleProcess"/>
    <dgm:cxn modelId="{B48A73D0-3FD4-40DA-A3C5-F1B17B545CCB}" type="presParOf" srcId="{7D57372A-FCEC-4945-9B31-AC3A09CC163F}" destId="{543959E6-6E60-49E5-B3D3-21C08A54ED3B}" srcOrd="0" destOrd="0" presId="urn:microsoft.com/office/officeart/2011/layout/CircleProcess"/>
    <dgm:cxn modelId="{06E185AB-6632-40DC-9DA7-ECC78DE70764}" type="presParOf" srcId="{A15758FB-59EB-448B-83DA-B43788D12D95}" destId="{0050545F-79CC-4197-A555-F878A926CED2}" srcOrd="5" destOrd="0" presId="urn:microsoft.com/office/officeart/2011/layout/CircleProcess"/>
    <dgm:cxn modelId="{50BF8247-48DE-4CEC-A0CC-3A3511614438}" type="presParOf" srcId="{A15758FB-59EB-448B-83DA-B43788D12D95}" destId="{81E4EEA3-21BE-4000-8D38-CE759F13FE48}" srcOrd="6" destOrd="0" presId="urn:microsoft.com/office/officeart/2011/layout/CircleProcess"/>
    <dgm:cxn modelId="{C2DC3840-9776-42B0-8423-27F0DBBD45A2}" type="presParOf" srcId="{81E4EEA3-21BE-4000-8D38-CE759F13FE48}" destId="{20C4EE63-BFCF-497F-BC61-5DFF1893E439}" srcOrd="0" destOrd="0" presId="urn:microsoft.com/office/officeart/2011/layout/CircleProcess"/>
    <dgm:cxn modelId="{BCADEABD-A04F-44B1-934F-FDE6797C6349}" type="presParOf" srcId="{A15758FB-59EB-448B-83DA-B43788D12D95}" destId="{74F02320-347A-4B70-9923-C5370E3233BC}" srcOrd="7" destOrd="0" presId="urn:microsoft.com/office/officeart/2011/layout/CircleProcess"/>
    <dgm:cxn modelId="{EE3F32E7-B687-4365-87CB-915379514464}" type="presParOf" srcId="{74F02320-347A-4B70-9923-C5370E3233BC}" destId="{3EC6346C-6862-4DB3-9028-2173903BD5C9}" srcOrd="0" destOrd="0" presId="urn:microsoft.com/office/officeart/2011/layout/CircleProcess"/>
    <dgm:cxn modelId="{16AB5551-9CCC-467D-94E5-E5656FB664A9}" type="presParOf" srcId="{A15758FB-59EB-448B-83DA-B43788D12D95}" destId="{28AD7ABC-5A29-4052-9730-C759EE25663B}" srcOrd="8" destOrd="0" presId="urn:microsoft.com/office/officeart/2011/layout/CircleProcess"/>
    <dgm:cxn modelId="{DBA0B94A-7D0B-4471-ABD9-10258AB7676F}" type="presParOf" srcId="{A15758FB-59EB-448B-83DA-B43788D12D95}" destId="{B2AB29F9-057A-41D5-AA34-F8B64E060457}" srcOrd="9" destOrd="0" presId="urn:microsoft.com/office/officeart/2011/layout/CircleProcess"/>
    <dgm:cxn modelId="{AC17FC10-09CB-40A2-9F26-6EB43EF34E65}" type="presParOf" srcId="{B2AB29F9-057A-41D5-AA34-F8B64E060457}" destId="{EFBBD513-0C25-4327-8754-050F03CC6597}" srcOrd="0" destOrd="0" presId="urn:microsoft.com/office/officeart/2011/layout/CircleProcess"/>
    <dgm:cxn modelId="{62BBA286-110A-4422-8E45-2CCD988F91AF}" type="presParOf" srcId="{A15758FB-59EB-448B-83DA-B43788D12D95}" destId="{5AD3ACA1-1EB3-44C1-84D1-D9D57A660823}" srcOrd="10" destOrd="0" presId="urn:microsoft.com/office/officeart/2011/layout/CircleProcess"/>
    <dgm:cxn modelId="{66B0CFE3-D465-41DC-B71E-7AD8963F3557}" type="presParOf" srcId="{5AD3ACA1-1EB3-44C1-84D1-D9D57A660823}" destId="{9EDB4D3C-A059-4011-9481-D7B7B94BC040}" srcOrd="0" destOrd="0" presId="urn:microsoft.com/office/officeart/2011/layout/CircleProcess"/>
    <dgm:cxn modelId="{75BD3799-F748-4A44-BC7F-572600222C5A}" type="presParOf" srcId="{A15758FB-59EB-448B-83DA-B43788D12D95}" destId="{AD6BD429-90A8-4972-9DCF-42B101FFE823}" srcOrd="11" destOrd="0" presId="urn:microsoft.com/office/officeart/2011/layout/CircleProcess"/>
    <dgm:cxn modelId="{DCAEDD1B-079F-4AE9-8600-BB20F0723DF4}" type="presParOf" srcId="{A15758FB-59EB-448B-83DA-B43788D12D95}" destId="{16B5390F-52E3-4EA9-8624-2EB310FEA43C}" srcOrd="12" destOrd="0" presId="urn:microsoft.com/office/officeart/2011/layout/CircleProcess"/>
    <dgm:cxn modelId="{03DD15DB-94A2-4D43-B18D-4EE85A26113F}" type="presParOf" srcId="{16B5390F-52E3-4EA9-8624-2EB310FEA43C}" destId="{DD00F203-B430-4BE5-AC49-4DC89A61F2B3}" srcOrd="0" destOrd="0" presId="urn:microsoft.com/office/officeart/2011/layout/CircleProcess"/>
    <dgm:cxn modelId="{E8F73A8F-E3F2-4C0E-85D3-167AB35A55D5}" type="presParOf" srcId="{A15758FB-59EB-448B-83DA-B43788D12D95}" destId="{2968F073-4F9F-4F88-BAE0-DB460B4194C3}" srcOrd="13" destOrd="0" presId="urn:microsoft.com/office/officeart/2011/layout/CircleProcess"/>
    <dgm:cxn modelId="{35D74D10-3C03-4F22-B8EE-8D43EF7D3CCD}" type="presParOf" srcId="{2968F073-4F9F-4F88-BAE0-DB460B4194C3}" destId="{FE1186C2-B176-4E76-B8B3-6389E6762630}" srcOrd="0" destOrd="0" presId="urn:microsoft.com/office/officeart/2011/layout/CircleProcess"/>
    <dgm:cxn modelId="{2BD47296-7A49-4551-A75D-920F4B8D6BAA}" type="presParOf" srcId="{A15758FB-59EB-448B-83DA-B43788D12D95}" destId="{2E3609E4-BE67-4E52-B6CC-FF34682490F4}" srcOrd="14" destOrd="0" presId="urn:microsoft.com/office/officeart/2011/layout/CircleProcess"/>
    <dgm:cxn modelId="{0E12B785-BE87-4851-AC26-782DB3384029}" type="presParOf" srcId="{A15758FB-59EB-448B-83DA-B43788D12D95}" destId="{AA813EC7-480B-4832-BF45-4791CABDC592}" srcOrd="15" destOrd="0" presId="urn:microsoft.com/office/officeart/2011/layout/CircleProcess"/>
    <dgm:cxn modelId="{FFE9B39E-1BF9-412E-B296-3F9E4616969D}" type="presParOf" srcId="{AA813EC7-480B-4832-BF45-4791CABDC592}" destId="{DCC5E621-D4F1-4D34-9011-D04F8C15C525}" srcOrd="0" destOrd="0" presId="urn:microsoft.com/office/officeart/2011/layout/CircleProcess"/>
    <dgm:cxn modelId="{B25D901F-B972-433D-8EF5-9E0897384F64}" type="presParOf" srcId="{A15758FB-59EB-448B-83DA-B43788D12D95}" destId="{DF24A474-F12C-43D7-BBB2-3259BBA47EC4}" srcOrd="16" destOrd="0" presId="urn:microsoft.com/office/officeart/2011/layout/CircleProcess"/>
    <dgm:cxn modelId="{4861918D-EEFB-4D87-AA09-F67D543A0A56}" type="presParOf" srcId="{DF24A474-F12C-43D7-BBB2-3259BBA47EC4}" destId="{231F4CD2-C166-48E5-8F44-C856DD5B6774}" srcOrd="0" destOrd="0" presId="urn:microsoft.com/office/officeart/2011/layout/CircleProcess"/>
    <dgm:cxn modelId="{FA0F2521-C70D-441C-A5C8-6B235F53037C}" type="presParOf" srcId="{A15758FB-59EB-448B-83DA-B43788D12D95}" destId="{1712B5CE-9C52-4A11-92F8-46B0EA124BCA}" srcOrd="17" destOrd="0" presId="urn:microsoft.com/office/officeart/2011/layout/CircleProcess"/>
    <dgm:cxn modelId="{246D7C10-96C6-408F-83D4-4E4FF9705007}" type="presParOf" srcId="{A15758FB-59EB-448B-83DA-B43788D12D95}" destId="{8B98E9EA-DA48-4C1C-BB63-556F56F52A00}" srcOrd="18" destOrd="0" presId="urn:microsoft.com/office/officeart/2011/layout/CircleProcess"/>
    <dgm:cxn modelId="{C010D717-A6CE-40A9-9AF9-E4A6AFD8FB16}" type="presParOf" srcId="{8B98E9EA-DA48-4C1C-BB63-556F56F52A00}" destId="{80F6D013-71A8-43F0-B6B2-D0D8FFD77AEE}" srcOrd="0" destOrd="0" presId="urn:microsoft.com/office/officeart/2011/layout/CircleProcess"/>
    <dgm:cxn modelId="{C9E5887D-2726-4D4E-826E-FE28846807A8}" type="presParOf" srcId="{A15758FB-59EB-448B-83DA-B43788D12D95}" destId="{487EC3A3-94E1-4F33-A044-C8319A1C3D33}" srcOrd="19" destOrd="0" presId="urn:microsoft.com/office/officeart/2011/layout/CircleProcess"/>
    <dgm:cxn modelId="{7371D504-7B1A-4D31-8F13-26E8FD6A696C}" type="presParOf" srcId="{487EC3A3-94E1-4F33-A044-C8319A1C3D33}" destId="{88ADE1D2-8C80-4DA5-8B62-DA5DBBA79F2F}" srcOrd="0" destOrd="0" presId="urn:microsoft.com/office/officeart/2011/layout/CircleProcess"/>
    <dgm:cxn modelId="{A72979EE-D11F-40B3-A3C7-1F2482886EF1}" type="presParOf" srcId="{A15758FB-59EB-448B-83DA-B43788D12D95}" destId="{33CB1FE9-1013-4E18-94B7-0A17C0F08C2D}"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B6B828-E650-4699-AC8D-9DC3ECC8FC8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GB"/>
        </a:p>
      </dgm:t>
    </dgm:pt>
    <dgm:pt modelId="{1271DD79-53DE-4A24-8250-2D0A88244691}">
      <dgm:prSet custT="1"/>
      <dgm:spPr/>
      <dgm:t>
        <a:bodyPr/>
        <a:lstStyle/>
        <a:p>
          <a:r>
            <a:rPr lang="en-GB" sz="1600" dirty="0" err="1"/>
            <a:t>Polietik’s</a:t>
          </a:r>
          <a:r>
            <a:rPr lang="en-GB" sz="1600" dirty="0"/>
            <a:t> pre-revenue valuation as of 2017 (pre-angel investment) $5,261,679.17</a:t>
          </a:r>
          <a:r>
            <a:rPr lang="en-GB" sz="1400" dirty="0"/>
            <a:t>.</a:t>
          </a:r>
        </a:p>
      </dgm:t>
    </dgm:pt>
    <dgm:pt modelId="{043BFECE-8F33-40E9-9F90-E4F206B1EC19}" type="parTrans" cxnId="{765BB68E-0715-4EFC-A867-D3147390EAFB}">
      <dgm:prSet/>
      <dgm:spPr/>
      <dgm:t>
        <a:bodyPr/>
        <a:lstStyle/>
        <a:p>
          <a:endParaRPr lang="en-GB"/>
        </a:p>
      </dgm:t>
    </dgm:pt>
    <dgm:pt modelId="{95BC0F91-EFB6-4E95-97A6-0C3E10C6D5A1}" type="sibTrans" cxnId="{765BB68E-0715-4EFC-A867-D3147390EAFB}">
      <dgm:prSet/>
      <dgm:spPr/>
      <dgm:t>
        <a:bodyPr/>
        <a:lstStyle/>
        <a:p>
          <a:endParaRPr lang="en-GB"/>
        </a:p>
      </dgm:t>
    </dgm:pt>
    <dgm:pt modelId="{85412820-D2E8-4F21-8F7C-C4F4592396DF}">
      <dgm:prSet custT="1"/>
      <dgm:spPr/>
      <dgm:t>
        <a:bodyPr/>
        <a:lstStyle/>
        <a:p>
          <a:r>
            <a:rPr lang="en-GB" sz="1600" dirty="0"/>
            <a:t>Angel Investment from </a:t>
          </a:r>
          <a:r>
            <a:rPr lang="en-GB" sz="1600" dirty="0" err="1"/>
            <a:t>Ampcus</a:t>
          </a:r>
          <a:r>
            <a:rPr lang="en-GB" sz="1600" dirty="0"/>
            <a:t> Inc led by President Salil Sankaran is $500,000. Used this money to develop the </a:t>
          </a:r>
          <a:r>
            <a:rPr lang="en-GB" sz="1600" dirty="0" err="1"/>
            <a:t>Polietik</a:t>
          </a:r>
          <a:r>
            <a:rPr lang="en-GB" sz="1600" dirty="0"/>
            <a:t> platform on web, IOS and Android and to remunerate a team 10 dedicated developers and IT/Software specialists.</a:t>
          </a:r>
        </a:p>
      </dgm:t>
    </dgm:pt>
    <dgm:pt modelId="{304758EF-7127-44A0-AB04-9DF511582AC1}" type="parTrans" cxnId="{E2C7345B-B923-4A02-B5A6-ECE6C6C6B0F7}">
      <dgm:prSet/>
      <dgm:spPr/>
      <dgm:t>
        <a:bodyPr/>
        <a:lstStyle/>
        <a:p>
          <a:endParaRPr lang="en-GB"/>
        </a:p>
      </dgm:t>
    </dgm:pt>
    <dgm:pt modelId="{CF175027-1E6C-4576-970D-CEF47CCD578A}" type="sibTrans" cxnId="{E2C7345B-B923-4A02-B5A6-ECE6C6C6B0F7}">
      <dgm:prSet/>
      <dgm:spPr/>
      <dgm:t>
        <a:bodyPr/>
        <a:lstStyle/>
        <a:p>
          <a:endParaRPr lang="en-GB"/>
        </a:p>
      </dgm:t>
    </dgm:pt>
    <dgm:pt modelId="{40EE6721-665B-4C5A-B0B6-9036147B9E84}">
      <dgm:prSet custT="1"/>
      <dgm:spPr/>
      <dgm:t>
        <a:bodyPr/>
        <a:lstStyle/>
        <a:p>
          <a:r>
            <a:rPr lang="en-GB" sz="1600" dirty="0"/>
            <a:t>We are looking to raise a sum of $500,000 for negotiable equity dilution which shall be used to enhance our marketing, business development and operational capacity and drive the growth of the company.</a:t>
          </a:r>
        </a:p>
      </dgm:t>
    </dgm:pt>
    <dgm:pt modelId="{85B80825-2B2E-41DB-AB13-F94B6AE03DDA}" type="parTrans" cxnId="{CA66B599-F6C9-4F06-B73C-8F02471AE9C4}">
      <dgm:prSet/>
      <dgm:spPr/>
      <dgm:t>
        <a:bodyPr/>
        <a:lstStyle/>
        <a:p>
          <a:endParaRPr lang="en-GB"/>
        </a:p>
      </dgm:t>
    </dgm:pt>
    <dgm:pt modelId="{CEB3EA93-5D5B-472C-A0B8-D15961C67824}" type="sibTrans" cxnId="{CA66B599-F6C9-4F06-B73C-8F02471AE9C4}">
      <dgm:prSet/>
      <dgm:spPr/>
      <dgm:t>
        <a:bodyPr/>
        <a:lstStyle/>
        <a:p>
          <a:endParaRPr lang="en-GB"/>
        </a:p>
      </dgm:t>
    </dgm:pt>
    <dgm:pt modelId="{29DD46B4-FA3D-4943-AA18-0B4775DD8A4A}">
      <dgm:prSet custT="1"/>
      <dgm:spPr/>
      <dgm:t>
        <a:bodyPr/>
        <a:lstStyle/>
        <a:p>
          <a:r>
            <a:rPr lang="en-GB" sz="1600" dirty="0"/>
            <a:t>Current Equity Breakdown: </a:t>
          </a:r>
          <a:r>
            <a:rPr lang="en-GB" sz="1600" dirty="0" err="1"/>
            <a:t>Sarvashreshth</a:t>
          </a:r>
          <a:r>
            <a:rPr lang="en-GB" sz="1600" dirty="0"/>
            <a:t> Kalash (COO/Cofounder) – 37.5%, Siddhant Kalash (CEO/Cofounder) – 37.5 %, Salil Sankaran (Angel Investor) -  25%, </a:t>
          </a:r>
          <a:r>
            <a:rPr lang="en-GB" sz="1600" dirty="0" err="1"/>
            <a:t>Preeti</a:t>
          </a:r>
          <a:r>
            <a:rPr lang="en-GB" sz="1600" dirty="0"/>
            <a:t> Sinha (Investment Advisor – 0.35%)</a:t>
          </a:r>
        </a:p>
      </dgm:t>
    </dgm:pt>
    <dgm:pt modelId="{CD58B598-7054-4E9F-AAF4-4E505D2C66CD}" type="parTrans" cxnId="{E6CEB6C0-323D-4F93-A4B0-33176E8D425C}">
      <dgm:prSet/>
      <dgm:spPr/>
      <dgm:t>
        <a:bodyPr/>
        <a:lstStyle/>
        <a:p>
          <a:endParaRPr lang="en-GB"/>
        </a:p>
      </dgm:t>
    </dgm:pt>
    <dgm:pt modelId="{0EC32E59-A856-401E-A50A-C78B2D9FE89E}" type="sibTrans" cxnId="{E6CEB6C0-323D-4F93-A4B0-33176E8D425C}">
      <dgm:prSet/>
      <dgm:spPr/>
      <dgm:t>
        <a:bodyPr/>
        <a:lstStyle/>
        <a:p>
          <a:endParaRPr lang="en-GB"/>
        </a:p>
      </dgm:t>
    </dgm:pt>
    <dgm:pt modelId="{EFD8688E-04F8-4825-87F3-415F47BC3E16}" type="pres">
      <dgm:prSet presAssocID="{55B6B828-E650-4699-AC8D-9DC3ECC8FC83}" presName="outerComposite" presStyleCnt="0">
        <dgm:presLayoutVars>
          <dgm:chMax val="5"/>
          <dgm:dir/>
          <dgm:resizeHandles val="exact"/>
        </dgm:presLayoutVars>
      </dgm:prSet>
      <dgm:spPr/>
    </dgm:pt>
    <dgm:pt modelId="{8A833F06-7737-40BF-8410-82B78CB909CF}" type="pres">
      <dgm:prSet presAssocID="{55B6B828-E650-4699-AC8D-9DC3ECC8FC83}" presName="dummyMaxCanvas" presStyleCnt="0">
        <dgm:presLayoutVars/>
      </dgm:prSet>
      <dgm:spPr/>
    </dgm:pt>
    <dgm:pt modelId="{6C97B12D-4F3D-43DF-9702-023C578C44B1}" type="pres">
      <dgm:prSet presAssocID="{55B6B828-E650-4699-AC8D-9DC3ECC8FC83}" presName="FourNodes_1" presStyleLbl="node1" presStyleIdx="0" presStyleCnt="4" custLinFactNeighborX="-117" custLinFactNeighborY="2365">
        <dgm:presLayoutVars>
          <dgm:bulletEnabled val="1"/>
        </dgm:presLayoutVars>
      </dgm:prSet>
      <dgm:spPr/>
    </dgm:pt>
    <dgm:pt modelId="{A0D7E06D-3502-4413-87FB-66E97690A353}" type="pres">
      <dgm:prSet presAssocID="{55B6B828-E650-4699-AC8D-9DC3ECC8FC83}" presName="FourNodes_2" presStyleLbl="node1" presStyleIdx="1" presStyleCnt="4">
        <dgm:presLayoutVars>
          <dgm:bulletEnabled val="1"/>
        </dgm:presLayoutVars>
      </dgm:prSet>
      <dgm:spPr/>
    </dgm:pt>
    <dgm:pt modelId="{3D8807DF-2046-4E4D-A1B1-5F437513BCD6}" type="pres">
      <dgm:prSet presAssocID="{55B6B828-E650-4699-AC8D-9DC3ECC8FC83}" presName="FourNodes_3" presStyleLbl="node1" presStyleIdx="2" presStyleCnt="4">
        <dgm:presLayoutVars>
          <dgm:bulletEnabled val="1"/>
        </dgm:presLayoutVars>
      </dgm:prSet>
      <dgm:spPr/>
    </dgm:pt>
    <dgm:pt modelId="{2A63A022-9872-49D3-8026-3B678DA6B8AC}" type="pres">
      <dgm:prSet presAssocID="{55B6B828-E650-4699-AC8D-9DC3ECC8FC83}" presName="FourNodes_4" presStyleLbl="node1" presStyleIdx="3" presStyleCnt="4" custLinFactNeighborY="1419">
        <dgm:presLayoutVars>
          <dgm:bulletEnabled val="1"/>
        </dgm:presLayoutVars>
      </dgm:prSet>
      <dgm:spPr/>
    </dgm:pt>
    <dgm:pt modelId="{44280553-4914-4883-93D3-184C110F997D}" type="pres">
      <dgm:prSet presAssocID="{55B6B828-E650-4699-AC8D-9DC3ECC8FC83}" presName="FourConn_1-2" presStyleLbl="fgAccFollowNode1" presStyleIdx="0" presStyleCnt="3">
        <dgm:presLayoutVars>
          <dgm:bulletEnabled val="1"/>
        </dgm:presLayoutVars>
      </dgm:prSet>
      <dgm:spPr/>
    </dgm:pt>
    <dgm:pt modelId="{82E55795-CEBC-4346-A543-E6888FE4C9DC}" type="pres">
      <dgm:prSet presAssocID="{55B6B828-E650-4699-AC8D-9DC3ECC8FC83}" presName="FourConn_2-3" presStyleLbl="fgAccFollowNode1" presStyleIdx="1" presStyleCnt="3">
        <dgm:presLayoutVars>
          <dgm:bulletEnabled val="1"/>
        </dgm:presLayoutVars>
      </dgm:prSet>
      <dgm:spPr/>
    </dgm:pt>
    <dgm:pt modelId="{6BE57B5C-37DB-4A26-82F1-4446996E97F1}" type="pres">
      <dgm:prSet presAssocID="{55B6B828-E650-4699-AC8D-9DC3ECC8FC83}" presName="FourConn_3-4" presStyleLbl="fgAccFollowNode1" presStyleIdx="2" presStyleCnt="3">
        <dgm:presLayoutVars>
          <dgm:bulletEnabled val="1"/>
        </dgm:presLayoutVars>
      </dgm:prSet>
      <dgm:spPr/>
    </dgm:pt>
    <dgm:pt modelId="{A79531D0-7C7D-483E-A039-E299A3D28B89}" type="pres">
      <dgm:prSet presAssocID="{55B6B828-E650-4699-AC8D-9DC3ECC8FC83}" presName="FourNodes_1_text" presStyleLbl="node1" presStyleIdx="3" presStyleCnt="4">
        <dgm:presLayoutVars>
          <dgm:bulletEnabled val="1"/>
        </dgm:presLayoutVars>
      </dgm:prSet>
      <dgm:spPr/>
    </dgm:pt>
    <dgm:pt modelId="{74E6A2AB-5A7E-4C3C-A6D2-A5DCA862A727}" type="pres">
      <dgm:prSet presAssocID="{55B6B828-E650-4699-AC8D-9DC3ECC8FC83}" presName="FourNodes_2_text" presStyleLbl="node1" presStyleIdx="3" presStyleCnt="4">
        <dgm:presLayoutVars>
          <dgm:bulletEnabled val="1"/>
        </dgm:presLayoutVars>
      </dgm:prSet>
      <dgm:spPr/>
    </dgm:pt>
    <dgm:pt modelId="{ADF6DE6A-E08C-4158-9110-F86D2F4C5469}" type="pres">
      <dgm:prSet presAssocID="{55B6B828-E650-4699-AC8D-9DC3ECC8FC83}" presName="FourNodes_3_text" presStyleLbl="node1" presStyleIdx="3" presStyleCnt="4">
        <dgm:presLayoutVars>
          <dgm:bulletEnabled val="1"/>
        </dgm:presLayoutVars>
      </dgm:prSet>
      <dgm:spPr/>
    </dgm:pt>
    <dgm:pt modelId="{C2234217-36FA-4103-A72C-1C0F912CDFA6}" type="pres">
      <dgm:prSet presAssocID="{55B6B828-E650-4699-AC8D-9DC3ECC8FC83}" presName="FourNodes_4_text" presStyleLbl="node1" presStyleIdx="3" presStyleCnt="4">
        <dgm:presLayoutVars>
          <dgm:bulletEnabled val="1"/>
        </dgm:presLayoutVars>
      </dgm:prSet>
      <dgm:spPr/>
    </dgm:pt>
  </dgm:ptLst>
  <dgm:cxnLst>
    <dgm:cxn modelId="{499DEC3D-976C-4E29-98D5-271BE5A0E2B5}" type="presOf" srcId="{CEB3EA93-5D5B-472C-A0B8-D15961C67824}" destId="{6BE57B5C-37DB-4A26-82F1-4446996E97F1}" srcOrd="0" destOrd="0" presId="urn:microsoft.com/office/officeart/2005/8/layout/vProcess5"/>
    <dgm:cxn modelId="{E2C7345B-B923-4A02-B5A6-ECE6C6C6B0F7}" srcId="{55B6B828-E650-4699-AC8D-9DC3ECC8FC83}" destId="{85412820-D2E8-4F21-8F7C-C4F4592396DF}" srcOrd="1" destOrd="0" parTransId="{304758EF-7127-44A0-AB04-9DF511582AC1}" sibTransId="{CF175027-1E6C-4576-970D-CEF47CCD578A}"/>
    <dgm:cxn modelId="{2259685D-163A-4FAE-8208-4B1AA70665FF}" type="presOf" srcId="{1271DD79-53DE-4A24-8250-2D0A88244691}" destId="{6C97B12D-4F3D-43DF-9702-023C578C44B1}" srcOrd="0" destOrd="0" presId="urn:microsoft.com/office/officeart/2005/8/layout/vProcess5"/>
    <dgm:cxn modelId="{78EC7D4E-1E82-430A-86B7-9F31775C89A4}" type="presOf" srcId="{29DD46B4-FA3D-4943-AA18-0B4775DD8A4A}" destId="{C2234217-36FA-4103-A72C-1C0F912CDFA6}" srcOrd="1" destOrd="0" presId="urn:microsoft.com/office/officeart/2005/8/layout/vProcess5"/>
    <dgm:cxn modelId="{765BB68E-0715-4EFC-A867-D3147390EAFB}" srcId="{55B6B828-E650-4699-AC8D-9DC3ECC8FC83}" destId="{1271DD79-53DE-4A24-8250-2D0A88244691}" srcOrd="0" destOrd="0" parTransId="{043BFECE-8F33-40E9-9F90-E4F206B1EC19}" sibTransId="{95BC0F91-EFB6-4E95-97A6-0C3E10C6D5A1}"/>
    <dgm:cxn modelId="{CA66B599-F6C9-4F06-B73C-8F02471AE9C4}" srcId="{55B6B828-E650-4699-AC8D-9DC3ECC8FC83}" destId="{40EE6721-665B-4C5A-B0B6-9036147B9E84}" srcOrd="2" destOrd="0" parTransId="{85B80825-2B2E-41DB-AB13-F94B6AE03DDA}" sibTransId="{CEB3EA93-5D5B-472C-A0B8-D15961C67824}"/>
    <dgm:cxn modelId="{012239A6-E162-4A36-B133-4F573C159EF2}" type="presOf" srcId="{40EE6721-665B-4C5A-B0B6-9036147B9E84}" destId="{ADF6DE6A-E08C-4158-9110-F86D2F4C5469}" srcOrd="1" destOrd="0" presId="urn:microsoft.com/office/officeart/2005/8/layout/vProcess5"/>
    <dgm:cxn modelId="{9DC318A9-9988-4937-AF5D-3C3682D0B140}" type="presOf" srcId="{85412820-D2E8-4F21-8F7C-C4F4592396DF}" destId="{74E6A2AB-5A7E-4C3C-A6D2-A5DCA862A727}" srcOrd="1" destOrd="0" presId="urn:microsoft.com/office/officeart/2005/8/layout/vProcess5"/>
    <dgm:cxn modelId="{105CF4B1-1232-440B-8E6D-8095BC159719}" type="presOf" srcId="{1271DD79-53DE-4A24-8250-2D0A88244691}" destId="{A79531D0-7C7D-483E-A039-E299A3D28B89}" srcOrd="1" destOrd="0" presId="urn:microsoft.com/office/officeart/2005/8/layout/vProcess5"/>
    <dgm:cxn modelId="{81EE62BB-8DEC-48E7-B2ED-0E0CDDEF2791}" type="presOf" srcId="{29DD46B4-FA3D-4943-AA18-0B4775DD8A4A}" destId="{2A63A022-9872-49D3-8026-3B678DA6B8AC}" srcOrd="0" destOrd="0" presId="urn:microsoft.com/office/officeart/2005/8/layout/vProcess5"/>
    <dgm:cxn modelId="{E6CEB6C0-323D-4F93-A4B0-33176E8D425C}" srcId="{55B6B828-E650-4699-AC8D-9DC3ECC8FC83}" destId="{29DD46B4-FA3D-4943-AA18-0B4775DD8A4A}" srcOrd="3" destOrd="0" parTransId="{CD58B598-7054-4E9F-AAF4-4E505D2C66CD}" sibTransId="{0EC32E59-A856-401E-A50A-C78B2D9FE89E}"/>
    <dgm:cxn modelId="{E9C0FBD4-3D16-44B2-AE34-00E18C363947}" type="presOf" srcId="{CF175027-1E6C-4576-970D-CEF47CCD578A}" destId="{82E55795-CEBC-4346-A543-E6888FE4C9DC}" srcOrd="0" destOrd="0" presId="urn:microsoft.com/office/officeart/2005/8/layout/vProcess5"/>
    <dgm:cxn modelId="{EE0027E1-2B7E-4806-AC33-010B14961673}" type="presOf" srcId="{55B6B828-E650-4699-AC8D-9DC3ECC8FC83}" destId="{EFD8688E-04F8-4825-87F3-415F47BC3E16}" srcOrd="0" destOrd="0" presId="urn:microsoft.com/office/officeart/2005/8/layout/vProcess5"/>
    <dgm:cxn modelId="{301849E6-80FC-45B8-BE9E-0067EDBCC57F}" type="presOf" srcId="{95BC0F91-EFB6-4E95-97A6-0C3E10C6D5A1}" destId="{44280553-4914-4883-93D3-184C110F997D}" srcOrd="0" destOrd="0" presId="urn:microsoft.com/office/officeart/2005/8/layout/vProcess5"/>
    <dgm:cxn modelId="{A5891FE8-6F05-4B78-98DF-8D61720CA1AA}" type="presOf" srcId="{85412820-D2E8-4F21-8F7C-C4F4592396DF}" destId="{A0D7E06D-3502-4413-87FB-66E97690A353}" srcOrd="0" destOrd="0" presId="urn:microsoft.com/office/officeart/2005/8/layout/vProcess5"/>
    <dgm:cxn modelId="{27055EF6-5CBB-417B-ADE1-2210C4AFBD5F}" type="presOf" srcId="{40EE6721-665B-4C5A-B0B6-9036147B9E84}" destId="{3D8807DF-2046-4E4D-A1B1-5F437513BCD6}" srcOrd="0" destOrd="0" presId="urn:microsoft.com/office/officeart/2005/8/layout/vProcess5"/>
    <dgm:cxn modelId="{781BD096-FB7B-439F-8477-E1D29A5AE999}" type="presParOf" srcId="{EFD8688E-04F8-4825-87F3-415F47BC3E16}" destId="{8A833F06-7737-40BF-8410-82B78CB909CF}" srcOrd="0" destOrd="0" presId="urn:microsoft.com/office/officeart/2005/8/layout/vProcess5"/>
    <dgm:cxn modelId="{8E3CA466-D0BA-4E85-81D0-09E52C58B6F6}" type="presParOf" srcId="{EFD8688E-04F8-4825-87F3-415F47BC3E16}" destId="{6C97B12D-4F3D-43DF-9702-023C578C44B1}" srcOrd="1" destOrd="0" presId="urn:microsoft.com/office/officeart/2005/8/layout/vProcess5"/>
    <dgm:cxn modelId="{93F970BF-F82F-4ABD-ADD7-89D2CE30B4DF}" type="presParOf" srcId="{EFD8688E-04F8-4825-87F3-415F47BC3E16}" destId="{A0D7E06D-3502-4413-87FB-66E97690A353}" srcOrd="2" destOrd="0" presId="urn:microsoft.com/office/officeart/2005/8/layout/vProcess5"/>
    <dgm:cxn modelId="{278BDF9B-D93B-4A25-93DD-E765E21CA040}" type="presParOf" srcId="{EFD8688E-04F8-4825-87F3-415F47BC3E16}" destId="{3D8807DF-2046-4E4D-A1B1-5F437513BCD6}" srcOrd="3" destOrd="0" presId="urn:microsoft.com/office/officeart/2005/8/layout/vProcess5"/>
    <dgm:cxn modelId="{97D2D9DA-88BC-425F-A930-6D166E0456B2}" type="presParOf" srcId="{EFD8688E-04F8-4825-87F3-415F47BC3E16}" destId="{2A63A022-9872-49D3-8026-3B678DA6B8AC}" srcOrd="4" destOrd="0" presId="urn:microsoft.com/office/officeart/2005/8/layout/vProcess5"/>
    <dgm:cxn modelId="{AEE5D6DF-0E1F-464B-96F7-A661A5B7716E}" type="presParOf" srcId="{EFD8688E-04F8-4825-87F3-415F47BC3E16}" destId="{44280553-4914-4883-93D3-184C110F997D}" srcOrd="5" destOrd="0" presId="urn:microsoft.com/office/officeart/2005/8/layout/vProcess5"/>
    <dgm:cxn modelId="{76FC09EB-FDF7-4893-A7B3-BD39C043E16E}" type="presParOf" srcId="{EFD8688E-04F8-4825-87F3-415F47BC3E16}" destId="{82E55795-CEBC-4346-A543-E6888FE4C9DC}" srcOrd="6" destOrd="0" presId="urn:microsoft.com/office/officeart/2005/8/layout/vProcess5"/>
    <dgm:cxn modelId="{DF3CEB80-473B-47C5-BFE1-EF3D93281370}" type="presParOf" srcId="{EFD8688E-04F8-4825-87F3-415F47BC3E16}" destId="{6BE57B5C-37DB-4A26-82F1-4446996E97F1}" srcOrd="7" destOrd="0" presId="urn:microsoft.com/office/officeart/2005/8/layout/vProcess5"/>
    <dgm:cxn modelId="{343655C8-DBCF-4855-A965-7C68ACBA0587}" type="presParOf" srcId="{EFD8688E-04F8-4825-87F3-415F47BC3E16}" destId="{A79531D0-7C7D-483E-A039-E299A3D28B89}" srcOrd="8" destOrd="0" presId="urn:microsoft.com/office/officeart/2005/8/layout/vProcess5"/>
    <dgm:cxn modelId="{9448BDC6-459C-4F73-80C2-519C16E9389B}" type="presParOf" srcId="{EFD8688E-04F8-4825-87F3-415F47BC3E16}" destId="{74E6A2AB-5A7E-4C3C-A6D2-A5DCA862A727}" srcOrd="9" destOrd="0" presId="urn:microsoft.com/office/officeart/2005/8/layout/vProcess5"/>
    <dgm:cxn modelId="{53A92090-090E-4439-8E27-CFFAA6420A72}" type="presParOf" srcId="{EFD8688E-04F8-4825-87F3-415F47BC3E16}" destId="{ADF6DE6A-E08C-4158-9110-F86D2F4C5469}" srcOrd="10" destOrd="0" presId="urn:microsoft.com/office/officeart/2005/8/layout/vProcess5"/>
    <dgm:cxn modelId="{A2B73325-7A1D-4385-A7BD-FF3B45CBF9AC}" type="presParOf" srcId="{EFD8688E-04F8-4825-87F3-415F47BC3E16}" destId="{C2234217-36FA-4103-A72C-1C0F912CDFA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875C7E-71AA-4EE6-9E72-90F9A02FFC27}" type="doc">
      <dgm:prSet loTypeId="urn:microsoft.com/office/officeart/2018/5/layout/IconCircleLabelList" loCatId="icon" qsTypeId="urn:microsoft.com/office/officeart/2005/8/quickstyle/simple4" qsCatId="simple" csTypeId="urn:microsoft.com/office/officeart/2018/5/colors/Iconchunking_neutralicon_accent1_2" csCatId="accent1" phldr="1"/>
      <dgm:spPr/>
      <dgm:t>
        <a:bodyPr/>
        <a:lstStyle/>
        <a:p>
          <a:endParaRPr lang="en-US"/>
        </a:p>
      </dgm:t>
    </dgm:pt>
    <dgm:pt modelId="{9B5C7F2B-708C-4922-B013-4208F8B13F36}">
      <dgm:prSet/>
      <dgm:spPr/>
      <dgm:t>
        <a:bodyPr/>
        <a:lstStyle/>
        <a:p>
          <a:pPr>
            <a:defRPr cap="all"/>
          </a:pPr>
          <a:r>
            <a:rPr lang="en-GB"/>
            <a:t>POLIETIK’s goal is to create a penultimate platform for all civic and social activities such as campaigning, virtual advertising, donating, data collection, etc. among others features, that profoundly affects that way of engagement via technology and the internet. </a:t>
          </a:r>
          <a:endParaRPr lang="en-US"/>
        </a:p>
      </dgm:t>
    </dgm:pt>
    <dgm:pt modelId="{2F3EA749-4543-48A4-8860-E98F48FDF83C}" type="parTrans" cxnId="{A33B3C8D-99A3-4E46-9EAC-4F7C310445F4}">
      <dgm:prSet/>
      <dgm:spPr/>
      <dgm:t>
        <a:bodyPr/>
        <a:lstStyle/>
        <a:p>
          <a:endParaRPr lang="en-US"/>
        </a:p>
      </dgm:t>
    </dgm:pt>
    <dgm:pt modelId="{3E79E3E1-56E6-4732-856E-A11534B92FA1}" type="sibTrans" cxnId="{A33B3C8D-99A3-4E46-9EAC-4F7C310445F4}">
      <dgm:prSet/>
      <dgm:spPr/>
      <dgm:t>
        <a:bodyPr/>
        <a:lstStyle/>
        <a:p>
          <a:endParaRPr lang="en-US"/>
        </a:p>
      </dgm:t>
    </dgm:pt>
    <dgm:pt modelId="{066E0B2F-7494-493D-A6DD-6DD36D8C3D5E}">
      <dgm:prSet/>
      <dgm:spPr/>
      <dgm:t>
        <a:bodyPr/>
        <a:lstStyle/>
        <a:p>
          <a:pPr>
            <a:defRPr cap="all"/>
          </a:pPr>
          <a:r>
            <a:rPr lang="en-GB"/>
            <a:t>Monetising is key but value can be enhanced as platform gains users/scale and becomes relevant. User acquisition and engagement are prime considerations. Further funding will strengthen this process.</a:t>
          </a:r>
          <a:endParaRPr lang="en-US"/>
        </a:p>
      </dgm:t>
    </dgm:pt>
    <dgm:pt modelId="{E63E0B1D-3AB1-4A09-B8F4-EB0E42E809B4}" type="parTrans" cxnId="{BBF51478-0713-4819-86A1-70785AC11331}">
      <dgm:prSet/>
      <dgm:spPr/>
      <dgm:t>
        <a:bodyPr/>
        <a:lstStyle/>
        <a:p>
          <a:endParaRPr lang="en-US"/>
        </a:p>
      </dgm:t>
    </dgm:pt>
    <dgm:pt modelId="{CFB48B0D-1A16-43CC-B699-9DA55E8E7561}" type="sibTrans" cxnId="{BBF51478-0713-4819-86A1-70785AC11331}">
      <dgm:prSet/>
      <dgm:spPr/>
      <dgm:t>
        <a:bodyPr/>
        <a:lstStyle/>
        <a:p>
          <a:endParaRPr lang="en-US"/>
        </a:p>
      </dgm:t>
    </dgm:pt>
    <dgm:pt modelId="{34DE2914-86C7-47D3-9C47-2484F913D5E4}">
      <dgm:prSet/>
      <dgm:spPr/>
      <dgm:t>
        <a:bodyPr/>
        <a:lstStyle/>
        <a:p>
          <a:pPr>
            <a:defRPr cap="all"/>
          </a:pPr>
          <a:r>
            <a:rPr lang="en-GB"/>
            <a:t>User generated content platform are modus operandi for engagement and communication in society. Community building, sharing and interaction between people helps create user base at relatively low costs.</a:t>
          </a:r>
          <a:endParaRPr lang="en-US"/>
        </a:p>
      </dgm:t>
    </dgm:pt>
    <dgm:pt modelId="{3ED6B0F3-7E13-4C1A-A36D-18CAA5B5F5A7}" type="parTrans" cxnId="{83B63241-7C44-48BC-A7D1-853F0DF43CD2}">
      <dgm:prSet/>
      <dgm:spPr/>
      <dgm:t>
        <a:bodyPr/>
        <a:lstStyle/>
        <a:p>
          <a:endParaRPr lang="en-US"/>
        </a:p>
      </dgm:t>
    </dgm:pt>
    <dgm:pt modelId="{1ECBA60B-D1BE-4C3B-8AD0-9E9B3FEBC45D}" type="sibTrans" cxnId="{83B63241-7C44-48BC-A7D1-853F0DF43CD2}">
      <dgm:prSet/>
      <dgm:spPr/>
      <dgm:t>
        <a:bodyPr/>
        <a:lstStyle/>
        <a:p>
          <a:endParaRPr lang="en-US"/>
        </a:p>
      </dgm:t>
    </dgm:pt>
    <dgm:pt modelId="{A1477181-B894-45DF-A8E6-556EE7271590}">
      <dgm:prSet/>
      <dgm:spPr/>
      <dgm:t>
        <a:bodyPr/>
        <a:lstStyle/>
        <a:p>
          <a:pPr>
            <a:defRPr cap="all"/>
          </a:pPr>
          <a:r>
            <a:rPr lang="en-GB"/>
            <a:t>Content sharing and network building platforms can be monetised using micro transactions. Polietik’s revenue model builds on this notion. Indian market’s sheer scale gives this revenue model viability.</a:t>
          </a:r>
          <a:endParaRPr lang="en-US"/>
        </a:p>
      </dgm:t>
    </dgm:pt>
    <dgm:pt modelId="{98A387D5-C426-4F24-A1CE-7CBD70A488EC}" type="parTrans" cxnId="{CE1647EC-3F30-48F0-B2D1-3592F95A0B56}">
      <dgm:prSet/>
      <dgm:spPr/>
      <dgm:t>
        <a:bodyPr/>
        <a:lstStyle/>
        <a:p>
          <a:endParaRPr lang="en-US"/>
        </a:p>
      </dgm:t>
    </dgm:pt>
    <dgm:pt modelId="{A20F542C-F05C-4BD3-B344-F8086310A316}" type="sibTrans" cxnId="{CE1647EC-3F30-48F0-B2D1-3592F95A0B56}">
      <dgm:prSet/>
      <dgm:spPr/>
      <dgm:t>
        <a:bodyPr/>
        <a:lstStyle/>
        <a:p>
          <a:endParaRPr lang="en-US"/>
        </a:p>
      </dgm:t>
    </dgm:pt>
    <dgm:pt modelId="{B5362083-7EE8-4DD3-AEF0-77D8DF48B354}">
      <dgm:prSet/>
      <dgm:spPr/>
      <dgm:t>
        <a:bodyPr/>
        <a:lstStyle/>
        <a:p>
          <a:pPr>
            <a:defRPr cap="all"/>
          </a:pPr>
          <a:r>
            <a:rPr lang="en-GB"/>
            <a:t>Polietik is highly scalable and can be implemented in other markets such as USA/UK/Europe etc.</a:t>
          </a:r>
          <a:endParaRPr lang="en-US"/>
        </a:p>
      </dgm:t>
    </dgm:pt>
    <dgm:pt modelId="{3FF7CE5F-4391-48A4-8552-3EE1C45ECA5F}" type="parTrans" cxnId="{9ACC89E4-3D07-41FF-9530-2E982A49EDF9}">
      <dgm:prSet/>
      <dgm:spPr/>
      <dgm:t>
        <a:bodyPr/>
        <a:lstStyle/>
        <a:p>
          <a:endParaRPr lang="en-US"/>
        </a:p>
      </dgm:t>
    </dgm:pt>
    <dgm:pt modelId="{B2465CC6-F414-4BA6-98F9-9AA7F8EF8168}" type="sibTrans" cxnId="{9ACC89E4-3D07-41FF-9530-2E982A49EDF9}">
      <dgm:prSet/>
      <dgm:spPr/>
      <dgm:t>
        <a:bodyPr/>
        <a:lstStyle/>
        <a:p>
          <a:endParaRPr lang="en-US"/>
        </a:p>
      </dgm:t>
    </dgm:pt>
    <dgm:pt modelId="{C3E5CABB-4B50-4B8F-974B-183328151A47}" type="pres">
      <dgm:prSet presAssocID="{97875C7E-71AA-4EE6-9E72-90F9A02FFC27}" presName="root" presStyleCnt="0">
        <dgm:presLayoutVars>
          <dgm:dir/>
          <dgm:resizeHandles val="exact"/>
        </dgm:presLayoutVars>
      </dgm:prSet>
      <dgm:spPr/>
    </dgm:pt>
    <dgm:pt modelId="{2C0BA037-C25B-40C9-8579-719E1B064E8E}" type="pres">
      <dgm:prSet presAssocID="{9B5C7F2B-708C-4922-B013-4208F8B13F36}" presName="compNode" presStyleCnt="0"/>
      <dgm:spPr/>
    </dgm:pt>
    <dgm:pt modelId="{06415E78-5011-4557-85A9-F8B8D8E509C5}" type="pres">
      <dgm:prSet presAssocID="{9B5C7F2B-708C-4922-B013-4208F8B13F36}" presName="iconBgRect" presStyleLbl="bgShp" presStyleIdx="0" presStyleCnt="5"/>
      <dgm:spPr/>
    </dgm:pt>
    <dgm:pt modelId="{DFB6EB80-9609-436C-A9D4-393473A1561F}" type="pres">
      <dgm:prSet presAssocID="{9B5C7F2B-708C-4922-B013-4208F8B13F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9D3B973E-0DCF-4E4C-A7B0-138D185749FE}" type="pres">
      <dgm:prSet presAssocID="{9B5C7F2B-708C-4922-B013-4208F8B13F36}" presName="spaceRect" presStyleCnt="0"/>
      <dgm:spPr/>
    </dgm:pt>
    <dgm:pt modelId="{18473957-3B04-4316-86B5-616AD9BBB5AC}" type="pres">
      <dgm:prSet presAssocID="{9B5C7F2B-708C-4922-B013-4208F8B13F36}" presName="textRect" presStyleLbl="revTx" presStyleIdx="0" presStyleCnt="5">
        <dgm:presLayoutVars>
          <dgm:chMax val="1"/>
          <dgm:chPref val="1"/>
        </dgm:presLayoutVars>
      </dgm:prSet>
      <dgm:spPr/>
    </dgm:pt>
    <dgm:pt modelId="{130D87DD-C647-4F60-A949-AFEF2A316DCD}" type="pres">
      <dgm:prSet presAssocID="{3E79E3E1-56E6-4732-856E-A11534B92FA1}" presName="sibTrans" presStyleCnt="0"/>
      <dgm:spPr/>
    </dgm:pt>
    <dgm:pt modelId="{C76F4B58-4EF4-4132-B850-FCFB581C5519}" type="pres">
      <dgm:prSet presAssocID="{066E0B2F-7494-493D-A6DD-6DD36D8C3D5E}" presName="compNode" presStyleCnt="0"/>
      <dgm:spPr/>
    </dgm:pt>
    <dgm:pt modelId="{370EDAC0-92E4-4C74-9884-28A0C84551B6}" type="pres">
      <dgm:prSet presAssocID="{066E0B2F-7494-493D-A6DD-6DD36D8C3D5E}" presName="iconBgRect" presStyleLbl="bgShp" presStyleIdx="1" presStyleCnt="5"/>
      <dgm:spPr/>
    </dgm:pt>
    <dgm:pt modelId="{214E4E22-8FDE-406F-9E6A-6BDFE43EAE04}" type="pres">
      <dgm:prSet presAssocID="{066E0B2F-7494-493D-A6DD-6DD36D8C3D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C8BF3CF-2ADD-4327-A174-82229907F91B}" type="pres">
      <dgm:prSet presAssocID="{066E0B2F-7494-493D-A6DD-6DD36D8C3D5E}" presName="spaceRect" presStyleCnt="0"/>
      <dgm:spPr/>
    </dgm:pt>
    <dgm:pt modelId="{0F278F2B-71D2-46AE-A146-D9178607F2EA}" type="pres">
      <dgm:prSet presAssocID="{066E0B2F-7494-493D-A6DD-6DD36D8C3D5E}" presName="textRect" presStyleLbl="revTx" presStyleIdx="1" presStyleCnt="5">
        <dgm:presLayoutVars>
          <dgm:chMax val="1"/>
          <dgm:chPref val="1"/>
        </dgm:presLayoutVars>
      </dgm:prSet>
      <dgm:spPr/>
    </dgm:pt>
    <dgm:pt modelId="{C2EFFAE3-92BD-499A-97CD-16C55BDCDFEE}" type="pres">
      <dgm:prSet presAssocID="{CFB48B0D-1A16-43CC-B699-9DA55E8E7561}" presName="sibTrans" presStyleCnt="0"/>
      <dgm:spPr/>
    </dgm:pt>
    <dgm:pt modelId="{493B6BEC-FF29-4F95-9FB0-EE02583A8F7B}" type="pres">
      <dgm:prSet presAssocID="{34DE2914-86C7-47D3-9C47-2484F913D5E4}" presName="compNode" presStyleCnt="0"/>
      <dgm:spPr/>
    </dgm:pt>
    <dgm:pt modelId="{9AEED32D-D1AC-4827-8EF7-CC7E21CBBA1D}" type="pres">
      <dgm:prSet presAssocID="{34DE2914-86C7-47D3-9C47-2484F913D5E4}" presName="iconBgRect" presStyleLbl="bgShp" presStyleIdx="2" presStyleCnt="5"/>
      <dgm:spPr/>
    </dgm:pt>
    <dgm:pt modelId="{A58CAAF2-5B0B-4FAE-9C9F-66437CC6CC6A}" type="pres">
      <dgm:prSet presAssocID="{34DE2914-86C7-47D3-9C47-2484F913D5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0DAE2CA-9B1D-4188-9CB3-7E772A2CBA43}" type="pres">
      <dgm:prSet presAssocID="{34DE2914-86C7-47D3-9C47-2484F913D5E4}" presName="spaceRect" presStyleCnt="0"/>
      <dgm:spPr/>
    </dgm:pt>
    <dgm:pt modelId="{C6EFC42C-6E82-4316-952D-6A50B122E774}" type="pres">
      <dgm:prSet presAssocID="{34DE2914-86C7-47D3-9C47-2484F913D5E4}" presName="textRect" presStyleLbl="revTx" presStyleIdx="2" presStyleCnt="5">
        <dgm:presLayoutVars>
          <dgm:chMax val="1"/>
          <dgm:chPref val="1"/>
        </dgm:presLayoutVars>
      </dgm:prSet>
      <dgm:spPr/>
    </dgm:pt>
    <dgm:pt modelId="{4CCE4F13-C803-429E-A6BA-26BBF99A681E}" type="pres">
      <dgm:prSet presAssocID="{1ECBA60B-D1BE-4C3B-8AD0-9E9B3FEBC45D}" presName="sibTrans" presStyleCnt="0"/>
      <dgm:spPr/>
    </dgm:pt>
    <dgm:pt modelId="{87B0FC17-B9C0-4C68-A2B1-B59579F910D6}" type="pres">
      <dgm:prSet presAssocID="{A1477181-B894-45DF-A8E6-556EE7271590}" presName="compNode" presStyleCnt="0"/>
      <dgm:spPr/>
    </dgm:pt>
    <dgm:pt modelId="{B4152F0F-2BED-42C4-BBDC-D9736C38D502}" type="pres">
      <dgm:prSet presAssocID="{A1477181-B894-45DF-A8E6-556EE7271590}" presName="iconBgRect" presStyleLbl="bgShp" presStyleIdx="3" presStyleCnt="5"/>
      <dgm:spPr/>
    </dgm:pt>
    <dgm:pt modelId="{D70604FF-FDD9-4BE3-96F1-CE6009209C51}" type="pres">
      <dgm:prSet presAssocID="{A1477181-B894-45DF-A8E6-556EE72715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m"/>
        </a:ext>
      </dgm:extLst>
    </dgm:pt>
    <dgm:pt modelId="{FE3F1567-EDF3-4BFB-A54C-55CC70FB3368}" type="pres">
      <dgm:prSet presAssocID="{A1477181-B894-45DF-A8E6-556EE7271590}" presName="spaceRect" presStyleCnt="0"/>
      <dgm:spPr/>
    </dgm:pt>
    <dgm:pt modelId="{B0CCBB46-FBDE-411F-ACF3-8B1B3F6254BD}" type="pres">
      <dgm:prSet presAssocID="{A1477181-B894-45DF-A8E6-556EE7271590}" presName="textRect" presStyleLbl="revTx" presStyleIdx="3" presStyleCnt="5">
        <dgm:presLayoutVars>
          <dgm:chMax val="1"/>
          <dgm:chPref val="1"/>
        </dgm:presLayoutVars>
      </dgm:prSet>
      <dgm:spPr/>
    </dgm:pt>
    <dgm:pt modelId="{B7D4B325-2972-42F9-A9E1-0833F30D03C5}" type="pres">
      <dgm:prSet presAssocID="{A20F542C-F05C-4BD3-B344-F8086310A316}" presName="sibTrans" presStyleCnt="0"/>
      <dgm:spPr/>
    </dgm:pt>
    <dgm:pt modelId="{7740A4D2-65C1-4765-B3BB-A2F65333DFF9}" type="pres">
      <dgm:prSet presAssocID="{B5362083-7EE8-4DD3-AEF0-77D8DF48B354}" presName="compNode" presStyleCnt="0"/>
      <dgm:spPr/>
    </dgm:pt>
    <dgm:pt modelId="{3AD61F47-40CC-4973-9442-6687A3F31F72}" type="pres">
      <dgm:prSet presAssocID="{B5362083-7EE8-4DD3-AEF0-77D8DF48B354}" presName="iconBgRect" presStyleLbl="bgShp" presStyleIdx="4" presStyleCnt="5"/>
      <dgm:spPr/>
    </dgm:pt>
    <dgm:pt modelId="{BB73D712-3FE3-430A-A861-29419057D935}" type="pres">
      <dgm:prSet presAssocID="{B5362083-7EE8-4DD3-AEF0-77D8DF48B35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Europe-Africa"/>
        </a:ext>
      </dgm:extLst>
    </dgm:pt>
    <dgm:pt modelId="{C5835FA6-C0AF-4A7F-AFFA-BBDEF5997845}" type="pres">
      <dgm:prSet presAssocID="{B5362083-7EE8-4DD3-AEF0-77D8DF48B354}" presName="spaceRect" presStyleCnt="0"/>
      <dgm:spPr/>
    </dgm:pt>
    <dgm:pt modelId="{BD5554B2-E01A-4AD3-BDD4-AFC908D1BB34}" type="pres">
      <dgm:prSet presAssocID="{B5362083-7EE8-4DD3-AEF0-77D8DF48B354}" presName="textRect" presStyleLbl="revTx" presStyleIdx="4" presStyleCnt="5">
        <dgm:presLayoutVars>
          <dgm:chMax val="1"/>
          <dgm:chPref val="1"/>
        </dgm:presLayoutVars>
      </dgm:prSet>
      <dgm:spPr/>
    </dgm:pt>
  </dgm:ptLst>
  <dgm:cxnLst>
    <dgm:cxn modelId="{56F2555B-405D-41F9-8126-6B7962C02EE5}" type="presOf" srcId="{9B5C7F2B-708C-4922-B013-4208F8B13F36}" destId="{18473957-3B04-4316-86B5-616AD9BBB5AC}" srcOrd="0" destOrd="0" presId="urn:microsoft.com/office/officeart/2018/5/layout/IconCircleLabelList"/>
    <dgm:cxn modelId="{83B63241-7C44-48BC-A7D1-853F0DF43CD2}" srcId="{97875C7E-71AA-4EE6-9E72-90F9A02FFC27}" destId="{34DE2914-86C7-47D3-9C47-2484F913D5E4}" srcOrd="2" destOrd="0" parTransId="{3ED6B0F3-7E13-4C1A-A36D-18CAA5B5F5A7}" sibTransId="{1ECBA60B-D1BE-4C3B-8AD0-9E9B3FEBC45D}"/>
    <dgm:cxn modelId="{C8702A68-0E54-46F7-8A5D-FEDAC087846A}" type="presOf" srcId="{97875C7E-71AA-4EE6-9E72-90F9A02FFC27}" destId="{C3E5CABB-4B50-4B8F-974B-183328151A47}" srcOrd="0" destOrd="0" presId="urn:microsoft.com/office/officeart/2018/5/layout/IconCircleLabelList"/>
    <dgm:cxn modelId="{BBF51478-0713-4819-86A1-70785AC11331}" srcId="{97875C7E-71AA-4EE6-9E72-90F9A02FFC27}" destId="{066E0B2F-7494-493D-A6DD-6DD36D8C3D5E}" srcOrd="1" destOrd="0" parTransId="{E63E0B1D-3AB1-4A09-B8F4-EB0E42E809B4}" sibTransId="{CFB48B0D-1A16-43CC-B699-9DA55E8E7561}"/>
    <dgm:cxn modelId="{A33B3C8D-99A3-4E46-9EAC-4F7C310445F4}" srcId="{97875C7E-71AA-4EE6-9E72-90F9A02FFC27}" destId="{9B5C7F2B-708C-4922-B013-4208F8B13F36}" srcOrd="0" destOrd="0" parTransId="{2F3EA749-4543-48A4-8860-E98F48FDF83C}" sibTransId="{3E79E3E1-56E6-4732-856E-A11534B92FA1}"/>
    <dgm:cxn modelId="{6E19B891-73EC-4081-B39E-57A0288AA42E}" type="presOf" srcId="{A1477181-B894-45DF-A8E6-556EE7271590}" destId="{B0CCBB46-FBDE-411F-ACF3-8B1B3F6254BD}" srcOrd="0" destOrd="0" presId="urn:microsoft.com/office/officeart/2018/5/layout/IconCircleLabelList"/>
    <dgm:cxn modelId="{0CA012A1-2D8F-4F72-AF3B-E6E19E6C4F41}" type="presOf" srcId="{34DE2914-86C7-47D3-9C47-2484F913D5E4}" destId="{C6EFC42C-6E82-4316-952D-6A50B122E774}" srcOrd="0" destOrd="0" presId="urn:microsoft.com/office/officeart/2018/5/layout/IconCircleLabelList"/>
    <dgm:cxn modelId="{A99A72CA-6CE3-479E-A49D-288993863DAF}" type="presOf" srcId="{B5362083-7EE8-4DD3-AEF0-77D8DF48B354}" destId="{BD5554B2-E01A-4AD3-BDD4-AFC908D1BB34}" srcOrd="0" destOrd="0" presId="urn:microsoft.com/office/officeart/2018/5/layout/IconCircleLabelList"/>
    <dgm:cxn modelId="{39B8B6D2-299C-4258-837D-58069EA5238B}" type="presOf" srcId="{066E0B2F-7494-493D-A6DD-6DD36D8C3D5E}" destId="{0F278F2B-71D2-46AE-A146-D9178607F2EA}" srcOrd="0" destOrd="0" presId="urn:microsoft.com/office/officeart/2018/5/layout/IconCircleLabelList"/>
    <dgm:cxn modelId="{9ACC89E4-3D07-41FF-9530-2E982A49EDF9}" srcId="{97875C7E-71AA-4EE6-9E72-90F9A02FFC27}" destId="{B5362083-7EE8-4DD3-AEF0-77D8DF48B354}" srcOrd="4" destOrd="0" parTransId="{3FF7CE5F-4391-48A4-8552-3EE1C45ECA5F}" sibTransId="{B2465CC6-F414-4BA6-98F9-9AA7F8EF8168}"/>
    <dgm:cxn modelId="{CE1647EC-3F30-48F0-B2D1-3592F95A0B56}" srcId="{97875C7E-71AA-4EE6-9E72-90F9A02FFC27}" destId="{A1477181-B894-45DF-A8E6-556EE7271590}" srcOrd="3" destOrd="0" parTransId="{98A387D5-C426-4F24-A1CE-7CBD70A488EC}" sibTransId="{A20F542C-F05C-4BD3-B344-F8086310A316}"/>
    <dgm:cxn modelId="{7EA5AAD8-0E08-4D31-896B-587E5F04A75D}" type="presParOf" srcId="{C3E5CABB-4B50-4B8F-974B-183328151A47}" destId="{2C0BA037-C25B-40C9-8579-719E1B064E8E}" srcOrd="0" destOrd="0" presId="urn:microsoft.com/office/officeart/2018/5/layout/IconCircleLabelList"/>
    <dgm:cxn modelId="{FBA66D11-31AB-42E2-B0B3-ADD4D89AAE13}" type="presParOf" srcId="{2C0BA037-C25B-40C9-8579-719E1B064E8E}" destId="{06415E78-5011-4557-85A9-F8B8D8E509C5}" srcOrd="0" destOrd="0" presId="urn:microsoft.com/office/officeart/2018/5/layout/IconCircleLabelList"/>
    <dgm:cxn modelId="{B5CA50C6-E162-4EB0-867B-CBAD2ED346E2}" type="presParOf" srcId="{2C0BA037-C25B-40C9-8579-719E1B064E8E}" destId="{DFB6EB80-9609-436C-A9D4-393473A1561F}" srcOrd="1" destOrd="0" presId="urn:microsoft.com/office/officeart/2018/5/layout/IconCircleLabelList"/>
    <dgm:cxn modelId="{51DB0236-335C-40C2-B631-8AB935B7A967}" type="presParOf" srcId="{2C0BA037-C25B-40C9-8579-719E1B064E8E}" destId="{9D3B973E-0DCF-4E4C-A7B0-138D185749FE}" srcOrd="2" destOrd="0" presId="urn:microsoft.com/office/officeart/2018/5/layout/IconCircleLabelList"/>
    <dgm:cxn modelId="{9F0C2185-1D61-4FB5-8725-5D78E8BF2E97}" type="presParOf" srcId="{2C0BA037-C25B-40C9-8579-719E1B064E8E}" destId="{18473957-3B04-4316-86B5-616AD9BBB5AC}" srcOrd="3" destOrd="0" presId="urn:microsoft.com/office/officeart/2018/5/layout/IconCircleLabelList"/>
    <dgm:cxn modelId="{C33930C3-4E47-479F-AA18-E3B2D1C78B38}" type="presParOf" srcId="{C3E5CABB-4B50-4B8F-974B-183328151A47}" destId="{130D87DD-C647-4F60-A949-AFEF2A316DCD}" srcOrd="1" destOrd="0" presId="urn:microsoft.com/office/officeart/2018/5/layout/IconCircleLabelList"/>
    <dgm:cxn modelId="{749FDC48-B07A-4469-97E4-DA4528583952}" type="presParOf" srcId="{C3E5CABB-4B50-4B8F-974B-183328151A47}" destId="{C76F4B58-4EF4-4132-B850-FCFB581C5519}" srcOrd="2" destOrd="0" presId="urn:microsoft.com/office/officeart/2018/5/layout/IconCircleLabelList"/>
    <dgm:cxn modelId="{0172562C-F5FA-40EE-9715-7DCF29736B2A}" type="presParOf" srcId="{C76F4B58-4EF4-4132-B850-FCFB581C5519}" destId="{370EDAC0-92E4-4C74-9884-28A0C84551B6}" srcOrd="0" destOrd="0" presId="urn:microsoft.com/office/officeart/2018/5/layout/IconCircleLabelList"/>
    <dgm:cxn modelId="{D0FE90CE-723B-49C3-A66A-ACCF9A1C59B9}" type="presParOf" srcId="{C76F4B58-4EF4-4132-B850-FCFB581C5519}" destId="{214E4E22-8FDE-406F-9E6A-6BDFE43EAE04}" srcOrd="1" destOrd="0" presId="urn:microsoft.com/office/officeart/2018/5/layout/IconCircleLabelList"/>
    <dgm:cxn modelId="{97769BA7-324B-4499-989B-4CD8633356AD}" type="presParOf" srcId="{C76F4B58-4EF4-4132-B850-FCFB581C5519}" destId="{EC8BF3CF-2ADD-4327-A174-82229907F91B}" srcOrd="2" destOrd="0" presId="urn:microsoft.com/office/officeart/2018/5/layout/IconCircleLabelList"/>
    <dgm:cxn modelId="{B9F6518B-0411-4D01-AF23-187899480627}" type="presParOf" srcId="{C76F4B58-4EF4-4132-B850-FCFB581C5519}" destId="{0F278F2B-71D2-46AE-A146-D9178607F2EA}" srcOrd="3" destOrd="0" presId="urn:microsoft.com/office/officeart/2018/5/layout/IconCircleLabelList"/>
    <dgm:cxn modelId="{3D5F0FD3-BD28-4725-9A88-EAE949E526CF}" type="presParOf" srcId="{C3E5CABB-4B50-4B8F-974B-183328151A47}" destId="{C2EFFAE3-92BD-499A-97CD-16C55BDCDFEE}" srcOrd="3" destOrd="0" presId="urn:microsoft.com/office/officeart/2018/5/layout/IconCircleLabelList"/>
    <dgm:cxn modelId="{85636817-F874-41F3-BC77-FBA530CCC087}" type="presParOf" srcId="{C3E5CABB-4B50-4B8F-974B-183328151A47}" destId="{493B6BEC-FF29-4F95-9FB0-EE02583A8F7B}" srcOrd="4" destOrd="0" presId="urn:microsoft.com/office/officeart/2018/5/layout/IconCircleLabelList"/>
    <dgm:cxn modelId="{DEF91961-D2BD-4738-9675-20ADE25C5644}" type="presParOf" srcId="{493B6BEC-FF29-4F95-9FB0-EE02583A8F7B}" destId="{9AEED32D-D1AC-4827-8EF7-CC7E21CBBA1D}" srcOrd="0" destOrd="0" presId="urn:microsoft.com/office/officeart/2018/5/layout/IconCircleLabelList"/>
    <dgm:cxn modelId="{D0573EB2-6E40-4B57-B036-0C577C3B0CD7}" type="presParOf" srcId="{493B6BEC-FF29-4F95-9FB0-EE02583A8F7B}" destId="{A58CAAF2-5B0B-4FAE-9C9F-66437CC6CC6A}" srcOrd="1" destOrd="0" presId="urn:microsoft.com/office/officeart/2018/5/layout/IconCircleLabelList"/>
    <dgm:cxn modelId="{881618BF-2FFF-4F49-9106-1FE0FB39302A}" type="presParOf" srcId="{493B6BEC-FF29-4F95-9FB0-EE02583A8F7B}" destId="{60DAE2CA-9B1D-4188-9CB3-7E772A2CBA43}" srcOrd="2" destOrd="0" presId="urn:microsoft.com/office/officeart/2018/5/layout/IconCircleLabelList"/>
    <dgm:cxn modelId="{EA823E27-4279-4989-A73E-44F4B62B07BB}" type="presParOf" srcId="{493B6BEC-FF29-4F95-9FB0-EE02583A8F7B}" destId="{C6EFC42C-6E82-4316-952D-6A50B122E774}" srcOrd="3" destOrd="0" presId="urn:microsoft.com/office/officeart/2018/5/layout/IconCircleLabelList"/>
    <dgm:cxn modelId="{B345CD27-A016-4B51-A7B4-04CD73367846}" type="presParOf" srcId="{C3E5CABB-4B50-4B8F-974B-183328151A47}" destId="{4CCE4F13-C803-429E-A6BA-26BBF99A681E}" srcOrd="5" destOrd="0" presId="urn:microsoft.com/office/officeart/2018/5/layout/IconCircleLabelList"/>
    <dgm:cxn modelId="{51DC2CEC-D5FA-43B4-8202-AC342CC8CFC8}" type="presParOf" srcId="{C3E5CABB-4B50-4B8F-974B-183328151A47}" destId="{87B0FC17-B9C0-4C68-A2B1-B59579F910D6}" srcOrd="6" destOrd="0" presId="urn:microsoft.com/office/officeart/2018/5/layout/IconCircleLabelList"/>
    <dgm:cxn modelId="{5F868C18-27AD-4BF1-B120-A9FF23BADE3A}" type="presParOf" srcId="{87B0FC17-B9C0-4C68-A2B1-B59579F910D6}" destId="{B4152F0F-2BED-42C4-BBDC-D9736C38D502}" srcOrd="0" destOrd="0" presId="urn:microsoft.com/office/officeart/2018/5/layout/IconCircleLabelList"/>
    <dgm:cxn modelId="{B03BD514-3411-42A0-81F4-31615217587F}" type="presParOf" srcId="{87B0FC17-B9C0-4C68-A2B1-B59579F910D6}" destId="{D70604FF-FDD9-4BE3-96F1-CE6009209C51}" srcOrd="1" destOrd="0" presId="urn:microsoft.com/office/officeart/2018/5/layout/IconCircleLabelList"/>
    <dgm:cxn modelId="{AC41DAA6-0E30-4E16-9A51-CDB01928F53B}" type="presParOf" srcId="{87B0FC17-B9C0-4C68-A2B1-B59579F910D6}" destId="{FE3F1567-EDF3-4BFB-A54C-55CC70FB3368}" srcOrd="2" destOrd="0" presId="urn:microsoft.com/office/officeart/2018/5/layout/IconCircleLabelList"/>
    <dgm:cxn modelId="{90A9A461-3823-40BD-B89E-5E03F456415A}" type="presParOf" srcId="{87B0FC17-B9C0-4C68-A2B1-B59579F910D6}" destId="{B0CCBB46-FBDE-411F-ACF3-8B1B3F6254BD}" srcOrd="3" destOrd="0" presId="urn:microsoft.com/office/officeart/2018/5/layout/IconCircleLabelList"/>
    <dgm:cxn modelId="{08236B4E-97F8-44E9-9E2B-7F9FBB9A533C}" type="presParOf" srcId="{C3E5CABB-4B50-4B8F-974B-183328151A47}" destId="{B7D4B325-2972-42F9-A9E1-0833F30D03C5}" srcOrd="7" destOrd="0" presId="urn:microsoft.com/office/officeart/2018/5/layout/IconCircleLabelList"/>
    <dgm:cxn modelId="{A0ECB9A6-A2E1-467F-8A0B-8B37A999AF1C}" type="presParOf" srcId="{C3E5CABB-4B50-4B8F-974B-183328151A47}" destId="{7740A4D2-65C1-4765-B3BB-A2F65333DFF9}" srcOrd="8" destOrd="0" presId="urn:microsoft.com/office/officeart/2018/5/layout/IconCircleLabelList"/>
    <dgm:cxn modelId="{5A6B3FC7-31C1-45B2-B15E-F11338F03D0C}" type="presParOf" srcId="{7740A4D2-65C1-4765-B3BB-A2F65333DFF9}" destId="{3AD61F47-40CC-4973-9442-6687A3F31F72}" srcOrd="0" destOrd="0" presId="urn:microsoft.com/office/officeart/2018/5/layout/IconCircleLabelList"/>
    <dgm:cxn modelId="{D3351BCB-AF62-4ABB-AC3B-7919E3DB7A7D}" type="presParOf" srcId="{7740A4D2-65C1-4765-B3BB-A2F65333DFF9}" destId="{BB73D712-3FE3-430A-A861-29419057D935}" srcOrd="1" destOrd="0" presId="urn:microsoft.com/office/officeart/2018/5/layout/IconCircleLabelList"/>
    <dgm:cxn modelId="{28BF305C-EF44-4ED0-95A5-983B26322BB9}" type="presParOf" srcId="{7740A4D2-65C1-4765-B3BB-A2F65333DFF9}" destId="{C5835FA6-C0AF-4A7F-AFFA-BBDEF5997845}" srcOrd="2" destOrd="0" presId="urn:microsoft.com/office/officeart/2018/5/layout/IconCircleLabelList"/>
    <dgm:cxn modelId="{F7C654A1-6809-4AAB-9D3E-38886CCF6C3F}" type="presParOf" srcId="{7740A4D2-65C1-4765-B3BB-A2F65333DFF9}" destId="{BD5554B2-E01A-4AD3-BDD4-AFC908D1BB3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4E6D-99AB-4B41-BB10-4CA732F0F01E}">
      <dsp:nvSpPr>
        <dsp:cNvPr id="0" name=""/>
        <dsp:cNvSpPr/>
      </dsp:nvSpPr>
      <dsp:spPr>
        <a:xfrm>
          <a:off x="409296" y="259177"/>
          <a:ext cx="668408" cy="668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0638D6-D037-4B4B-BB0A-B635AD2E9590}">
      <dsp:nvSpPr>
        <dsp:cNvPr id="0" name=""/>
        <dsp:cNvSpPr/>
      </dsp:nvSpPr>
      <dsp:spPr>
        <a:xfrm>
          <a:off x="825" y="1395774"/>
          <a:ext cx="1485351" cy="198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Advertising: Allow Influencers to openly engage in digital/virtual campaigns/promotions on the platform based on a set of chosen parameters (</a:t>
          </a:r>
          <a:r>
            <a:rPr lang="en-GB" sz="1100" kern="1200" dirty="0" err="1"/>
            <a:t>eg.</a:t>
          </a:r>
          <a:r>
            <a:rPr lang="en-GB" sz="1100" kern="1200" dirty="0"/>
            <a:t> age group, gender, constituency, district, state, issue, time period, etc.) so as to get maximum penetration within a target audience of their choice. </a:t>
          </a:r>
          <a:endParaRPr lang="en-US" sz="1100" kern="1200" dirty="0"/>
        </a:p>
      </dsp:txBody>
      <dsp:txXfrm>
        <a:off x="825" y="1395774"/>
        <a:ext cx="1485351" cy="1984336"/>
      </dsp:txXfrm>
    </dsp:sp>
    <dsp:sp modelId="{9C9FA7C6-AA3D-4C8E-8666-01124DC7F2EE}">
      <dsp:nvSpPr>
        <dsp:cNvPr id="0" name=""/>
        <dsp:cNvSpPr/>
      </dsp:nvSpPr>
      <dsp:spPr>
        <a:xfrm>
          <a:off x="2154584" y="259177"/>
          <a:ext cx="668408" cy="668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A3D86-821B-4A6E-AA22-7F9CA25C0D84}">
      <dsp:nvSpPr>
        <dsp:cNvPr id="0" name=""/>
        <dsp:cNvSpPr/>
      </dsp:nvSpPr>
      <dsp:spPr>
        <a:xfrm>
          <a:off x="1746113" y="1395774"/>
          <a:ext cx="1485351" cy="198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Big Data Access: As </a:t>
          </a:r>
          <a:r>
            <a:rPr lang="en-GB" sz="1100" kern="1200" dirty="0" err="1"/>
            <a:t>Polietik</a:t>
          </a:r>
          <a:r>
            <a:rPr lang="en-GB" sz="1100" kern="1200" dirty="0"/>
            <a:t> would like to incentivise usage by Influencers, it will provide them access to demographic statistical data from their regions based on the parameters requested. Apart from certain free data, even paid data would come at a fractional cost compared to the amount spent by political entities on acquiring such data from physical sources such as surveys. </a:t>
          </a:r>
          <a:endParaRPr lang="en-US" sz="1100" kern="1200" dirty="0"/>
        </a:p>
      </dsp:txBody>
      <dsp:txXfrm>
        <a:off x="1746113" y="1395774"/>
        <a:ext cx="1485351" cy="1984336"/>
      </dsp:txXfrm>
    </dsp:sp>
    <dsp:sp modelId="{A0D83301-C41E-4F52-BB8B-8A562E0CDAE7}">
      <dsp:nvSpPr>
        <dsp:cNvPr id="0" name=""/>
        <dsp:cNvSpPr/>
      </dsp:nvSpPr>
      <dsp:spPr>
        <a:xfrm>
          <a:off x="3899872" y="259177"/>
          <a:ext cx="668408" cy="668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8CD2E-630A-4B71-A93D-E1412CD70B69}">
      <dsp:nvSpPr>
        <dsp:cNvPr id="0" name=""/>
        <dsp:cNvSpPr/>
      </dsp:nvSpPr>
      <dsp:spPr>
        <a:xfrm>
          <a:off x="3491401" y="1395774"/>
          <a:ext cx="1485351" cy="198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Crowdfunding: Through </a:t>
          </a:r>
          <a:r>
            <a:rPr lang="en-GB" sz="1100" kern="1200" dirty="0" err="1"/>
            <a:t>Polietik</a:t>
          </a:r>
          <a:r>
            <a:rPr lang="en-GB" sz="1100" kern="1200" dirty="0"/>
            <a:t>, donating to causes that matter or social activists, NGOs, issues of choice is as simple as a click of button as users can simply navigate to the profile of the entity they wish to donate to, and use our simple secure online donation gateway to donate money to them. </a:t>
          </a:r>
          <a:endParaRPr lang="en-US" sz="1100" kern="1200" dirty="0"/>
        </a:p>
      </dsp:txBody>
      <dsp:txXfrm>
        <a:off x="3491401" y="1395774"/>
        <a:ext cx="1485351" cy="198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B8D74-54F6-441E-B0C1-859DCDE7DBEE}">
      <dsp:nvSpPr>
        <dsp:cNvPr id="0" name=""/>
        <dsp:cNvSpPr/>
      </dsp:nvSpPr>
      <dsp:spPr>
        <a:xfrm>
          <a:off x="9657675" y="1655156"/>
          <a:ext cx="1492593" cy="14921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59B8C6-D2BA-483F-8D27-DD5F7A079062}">
      <dsp:nvSpPr>
        <dsp:cNvPr id="0" name=""/>
        <dsp:cNvSpPr/>
      </dsp:nvSpPr>
      <dsp:spPr>
        <a:xfrm>
          <a:off x="9708383"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Launch of iOS App</a:t>
          </a:r>
        </a:p>
        <a:p>
          <a:pPr marL="0" lvl="0" indent="0" algn="ctr" defTabSz="533400">
            <a:lnSpc>
              <a:spcPct val="90000"/>
            </a:lnSpc>
            <a:spcBef>
              <a:spcPct val="0"/>
            </a:spcBef>
            <a:spcAft>
              <a:spcPct val="35000"/>
            </a:spcAft>
            <a:buNone/>
          </a:pPr>
          <a:r>
            <a:rPr lang="en-GB" sz="1200" kern="1200" dirty="0"/>
            <a:t>August 2018</a:t>
          </a:r>
        </a:p>
      </dsp:txBody>
      <dsp:txXfrm>
        <a:off x="9906808" y="1903889"/>
        <a:ext cx="994327" cy="994670"/>
      </dsp:txXfrm>
    </dsp:sp>
    <dsp:sp modelId="{96E4926E-7193-4EEE-B281-723F7DF9B735}">
      <dsp:nvSpPr>
        <dsp:cNvPr id="0" name=""/>
        <dsp:cNvSpPr/>
      </dsp:nvSpPr>
      <dsp:spPr>
        <a:xfrm rot="2700000">
          <a:off x="8116218"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959E6-6E60-49E5-B3D3-21C08A54ED3B}">
      <dsp:nvSpPr>
        <dsp:cNvPr id="0" name=""/>
        <dsp:cNvSpPr/>
      </dsp:nvSpPr>
      <dsp:spPr>
        <a:xfrm>
          <a:off x="8166184"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Launch of Android App</a:t>
          </a:r>
        </a:p>
        <a:p>
          <a:pPr marL="0" lvl="0" indent="0" algn="ctr" defTabSz="533400">
            <a:lnSpc>
              <a:spcPct val="90000"/>
            </a:lnSpc>
            <a:spcBef>
              <a:spcPct val="0"/>
            </a:spcBef>
            <a:spcAft>
              <a:spcPct val="35000"/>
            </a:spcAft>
            <a:buNone/>
          </a:pPr>
          <a:r>
            <a:rPr lang="en-GB" sz="1200" kern="1200" dirty="0"/>
            <a:t>July 2018</a:t>
          </a:r>
        </a:p>
      </dsp:txBody>
      <dsp:txXfrm>
        <a:off x="8364608" y="1903889"/>
        <a:ext cx="994327" cy="994670"/>
      </dsp:txXfrm>
    </dsp:sp>
    <dsp:sp modelId="{20C4EE63-BFCF-497F-BC61-5DFF1893E439}">
      <dsp:nvSpPr>
        <dsp:cNvPr id="0" name=""/>
        <dsp:cNvSpPr/>
      </dsp:nvSpPr>
      <dsp:spPr>
        <a:xfrm rot="2700000">
          <a:off x="6575121"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6346C-6862-4DB3-9028-2173903BD5C9}">
      <dsp:nvSpPr>
        <dsp:cNvPr id="0" name=""/>
        <dsp:cNvSpPr/>
      </dsp:nvSpPr>
      <dsp:spPr>
        <a:xfrm>
          <a:off x="6623984"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Launch of Android App</a:t>
          </a:r>
        </a:p>
        <a:p>
          <a:pPr marL="0" lvl="0" indent="0" algn="ctr" defTabSz="533400">
            <a:lnSpc>
              <a:spcPct val="90000"/>
            </a:lnSpc>
            <a:spcBef>
              <a:spcPct val="0"/>
            </a:spcBef>
            <a:spcAft>
              <a:spcPct val="35000"/>
            </a:spcAft>
            <a:buNone/>
          </a:pPr>
          <a:r>
            <a:rPr lang="en-GB" sz="1200" kern="1200" dirty="0"/>
            <a:t>July 2018</a:t>
          </a:r>
        </a:p>
      </dsp:txBody>
      <dsp:txXfrm>
        <a:off x="6823511" y="1903889"/>
        <a:ext cx="994327" cy="994670"/>
      </dsp:txXfrm>
    </dsp:sp>
    <dsp:sp modelId="{EFBBD513-0C25-4327-8754-050F03CC6597}">
      <dsp:nvSpPr>
        <dsp:cNvPr id="0" name=""/>
        <dsp:cNvSpPr/>
      </dsp:nvSpPr>
      <dsp:spPr>
        <a:xfrm rot="2700000">
          <a:off x="5032922"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B4D3C-A059-4011-9481-D7B7B94BC040}">
      <dsp:nvSpPr>
        <dsp:cNvPr id="0" name=""/>
        <dsp:cNvSpPr/>
      </dsp:nvSpPr>
      <dsp:spPr>
        <a:xfrm>
          <a:off x="5082888"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Developed Android/IOS versions of </a:t>
          </a:r>
          <a:r>
            <a:rPr lang="en-US" sz="1200" kern="1200" dirty="0" err="1"/>
            <a:t>Polietik</a:t>
          </a:r>
          <a:endParaRPr lang="en-US" sz="1200" kern="1200" dirty="0"/>
        </a:p>
        <a:p>
          <a:pPr marL="0" lvl="0" indent="0" algn="ctr" defTabSz="533400">
            <a:lnSpc>
              <a:spcPct val="90000"/>
            </a:lnSpc>
            <a:spcBef>
              <a:spcPct val="0"/>
            </a:spcBef>
            <a:spcAft>
              <a:spcPct val="35000"/>
            </a:spcAft>
            <a:buNone/>
          </a:pPr>
          <a:r>
            <a:rPr lang="en-US" sz="1200" kern="1200" dirty="0"/>
            <a:t>April 2018</a:t>
          </a:r>
          <a:endParaRPr lang="en-GB" sz="1200" kern="1200" dirty="0"/>
        </a:p>
      </dsp:txBody>
      <dsp:txXfrm>
        <a:off x="5281312" y="1903889"/>
        <a:ext cx="994327" cy="994670"/>
      </dsp:txXfrm>
    </dsp:sp>
    <dsp:sp modelId="{DD00F203-B430-4BE5-AC49-4DC89A61F2B3}">
      <dsp:nvSpPr>
        <dsp:cNvPr id="0" name=""/>
        <dsp:cNvSpPr/>
      </dsp:nvSpPr>
      <dsp:spPr>
        <a:xfrm rot="2700000">
          <a:off x="3490723"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186C2-B176-4E76-B8B3-6389E6762630}">
      <dsp:nvSpPr>
        <dsp:cNvPr id="0" name=""/>
        <dsp:cNvSpPr/>
      </dsp:nvSpPr>
      <dsp:spPr>
        <a:xfrm>
          <a:off x="3540688"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Developed Web version of </a:t>
          </a:r>
          <a:r>
            <a:rPr lang="en-US" sz="1200" kern="1200" dirty="0" err="1"/>
            <a:t>Polietik</a:t>
          </a:r>
          <a:endParaRPr lang="en-US" sz="1200" kern="1200" dirty="0"/>
        </a:p>
        <a:p>
          <a:pPr marL="0" lvl="0" indent="0" algn="ctr" defTabSz="533400">
            <a:lnSpc>
              <a:spcPct val="90000"/>
            </a:lnSpc>
            <a:spcBef>
              <a:spcPct val="0"/>
            </a:spcBef>
            <a:spcAft>
              <a:spcPct val="35000"/>
            </a:spcAft>
            <a:buNone/>
          </a:pPr>
          <a:r>
            <a:rPr lang="en-GB" sz="1200" kern="1200" dirty="0"/>
            <a:t>Feb 2018</a:t>
          </a:r>
        </a:p>
      </dsp:txBody>
      <dsp:txXfrm>
        <a:off x="3739113" y="1903889"/>
        <a:ext cx="994327" cy="994670"/>
      </dsp:txXfrm>
    </dsp:sp>
    <dsp:sp modelId="{DCC5E621-D4F1-4D34-9011-D04F8C15C525}">
      <dsp:nvSpPr>
        <dsp:cNvPr id="0" name=""/>
        <dsp:cNvSpPr/>
      </dsp:nvSpPr>
      <dsp:spPr>
        <a:xfrm rot="2700000">
          <a:off x="1949626"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1F4CD2-C166-48E5-8F44-C856DD5B6774}">
      <dsp:nvSpPr>
        <dsp:cNvPr id="0" name=""/>
        <dsp:cNvSpPr/>
      </dsp:nvSpPr>
      <dsp:spPr>
        <a:xfrm>
          <a:off x="1998489"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Received Angel Investment from </a:t>
          </a:r>
          <a:r>
            <a:rPr lang="en-US" sz="1200" kern="1200" dirty="0" err="1"/>
            <a:t>Ampcus</a:t>
          </a:r>
          <a:r>
            <a:rPr lang="en-US" sz="1200" kern="1200" dirty="0"/>
            <a:t> Inc</a:t>
          </a:r>
        </a:p>
        <a:p>
          <a:pPr marL="0" lvl="0" indent="0" algn="ctr" defTabSz="533400">
            <a:lnSpc>
              <a:spcPct val="90000"/>
            </a:lnSpc>
            <a:spcBef>
              <a:spcPct val="0"/>
            </a:spcBef>
            <a:spcAft>
              <a:spcPct val="35000"/>
            </a:spcAft>
            <a:buNone/>
          </a:pPr>
          <a:r>
            <a:rPr lang="en-GB" sz="1200" kern="1200" dirty="0"/>
            <a:t>Nov 2017</a:t>
          </a:r>
        </a:p>
      </dsp:txBody>
      <dsp:txXfrm>
        <a:off x="2198016" y="1903889"/>
        <a:ext cx="994327" cy="994670"/>
      </dsp:txXfrm>
    </dsp:sp>
    <dsp:sp modelId="{80F6D013-71A8-43F0-B6B2-D0D8FFD77AEE}">
      <dsp:nvSpPr>
        <dsp:cNvPr id="0" name=""/>
        <dsp:cNvSpPr/>
      </dsp:nvSpPr>
      <dsp:spPr>
        <a:xfrm rot="2700000">
          <a:off x="407427" y="1654988"/>
          <a:ext cx="1492209" cy="149220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DE1D2-8C80-4DA5-8B62-DA5DBBA79F2F}">
      <dsp:nvSpPr>
        <dsp:cNvPr id="0" name=""/>
        <dsp:cNvSpPr/>
      </dsp:nvSpPr>
      <dsp:spPr>
        <a:xfrm>
          <a:off x="457392" y="1704903"/>
          <a:ext cx="1392278" cy="13926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Incorporated </a:t>
          </a:r>
          <a:r>
            <a:rPr lang="en-GB" sz="1200" kern="1200" dirty="0" err="1"/>
            <a:t>Libereco</a:t>
          </a:r>
          <a:r>
            <a:rPr lang="en-GB" sz="1200" kern="1200" dirty="0"/>
            <a:t> Global Technologies Private Limited Sep 2017</a:t>
          </a:r>
        </a:p>
      </dsp:txBody>
      <dsp:txXfrm>
        <a:off x="655817" y="1903889"/>
        <a:ext cx="994327" cy="994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B12D-4F3D-43DF-9702-023C578C44B1}">
      <dsp:nvSpPr>
        <dsp:cNvPr id="0" name=""/>
        <dsp:cNvSpPr/>
      </dsp:nvSpPr>
      <dsp:spPr>
        <a:xfrm>
          <a:off x="0" y="25398"/>
          <a:ext cx="8684768" cy="10739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err="1"/>
            <a:t>Polietik’s</a:t>
          </a:r>
          <a:r>
            <a:rPr lang="en-GB" sz="1600" kern="1200" dirty="0"/>
            <a:t> pre-revenue valuation as of 2017 (pre-angel investment) $5,261,679.17</a:t>
          </a:r>
          <a:r>
            <a:rPr lang="en-GB" sz="1400" kern="1200" dirty="0"/>
            <a:t>.</a:t>
          </a:r>
        </a:p>
      </dsp:txBody>
      <dsp:txXfrm>
        <a:off x="31455" y="56853"/>
        <a:ext cx="7435150" cy="1011033"/>
      </dsp:txXfrm>
    </dsp:sp>
    <dsp:sp modelId="{A0D7E06D-3502-4413-87FB-66E97690A353}">
      <dsp:nvSpPr>
        <dsp:cNvPr id="0" name=""/>
        <dsp:cNvSpPr/>
      </dsp:nvSpPr>
      <dsp:spPr>
        <a:xfrm>
          <a:off x="727349" y="1269206"/>
          <a:ext cx="8684768" cy="10739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Angel Investment from </a:t>
          </a:r>
          <a:r>
            <a:rPr lang="en-GB" sz="1600" kern="1200" dirty="0" err="1"/>
            <a:t>Ampcus</a:t>
          </a:r>
          <a:r>
            <a:rPr lang="en-GB" sz="1600" kern="1200" dirty="0"/>
            <a:t> Inc led by President Salil Sankaran is $500,000. Used this money to develop the </a:t>
          </a:r>
          <a:r>
            <a:rPr lang="en-GB" sz="1600" kern="1200" dirty="0" err="1"/>
            <a:t>Polietik</a:t>
          </a:r>
          <a:r>
            <a:rPr lang="en-GB" sz="1600" kern="1200" dirty="0"/>
            <a:t> platform on web, IOS and Android and to remunerate a team 10 dedicated developers and IT/Software specialists.</a:t>
          </a:r>
        </a:p>
      </dsp:txBody>
      <dsp:txXfrm>
        <a:off x="758804" y="1300661"/>
        <a:ext cx="7196445" cy="1011033"/>
      </dsp:txXfrm>
    </dsp:sp>
    <dsp:sp modelId="{3D8807DF-2046-4E4D-A1B1-5F437513BCD6}">
      <dsp:nvSpPr>
        <dsp:cNvPr id="0" name=""/>
        <dsp:cNvSpPr/>
      </dsp:nvSpPr>
      <dsp:spPr>
        <a:xfrm>
          <a:off x="1443842" y="2538412"/>
          <a:ext cx="8684768" cy="10739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We are looking to raise a sum of $500,000 for negotiable equity dilution which shall be used to enhance our marketing, business development and operational capacity and drive the growth of the company.</a:t>
          </a:r>
        </a:p>
      </dsp:txBody>
      <dsp:txXfrm>
        <a:off x="1475297" y="2569867"/>
        <a:ext cx="7207301" cy="1011033"/>
      </dsp:txXfrm>
    </dsp:sp>
    <dsp:sp modelId="{2A63A022-9872-49D3-8026-3B678DA6B8AC}">
      <dsp:nvSpPr>
        <dsp:cNvPr id="0" name=""/>
        <dsp:cNvSpPr/>
      </dsp:nvSpPr>
      <dsp:spPr>
        <a:xfrm>
          <a:off x="2171191" y="3807619"/>
          <a:ext cx="8684768" cy="10739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Current Equity Breakdown: </a:t>
          </a:r>
          <a:r>
            <a:rPr lang="en-GB" sz="1600" kern="1200" dirty="0" err="1"/>
            <a:t>Sarvashreshth</a:t>
          </a:r>
          <a:r>
            <a:rPr lang="en-GB" sz="1600" kern="1200" dirty="0"/>
            <a:t> Kalash (COO/Cofounder) – 37.5%, Siddhant Kalash (CEO/Cofounder) – 37.5 %, Salil Sankaran (Angel Investor) -  25%, </a:t>
          </a:r>
          <a:r>
            <a:rPr lang="en-GB" sz="1600" kern="1200" dirty="0" err="1"/>
            <a:t>Preeti</a:t>
          </a:r>
          <a:r>
            <a:rPr lang="en-GB" sz="1600" kern="1200" dirty="0"/>
            <a:t> Sinha (Investment Advisor – 0.35%)</a:t>
          </a:r>
        </a:p>
      </dsp:txBody>
      <dsp:txXfrm>
        <a:off x="2202646" y="3839074"/>
        <a:ext cx="7196445" cy="1011033"/>
      </dsp:txXfrm>
    </dsp:sp>
    <dsp:sp modelId="{44280553-4914-4883-93D3-184C110F997D}">
      <dsp:nvSpPr>
        <dsp:cNvPr id="0" name=""/>
        <dsp:cNvSpPr/>
      </dsp:nvSpPr>
      <dsp:spPr>
        <a:xfrm>
          <a:off x="7986704" y="822543"/>
          <a:ext cx="698063" cy="6980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GB" sz="3100" kern="1200"/>
        </a:p>
      </dsp:txBody>
      <dsp:txXfrm>
        <a:off x="8143768" y="822543"/>
        <a:ext cx="383935" cy="525292"/>
      </dsp:txXfrm>
    </dsp:sp>
    <dsp:sp modelId="{82E55795-CEBC-4346-A543-E6888FE4C9DC}">
      <dsp:nvSpPr>
        <dsp:cNvPr id="0" name=""/>
        <dsp:cNvSpPr/>
      </dsp:nvSpPr>
      <dsp:spPr>
        <a:xfrm>
          <a:off x="8714053" y="2091749"/>
          <a:ext cx="698063" cy="6980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GB" sz="3100" kern="1200"/>
        </a:p>
      </dsp:txBody>
      <dsp:txXfrm>
        <a:off x="8871117" y="2091749"/>
        <a:ext cx="383935" cy="525292"/>
      </dsp:txXfrm>
    </dsp:sp>
    <dsp:sp modelId="{6BE57B5C-37DB-4A26-82F1-4446996E97F1}">
      <dsp:nvSpPr>
        <dsp:cNvPr id="0" name=""/>
        <dsp:cNvSpPr/>
      </dsp:nvSpPr>
      <dsp:spPr>
        <a:xfrm>
          <a:off x="9430547" y="3360956"/>
          <a:ext cx="698063" cy="69806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GB" sz="3100" kern="1200"/>
        </a:p>
      </dsp:txBody>
      <dsp:txXfrm>
        <a:off x="9587611" y="3360956"/>
        <a:ext cx="383935" cy="525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15E78-5011-4557-85A9-F8B8D8E509C5}">
      <dsp:nvSpPr>
        <dsp:cNvPr id="0" name=""/>
        <dsp:cNvSpPr/>
      </dsp:nvSpPr>
      <dsp:spPr>
        <a:xfrm>
          <a:off x="1022050" y="2742"/>
          <a:ext cx="870679" cy="87067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B6EB80-9609-436C-A9D4-393473A1561F}">
      <dsp:nvSpPr>
        <dsp:cNvPr id="0" name=""/>
        <dsp:cNvSpPr/>
      </dsp:nvSpPr>
      <dsp:spPr>
        <a:xfrm>
          <a:off x="1207604" y="188296"/>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8473957-3B04-4316-86B5-616AD9BBB5AC}">
      <dsp:nvSpPr>
        <dsp:cNvPr id="0" name=""/>
        <dsp:cNvSpPr/>
      </dsp:nvSpPr>
      <dsp:spPr>
        <a:xfrm>
          <a:off x="743718" y="1144617"/>
          <a:ext cx="1427343" cy="14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POLIETIK’s goal is to create a penultimate platform for all civic and social activities such as campaigning, virtual advertising, donating, data collection, etc. among others features, that profoundly affects that way of engagement via technology and the internet. </a:t>
          </a:r>
          <a:endParaRPr lang="en-US" sz="1100" kern="1200"/>
        </a:p>
      </dsp:txBody>
      <dsp:txXfrm>
        <a:off x="743718" y="1144617"/>
        <a:ext cx="1427343" cy="1463027"/>
      </dsp:txXfrm>
    </dsp:sp>
    <dsp:sp modelId="{370EDAC0-92E4-4C74-9884-28A0C84551B6}">
      <dsp:nvSpPr>
        <dsp:cNvPr id="0" name=""/>
        <dsp:cNvSpPr/>
      </dsp:nvSpPr>
      <dsp:spPr>
        <a:xfrm>
          <a:off x="2699179" y="2742"/>
          <a:ext cx="870679" cy="87067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14E4E22-8FDE-406F-9E6A-6BDFE43EAE04}">
      <dsp:nvSpPr>
        <dsp:cNvPr id="0" name=""/>
        <dsp:cNvSpPr/>
      </dsp:nvSpPr>
      <dsp:spPr>
        <a:xfrm>
          <a:off x="2884733" y="188296"/>
          <a:ext cx="499570" cy="49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F278F2B-71D2-46AE-A146-D9178607F2EA}">
      <dsp:nvSpPr>
        <dsp:cNvPr id="0" name=""/>
        <dsp:cNvSpPr/>
      </dsp:nvSpPr>
      <dsp:spPr>
        <a:xfrm>
          <a:off x="2420847" y="1144617"/>
          <a:ext cx="1427343" cy="14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Monetising is key but value can be enhanced as platform gains users/scale and becomes relevant. User acquisition and engagement are prime considerations. Further funding will strengthen this process.</a:t>
          </a:r>
          <a:endParaRPr lang="en-US" sz="1100" kern="1200"/>
        </a:p>
      </dsp:txBody>
      <dsp:txXfrm>
        <a:off x="2420847" y="1144617"/>
        <a:ext cx="1427343" cy="1463027"/>
      </dsp:txXfrm>
    </dsp:sp>
    <dsp:sp modelId="{9AEED32D-D1AC-4827-8EF7-CC7E21CBBA1D}">
      <dsp:nvSpPr>
        <dsp:cNvPr id="0" name=""/>
        <dsp:cNvSpPr/>
      </dsp:nvSpPr>
      <dsp:spPr>
        <a:xfrm>
          <a:off x="4376308" y="2742"/>
          <a:ext cx="870679" cy="87067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58CAAF2-5B0B-4FAE-9C9F-66437CC6CC6A}">
      <dsp:nvSpPr>
        <dsp:cNvPr id="0" name=""/>
        <dsp:cNvSpPr/>
      </dsp:nvSpPr>
      <dsp:spPr>
        <a:xfrm>
          <a:off x="4561862" y="188296"/>
          <a:ext cx="499570" cy="49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6EFC42C-6E82-4316-952D-6A50B122E774}">
      <dsp:nvSpPr>
        <dsp:cNvPr id="0" name=""/>
        <dsp:cNvSpPr/>
      </dsp:nvSpPr>
      <dsp:spPr>
        <a:xfrm>
          <a:off x="4097976" y="1144617"/>
          <a:ext cx="1427343" cy="14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User generated content platform are modus operandi for engagement and communication in society. Community building, sharing and interaction between people helps create user base at relatively low costs.</a:t>
          </a:r>
          <a:endParaRPr lang="en-US" sz="1100" kern="1200"/>
        </a:p>
      </dsp:txBody>
      <dsp:txXfrm>
        <a:off x="4097976" y="1144617"/>
        <a:ext cx="1427343" cy="1463027"/>
      </dsp:txXfrm>
    </dsp:sp>
    <dsp:sp modelId="{B4152F0F-2BED-42C4-BBDC-D9736C38D502}">
      <dsp:nvSpPr>
        <dsp:cNvPr id="0" name=""/>
        <dsp:cNvSpPr/>
      </dsp:nvSpPr>
      <dsp:spPr>
        <a:xfrm>
          <a:off x="1860614" y="2964480"/>
          <a:ext cx="870679" cy="87067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70604FF-FDD9-4BE3-96F1-CE6009209C51}">
      <dsp:nvSpPr>
        <dsp:cNvPr id="0" name=""/>
        <dsp:cNvSpPr/>
      </dsp:nvSpPr>
      <dsp:spPr>
        <a:xfrm>
          <a:off x="2046169" y="3150035"/>
          <a:ext cx="499570" cy="499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CCBB46-FBDE-411F-ACF3-8B1B3F6254BD}">
      <dsp:nvSpPr>
        <dsp:cNvPr id="0" name=""/>
        <dsp:cNvSpPr/>
      </dsp:nvSpPr>
      <dsp:spPr>
        <a:xfrm>
          <a:off x="1582282" y="4106355"/>
          <a:ext cx="1427343" cy="14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Content sharing and network building platforms can be monetised using micro transactions. Polietik’s revenue model builds on this notion. Indian market’s sheer scale gives this revenue model viability.</a:t>
          </a:r>
          <a:endParaRPr lang="en-US" sz="1100" kern="1200"/>
        </a:p>
      </dsp:txBody>
      <dsp:txXfrm>
        <a:off x="1582282" y="4106355"/>
        <a:ext cx="1427343" cy="1463027"/>
      </dsp:txXfrm>
    </dsp:sp>
    <dsp:sp modelId="{3AD61F47-40CC-4973-9442-6687A3F31F72}">
      <dsp:nvSpPr>
        <dsp:cNvPr id="0" name=""/>
        <dsp:cNvSpPr/>
      </dsp:nvSpPr>
      <dsp:spPr>
        <a:xfrm>
          <a:off x="3537743" y="2964480"/>
          <a:ext cx="870679" cy="870679"/>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73D712-3FE3-430A-A861-29419057D935}">
      <dsp:nvSpPr>
        <dsp:cNvPr id="0" name=""/>
        <dsp:cNvSpPr/>
      </dsp:nvSpPr>
      <dsp:spPr>
        <a:xfrm>
          <a:off x="3723298" y="3150035"/>
          <a:ext cx="499570" cy="499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D5554B2-E01A-4AD3-BDD4-AFC908D1BB34}">
      <dsp:nvSpPr>
        <dsp:cNvPr id="0" name=""/>
        <dsp:cNvSpPr/>
      </dsp:nvSpPr>
      <dsp:spPr>
        <a:xfrm>
          <a:off x="3259411" y="4106355"/>
          <a:ext cx="1427343" cy="1463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Polietik is highly scalable and can be implemented in other markets such as USA/UK/Europe etc.</a:t>
          </a:r>
          <a:endParaRPr lang="en-US" sz="1100" kern="1200"/>
        </a:p>
      </dsp:txBody>
      <dsp:txXfrm>
        <a:off x="3259411" y="4106355"/>
        <a:ext cx="1427343" cy="14630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4CC9-CE2E-4E01-8ED7-3A437742D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CCD62E-C9CE-4F38-B8D7-F5124C232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89A332-B407-4923-B56D-9841A267A90B}"/>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6CE5B4DA-3C6F-4F0B-A945-2E2B99D48B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8F7C5D-8C29-463B-A67C-DE69DDE9CEE3}"/>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141513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9144-588D-4A83-AF7A-24B95E253D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B44D98-8FB7-4221-AF5A-3371C0D562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7CF5-1C92-4403-8C05-6DC02BCE9393}"/>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98050C27-81D6-4F6A-AA0C-F42E4D786C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A20F75-9C1B-49E8-AF02-EA93B93146EA}"/>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376814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5E03B-A6DA-4442-8718-1BC78F04F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F8352-11C1-4C67-A142-ED3F3ABC90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5139F7-A6A7-4071-9DDE-FFA3BDC88BA2}"/>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B531B159-4356-48C9-917A-91DDE9B4F5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B79603-69D0-498D-AAD3-48AB2C334526}"/>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15401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5B26-C22C-43F8-8DBA-CE1AB9CA8C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A1289F-FD7C-4D4E-8DC7-154FBA6E77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78819F-8EA8-4BF6-A179-E6D7109BD69F}"/>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FBD54347-0D08-496C-BB75-4B68BAB987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10581E-B40E-4899-ABFB-E14B8BD7153A}"/>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413128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5FD4-E6FA-4DF9-B2AD-A27D5E5F2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7F3E76-2BAE-496F-8A74-159DFC706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BC8E08-AE86-415A-AF44-15376123E0B1}"/>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1ACB156C-EE2B-4ACB-BDAC-B30FB31451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37730C-1E72-452D-ACDB-043091F56A55}"/>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209186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32C3-5F36-4E03-B2B9-5FA77595E3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8C459B-D163-4FFD-AD12-975AE7EE59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4ABA89-D636-4E84-9524-68208D544C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F71B3CD-3DD7-48F5-9DC1-8C438604F2F1}"/>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6" name="Footer Placeholder 5">
            <a:extLst>
              <a:ext uri="{FF2B5EF4-FFF2-40B4-BE49-F238E27FC236}">
                <a16:creationId xmlns:a16="http://schemas.microsoft.com/office/drawing/2014/main" id="{4DF08DD8-E77E-4CB0-82E5-445D4DB5E9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70868C-3001-46FB-A8AA-06E70DB6B18A}"/>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342830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E518-127C-4B27-B964-E94DAE6B51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1CA67B-0467-470A-8013-9B4D694C2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1630E1-6901-4AED-8808-2F21A0F6EB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488B54-FC0A-46A0-8A2D-453E2CB51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03C11A-AD15-4EEB-9964-EB0F181DD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C270D6-4166-4D4F-819B-2F6F4311257D}"/>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8" name="Footer Placeholder 7">
            <a:extLst>
              <a:ext uri="{FF2B5EF4-FFF2-40B4-BE49-F238E27FC236}">
                <a16:creationId xmlns:a16="http://schemas.microsoft.com/office/drawing/2014/main" id="{E0FB57F3-5361-4F43-86ED-3E186454EC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81086D-5B16-412A-88B9-CB86C7FBE679}"/>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415916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AC90-EDE1-49C7-8981-F724EDB1A4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F87D2-BD1B-41ED-89FF-A0F654EF6A49}"/>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4" name="Footer Placeholder 3">
            <a:extLst>
              <a:ext uri="{FF2B5EF4-FFF2-40B4-BE49-F238E27FC236}">
                <a16:creationId xmlns:a16="http://schemas.microsoft.com/office/drawing/2014/main" id="{077F9148-1168-45BD-B76F-EF0F6F8F70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ABEA2C-3919-4442-B50A-BE4886987E64}"/>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205353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59EB1-8AA0-4503-A58D-F509F520F633}"/>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3" name="Footer Placeholder 2">
            <a:extLst>
              <a:ext uri="{FF2B5EF4-FFF2-40B4-BE49-F238E27FC236}">
                <a16:creationId xmlns:a16="http://schemas.microsoft.com/office/drawing/2014/main" id="{78E2E710-8F5B-41D1-8486-03A25FE555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91D202-31A9-4A9F-A7AD-0F4226AE2EFD}"/>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3805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BA23-E7CD-4880-91A4-60C0E66F9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9DBA6E2-C24D-4FF4-947C-EBA07257D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EFC2F8-E78F-4300-A2E3-C736DB7E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DFC0C4-80B0-47D7-B6C1-B547BB4EC914}"/>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6" name="Footer Placeholder 5">
            <a:extLst>
              <a:ext uri="{FF2B5EF4-FFF2-40B4-BE49-F238E27FC236}">
                <a16:creationId xmlns:a16="http://schemas.microsoft.com/office/drawing/2014/main" id="{82CFF539-67E2-45A7-A683-FFD657BA71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97578F-36D1-4A3A-8B04-4C90031CA9F3}"/>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296743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E7D5-B42A-4E8F-BDDD-554F42375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06B6BE8-15D2-468E-932D-5EE814B7E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955F05-12CB-425E-8E84-1FACE2ECD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6575B2-8E09-4747-8006-3FA4C1AFEC99}"/>
              </a:ext>
            </a:extLst>
          </p:cNvPr>
          <p:cNvSpPr>
            <a:spLocks noGrp="1"/>
          </p:cNvSpPr>
          <p:nvPr>
            <p:ph type="dt" sz="half" idx="10"/>
          </p:nvPr>
        </p:nvSpPr>
        <p:spPr/>
        <p:txBody>
          <a:bodyPr/>
          <a:lstStyle/>
          <a:p>
            <a:fld id="{91961AD4-5B76-4218-9352-E10FDF38B7E6}" type="datetimeFigureOut">
              <a:rPr lang="en-GB" smtClean="0"/>
              <a:t>14/09/2018</a:t>
            </a:fld>
            <a:endParaRPr lang="en-GB"/>
          </a:p>
        </p:txBody>
      </p:sp>
      <p:sp>
        <p:nvSpPr>
          <p:cNvPr id="6" name="Footer Placeholder 5">
            <a:extLst>
              <a:ext uri="{FF2B5EF4-FFF2-40B4-BE49-F238E27FC236}">
                <a16:creationId xmlns:a16="http://schemas.microsoft.com/office/drawing/2014/main" id="{7B36F230-348F-4C5D-A4FD-147B76FCE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987CED-DBC8-4850-A891-2D905294FB27}"/>
              </a:ext>
            </a:extLst>
          </p:cNvPr>
          <p:cNvSpPr>
            <a:spLocks noGrp="1"/>
          </p:cNvSpPr>
          <p:nvPr>
            <p:ph type="sldNum" sz="quarter" idx="12"/>
          </p:nvPr>
        </p:nvSpPr>
        <p:spPr/>
        <p:txBody>
          <a:bodyPr/>
          <a:lstStyle/>
          <a:p>
            <a:fld id="{A0B21815-2A24-4DA3-90CE-0C59B2D37478}" type="slidenum">
              <a:rPr lang="en-GB" smtClean="0"/>
              <a:t>‹#›</a:t>
            </a:fld>
            <a:endParaRPr lang="en-GB"/>
          </a:p>
        </p:txBody>
      </p:sp>
    </p:spTree>
    <p:extLst>
      <p:ext uri="{BB962C8B-B14F-4D97-AF65-F5344CB8AC3E}">
        <p14:creationId xmlns:p14="http://schemas.microsoft.com/office/powerpoint/2010/main" val="181509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0BEF46-BC58-4576-8B05-CC0209B95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85264F-7C99-4E10-9C02-84F8DC4FD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9DEAF4-2866-44C7-A905-2B10B11F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61AD4-5B76-4218-9352-E10FDF38B7E6}" type="datetimeFigureOut">
              <a:rPr lang="en-GB" smtClean="0"/>
              <a:t>14/09/2018</a:t>
            </a:fld>
            <a:endParaRPr lang="en-GB"/>
          </a:p>
        </p:txBody>
      </p:sp>
      <p:sp>
        <p:nvSpPr>
          <p:cNvPr id="5" name="Footer Placeholder 4">
            <a:extLst>
              <a:ext uri="{FF2B5EF4-FFF2-40B4-BE49-F238E27FC236}">
                <a16:creationId xmlns:a16="http://schemas.microsoft.com/office/drawing/2014/main" id="{5A2650F6-1D8A-413F-80AD-36E4D1BE5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8FD08B-33E4-4E2A-9C95-D83C75F85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21815-2A24-4DA3-90CE-0C59B2D37478}" type="slidenum">
              <a:rPr lang="en-GB" smtClean="0"/>
              <a:t>‹#›</a:t>
            </a:fld>
            <a:endParaRPr lang="en-GB"/>
          </a:p>
        </p:txBody>
      </p:sp>
    </p:spTree>
    <p:extLst>
      <p:ext uri="{BB962C8B-B14F-4D97-AF65-F5344CB8AC3E}">
        <p14:creationId xmlns:p14="http://schemas.microsoft.com/office/powerpoint/2010/main" val="296395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yash1893@gmail.com" TargetMode="Externa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04A8F35-302E-473C-A2F6-6FB7E235B3D8}"/>
              </a:ext>
            </a:extLst>
          </p:cNvPr>
          <p:cNvPicPr>
            <a:picLocks noChangeAspect="1"/>
          </p:cNvPicPr>
          <p:nvPr/>
        </p:nvPicPr>
        <p:blipFill rotWithShape="1">
          <a:blip r:embed="rId2">
            <a:alphaModFix/>
            <a:extLst/>
          </a:blip>
          <a:srcRect l="22984" r="24333"/>
          <a:stretch/>
        </p:blipFill>
        <p:spPr>
          <a:xfrm>
            <a:off x="5768642" y="-1"/>
            <a:ext cx="6423053" cy="6858001"/>
          </a:xfrm>
          <a:prstGeom prst="rect">
            <a:avLst/>
          </a:prstGeom>
        </p:spPr>
      </p:pic>
      <p:pic>
        <p:nvPicPr>
          <p:cNvPr id="11" name="Picture 10">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5" name="Rectangle 4">
            <a:extLst>
              <a:ext uri="{FF2B5EF4-FFF2-40B4-BE49-F238E27FC236}">
                <a16:creationId xmlns:a16="http://schemas.microsoft.com/office/drawing/2014/main" id="{3509CB83-1FED-43A6-8D91-B3BCB90B0D1C}"/>
              </a:ext>
            </a:extLst>
          </p:cNvPr>
          <p:cNvSpPr/>
          <p:nvPr/>
        </p:nvSpPr>
        <p:spPr>
          <a:xfrm>
            <a:off x="422686" y="2623090"/>
            <a:ext cx="4923271" cy="1754326"/>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LIBERECO GLOBAL </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TECHNOLOGIES PRIVATE </a:t>
            </a:r>
          </a:p>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LIMITED </a:t>
            </a:r>
          </a:p>
        </p:txBody>
      </p:sp>
    </p:spTree>
    <p:extLst>
      <p:ext uri="{BB962C8B-B14F-4D97-AF65-F5344CB8AC3E}">
        <p14:creationId xmlns:p14="http://schemas.microsoft.com/office/powerpoint/2010/main" val="166557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337C-E0CC-4CFB-BD7E-6B86C20EC12B}"/>
              </a:ext>
            </a:extLst>
          </p:cNvPr>
          <p:cNvSpPr>
            <a:spLocks noGrp="1"/>
          </p:cNvSpPr>
          <p:nvPr>
            <p:ph type="title"/>
          </p:nvPr>
        </p:nvSpPr>
        <p:spPr/>
        <p:txBody>
          <a:bodyPr/>
          <a:lstStyle/>
          <a:p>
            <a:r>
              <a:rPr lang="en-GB" dirty="0"/>
              <a:t>Progress</a:t>
            </a:r>
          </a:p>
        </p:txBody>
      </p:sp>
      <p:graphicFrame>
        <p:nvGraphicFramePr>
          <p:cNvPr id="4" name="Content Placeholder 3">
            <a:extLst>
              <a:ext uri="{FF2B5EF4-FFF2-40B4-BE49-F238E27FC236}">
                <a16:creationId xmlns:a16="http://schemas.microsoft.com/office/drawing/2014/main" id="{C533A212-58E3-4FC9-BDA7-7062BCAD4D30}"/>
              </a:ext>
            </a:extLst>
          </p:cNvPr>
          <p:cNvGraphicFramePr>
            <a:graphicFrameLocks noGrp="1"/>
          </p:cNvGraphicFramePr>
          <p:nvPr>
            <p:ph idx="1"/>
            <p:extLst>
              <p:ext uri="{D42A27DB-BD31-4B8C-83A1-F6EECF244321}">
                <p14:modId xmlns:p14="http://schemas.microsoft.com/office/powerpoint/2010/main" val="2668251417"/>
              </p:ext>
            </p:extLst>
          </p:nvPr>
        </p:nvGraphicFramePr>
        <p:xfrm>
          <a:off x="386862" y="1690688"/>
          <a:ext cx="11248292"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066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3CE9-999C-425A-9825-7EAC288788F3}"/>
              </a:ext>
            </a:extLst>
          </p:cNvPr>
          <p:cNvSpPr>
            <a:spLocks noGrp="1"/>
          </p:cNvSpPr>
          <p:nvPr>
            <p:ph type="title"/>
          </p:nvPr>
        </p:nvSpPr>
        <p:spPr>
          <a:xfrm>
            <a:off x="680720" y="75565"/>
            <a:ext cx="10515600" cy="1325563"/>
          </a:xfrm>
        </p:spPr>
        <p:txBody>
          <a:bodyPr/>
          <a:lstStyle/>
          <a:p>
            <a:r>
              <a:rPr lang="en-GB" dirty="0"/>
              <a:t>Financial Overview </a:t>
            </a:r>
          </a:p>
        </p:txBody>
      </p:sp>
      <p:graphicFrame>
        <p:nvGraphicFramePr>
          <p:cNvPr id="4" name="Content Placeholder 3">
            <a:extLst>
              <a:ext uri="{FF2B5EF4-FFF2-40B4-BE49-F238E27FC236}">
                <a16:creationId xmlns:a16="http://schemas.microsoft.com/office/drawing/2014/main" id="{7EC77A21-1DD3-4335-A82E-3C25A0D0DBF5}"/>
              </a:ext>
            </a:extLst>
          </p:cNvPr>
          <p:cNvGraphicFramePr>
            <a:graphicFrameLocks noGrp="1"/>
          </p:cNvGraphicFramePr>
          <p:nvPr>
            <p:ph idx="1"/>
            <p:extLst>
              <p:ext uri="{D42A27DB-BD31-4B8C-83A1-F6EECF244321}">
                <p14:modId xmlns:p14="http://schemas.microsoft.com/office/powerpoint/2010/main" val="1699103974"/>
              </p:ext>
            </p:extLst>
          </p:nvPr>
        </p:nvGraphicFramePr>
        <p:xfrm>
          <a:off x="848360" y="1463040"/>
          <a:ext cx="1085596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98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6AB44-9F6C-4042-A917-EFF8C99E8814}"/>
              </a:ext>
            </a:extLst>
          </p:cNvPr>
          <p:cNvSpPr>
            <a:spLocks noGrp="1"/>
          </p:cNvSpPr>
          <p:nvPr>
            <p:ph type="title"/>
          </p:nvPr>
        </p:nvSpPr>
        <p:spPr>
          <a:xfrm>
            <a:off x="943277" y="712269"/>
            <a:ext cx="3370998" cy="5502264"/>
          </a:xfrm>
        </p:spPr>
        <p:txBody>
          <a:bodyPr>
            <a:normAutofit/>
          </a:bodyPr>
          <a:lstStyle/>
          <a:p>
            <a:r>
              <a:rPr lang="en-GB">
                <a:solidFill>
                  <a:srgbClr val="FFFFFF"/>
                </a:solidFill>
              </a:rPr>
              <a:t>Key Takeaways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5562EA3-919D-4F82-8731-E7F69C6D9834}"/>
              </a:ext>
            </a:extLst>
          </p:cNvPr>
          <p:cNvGraphicFramePr>
            <a:graphicFrameLocks noGrp="1"/>
          </p:cNvGraphicFramePr>
          <p:nvPr>
            <p:ph idx="1"/>
            <p:extLst>
              <p:ext uri="{D42A27DB-BD31-4B8C-83A1-F6EECF244321}">
                <p14:modId xmlns:p14="http://schemas.microsoft.com/office/powerpoint/2010/main" val="67677821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94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EF66F-BB6B-4C64-BF29-388FC286A545}"/>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Team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14A9E-15BD-41A0-9EEA-EBA66A0BA54C}"/>
              </a:ext>
            </a:extLst>
          </p:cNvPr>
          <p:cNvSpPr>
            <a:spLocks noGrp="1"/>
          </p:cNvSpPr>
          <p:nvPr>
            <p:ph idx="1"/>
          </p:nvPr>
        </p:nvSpPr>
        <p:spPr>
          <a:xfrm>
            <a:off x="4976031" y="963877"/>
            <a:ext cx="6377769" cy="4930246"/>
          </a:xfrm>
        </p:spPr>
        <p:txBody>
          <a:bodyPr anchor="ctr">
            <a:normAutofit/>
          </a:bodyPr>
          <a:lstStyle/>
          <a:p>
            <a:pPr marL="0" indent="0">
              <a:buNone/>
            </a:pPr>
            <a:r>
              <a:rPr lang="en-GB" sz="1300" b="1"/>
              <a:t>Siddhant Kalash - CEO/Cofounder : </a:t>
            </a:r>
          </a:p>
          <a:p>
            <a:r>
              <a:rPr lang="en-GB" sz="1300"/>
              <a:t>Bachelors in Computer Science from Florida Institute of Technology 2013 - 2017  </a:t>
            </a:r>
          </a:p>
          <a:p>
            <a:r>
              <a:rPr lang="en-GB" sz="1300"/>
              <a:t>Project management  </a:t>
            </a:r>
          </a:p>
          <a:p>
            <a:r>
              <a:rPr lang="en-GB" sz="1300"/>
              <a:t>Worked with Northrop Grumman &amp; Harris Corp. on Actuated Winglet Project  </a:t>
            </a:r>
          </a:p>
          <a:p>
            <a:r>
              <a:rPr lang="en-GB" sz="1300"/>
              <a:t>Created first functional POLIETIK prototype  </a:t>
            </a:r>
          </a:p>
          <a:p>
            <a:r>
              <a:rPr lang="en-GB" sz="1300"/>
              <a:t>Over 4+ Years in Software Development  </a:t>
            </a:r>
          </a:p>
          <a:p>
            <a:pPr marL="0" indent="0">
              <a:buNone/>
            </a:pPr>
            <a:r>
              <a:rPr lang="en-GB" sz="1300" b="1"/>
              <a:t>Sarvashreshth Kalash - COO/Cofounder :</a:t>
            </a:r>
          </a:p>
          <a:p>
            <a:r>
              <a:rPr lang="en-GB" sz="1300"/>
              <a:t>BSc International Relations and Politics from University of Bath  </a:t>
            </a:r>
          </a:p>
          <a:p>
            <a:r>
              <a:rPr lang="en-GB" sz="1300"/>
              <a:t>MSc Management (Strategic Management and Digital Business and Innovation)  </a:t>
            </a:r>
          </a:p>
          <a:p>
            <a:r>
              <a:rPr lang="en-GB" sz="1300"/>
              <a:t>Developed Marketing and Brand Management practices at Magent.me Imperial College London division. Held position of Brand Ambassador  </a:t>
            </a:r>
          </a:p>
          <a:p>
            <a:r>
              <a:rPr lang="en-GB" sz="1300"/>
              <a:t>Worked at KPMG (India/UK) in the Digital Consulting Division. Experience in financial management, digital architecture and data analytics implementation  </a:t>
            </a:r>
          </a:p>
          <a:p>
            <a:r>
              <a:rPr lang="en-GB" sz="1300"/>
              <a:t>Worked at Ampcus and SoCash as Business Development Manager. Oversaw client acquisition, revenue generation, key account management. Developed client relations and in charge of brand growth. </a:t>
            </a:r>
          </a:p>
          <a:p>
            <a:r>
              <a:rPr lang="en-GB" sz="1300"/>
              <a:t> Consultant-Government Advisory-KPMG, India </a:t>
            </a:r>
          </a:p>
          <a:p>
            <a:endParaRPr lang="en-GB" sz="1300"/>
          </a:p>
        </p:txBody>
      </p:sp>
    </p:spTree>
    <p:extLst>
      <p:ext uri="{BB962C8B-B14F-4D97-AF65-F5344CB8AC3E}">
        <p14:creationId xmlns:p14="http://schemas.microsoft.com/office/powerpoint/2010/main" val="226697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C6C3C-968B-4BF0-A7BD-61609879E2C3}"/>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Team Continued</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603D74-2D64-4827-ABF0-95325E5645B7}"/>
              </a:ext>
            </a:extLst>
          </p:cNvPr>
          <p:cNvSpPr>
            <a:spLocks noGrp="1"/>
          </p:cNvSpPr>
          <p:nvPr>
            <p:ph idx="1"/>
          </p:nvPr>
        </p:nvSpPr>
        <p:spPr>
          <a:xfrm>
            <a:off x="4976031" y="963877"/>
            <a:ext cx="6377769" cy="4930246"/>
          </a:xfrm>
        </p:spPr>
        <p:txBody>
          <a:bodyPr anchor="ctr">
            <a:normAutofit/>
          </a:bodyPr>
          <a:lstStyle/>
          <a:p>
            <a:pPr marL="0" indent="0">
              <a:buNone/>
            </a:pPr>
            <a:r>
              <a:rPr lang="en-GB" sz="1300" b="1"/>
              <a:t>Preeti Sinha (Advisor)</a:t>
            </a:r>
          </a:p>
          <a:p>
            <a:r>
              <a:rPr lang="en-US" sz="1300"/>
              <a:t>She built and served as the Global Convener of YES Global Institute (YGI), a practicing think tank at YES BANK in India to catalyze private capital into development. She ran several Resource Mobilization campaigns at the African Development Bank (AfDB). She built the US$ 8.8 billion African Financing Partnership (AFP)  syndication platform amongst 8 development finance institutions (DFIs) for Africa. She was part of the team to raise US$ 7.1 billion for African Development Fund (ADF-13).</a:t>
            </a:r>
          </a:p>
          <a:p>
            <a:r>
              <a:rPr lang="en-GB" sz="1300"/>
              <a:t> She was project director for the Financing for Development (FfD) Initiative at the World Economic Forum in Geneva and Davos, Switzerland. She has 15 years in investment banking for HSBC, Rabobank, Lehman Brothers and JP Morgan in London, Hong Kong, Mumbai and New York.</a:t>
            </a:r>
          </a:p>
          <a:p>
            <a:r>
              <a:rPr lang="en-GB" sz="1300"/>
              <a:t>Preeti has an Executive Education degree from the Harvard Kennedy School of Government. She holds a Masters degree in Global Leadership from the World Economic Forum. She has an MBA from the Yale University School of Management (SOM) and an Honours degree from the Dartmouth College in Economics and Computer Science.</a:t>
            </a:r>
          </a:p>
          <a:p>
            <a:pPr marL="0" indent="0">
              <a:buNone/>
            </a:pPr>
            <a:r>
              <a:rPr lang="en-GB" sz="1300" b="1"/>
              <a:t>Salil Sankaran (Angel Investor)</a:t>
            </a:r>
          </a:p>
          <a:p>
            <a:r>
              <a:rPr lang="en-GB" sz="1300"/>
              <a:t>Salil Sankaran serves as President at Ampcus Inc</a:t>
            </a:r>
          </a:p>
          <a:p>
            <a:r>
              <a:rPr lang="en-GB" sz="1300"/>
              <a:t>He is responsible for establishing the strategic direction and future vision of Ampcus, and ensuring the portfolio of IT services offered is kept in sync with customer demands.</a:t>
            </a:r>
          </a:p>
          <a:p>
            <a:r>
              <a:rPr lang="en-GB" sz="1300"/>
              <a:t>Salil is an MBA in Finance and a Master’s in Management Salil is an alumnus of the Delhi University in India. Salil is also an Advanced Post Graduate in systems and management.</a:t>
            </a:r>
          </a:p>
        </p:txBody>
      </p:sp>
    </p:spTree>
    <p:extLst>
      <p:ext uri="{BB962C8B-B14F-4D97-AF65-F5344CB8AC3E}">
        <p14:creationId xmlns:p14="http://schemas.microsoft.com/office/powerpoint/2010/main" val="155379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FFC313-F4CF-41FA-B26B-861ABDB41BAE}"/>
              </a:ext>
            </a:extLst>
          </p:cNvPr>
          <p:cNvSpPr>
            <a:spLocks noGrp="1"/>
          </p:cNvSpPr>
          <p:nvPr>
            <p:ph type="title"/>
          </p:nvPr>
        </p:nvSpPr>
        <p:spPr>
          <a:xfrm>
            <a:off x="640079" y="2053641"/>
            <a:ext cx="3669161" cy="2760098"/>
          </a:xfrm>
        </p:spPr>
        <p:txBody>
          <a:bodyPr>
            <a:normAutofit/>
          </a:bodyPr>
          <a:lstStyle/>
          <a:p>
            <a:r>
              <a:rPr lang="en-GB">
                <a:solidFill>
                  <a:srgbClr val="FFFFFF"/>
                </a:solidFill>
              </a:rPr>
              <a:t>Links </a:t>
            </a:r>
          </a:p>
        </p:txBody>
      </p:sp>
      <p:sp>
        <p:nvSpPr>
          <p:cNvPr id="3" name="Content Placeholder 2">
            <a:extLst>
              <a:ext uri="{FF2B5EF4-FFF2-40B4-BE49-F238E27FC236}">
                <a16:creationId xmlns:a16="http://schemas.microsoft.com/office/drawing/2014/main" id="{DFE32E66-A1CB-4A3A-B444-2FDDC25D462B}"/>
              </a:ext>
            </a:extLst>
          </p:cNvPr>
          <p:cNvSpPr>
            <a:spLocks noGrp="1"/>
          </p:cNvSpPr>
          <p:nvPr>
            <p:ph idx="1"/>
          </p:nvPr>
        </p:nvSpPr>
        <p:spPr>
          <a:xfrm>
            <a:off x="6090574" y="801866"/>
            <a:ext cx="5306084" cy="5230634"/>
          </a:xfrm>
        </p:spPr>
        <p:txBody>
          <a:bodyPr anchor="ctr">
            <a:normAutofit/>
          </a:bodyPr>
          <a:lstStyle/>
          <a:p>
            <a:r>
              <a:rPr lang="en-GB" sz="2200" b="1" dirty="0">
                <a:solidFill>
                  <a:srgbClr val="000000"/>
                </a:solidFill>
              </a:rPr>
              <a:t>For Reference and Further Communication</a:t>
            </a:r>
          </a:p>
          <a:p>
            <a:r>
              <a:rPr lang="en-GB" sz="2200" dirty="0">
                <a:solidFill>
                  <a:srgbClr val="000000"/>
                </a:solidFill>
              </a:rPr>
              <a:t>Sarvashreshth Kalash – skalash1893@gmail.com/+91-9560488494</a:t>
            </a:r>
          </a:p>
          <a:p>
            <a:r>
              <a:rPr lang="en-GB" sz="2200" dirty="0" err="1">
                <a:solidFill>
                  <a:srgbClr val="000000"/>
                </a:solidFill>
              </a:rPr>
              <a:t>Polietik</a:t>
            </a:r>
            <a:r>
              <a:rPr lang="en-GB" sz="2200" dirty="0">
                <a:solidFill>
                  <a:srgbClr val="000000"/>
                </a:solidFill>
              </a:rPr>
              <a:t> Website- https://polietik.com/</a:t>
            </a:r>
          </a:p>
          <a:p>
            <a:r>
              <a:rPr lang="en-GB" sz="2200" dirty="0" err="1">
                <a:solidFill>
                  <a:srgbClr val="000000"/>
                </a:solidFill>
              </a:rPr>
              <a:t>Polietik</a:t>
            </a:r>
            <a:r>
              <a:rPr lang="en-GB" sz="2200" dirty="0">
                <a:solidFill>
                  <a:srgbClr val="000000"/>
                </a:solidFill>
              </a:rPr>
              <a:t> Android Link- https://play.google.com/store/apps/details?id=com.india.polietik</a:t>
            </a:r>
          </a:p>
          <a:p>
            <a:r>
              <a:rPr lang="en-GB" sz="2200" dirty="0" err="1">
                <a:solidFill>
                  <a:srgbClr val="000000"/>
                </a:solidFill>
              </a:rPr>
              <a:t>Polietik</a:t>
            </a:r>
            <a:r>
              <a:rPr lang="en-GB" sz="2200" dirty="0">
                <a:solidFill>
                  <a:srgbClr val="000000"/>
                </a:solidFill>
              </a:rPr>
              <a:t> iOS Link- https://itunes.apple.com/in/app/Polietik/id1411394238?mt=8</a:t>
            </a:r>
          </a:p>
          <a:p>
            <a:r>
              <a:rPr lang="en-GB" sz="2200" dirty="0">
                <a:solidFill>
                  <a:srgbClr val="000000"/>
                </a:solidFill>
              </a:rPr>
              <a:t>Video Description- https://www.youtube.com/watch?v=b1dlGuL_ouE</a:t>
            </a:r>
          </a:p>
          <a:p>
            <a:endParaRPr lang="en-GB" sz="2200" dirty="0">
              <a:solidFill>
                <a:srgbClr val="000000"/>
              </a:solidFill>
            </a:endParaRPr>
          </a:p>
          <a:p>
            <a:endParaRPr lang="en-GB" sz="2200" dirty="0">
              <a:solidFill>
                <a:srgbClr val="000000"/>
              </a:solidFill>
            </a:endParaRPr>
          </a:p>
        </p:txBody>
      </p:sp>
    </p:spTree>
    <p:extLst>
      <p:ext uri="{BB962C8B-B14F-4D97-AF65-F5344CB8AC3E}">
        <p14:creationId xmlns:p14="http://schemas.microsoft.com/office/powerpoint/2010/main" val="373775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2BB33-7A34-44C9-A42B-C5BDE43E97EC}"/>
              </a:ext>
            </a:extLst>
          </p:cNvPr>
          <p:cNvPicPr>
            <a:picLocks noChangeAspect="1"/>
          </p:cNvPicPr>
          <p:nvPr/>
        </p:nvPicPr>
        <p:blipFill>
          <a:blip r:embed="rId2"/>
          <a:stretch>
            <a:fillRect/>
          </a:stretch>
        </p:blipFill>
        <p:spPr>
          <a:xfrm>
            <a:off x="3610374" y="853440"/>
            <a:ext cx="4544531" cy="3528695"/>
          </a:xfrm>
          <a:prstGeom prst="rect">
            <a:avLst/>
          </a:prstGeom>
        </p:spPr>
      </p:pic>
      <p:sp>
        <p:nvSpPr>
          <p:cNvPr id="3" name="TextBox 2">
            <a:extLst>
              <a:ext uri="{FF2B5EF4-FFF2-40B4-BE49-F238E27FC236}">
                <a16:creationId xmlns:a16="http://schemas.microsoft.com/office/drawing/2014/main" id="{21795AB4-197B-429D-8E69-2E1F7C471A51}"/>
              </a:ext>
            </a:extLst>
          </p:cNvPr>
          <p:cNvSpPr txBox="1"/>
          <p:nvPr/>
        </p:nvSpPr>
        <p:spPr>
          <a:xfrm>
            <a:off x="2103120" y="5720080"/>
            <a:ext cx="10261600" cy="369332"/>
          </a:xfrm>
          <a:prstGeom prst="rect">
            <a:avLst/>
          </a:prstGeom>
          <a:noFill/>
        </p:spPr>
        <p:txBody>
          <a:bodyPr wrap="square" rtlCol="0">
            <a:spAutoFit/>
          </a:bodyPr>
          <a:lstStyle/>
          <a:p>
            <a:r>
              <a:rPr lang="en-GB" dirty="0"/>
              <a:t>Contact Details: </a:t>
            </a:r>
            <a:r>
              <a:rPr lang="en-GB" dirty="0" err="1"/>
              <a:t>Sarvashreshth</a:t>
            </a:r>
            <a:r>
              <a:rPr lang="en-GB" dirty="0"/>
              <a:t> Kalash (Yash), </a:t>
            </a:r>
            <a:r>
              <a:rPr lang="en-GB" dirty="0">
                <a:hlinkClick r:id="rId3"/>
              </a:rPr>
              <a:t>yash1893@gmail.com</a:t>
            </a:r>
            <a:r>
              <a:rPr lang="en-GB" dirty="0"/>
              <a:t> and +91-9560488494</a:t>
            </a:r>
          </a:p>
        </p:txBody>
      </p:sp>
    </p:spTree>
    <p:extLst>
      <p:ext uri="{BB962C8B-B14F-4D97-AF65-F5344CB8AC3E}">
        <p14:creationId xmlns:p14="http://schemas.microsoft.com/office/powerpoint/2010/main" val="334199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C58354D-4F54-4221-9B75-2E85B0725306}"/>
              </a:ext>
            </a:extLst>
          </p:cNvPr>
          <p:cNvSpPr>
            <a:spLocks noGrp="1"/>
          </p:cNvSpPr>
          <p:nvPr>
            <p:ph type="title"/>
          </p:nvPr>
        </p:nvSpPr>
        <p:spPr>
          <a:xfrm>
            <a:off x="804672" y="802955"/>
            <a:ext cx="5145024" cy="1454051"/>
          </a:xfrm>
        </p:spPr>
        <p:txBody>
          <a:bodyPr>
            <a:normAutofit/>
          </a:bodyPr>
          <a:lstStyle/>
          <a:p>
            <a:r>
              <a:rPr lang="en-GB" sz="4000">
                <a:solidFill>
                  <a:srgbClr val="000000"/>
                </a:solidFill>
              </a:rPr>
              <a:t>OUR BIG IDEA</a:t>
            </a:r>
          </a:p>
        </p:txBody>
      </p:sp>
      <p:sp>
        <p:nvSpPr>
          <p:cNvPr id="37"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B0A3A1F-FBBE-4970-9EAB-317B3082E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375" y="266436"/>
            <a:ext cx="1366871" cy="1366871"/>
          </a:xfrm>
          <a:prstGeom prst="rect">
            <a:avLst/>
          </a:prstGeom>
        </p:spPr>
      </p:pic>
      <p:sp>
        <p:nvSpPr>
          <p:cNvPr id="3" name="Content Placeholder 2">
            <a:extLst>
              <a:ext uri="{FF2B5EF4-FFF2-40B4-BE49-F238E27FC236}">
                <a16:creationId xmlns:a16="http://schemas.microsoft.com/office/drawing/2014/main" id="{8DDAC5BE-F5D3-4794-9951-490B16254815}"/>
              </a:ext>
            </a:extLst>
          </p:cNvPr>
          <p:cNvSpPr>
            <a:spLocks noGrp="1"/>
          </p:cNvSpPr>
          <p:nvPr>
            <p:ph idx="1"/>
          </p:nvPr>
        </p:nvSpPr>
        <p:spPr>
          <a:xfrm>
            <a:off x="804672" y="2421682"/>
            <a:ext cx="5145024" cy="3639289"/>
          </a:xfrm>
        </p:spPr>
        <p:txBody>
          <a:bodyPr anchor="ctr">
            <a:normAutofit/>
          </a:bodyPr>
          <a:lstStyle/>
          <a:p>
            <a:r>
              <a:rPr lang="en-GB" sz="1700" dirty="0" err="1">
                <a:solidFill>
                  <a:srgbClr val="000000"/>
                </a:solidFill>
              </a:rPr>
              <a:t>Polietik</a:t>
            </a:r>
            <a:r>
              <a:rPr lang="en-GB" sz="1700" dirty="0">
                <a:solidFill>
                  <a:srgbClr val="000000"/>
                </a:solidFill>
              </a:rPr>
              <a:t> is India’s first web/mobile enabled data-driven social media and crowdfunding/crowdsourcing platform for civic engagement, social causes, social entrepreneurship and politics.</a:t>
            </a:r>
          </a:p>
          <a:p>
            <a:r>
              <a:rPr lang="en-GB" sz="1700" dirty="0" err="1">
                <a:solidFill>
                  <a:srgbClr val="000000"/>
                </a:solidFill>
              </a:rPr>
              <a:t>Polietik’s</a:t>
            </a:r>
            <a:r>
              <a:rPr lang="en-GB" sz="1700" dirty="0">
                <a:solidFill>
                  <a:srgbClr val="000000"/>
                </a:solidFill>
              </a:rPr>
              <a:t> mission is to provide a virtual platform for citizens of India to communicate, interact with, and engage influencers (bureaucrats, politicians, social activists, social entrepreneurs, NGOs, CSR driven corporates etc) and vice-versa through an unique and innovative geo hierarchical approach. We wish to bring many major civic activities under one umbrella platform that would bridge the gap between civic engagement and technology.</a:t>
            </a:r>
          </a:p>
          <a:p>
            <a:endParaRPr lang="en-GB" sz="1700" dirty="0">
              <a:solidFill>
                <a:srgbClr val="000000"/>
              </a:solidFill>
            </a:endParaRPr>
          </a:p>
          <a:p>
            <a:endParaRPr lang="en-GB" sz="1700" dirty="0">
              <a:solidFill>
                <a:srgbClr val="000000"/>
              </a:solidFill>
            </a:endParaRPr>
          </a:p>
        </p:txBody>
      </p:sp>
      <p:sp>
        <p:nvSpPr>
          <p:cNvPr id="39"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8C80D47-BDAB-4DA0-A8DB-A92B4D55F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2423" y="3989614"/>
            <a:ext cx="2548155" cy="2548155"/>
          </a:xfrm>
          <a:prstGeom prst="rect">
            <a:avLst/>
          </a:prstGeom>
        </p:spPr>
      </p:pic>
      <p:sp>
        <p:nvSpPr>
          <p:cNvPr id="7" name="Rectangle 6">
            <a:extLst>
              <a:ext uri="{FF2B5EF4-FFF2-40B4-BE49-F238E27FC236}">
                <a16:creationId xmlns:a16="http://schemas.microsoft.com/office/drawing/2014/main" id="{993A7631-B5E8-4396-B664-EFDA32CC4C18}"/>
              </a:ext>
            </a:extLst>
          </p:cNvPr>
          <p:cNvSpPr/>
          <p:nvPr/>
        </p:nvSpPr>
        <p:spPr>
          <a:xfrm>
            <a:off x="8872423" y="3153780"/>
            <a:ext cx="2432141"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Android</a:t>
            </a:r>
          </a:p>
        </p:txBody>
      </p:sp>
      <p:sp>
        <p:nvSpPr>
          <p:cNvPr id="8" name="Rectangle 7">
            <a:extLst>
              <a:ext uri="{FF2B5EF4-FFF2-40B4-BE49-F238E27FC236}">
                <a16:creationId xmlns:a16="http://schemas.microsoft.com/office/drawing/2014/main" id="{883D4748-E502-4316-8365-41D47A754038}"/>
              </a:ext>
            </a:extLst>
          </p:cNvPr>
          <p:cNvSpPr/>
          <p:nvPr/>
        </p:nvSpPr>
        <p:spPr>
          <a:xfrm>
            <a:off x="7894972" y="1434352"/>
            <a:ext cx="1149675"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iOS</a:t>
            </a:r>
          </a:p>
        </p:txBody>
      </p:sp>
    </p:spTree>
    <p:extLst>
      <p:ext uri="{BB962C8B-B14F-4D97-AF65-F5344CB8AC3E}">
        <p14:creationId xmlns:p14="http://schemas.microsoft.com/office/powerpoint/2010/main" val="23515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D4D2EBC-6249-423B-A8F1-1604EED28F33}"/>
              </a:ext>
            </a:extLst>
          </p:cNvPr>
          <p:cNvPicPr>
            <a:picLocks noChangeAspect="1"/>
          </p:cNvPicPr>
          <p:nvPr/>
        </p:nvPicPr>
        <p:blipFill>
          <a:blip r:embed="rId2"/>
          <a:stretch>
            <a:fillRect/>
          </a:stretch>
        </p:blipFill>
        <p:spPr>
          <a:xfrm>
            <a:off x="6271496" y="520529"/>
            <a:ext cx="2746999" cy="2170129"/>
          </a:xfrm>
          <a:prstGeom prst="rect">
            <a:avLst/>
          </a:prstGeom>
        </p:spPr>
      </p:pic>
      <p:sp>
        <p:nvSpPr>
          <p:cNvPr id="17" name="Rectangle 16">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FBA8342-F295-4F71-93DD-15252AF8EE0A}"/>
              </a:ext>
            </a:extLst>
          </p:cNvPr>
          <p:cNvPicPr>
            <a:picLocks noChangeAspect="1"/>
          </p:cNvPicPr>
          <p:nvPr/>
        </p:nvPicPr>
        <p:blipFill>
          <a:blip r:embed="rId3"/>
          <a:stretch>
            <a:fillRect/>
          </a:stretch>
        </p:blipFill>
        <p:spPr>
          <a:xfrm>
            <a:off x="9234423" y="520529"/>
            <a:ext cx="2957482" cy="2210718"/>
          </a:xfrm>
          <a:prstGeom prst="rect">
            <a:avLst/>
          </a:prstGeom>
        </p:spPr>
      </p:pic>
      <p:pic>
        <p:nvPicPr>
          <p:cNvPr id="6" name="Picture 5">
            <a:extLst>
              <a:ext uri="{FF2B5EF4-FFF2-40B4-BE49-F238E27FC236}">
                <a16:creationId xmlns:a16="http://schemas.microsoft.com/office/drawing/2014/main" id="{BDD4C25F-1C1B-45F9-A8FA-F592F0208CE7}"/>
              </a:ext>
            </a:extLst>
          </p:cNvPr>
          <p:cNvPicPr>
            <a:picLocks noChangeAspect="1"/>
          </p:cNvPicPr>
          <p:nvPr/>
        </p:nvPicPr>
        <p:blipFill>
          <a:blip r:embed="rId4"/>
          <a:stretch>
            <a:fillRect/>
          </a:stretch>
        </p:blipFill>
        <p:spPr>
          <a:xfrm>
            <a:off x="6531885" y="3521534"/>
            <a:ext cx="4864847" cy="3198638"/>
          </a:xfrm>
          <a:prstGeom prst="rect">
            <a:avLst/>
          </a:prstGeom>
        </p:spPr>
      </p:pic>
      <p:sp>
        <p:nvSpPr>
          <p:cNvPr id="2" name="Title 1">
            <a:extLst>
              <a:ext uri="{FF2B5EF4-FFF2-40B4-BE49-F238E27FC236}">
                <a16:creationId xmlns:a16="http://schemas.microsoft.com/office/drawing/2014/main" id="{EBC7B61C-BD8B-4CC7-8671-49460C5358FF}"/>
              </a:ext>
            </a:extLst>
          </p:cNvPr>
          <p:cNvSpPr>
            <a:spLocks noGrp="1"/>
          </p:cNvSpPr>
          <p:nvPr>
            <p:ph type="title"/>
          </p:nvPr>
        </p:nvSpPr>
        <p:spPr>
          <a:xfrm>
            <a:off x="838200" y="723578"/>
            <a:ext cx="4595071" cy="1645501"/>
          </a:xfrm>
        </p:spPr>
        <p:txBody>
          <a:bodyPr>
            <a:normAutofit/>
          </a:bodyPr>
          <a:lstStyle/>
          <a:p>
            <a:r>
              <a:rPr lang="en-GB"/>
              <a:t>INDUSTRY OUTLOOK</a:t>
            </a:r>
          </a:p>
        </p:txBody>
      </p:sp>
      <p:sp>
        <p:nvSpPr>
          <p:cNvPr id="3" name="Content Placeholder 2">
            <a:extLst>
              <a:ext uri="{FF2B5EF4-FFF2-40B4-BE49-F238E27FC236}">
                <a16:creationId xmlns:a16="http://schemas.microsoft.com/office/drawing/2014/main" id="{C51BEA19-8CFC-4CBB-902D-1328E6F1FE2F}"/>
              </a:ext>
            </a:extLst>
          </p:cNvPr>
          <p:cNvSpPr>
            <a:spLocks noGrp="1"/>
          </p:cNvSpPr>
          <p:nvPr>
            <p:ph idx="1"/>
          </p:nvPr>
        </p:nvSpPr>
        <p:spPr>
          <a:xfrm>
            <a:off x="838200" y="2548467"/>
            <a:ext cx="4595071" cy="3628495"/>
          </a:xfrm>
        </p:spPr>
        <p:txBody>
          <a:bodyPr>
            <a:normAutofit/>
          </a:bodyPr>
          <a:lstStyle/>
          <a:p>
            <a:r>
              <a:rPr lang="en-GB" sz="1700" dirty="0"/>
              <a:t>The Social Media industry is an ever-growing one with total numbers of active users well exceed the 2 billion mark monthly. </a:t>
            </a:r>
          </a:p>
          <a:p>
            <a:r>
              <a:rPr lang="en-GB" sz="1700" dirty="0"/>
              <a:t>In 2019, it is estimated that there will be around 258.27 million social network users in India, up from close to 168 million in 2016 and 350 million smartphone users.</a:t>
            </a:r>
          </a:p>
          <a:p>
            <a:r>
              <a:rPr lang="en-GB" sz="1700" dirty="0"/>
              <a:t>Google and KPMG suggest vernacular/regional language internet users in India range up to 234 million. The report also projects local language users will grow to 536 million by 2021. It adds that more than 90 percent of the vernacular users access chat apps and digital entertainment content.</a:t>
            </a:r>
          </a:p>
        </p:txBody>
      </p:sp>
    </p:spTree>
    <p:extLst>
      <p:ext uri="{BB962C8B-B14F-4D97-AF65-F5344CB8AC3E}">
        <p14:creationId xmlns:p14="http://schemas.microsoft.com/office/powerpoint/2010/main" val="8972125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5">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C12B7F-5196-427F-B882-5FBE657968F4}"/>
              </a:ext>
            </a:extLst>
          </p:cNvPr>
          <p:cNvSpPr>
            <a:spLocks noGrp="1"/>
          </p:cNvSpPr>
          <p:nvPr>
            <p:ph type="title"/>
          </p:nvPr>
        </p:nvSpPr>
        <p:spPr>
          <a:xfrm>
            <a:off x="6094105" y="802955"/>
            <a:ext cx="4977976" cy="1454051"/>
          </a:xfrm>
        </p:spPr>
        <p:txBody>
          <a:bodyPr>
            <a:normAutofit/>
          </a:bodyPr>
          <a:lstStyle/>
          <a:p>
            <a:r>
              <a:rPr lang="en-GB">
                <a:solidFill>
                  <a:srgbClr val="000000"/>
                </a:solidFill>
              </a:rPr>
              <a:t>CIVIC TECHNOLOGY</a:t>
            </a:r>
          </a:p>
        </p:txBody>
      </p:sp>
      <p:sp>
        <p:nvSpPr>
          <p:cNvPr id="18"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30E7468-B8BD-42F6-95DA-1389EE10CFBC}"/>
              </a:ext>
            </a:extLst>
          </p:cNvPr>
          <p:cNvPicPr>
            <a:picLocks noChangeAspect="1"/>
          </p:cNvPicPr>
          <p:nvPr/>
        </p:nvPicPr>
        <p:blipFill rotWithShape="1">
          <a:blip r:embed="rId3">
            <a:alphaModFix/>
            <a:extLst/>
          </a:blip>
          <a:srcRect r="2505"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92FC4B62-6F6C-405F-ACF3-B2033D2C686B}"/>
              </a:ext>
            </a:extLst>
          </p:cNvPr>
          <p:cNvSpPr>
            <a:spLocks noGrp="1"/>
          </p:cNvSpPr>
          <p:nvPr>
            <p:ph idx="1"/>
          </p:nvPr>
        </p:nvSpPr>
        <p:spPr>
          <a:xfrm>
            <a:off x="6090574" y="2421682"/>
            <a:ext cx="4977578" cy="3639289"/>
          </a:xfrm>
        </p:spPr>
        <p:txBody>
          <a:bodyPr anchor="ctr">
            <a:normAutofit/>
          </a:bodyPr>
          <a:lstStyle/>
          <a:p>
            <a:r>
              <a:rPr lang="en-GB" sz="2000">
                <a:solidFill>
                  <a:srgbClr val="000000"/>
                </a:solidFill>
              </a:rPr>
              <a:t>As an emerging sector, Civic Tech is defined as incorporating any technology that is used to empower citizens or help make government more accessible, efficient, and effective. Civic tech isn’t just talk, Omidyar notes, it is a community of people coming together to create tangible projects and take action. The civic tech and open data movements have grown with the ubiquity of personal technology.</a:t>
            </a:r>
          </a:p>
          <a:p>
            <a:r>
              <a:rPr lang="en-GB" sz="2000">
                <a:solidFill>
                  <a:srgbClr val="000000"/>
                </a:solidFill>
              </a:rPr>
              <a:t>A $400 billion global market.</a:t>
            </a:r>
          </a:p>
        </p:txBody>
      </p:sp>
    </p:spTree>
    <p:extLst>
      <p:ext uri="{BB962C8B-B14F-4D97-AF65-F5344CB8AC3E}">
        <p14:creationId xmlns:p14="http://schemas.microsoft.com/office/powerpoint/2010/main" val="176421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6E95478-DBEC-4D37-9F08-241E99D713D0}"/>
              </a:ext>
            </a:extLst>
          </p:cNvPr>
          <p:cNvSpPr>
            <a:spLocks noGrp="1"/>
          </p:cNvSpPr>
          <p:nvPr>
            <p:ph type="title"/>
          </p:nvPr>
        </p:nvSpPr>
        <p:spPr>
          <a:xfrm>
            <a:off x="804672" y="802955"/>
            <a:ext cx="5145024" cy="1454051"/>
          </a:xfrm>
        </p:spPr>
        <p:txBody>
          <a:bodyPr>
            <a:normAutofit/>
          </a:bodyPr>
          <a:lstStyle/>
          <a:p>
            <a:r>
              <a:rPr lang="en-GB" sz="4000">
                <a:solidFill>
                  <a:srgbClr val="000000"/>
                </a:solidFill>
              </a:rPr>
              <a:t>TARGET MARKET</a:t>
            </a:r>
          </a:p>
        </p:txBody>
      </p:sp>
      <p:sp>
        <p:nvSpPr>
          <p:cNvPr id="37"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3FBF8F03-DF93-4EF2-A5B9-7FDC3E04C5C9}"/>
              </a:ext>
            </a:extLst>
          </p:cNvPr>
          <p:cNvPicPr>
            <a:picLocks noChangeAspect="1"/>
          </p:cNvPicPr>
          <p:nvPr/>
        </p:nvPicPr>
        <p:blipFill>
          <a:blip r:embed="rId3"/>
          <a:stretch>
            <a:fillRect/>
          </a:stretch>
        </p:blipFill>
        <p:spPr>
          <a:xfrm>
            <a:off x="7273148" y="563948"/>
            <a:ext cx="2393326" cy="771847"/>
          </a:xfrm>
          <a:prstGeom prst="rect">
            <a:avLst/>
          </a:prstGeom>
        </p:spPr>
      </p:pic>
      <p:sp>
        <p:nvSpPr>
          <p:cNvPr id="3" name="Content Placeholder 2">
            <a:extLst>
              <a:ext uri="{FF2B5EF4-FFF2-40B4-BE49-F238E27FC236}">
                <a16:creationId xmlns:a16="http://schemas.microsoft.com/office/drawing/2014/main" id="{B0CF16FC-0139-4B53-AEBB-A35A6DB76273}"/>
              </a:ext>
            </a:extLst>
          </p:cNvPr>
          <p:cNvSpPr>
            <a:spLocks noGrp="1"/>
          </p:cNvSpPr>
          <p:nvPr>
            <p:ph idx="1"/>
          </p:nvPr>
        </p:nvSpPr>
        <p:spPr>
          <a:xfrm>
            <a:off x="804672" y="2421682"/>
            <a:ext cx="5145024" cy="3639289"/>
          </a:xfrm>
        </p:spPr>
        <p:txBody>
          <a:bodyPr anchor="ctr">
            <a:normAutofit lnSpcReduction="10000"/>
          </a:bodyPr>
          <a:lstStyle/>
          <a:p>
            <a:r>
              <a:rPr lang="en-GB" sz="1300" b="1" dirty="0">
                <a:solidFill>
                  <a:srgbClr val="000000"/>
                </a:solidFill>
              </a:rPr>
              <a:t>FOR CITIZENS:</a:t>
            </a:r>
          </a:p>
          <a:p>
            <a:r>
              <a:rPr lang="en-GB" sz="1300" dirty="0">
                <a:solidFill>
                  <a:srgbClr val="000000"/>
                </a:solidFill>
              </a:rPr>
              <a:t>Age: 18-40 (initially millennial)</a:t>
            </a:r>
          </a:p>
          <a:p>
            <a:r>
              <a:rPr lang="en-GB" sz="1300" dirty="0">
                <a:solidFill>
                  <a:srgbClr val="000000"/>
                </a:solidFill>
              </a:rPr>
              <a:t>Gender: M/F/O  </a:t>
            </a:r>
          </a:p>
          <a:p>
            <a:r>
              <a:rPr lang="en-GB" sz="1300" dirty="0">
                <a:solidFill>
                  <a:srgbClr val="000000"/>
                </a:solidFill>
              </a:rPr>
              <a:t>Location: Worldwide, India</a:t>
            </a:r>
          </a:p>
          <a:p>
            <a:r>
              <a:rPr lang="en-GB" sz="1300" dirty="0">
                <a:solidFill>
                  <a:srgbClr val="000000"/>
                </a:solidFill>
              </a:rPr>
              <a:t>Occupation: Student/ Any active job </a:t>
            </a:r>
          </a:p>
          <a:p>
            <a:r>
              <a:rPr lang="en-GB" sz="1300" dirty="0">
                <a:solidFill>
                  <a:srgbClr val="000000"/>
                </a:solidFill>
              </a:rPr>
              <a:t>Education level: Any level of Education, Knowledgeable about basic mobile/web technologies </a:t>
            </a:r>
          </a:p>
          <a:p>
            <a:r>
              <a:rPr lang="en-GB" sz="1300" b="1" dirty="0">
                <a:solidFill>
                  <a:srgbClr val="000000"/>
                </a:solidFill>
              </a:rPr>
              <a:t>FOR INFLUENCERS:</a:t>
            </a:r>
          </a:p>
          <a:p>
            <a:r>
              <a:rPr lang="en-GB" sz="1300" dirty="0">
                <a:solidFill>
                  <a:srgbClr val="000000"/>
                </a:solidFill>
              </a:rPr>
              <a:t>Industry: Politics/ Bureaucracy/ Media/ NGOs/ Corporates/Social Entrepreneurs and Activists </a:t>
            </a:r>
          </a:p>
          <a:p>
            <a:r>
              <a:rPr lang="en-GB" sz="1300" dirty="0">
                <a:solidFill>
                  <a:srgbClr val="000000"/>
                </a:solidFill>
              </a:rPr>
              <a:t>Location: Worldwide, India </a:t>
            </a:r>
          </a:p>
          <a:p>
            <a:r>
              <a:rPr lang="en-GB" sz="1300" dirty="0">
                <a:solidFill>
                  <a:srgbClr val="000000"/>
                </a:solidFill>
              </a:rPr>
              <a:t>Stage in Career: Upcoming/ Mature </a:t>
            </a:r>
          </a:p>
          <a:p>
            <a:r>
              <a:rPr lang="en-GB" sz="1300" dirty="0">
                <a:solidFill>
                  <a:srgbClr val="000000"/>
                </a:solidFill>
              </a:rPr>
              <a:t>Position: Currently holding position of civic authority</a:t>
            </a:r>
          </a:p>
          <a:p>
            <a:endParaRPr lang="en-GB" sz="1300" dirty="0">
              <a:solidFill>
                <a:srgbClr val="000000"/>
              </a:solidFill>
            </a:endParaRPr>
          </a:p>
        </p:txBody>
      </p:sp>
      <p:sp>
        <p:nvSpPr>
          <p:cNvPr id="39"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56D1B24-9E63-4587-A1EE-FDF9EF47EFDC}"/>
              </a:ext>
            </a:extLst>
          </p:cNvPr>
          <p:cNvPicPr>
            <a:picLocks noChangeAspect="1"/>
          </p:cNvPicPr>
          <p:nvPr/>
        </p:nvPicPr>
        <p:blipFill>
          <a:blip r:embed="rId4"/>
          <a:stretch>
            <a:fillRect/>
          </a:stretch>
        </p:blipFill>
        <p:spPr>
          <a:xfrm>
            <a:off x="8872423" y="3989614"/>
            <a:ext cx="2548155" cy="2548155"/>
          </a:xfrm>
          <a:prstGeom prst="rect">
            <a:avLst/>
          </a:prstGeom>
        </p:spPr>
      </p:pic>
    </p:spTree>
    <p:extLst>
      <p:ext uri="{BB962C8B-B14F-4D97-AF65-F5344CB8AC3E}">
        <p14:creationId xmlns:p14="http://schemas.microsoft.com/office/powerpoint/2010/main" val="132856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852A7A6-E471-4604-ACB2-176AFF8D53A8}"/>
              </a:ext>
            </a:extLst>
          </p:cNvPr>
          <p:cNvPicPr>
            <a:picLocks noChangeAspect="1"/>
          </p:cNvPicPr>
          <p:nvPr/>
        </p:nvPicPr>
        <p:blipFill rotWithShape="1">
          <a:blip r:embed="rId2"/>
          <a:srcRect l="6103" r="19290"/>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2" name="Title 1">
            <a:extLst>
              <a:ext uri="{FF2B5EF4-FFF2-40B4-BE49-F238E27FC236}">
                <a16:creationId xmlns:a16="http://schemas.microsoft.com/office/drawing/2014/main" id="{4AC95EFC-B12F-4224-A93E-5DB6B658F54A}"/>
              </a:ext>
            </a:extLst>
          </p:cNvPr>
          <p:cNvSpPr>
            <a:spLocks noGrp="1"/>
          </p:cNvSpPr>
          <p:nvPr>
            <p:ph type="title"/>
          </p:nvPr>
        </p:nvSpPr>
        <p:spPr>
          <a:xfrm>
            <a:off x="378356" y="-236581"/>
            <a:ext cx="5314536" cy="1325563"/>
          </a:xfrm>
        </p:spPr>
        <p:txBody>
          <a:bodyPr>
            <a:normAutofit/>
          </a:bodyPr>
          <a:lstStyle/>
          <a:p>
            <a:r>
              <a:rPr lang="en-GB" sz="2400" dirty="0"/>
              <a:t>KEY FEATURES OF THE PRODUCT </a:t>
            </a:r>
          </a:p>
        </p:txBody>
      </p:sp>
      <p:sp>
        <p:nvSpPr>
          <p:cNvPr id="16" name="Content Placeholder 2">
            <a:extLst>
              <a:ext uri="{FF2B5EF4-FFF2-40B4-BE49-F238E27FC236}">
                <a16:creationId xmlns:a16="http://schemas.microsoft.com/office/drawing/2014/main" id="{C7992FF1-0F5B-412F-915F-8CF59B0FAD83}"/>
              </a:ext>
            </a:extLst>
          </p:cNvPr>
          <p:cNvSpPr>
            <a:spLocks noGrp="1"/>
          </p:cNvSpPr>
          <p:nvPr>
            <p:ph idx="1"/>
          </p:nvPr>
        </p:nvSpPr>
        <p:spPr>
          <a:xfrm>
            <a:off x="128484" y="826735"/>
            <a:ext cx="6370616" cy="5840278"/>
          </a:xfrm>
        </p:spPr>
        <p:txBody>
          <a:bodyPr anchor="t">
            <a:normAutofit lnSpcReduction="10000"/>
          </a:bodyPr>
          <a:lstStyle/>
          <a:p>
            <a:r>
              <a:rPr lang="en-GB" sz="1600" dirty="0"/>
              <a:t>POLIETIK uses a unique geo-hierarchical architecture to make network relationships non-existent. That is, it allows people from within a geo-location (such as a constituency, district, or state) to engage in political discourse from that location’s particular feed including direct access to all other Citizens and Influencers within the same geolocation, thus not mandating any formal social networking relationship with other users. All activities that users engage in are location-specific. </a:t>
            </a:r>
          </a:p>
          <a:p>
            <a:r>
              <a:rPr lang="en-GB" sz="1600" dirty="0"/>
              <a:t>Voices: Allow users to “Raise a Voice” on the platform by posting content in the form of header, description, and special tagging options - for e.g. users can talk about a specific issue affecting their community and then tag or link it to a specific Influencer. Also, users can agree or disagree to the Voices.</a:t>
            </a:r>
          </a:p>
          <a:p>
            <a:r>
              <a:rPr lang="en-GB" sz="1600" dirty="0"/>
              <a:t>Data Analytics​: Use big-data and data analytics to study demographic data stored in our databases and then use the same to calculate various political trends and statistics based on predefined yet mutable parameters.  </a:t>
            </a:r>
          </a:p>
          <a:p>
            <a:r>
              <a:rPr lang="en-GB" sz="1600" dirty="0"/>
              <a:t>Allow users to see how similar they are in percentage to another politician or user by the number of supporters (based on geolocation). </a:t>
            </a:r>
          </a:p>
          <a:p>
            <a:r>
              <a:rPr lang="en-GB" sz="1600" dirty="0"/>
              <a:t>Crowdfunding and Crowdsourcing Service: Allow users to make quick and simple donations to their Influencer of choice by the click of a button (if Influencer’s bank details have been verified). This would allow the public to easily participate in the fundraising process and would immensely help influencers and social entrepreneurs to raise large sums of money and human resources in a simple crowdfunding and crowdsourcing manner. Also, all donation will be catalogued so there is clear transparency concerning the movement of funds</a:t>
            </a:r>
            <a:endParaRPr lang="en-GB" sz="900" dirty="0"/>
          </a:p>
        </p:txBody>
      </p:sp>
    </p:spTree>
    <p:extLst>
      <p:ext uri="{BB962C8B-B14F-4D97-AF65-F5344CB8AC3E}">
        <p14:creationId xmlns:p14="http://schemas.microsoft.com/office/powerpoint/2010/main" val="41538711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DEE5C6BA-FE2A-4C38-8D88-E70C06E54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16">
            <a:extLst>
              <a:ext uri="{FF2B5EF4-FFF2-40B4-BE49-F238E27FC236}">
                <a16:creationId xmlns:a16="http://schemas.microsoft.com/office/drawing/2014/main" id="{53E66F28-0926-4CFB-BDAB-646CAB184C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FA2A5C41-4E62-43CF-A6AA-4C17D7B0BE85}"/>
              </a:ext>
            </a:extLst>
          </p:cNvPr>
          <p:cNvSpPr>
            <a:spLocks noGrp="1"/>
          </p:cNvSpPr>
          <p:nvPr>
            <p:ph type="title"/>
          </p:nvPr>
        </p:nvSpPr>
        <p:spPr>
          <a:xfrm>
            <a:off x="804672" y="802955"/>
            <a:ext cx="4977976" cy="1454051"/>
          </a:xfrm>
        </p:spPr>
        <p:txBody>
          <a:bodyPr>
            <a:normAutofit/>
          </a:bodyPr>
          <a:lstStyle/>
          <a:p>
            <a:r>
              <a:rPr lang="en-GB">
                <a:solidFill>
                  <a:srgbClr val="000000"/>
                </a:solidFill>
              </a:rPr>
              <a:t>Adoption Strategy</a:t>
            </a:r>
          </a:p>
        </p:txBody>
      </p:sp>
      <p:sp>
        <p:nvSpPr>
          <p:cNvPr id="25"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099" y="1"/>
            <a:ext cx="3960192"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7CE0057-76F5-485C-86CA-13D6B6B9AE0A}"/>
              </a:ext>
            </a:extLst>
          </p:cNvPr>
          <p:cNvPicPr>
            <a:picLocks noChangeAspect="1"/>
          </p:cNvPicPr>
          <p:nvPr/>
        </p:nvPicPr>
        <p:blipFill rotWithShape="1">
          <a:blip r:embed="rId3">
            <a:alphaModFix/>
            <a:extLst/>
          </a:blip>
          <a:srcRect l="1386" r="11410" b="3"/>
          <a:stretch/>
        </p:blipFill>
        <p:spPr>
          <a:xfrm>
            <a:off x="6632714" y="1"/>
            <a:ext cx="3674754" cy="2106932"/>
          </a:xfrm>
          <a:custGeom>
            <a:avLst/>
            <a:gdLst>
              <a:gd name="connsiteX0" fmla="*/ 21954 w 3674754"/>
              <a:gd name="connsiteY0" fmla="*/ 0 h 2106932"/>
              <a:gd name="connsiteX1" fmla="*/ 3652800 w 3674754"/>
              <a:gd name="connsiteY1" fmla="*/ 0 h 2106932"/>
              <a:gd name="connsiteX2" fmla="*/ 3665268 w 3674754"/>
              <a:gd name="connsiteY2" fmla="*/ 81694 h 2106932"/>
              <a:gd name="connsiteX3" fmla="*/ 3674754 w 3674754"/>
              <a:gd name="connsiteY3" fmla="*/ 269555 h 2106932"/>
              <a:gd name="connsiteX4" fmla="*/ 1837377 w 3674754"/>
              <a:gd name="connsiteY4" fmla="*/ 2106932 h 2106932"/>
              <a:gd name="connsiteX5" fmla="*/ 0 w 3674754"/>
              <a:gd name="connsiteY5" fmla="*/ 269555 h 2106932"/>
              <a:gd name="connsiteX6" fmla="*/ 9486 w 3674754"/>
              <a:gd name="connsiteY6" fmla="*/ 81694 h 210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effectLst>
            <a:softEdge rad="0"/>
          </a:effectLst>
        </p:spPr>
      </p:pic>
      <p:sp>
        <p:nvSpPr>
          <p:cNvPr id="3" name="Content Placeholder 2">
            <a:extLst>
              <a:ext uri="{FF2B5EF4-FFF2-40B4-BE49-F238E27FC236}">
                <a16:creationId xmlns:a16="http://schemas.microsoft.com/office/drawing/2014/main" id="{C854891A-BABE-4536-8E8C-0AFB863426CE}"/>
              </a:ext>
            </a:extLst>
          </p:cNvPr>
          <p:cNvSpPr>
            <a:spLocks noGrp="1"/>
          </p:cNvSpPr>
          <p:nvPr>
            <p:ph idx="1"/>
          </p:nvPr>
        </p:nvSpPr>
        <p:spPr>
          <a:xfrm>
            <a:off x="804672" y="2421682"/>
            <a:ext cx="4977578" cy="3639289"/>
          </a:xfrm>
        </p:spPr>
        <p:txBody>
          <a:bodyPr anchor="ctr">
            <a:normAutofit/>
          </a:bodyPr>
          <a:lstStyle/>
          <a:p>
            <a:r>
              <a:rPr lang="en-GB" sz="1700">
                <a:solidFill>
                  <a:srgbClr val="000000"/>
                </a:solidFill>
              </a:rPr>
              <a:t>Initial focus on Tier 1 and Tier 2 cities across India. Targeting centres of education and learning such as Universities, Institutes and Higher Secondary Schools. Adoption rate of social media is highest amongst millennials.</a:t>
            </a:r>
          </a:p>
          <a:p>
            <a:r>
              <a:rPr lang="en-GB" sz="1700">
                <a:solidFill>
                  <a:srgbClr val="000000"/>
                </a:solidFill>
              </a:rPr>
              <a:t>Social Media Marketing across various incumbent social media platforms (Facebook/twitter).</a:t>
            </a:r>
          </a:p>
          <a:p>
            <a:r>
              <a:rPr lang="en-GB" sz="1700">
                <a:solidFill>
                  <a:srgbClr val="000000"/>
                </a:solidFill>
              </a:rPr>
              <a:t>Target Events Monthly: DU College Fests, IIT/IIM Fests and various other startup focused fests across India etc.</a:t>
            </a:r>
          </a:p>
          <a:p>
            <a:r>
              <a:rPr lang="en-GB" sz="1700">
                <a:solidFill>
                  <a:srgbClr val="000000"/>
                </a:solidFill>
              </a:rPr>
              <a:t>Partnerships: Develop strategic partnerships with NGOs, social activists, Govt. Organisations, Bureaucrats etc</a:t>
            </a:r>
          </a:p>
          <a:p>
            <a:endParaRPr lang="en-GB" sz="1700">
              <a:solidFill>
                <a:srgbClr val="000000"/>
              </a:solidFill>
            </a:endParaRPr>
          </a:p>
        </p:txBody>
      </p:sp>
      <p:sp>
        <p:nvSpPr>
          <p:cNvPr id="26"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5296" y="2922177"/>
            <a:ext cx="4956705"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C8D1B37-ACA7-4680-BA17-809BB8CAC6C6}"/>
              </a:ext>
            </a:extLst>
          </p:cNvPr>
          <p:cNvPicPr>
            <a:picLocks noChangeAspect="1"/>
          </p:cNvPicPr>
          <p:nvPr/>
        </p:nvPicPr>
        <p:blipFill rotWithShape="1">
          <a:blip r:embed="rId4">
            <a:alphaModFix/>
            <a:extLst/>
          </a:blip>
          <a:srcRect l="10809" r="8707" b="1"/>
          <a:stretch/>
        </p:blipFill>
        <p:spPr>
          <a:xfrm>
            <a:off x="7399326" y="3086207"/>
            <a:ext cx="4792674" cy="3781268"/>
          </a:xfrm>
          <a:custGeom>
            <a:avLst/>
            <a:gdLst>
              <a:gd name="connsiteX0" fmla="*/ 2554615 w 4792674"/>
              <a:gd name="connsiteY0" fmla="*/ 0 h 3781268"/>
              <a:gd name="connsiteX1" fmla="*/ 4672942 w 4792674"/>
              <a:gd name="connsiteY1" fmla="*/ 1126306 h 3781268"/>
              <a:gd name="connsiteX2" fmla="*/ 4792674 w 4792674"/>
              <a:gd name="connsiteY2" fmla="*/ 1323391 h 3781268"/>
              <a:gd name="connsiteX3" fmla="*/ 4792674 w 4792674"/>
              <a:gd name="connsiteY3" fmla="*/ 3781268 h 3781268"/>
              <a:gd name="connsiteX4" fmla="*/ 313779 w 4792674"/>
              <a:gd name="connsiteY4" fmla="*/ 3781268 h 3781268"/>
              <a:gd name="connsiteX5" fmla="*/ 308328 w 4792674"/>
              <a:gd name="connsiteY5" fmla="*/ 3772297 h 3781268"/>
              <a:gd name="connsiteX6" fmla="*/ 0 w 4792674"/>
              <a:gd name="connsiteY6" fmla="*/ 2554615 h 3781268"/>
              <a:gd name="connsiteX7" fmla="*/ 2554615 w 4792674"/>
              <a:gd name="connsiteY7" fmla="*/ 0 h 378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92674" h="3781268">
                <a:moveTo>
                  <a:pt x="2554615" y="0"/>
                </a:moveTo>
                <a:cubicBezTo>
                  <a:pt x="3436412" y="0"/>
                  <a:pt x="4213859" y="446774"/>
                  <a:pt x="4672942" y="1126306"/>
                </a:cubicBezTo>
                <a:lnTo>
                  <a:pt x="4792674" y="1323391"/>
                </a:lnTo>
                <a:lnTo>
                  <a:pt x="4792674" y="3781268"/>
                </a:lnTo>
                <a:lnTo>
                  <a:pt x="313779" y="3781268"/>
                </a:lnTo>
                <a:lnTo>
                  <a:pt x="308328" y="3772297"/>
                </a:lnTo>
                <a:cubicBezTo>
                  <a:pt x="111694" y="3410325"/>
                  <a:pt x="0" y="2995514"/>
                  <a:pt x="0" y="2554615"/>
                </a:cubicBezTo>
                <a:cubicBezTo>
                  <a:pt x="0" y="1143740"/>
                  <a:pt x="1143740" y="0"/>
                  <a:pt x="2554615" y="0"/>
                </a:cubicBezTo>
                <a:close/>
              </a:path>
            </a:pathLst>
          </a:custGeom>
          <a:effectLst>
            <a:softEdge rad="0"/>
          </a:effectLst>
        </p:spPr>
      </p:pic>
    </p:spTree>
    <p:extLst>
      <p:ext uri="{BB962C8B-B14F-4D97-AF65-F5344CB8AC3E}">
        <p14:creationId xmlns:p14="http://schemas.microsoft.com/office/powerpoint/2010/main" val="252150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EBFF2E-F53E-4256-B517-8061A73BAE8C}"/>
              </a:ext>
            </a:extLst>
          </p:cNvPr>
          <p:cNvSpPr>
            <a:spLocks noGrp="1"/>
          </p:cNvSpPr>
          <p:nvPr>
            <p:ph type="title"/>
          </p:nvPr>
        </p:nvSpPr>
        <p:spPr>
          <a:xfrm>
            <a:off x="6094105" y="802955"/>
            <a:ext cx="4977976" cy="1454051"/>
          </a:xfrm>
        </p:spPr>
        <p:txBody>
          <a:bodyPr>
            <a:normAutofit/>
          </a:bodyPr>
          <a:lstStyle/>
          <a:p>
            <a:r>
              <a:rPr lang="en-GB">
                <a:solidFill>
                  <a:srgbClr val="000000"/>
                </a:solidFill>
              </a:rPr>
              <a:t>REVENUE MODEL</a:t>
            </a: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176B76E-AED3-43CA-A604-0234BFCC870A}"/>
              </a:ext>
            </a:extLst>
          </p:cNvPr>
          <p:cNvPicPr>
            <a:picLocks noChangeAspect="1"/>
          </p:cNvPicPr>
          <p:nvPr/>
        </p:nvPicPr>
        <p:blipFill>
          <a:blip r:embed="rId3"/>
          <a:stretch>
            <a:fillRect/>
          </a:stretch>
        </p:blipFill>
        <p:spPr>
          <a:xfrm>
            <a:off x="429349" y="2413787"/>
            <a:ext cx="3661831" cy="2050625"/>
          </a:xfrm>
          <a:prstGeom prst="rect">
            <a:avLst/>
          </a:prstGeom>
        </p:spPr>
      </p:pic>
      <p:graphicFrame>
        <p:nvGraphicFramePr>
          <p:cNvPr id="5" name="Content Placeholder 2">
            <a:extLst>
              <a:ext uri="{FF2B5EF4-FFF2-40B4-BE49-F238E27FC236}">
                <a16:creationId xmlns:a16="http://schemas.microsoft.com/office/drawing/2014/main" id="{90728B58-D1B7-4E68-B02E-0A7DC581726C}"/>
              </a:ext>
            </a:extLst>
          </p:cNvPr>
          <p:cNvGraphicFramePr>
            <a:graphicFrameLocks noGrp="1"/>
          </p:cNvGraphicFramePr>
          <p:nvPr>
            <p:ph idx="1"/>
            <p:extLst>
              <p:ext uri="{D42A27DB-BD31-4B8C-83A1-F6EECF244321}">
                <p14:modId xmlns:p14="http://schemas.microsoft.com/office/powerpoint/2010/main" val="2328814751"/>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9680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7A84D94-236B-46CE-86E3-1E4B2F0C4B61}"/>
              </a:ext>
            </a:extLst>
          </p:cNvPr>
          <p:cNvSpPr>
            <a:spLocks noGrp="1"/>
          </p:cNvSpPr>
          <p:nvPr>
            <p:ph type="title"/>
          </p:nvPr>
        </p:nvSpPr>
        <p:spPr>
          <a:xfrm>
            <a:off x="640079" y="2053641"/>
            <a:ext cx="3669161" cy="2760098"/>
          </a:xfrm>
        </p:spPr>
        <p:txBody>
          <a:bodyPr>
            <a:normAutofit/>
          </a:bodyPr>
          <a:lstStyle/>
          <a:p>
            <a:r>
              <a:rPr lang="en-GB">
                <a:solidFill>
                  <a:srgbClr val="FFFFFF"/>
                </a:solidFill>
              </a:rPr>
              <a:t>Competition (In Terms of Revenue Model)</a:t>
            </a:r>
          </a:p>
        </p:txBody>
      </p:sp>
      <p:sp>
        <p:nvSpPr>
          <p:cNvPr id="3" name="Content Placeholder 2">
            <a:extLst>
              <a:ext uri="{FF2B5EF4-FFF2-40B4-BE49-F238E27FC236}">
                <a16:creationId xmlns:a16="http://schemas.microsoft.com/office/drawing/2014/main" id="{6E156362-E87E-4DB7-84BD-175F22A00F55}"/>
              </a:ext>
            </a:extLst>
          </p:cNvPr>
          <p:cNvSpPr>
            <a:spLocks noGrp="1"/>
          </p:cNvSpPr>
          <p:nvPr>
            <p:ph idx="1"/>
          </p:nvPr>
        </p:nvSpPr>
        <p:spPr>
          <a:xfrm>
            <a:off x="6090574" y="801866"/>
            <a:ext cx="5306084" cy="5230634"/>
          </a:xfrm>
        </p:spPr>
        <p:txBody>
          <a:bodyPr anchor="ctr">
            <a:normAutofit/>
          </a:bodyPr>
          <a:lstStyle/>
          <a:p>
            <a:r>
              <a:rPr lang="en-GB" sz="1300" b="1">
                <a:solidFill>
                  <a:srgbClr val="000000"/>
                </a:solidFill>
              </a:rPr>
              <a:t>Advertising-</a:t>
            </a:r>
            <a:r>
              <a:rPr lang="en-GB" sz="1300">
                <a:solidFill>
                  <a:srgbClr val="000000"/>
                </a:solidFill>
              </a:rPr>
              <a:t> Facebook/Twitter/Instagram: Mobile advertising is becoming popular among advertisers and is expected to grow 85% in 2021. Rise in mobile advertising will also help boost overall digital marketing spending to around $1.21 billion this year. Globally, mobile ad spending touched $36.6 billion in 2016, accounting for 51% of overall digital advertising spending, according to IAB’s Internet Advertising Revenue Report. Video ad spending grew 53% to $9.1 billion, social media spending grew by more than 50% to $16.3 billion </a:t>
            </a:r>
          </a:p>
          <a:p>
            <a:r>
              <a:rPr lang="en-GB" sz="1300" b="1">
                <a:solidFill>
                  <a:srgbClr val="000000"/>
                </a:solidFill>
              </a:rPr>
              <a:t>Big Data Analytics- </a:t>
            </a:r>
            <a:r>
              <a:rPr lang="en-GB" sz="1300">
                <a:solidFill>
                  <a:srgbClr val="000000"/>
                </a:solidFill>
              </a:rPr>
              <a:t>NationBuilder/ Brigade/ Change.org: User data provides ultra-fine grain detail for instream delivery of promotions and native ads to segments that were too small to have been targeted in the past. In the past, advertisers had to choose from categories like 18-40 year olds in a specific region. Polietik can now segment custom audiences by precise ages, gender, connection types, mobile phone OS applicability, general interests, influencer followings and even specific behaviours. From there, lookalike audiences can be generated to reach fresh prospects in entirely new areas. </a:t>
            </a:r>
            <a:r>
              <a:rPr lang="en-GB" sz="1300" b="1">
                <a:solidFill>
                  <a:srgbClr val="000000"/>
                </a:solidFill>
              </a:rPr>
              <a:t>INFONOMICS. Buyers: Polling Companies/ Corporates/ Think Tanks/ Research Organisations/Media etc.</a:t>
            </a:r>
          </a:p>
          <a:p>
            <a:r>
              <a:rPr lang="en-GB" sz="1300" b="1">
                <a:solidFill>
                  <a:srgbClr val="000000"/>
                </a:solidFill>
              </a:rPr>
              <a:t>Crowdfunding- </a:t>
            </a:r>
            <a:r>
              <a:rPr lang="en-GB" sz="1300">
                <a:solidFill>
                  <a:srgbClr val="000000"/>
                </a:solidFill>
              </a:rPr>
              <a:t>Ketto/Milaap/RaangDe/Kickstarter etc. Transaction Value in the "Crowdfunding" segment amounts to US$8m in 2018. Transaction Value is expected to show an annual growth rate (CAGR 2018-2022) of 28.0% resulting in the total amount of US$21.7m in 2022. Milaap has raised more than 26 Million USD. </a:t>
            </a:r>
            <a:endParaRPr lang="en-GB" sz="1300" b="1">
              <a:solidFill>
                <a:srgbClr val="000000"/>
              </a:solidFill>
            </a:endParaRPr>
          </a:p>
          <a:p>
            <a:endParaRPr lang="en-GB" sz="1300" b="1">
              <a:solidFill>
                <a:srgbClr val="000000"/>
              </a:solidFill>
            </a:endParaRPr>
          </a:p>
        </p:txBody>
      </p:sp>
    </p:spTree>
    <p:extLst>
      <p:ext uri="{BB962C8B-B14F-4D97-AF65-F5344CB8AC3E}">
        <p14:creationId xmlns:p14="http://schemas.microsoft.com/office/powerpoint/2010/main" val="378250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11788</TotalTime>
  <Words>1880</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OUR BIG IDEA</vt:lpstr>
      <vt:lpstr>INDUSTRY OUTLOOK</vt:lpstr>
      <vt:lpstr>CIVIC TECHNOLOGY</vt:lpstr>
      <vt:lpstr>TARGET MARKET</vt:lpstr>
      <vt:lpstr>KEY FEATURES OF THE PRODUCT </vt:lpstr>
      <vt:lpstr>Adoption Strategy</vt:lpstr>
      <vt:lpstr>REVENUE MODEL</vt:lpstr>
      <vt:lpstr>Competition (In Terms of Revenue Model)</vt:lpstr>
      <vt:lpstr>Progress</vt:lpstr>
      <vt:lpstr>Financial Overview </vt:lpstr>
      <vt:lpstr>Key Takeaways</vt:lpstr>
      <vt:lpstr>Team </vt:lpstr>
      <vt:lpstr>Team Continued</vt:lpstr>
      <vt:lpstr>Links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Sarvashreshth Kalash</dc:creator>
  <cp:lastModifiedBy>Sarvashreshth Kalash</cp:lastModifiedBy>
  <cp:revision>9</cp:revision>
  <dcterms:created xsi:type="dcterms:W3CDTF">2018-09-05T16:37:52Z</dcterms:created>
  <dcterms:modified xsi:type="dcterms:W3CDTF">2018-09-14T04:17:21Z</dcterms:modified>
</cp:coreProperties>
</file>