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3"/>
  </p:notesMasterIdLst>
  <p:sldIdLst>
    <p:sldId id="256" r:id="rId2"/>
    <p:sldId id="264" r:id="rId3"/>
    <p:sldId id="282" r:id="rId4"/>
    <p:sldId id="284" r:id="rId5"/>
    <p:sldId id="279" r:id="rId6"/>
    <p:sldId id="278" r:id="rId7"/>
    <p:sldId id="275" r:id="rId8"/>
    <p:sldId id="283" r:id="rId9"/>
    <p:sldId id="285" r:id="rId10"/>
    <p:sldId id="286" r:id="rId11"/>
    <p:sldId id="27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5C6"/>
    <a:srgbClr val="E19B1D"/>
    <a:srgbClr val="82D5E6"/>
    <a:srgbClr val="76CFEE"/>
    <a:srgbClr val="77C0ED"/>
    <a:srgbClr val="BFCFDE"/>
    <a:srgbClr val="E0A91E"/>
    <a:srgbClr val="CE9B1C"/>
    <a:srgbClr val="E4B338"/>
    <a:srgbClr val="F7C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65024" autoAdjust="0"/>
  </p:normalViewPr>
  <p:slideViewPr>
    <p:cSldViewPr snapToGrid="0" snapToObjects="1">
      <p:cViewPr>
        <p:scale>
          <a:sx n="86" d="100"/>
          <a:sy n="86" d="100"/>
        </p:scale>
        <p:origin x="-91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F7E29-F5DD-4C1C-BB78-ECB1E43D17FD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75F78C39-F718-4D0C-9673-7441B983ED34}">
      <dgm:prSet phldrT="[Текст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dirty="0" smtClean="0"/>
            <a:t>300 000 </a:t>
          </a:r>
          <a:r>
            <a:rPr lang="en-US" dirty="0" smtClean="0"/>
            <a:t>$</a:t>
          </a:r>
          <a:endParaRPr lang="ru-RU" dirty="0"/>
        </a:p>
      </dgm:t>
    </dgm:pt>
    <dgm:pt modelId="{09C4F9C5-9804-441A-AED6-339ADD14627B}" type="parTrans" cxnId="{3A9EF7F4-B786-4E34-B5BB-0E22D4458BC5}">
      <dgm:prSet/>
      <dgm:spPr/>
      <dgm:t>
        <a:bodyPr/>
        <a:lstStyle/>
        <a:p>
          <a:endParaRPr lang="ru-RU"/>
        </a:p>
      </dgm:t>
    </dgm:pt>
    <dgm:pt modelId="{D288354A-DB70-4C66-8AE3-2F5DA7FDDB86}" type="sibTrans" cxnId="{3A9EF7F4-B786-4E34-B5BB-0E22D4458BC5}">
      <dgm:prSet/>
      <dgm:spPr/>
      <dgm:t>
        <a:bodyPr/>
        <a:lstStyle/>
        <a:p>
          <a:endParaRPr lang="ru-RU"/>
        </a:p>
      </dgm:t>
    </dgm:pt>
    <dgm:pt modelId="{85632363-7831-4716-BAC0-0463142E1CAA}">
      <dgm:prSet phldrT="[Текст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en-US" dirty="0" smtClean="0"/>
            <a:t>Development</a:t>
          </a:r>
          <a:endParaRPr lang="ru-RU" dirty="0" smtClean="0"/>
        </a:p>
        <a:p>
          <a:r>
            <a:rPr lang="en-US" dirty="0" smtClean="0"/>
            <a:t>Sale</a:t>
          </a:r>
          <a:endParaRPr lang="ru-RU" dirty="0" smtClean="0"/>
        </a:p>
        <a:p>
          <a:r>
            <a:rPr lang="en-US" dirty="0" smtClean="0"/>
            <a:t>Service</a:t>
          </a:r>
          <a:endParaRPr lang="ru-RU" dirty="0"/>
        </a:p>
      </dgm:t>
    </dgm:pt>
    <dgm:pt modelId="{7850C79C-14D5-4C9B-9D4F-6AEB704C3247}" type="parTrans" cxnId="{16D845D5-3048-41A2-B281-13B9E639DFEC}">
      <dgm:prSet/>
      <dgm:spPr/>
      <dgm:t>
        <a:bodyPr/>
        <a:lstStyle/>
        <a:p>
          <a:endParaRPr lang="ru-RU"/>
        </a:p>
      </dgm:t>
    </dgm:pt>
    <dgm:pt modelId="{18C3DB3F-1DC1-4908-99AD-348BE8CF291B}" type="sibTrans" cxnId="{16D845D5-3048-41A2-B281-13B9E639DFEC}">
      <dgm:prSet/>
      <dgm:spPr/>
      <dgm:t>
        <a:bodyPr/>
        <a:lstStyle/>
        <a:p>
          <a:endParaRPr lang="ru-RU"/>
        </a:p>
      </dgm:t>
    </dgm:pt>
    <dgm:pt modelId="{88FDB311-A1AD-4055-9FB2-972B5CF5FBD2}">
      <dgm:prSet phldrT="[Текст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en-US" dirty="0" smtClean="0"/>
            <a:t>Pay-off period</a:t>
          </a:r>
          <a:r>
            <a:rPr lang="ru-RU" dirty="0" smtClean="0"/>
            <a:t>: 10 </a:t>
          </a:r>
          <a:r>
            <a:rPr lang="en-US" dirty="0" smtClean="0"/>
            <a:t>month</a:t>
          </a:r>
          <a:endParaRPr lang="ru-RU" dirty="0"/>
        </a:p>
      </dgm:t>
    </dgm:pt>
    <dgm:pt modelId="{9A693B3F-C4ED-4970-9C43-27DB4FBB7F5E}" type="parTrans" cxnId="{FB9C3D42-31D5-43D0-905A-A1CE74F2CEE9}">
      <dgm:prSet/>
      <dgm:spPr/>
      <dgm:t>
        <a:bodyPr/>
        <a:lstStyle/>
        <a:p>
          <a:endParaRPr lang="ru-RU"/>
        </a:p>
      </dgm:t>
    </dgm:pt>
    <dgm:pt modelId="{F020A9CB-F691-4789-BC0F-612791060FF6}" type="sibTrans" cxnId="{FB9C3D42-31D5-43D0-905A-A1CE74F2CEE9}">
      <dgm:prSet/>
      <dgm:spPr/>
      <dgm:t>
        <a:bodyPr/>
        <a:lstStyle/>
        <a:p>
          <a:endParaRPr lang="ru-RU"/>
        </a:p>
      </dgm:t>
    </dgm:pt>
    <dgm:pt modelId="{D72FAE4A-5B90-41AD-8231-9A1EEE35B3A9}">
      <dgm:prSet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en-US" smtClean="0"/>
            <a:t>Profit</a:t>
          </a:r>
          <a:endParaRPr lang="ru-RU" dirty="0"/>
        </a:p>
      </dgm:t>
    </dgm:pt>
    <dgm:pt modelId="{B5EF3757-ECBD-4CD3-9C25-1D2962995AD4}" type="parTrans" cxnId="{F8BB8C46-8353-433B-A218-D5008979EDB0}">
      <dgm:prSet/>
      <dgm:spPr/>
      <dgm:t>
        <a:bodyPr/>
        <a:lstStyle/>
        <a:p>
          <a:endParaRPr lang="ru-RU"/>
        </a:p>
      </dgm:t>
    </dgm:pt>
    <dgm:pt modelId="{289B1420-81AB-4716-80A3-4E5023999497}" type="sibTrans" cxnId="{F8BB8C46-8353-433B-A218-D5008979EDB0}">
      <dgm:prSet/>
      <dgm:spPr/>
      <dgm:t>
        <a:bodyPr/>
        <a:lstStyle/>
        <a:p>
          <a:endParaRPr lang="ru-RU"/>
        </a:p>
      </dgm:t>
    </dgm:pt>
    <dgm:pt modelId="{8ACB3D94-BA9E-41EE-8C76-DB82C15764BF}" type="pres">
      <dgm:prSet presAssocID="{CFCF7E29-F5DD-4C1C-BB78-ECB1E43D17FD}" presName="Name0" presStyleCnt="0">
        <dgm:presLayoutVars>
          <dgm:dir/>
          <dgm:resizeHandles val="exact"/>
        </dgm:presLayoutVars>
      </dgm:prSet>
      <dgm:spPr/>
    </dgm:pt>
    <dgm:pt modelId="{284C9F1B-2454-499A-88E1-C294554C52B5}" type="pres">
      <dgm:prSet presAssocID="{75F78C39-F718-4D0C-9673-7441B983ED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18C920-D228-468E-AA0A-FFBB2F2CA709}" type="pres">
      <dgm:prSet presAssocID="{D288354A-DB70-4C66-8AE3-2F5DA7FDDB86}" presName="sibTrans" presStyleLbl="sibTrans2D1" presStyleIdx="0" presStyleCnt="3"/>
      <dgm:spPr/>
    </dgm:pt>
    <dgm:pt modelId="{9B12C70E-4BDB-4EAE-B647-C24EB07C9C43}" type="pres">
      <dgm:prSet presAssocID="{D288354A-DB70-4C66-8AE3-2F5DA7FDDB86}" presName="connectorText" presStyleLbl="sibTrans2D1" presStyleIdx="0" presStyleCnt="3"/>
      <dgm:spPr/>
    </dgm:pt>
    <dgm:pt modelId="{9856CBC2-2AE4-4865-A411-6B02C101B246}" type="pres">
      <dgm:prSet presAssocID="{85632363-7831-4716-BAC0-0463142E1CA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D7557C-F933-4ADC-807B-30347F1A5DA0}" type="pres">
      <dgm:prSet presAssocID="{18C3DB3F-1DC1-4908-99AD-348BE8CF291B}" presName="sibTrans" presStyleLbl="sibTrans2D1" presStyleIdx="1" presStyleCnt="3"/>
      <dgm:spPr/>
    </dgm:pt>
    <dgm:pt modelId="{6294CE9E-98CC-444E-AA48-995AC1E22730}" type="pres">
      <dgm:prSet presAssocID="{18C3DB3F-1DC1-4908-99AD-348BE8CF291B}" presName="connectorText" presStyleLbl="sibTrans2D1" presStyleIdx="1" presStyleCnt="3"/>
      <dgm:spPr/>
    </dgm:pt>
    <dgm:pt modelId="{959657A6-58F2-4D9C-846D-609A13EBD9FC}" type="pres">
      <dgm:prSet presAssocID="{88FDB311-A1AD-4055-9FB2-972B5CF5FBD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2D3B27-44F6-495B-AFE7-FB2345CAF062}" type="pres">
      <dgm:prSet presAssocID="{F020A9CB-F691-4789-BC0F-612791060FF6}" presName="sibTrans" presStyleLbl="sibTrans2D1" presStyleIdx="2" presStyleCnt="3"/>
      <dgm:spPr/>
    </dgm:pt>
    <dgm:pt modelId="{6FD4F3A2-7896-40F6-961F-67864D703559}" type="pres">
      <dgm:prSet presAssocID="{F020A9CB-F691-4789-BC0F-612791060FF6}" presName="connectorText" presStyleLbl="sibTrans2D1" presStyleIdx="2" presStyleCnt="3"/>
      <dgm:spPr/>
    </dgm:pt>
    <dgm:pt modelId="{618033D2-67E3-423D-A78B-CA180BC81C1B}" type="pres">
      <dgm:prSet presAssocID="{D72FAE4A-5B90-41AD-8231-9A1EEE35B3A9}" presName="node" presStyleLbl="node1" presStyleIdx="3" presStyleCnt="4">
        <dgm:presLayoutVars>
          <dgm:bulletEnabled val="1"/>
        </dgm:presLayoutVars>
      </dgm:prSet>
      <dgm:spPr/>
    </dgm:pt>
  </dgm:ptLst>
  <dgm:cxnLst>
    <dgm:cxn modelId="{6F346F56-32EE-4415-8FFC-83B56A8A9EAA}" type="presOf" srcId="{75F78C39-F718-4D0C-9673-7441B983ED34}" destId="{284C9F1B-2454-499A-88E1-C294554C52B5}" srcOrd="0" destOrd="0" presId="urn:microsoft.com/office/officeart/2005/8/layout/process1"/>
    <dgm:cxn modelId="{3A9EF7F4-B786-4E34-B5BB-0E22D4458BC5}" srcId="{CFCF7E29-F5DD-4C1C-BB78-ECB1E43D17FD}" destId="{75F78C39-F718-4D0C-9673-7441B983ED34}" srcOrd="0" destOrd="0" parTransId="{09C4F9C5-9804-441A-AED6-339ADD14627B}" sibTransId="{D288354A-DB70-4C66-8AE3-2F5DA7FDDB86}"/>
    <dgm:cxn modelId="{829252C3-56F5-40B7-BAD9-2322B17BBD72}" type="presOf" srcId="{D288354A-DB70-4C66-8AE3-2F5DA7FDDB86}" destId="{7318C920-D228-468E-AA0A-FFBB2F2CA709}" srcOrd="0" destOrd="0" presId="urn:microsoft.com/office/officeart/2005/8/layout/process1"/>
    <dgm:cxn modelId="{977620CB-875B-4220-B835-BA350AA9D689}" type="presOf" srcId="{CFCF7E29-F5DD-4C1C-BB78-ECB1E43D17FD}" destId="{8ACB3D94-BA9E-41EE-8C76-DB82C15764BF}" srcOrd="0" destOrd="0" presId="urn:microsoft.com/office/officeart/2005/8/layout/process1"/>
    <dgm:cxn modelId="{CFBC39CF-2A38-43D5-BF6C-26BC4CADD861}" type="presOf" srcId="{85632363-7831-4716-BAC0-0463142E1CAA}" destId="{9856CBC2-2AE4-4865-A411-6B02C101B246}" srcOrd="0" destOrd="0" presId="urn:microsoft.com/office/officeart/2005/8/layout/process1"/>
    <dgm:cxn modelId="{B05A12C4-4D55-4F45-88F9-DC8CAC747332}" type="presOf" srcId="{18C3DB3F-1DC1-4908-99AD-348BE8CF291B}" destId="{DDD7557C-F933-4ADC-807B-30347F1A5DA0}" srcOrd="0" destOrd="0" presId="urn:microsoft.com/office/officeart/2005/8/layout/process1"/>
    <dgm:cxn modelId="{34CDD780-41A4-4A3E-AF5C-00923E637E2C}" type="presOf" srcId="{88FDB311-A1AD-4055-9FB2-972B5CF5FBD2}" destId="{959657A6-58F2-4D9C-846D-609A13EBD9FC}" srcOrd="0" destOrd="0" presId="urn:microsoft.com/office/officeart/2005/8/layout/process1"/>
    <dgm:cxn modelId="{F8BB8C46-8353-433B-A218-D5008979EDB0}" srcId="{CFCF7E29-F5DD-4C1C-BB78-ECB1E43D17FD}" destId="{D72FAE4A-5B90-41AD-8231-9A1EEE35B3A9}" srcOrd="3" destOrd="0" parTransId="{B5EF3757-ECBD-4CD3-9C25-1D2962995AD4}" sibTransId="{289B1420-81AB-4716-80A3-4E5023999497}"/>
    <dgm:cxn modelId="{FB9C3D42-31D5-43D0-905A-A1CE74F2CEE9}" srcId="{CFCF7E29-F5DD-4C1C-BB78-ECB1E43D17FD}" destId="{88FDB311-A1AD-4055-9FB2-972B5CF5FBD2}" srcOrd="2" destOrd="0" parTransId="{9A693B3F-C4ED-4970-9C43-27DB4FBB7F5E}" sibTransId="{F020A9CB-F691-4789-BC0F-612791060FF6}"/>
    <dgm:cxn modelId="{594DFE4B-C9DA-42B8-992B-49012240991A}" type="presOf" srcId="{D72FAE4A-5B90-41AD-8231-9A1EEE35B3A9}" destId="{618033D2-67E3-423D-A78B-CA180BC81C1B}" srcOrd="0" destOrd="0" presId="urn:microsoft.com/office/officeart/2005/8/layout/process1"/>
    <dgm:cxn modelId="{1B30425E-191C-4335-AAE2-4A03A03AE68D}" type="presOf" srcId="{F020A9CB-F691-4789-BC0F-612791060FF6}" destId="{6FD4F3A2-7896-40F6-961F-67864D703559}" srcOrd="1" destOrd="0" presId="urn:microsoft.com/office/officeart/2005/8/layout/process1"/>
    <dgm:cxn modelId="{C522611B-E8ED-484F-94A2-3B349BFCBC1D}" type="presOf" srcId="{D288354A-DB70-4C66-8AE3-2F5DA7FDDB86}" destId="{9B12C70E-4BDB-4EAE-B647-C24EB07C9C43}" srcOrd="1" destOrd="0" presId="urn:microsoft.com/office/officeart/2005/8/layout/process1"/>
    <dgm:cxn modelId="{F544D552-260B-4D1C-9CC3-CDF15A17BA8E}" type="presOf" srcId="{F020A9CB-F691-4789-BC0F-612791060FF6}" destId="{252D3B27-44F6-495B-AFE7-FB2345CAF062}" srcOrd="0" destOrd="0" presId="urn:microsoft.com/office/officeart/2005/8/layout/process1"/>
    <dgm:cxn modelId="{16D845D5-3048-41A2-B281-13B9E639DFEC}" srcId="{CFCF7E29-F5DD-4C1C-BB78-ECB1E43D17FD}" destId="{85632363-7831-4716-BAC0-0463142E1CAA}" srcOrd="1" destOrd="0" parTransId="{7850C79C-14D5-4C9B-9D4F-6AEB704C3247}" sibTransId="{18C3DB3F-1DC1-4908-99AD-348BE8CF291B}"/>
    <dgm:cxn modelId="{F1D22D0D-7DDE-485B-A085-CBF89062242A}" type="presOf" srcId="{18C3DB3F-1DC1-4908-99AD-348BE8CF291B}" destId="{6294CE9E-98CC-444E-AA48-995AC1E22730}" srcOrd="1" destOrd="0" presId="urn:microsoft.com/office/officeart/2005/8/layout/process1"/>
    <dgm:cxn modelId="{D214422C-4712-4E53-9F41-9E10D795340D}" type="presParOf" srcId="{8ACB3D94-BA9E-41EE-8C76-DB82C15764BF}" destId="{284C9F1B-2454-499A-88E1-C294554C52B5}" srcOrd="0" destOrd="0" presId="urn:microsoft.com/office/officeart/2005/8/layout/process1"/>
    <dgm:cxn modelId="{ADD57783-221B-4709-93D2-0BFA973EC958}" type="presParOf" srcId="{8ACB3D94-BA9E-41EE-8C76-DB82C15764BF}" destId="{7318C920-D228-468E-AA0A-FFBB2F2CA709}" srcOrd="1" destOrd="0" presId="urn:microsoft.com/office/officeart/2005/8/layout/process1"/>
    <dgm:cxn modelId="{21BE63D3-5B55-4D8A-B848-D1F8684EBB54}" type="presParOf" srcId="{7318C920-D228-468E-AA0A-FFBB2F2CA709}" destId="{9B12C70E-4BDB-4EAE-B647-C24EB07C9C43}" srcOrd="0" destOrd="0" presId="urn:microsoft.com/office/officeart/2005/8/layout/process1"/>
    <dgm:cxn modelId="{2FFBA93E-5470-4E42-B308-D7D9BD5A5CC0}" type="presParOf" srcId="{8ACB3D94-BA9E-41EE-8C76-DB82C15764BF}" destId="{9856CBC2-2AE4-4865-A411-6B02C101B246}" srcOrd="2" destOrd="0" presId="urn:microsoft.com/office/officeart/2005/8/layout/process1"/>
    <dgm:cxn modelId="{0ED67C51-854C-4138-8FE9-9063E30D1534}" type="presParOf" srcId="{8ACB3D94-BA9E-41EE-8C76-DB82C15764BF}" destId="{DDD7557C-F933-4ADC-807B-30347F1A5DA0}" srcOrd="3" destOrd="0" presId="urn:microsoft.com/office/officeart/2005/8/layout/process1"/>
    <dgm:cxn modelId="{6D4DE24F-2FFA-4DBE-8C0A-7A6F3B275138}" type="presParOf" srcId="{DDD7557C-F933-4ADC-807B-30347F1A5DA0}" destId="{6294CE9E-98CC-444E-AA48-995AC1E22730}" srcOrd="0" destOrd="0" presId="urn:microsoft.com/office/officeart/2005/8/layout/process1"/>
    <dgm:cxn modelId="{2B718E9B-1F74-48AC-8ED3-EDDB144684D6}" type="presParOf" srcId="{8ACB3D94-BA9E-41EE-8C76-DB82C15764BF}" destId="{959657A6-58F2-4D9C-846D-609A13EBD9FC}" srcOrd="4" destOrd="0" presId="urn:microsoft.com/office/officeart/2005/8/layout/process1"/>
    <dgm:cxn modelId="{BCE93B7A-D9BA-49CD-B375-4C78C86C2576}" type="presParOf" srcId="{8ACB3D94-BA9E-41EE-8C76-DB82C15764BF}" destId="{252D3B27-44F6-495B-AFE7-FB2345CAF062}" srcOrd="5" destOrd="0" presId="urn:microsoft.com/office/officeart/2005/8/layout/process1"/>
    <dgm:cxn modelId="{A98520D6-AA39-43A5-AC74-310DCB68DC23}" type="presParOf" srcId="{252D3B27-44F6-495B-AFE7-FB2345CAF062}" destId="{6FD4F3A2-7896-40F6-961F-67864D703559}" srcOrd="0" destOrd="0" presId="urn:microsoft.com/office/officeart/2005/8/layout/process1"/>
    <dgm:cxn modelId="{50FCE886-9269-4426-92F2-D2A34A197CEE}" type="presParOf" srcId="{8ACB3D94-BA9E-41EE-8C76-DB82C15764BF}" destId="{618033D2-67E3-423D-A78B-CA180BC81C1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C9F1B-2454-499A-88E1-C294554C52B5}">
      <dsp:nvSpPr>
        <dsp:cNvPr id="0" name=""/>
        <dsp:cNvSpPr/>
      </dsp:nvSpPr>
      <dsp:spPr>
        <a:xfrm>
          <a:off x="3465" y="1933145"/>
          <a:ext cx="1515340" cy="1164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300 000 </a:t>
          </a:r>
          <a:r>
            <a:rPr lang="en-US" sz="1800" kern="1200" dirty="0" smtClean="0"/>
            <a:t>$</a:t>
          </a:r>
          <a:endParaRPr lang="ru-RU" sz="1800" kern="1200" dirty="0"/>
        </a:p>
      </dsp:txBody>
      <dsp:txXfrm>
        <a:off x="37584" y="1967264"/>
        <a:ext cx="1447102" cy="1096679"/>
      </dsp:txXfrm>
    </dsp:sp>
    <dsp:sp modelId="{7318C920-D228-468E-AA0A-FFBB2F2CA709}">
      <dsp:nvSpPr>
        <dsp:cNvPr id="0" name=""/>
        <dsp:cNvSpPr/>
      </dsp:nvSpPr>
      <dsp:spPr>
        <a:xfrm>
          <a:off x="1670339" y="2327702"/>
          <a:ext cx="321252" cy="375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670339" y="2402863"/>
        <a:ext cx="224876" cy="225482"/>
      </dsp:txXfrm>
    </dsp:sp>
    <dsp:sp modelId="{9856CBC2-2AE4-4865-A411-6B02C101B246}">
      <dsp:nvSpPr>
        <dsp:cNvPr id="0" name=""/>
        <dsp:cNvSpPr/>
      </dsp:nvSpPr>
      <dsp:spPr>
        <a:xfrm>
          <a:off x="2124941" y="1933145"/>
          <a:ext cx="1515340" cy="1164917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Development</a:t>
          </a:r>
          <a:endParaRPr lang="ru-RU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Sale</a:t>
          </a:r>
          <a:endParaRPr lang="ru-RU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Service</a:t>
          </a:r>
          <a:endParaRPr lang="ru-RU" sz="1800" kern="1200" dirty="0"/>
        </a:p>
      </dsp:txBody>
      <dsp:txXfrm>
        <a:off x="2159060" y="1967264"/>
        <a:ext cx="1447102" cy="1096679"/>
      </dsp:txXfrm>
    </dsp:sp>
    <dsp:sp modelId="{DDD7557C-F933-4ADC-807B-30347F1A5DA0}">
      <dsp:nvSpPr>
        <dsp:cNvPr id="0" name=""/>
        <dsp:cNvSpPr/>
      </dsp:nvSpPr>
      <dsp:spPr>
        <a:xfrm>
          <a:off x="3791815" y="2327702"/>
          <a:ext cx="321252" cy="375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7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3791815" y="2402863"/>
        <a:ext cx="224876" cy="225482"/>
      </dsp:txXfrm>
    </dsp:sp>
    <dsp:sp modelId="{959657A6-58F2-4D9C-846D-609A13EBD9FC}">
      <dsp:nvSpPr>
        <dsp:cNvPr id="0" name=""/>
        <dsp:cNvSpPr/>
      </dsp:nvSpPr>
      <dsp:spPr>
        <a:xfrm>
          <a:off x="4246418" y="1933145"/>
          <a:ext cx="1515340" cy="1164917"/>
        </a:xfrm>
        <a:prstGeom prst="roundRect">
          <a:avLst>
            <a:gd name="adj" fmla="val 10000"/>
          </a:avLst>
        </a:prstGeom>
        <a:solidFill>
          <a:schemeClr val="accent4">
            <a:hueOff val="6930462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Pay-off period</a:t>
          </a:r>
          <a:r>
            <a:rPr lang="ru-RU" sz="1800" kern="1200" dirty="0" smtClean="0"/>
            <a:t>: 10 </a:t>
          </a:r>
          <a:r>
            <a:rPr lang="en-US" sz="1800" kern="1200" dirty="0" smtClean="0"/>
            <a:t>month</a:t>
          </a:r>
          <a:endParaRPr lang="ru-RU" sz="1800" kern="1200" dirty="0"/>
        </a:p>
      </dsp:txBody>
      <dsp:txXfrm>
        <a:off x="4280537" y="1967264"/>
        <a:ext cx="1447102" cy="1096679"/>
      </dsp:txXfrm>
    </dsp:sp>
    <dsp:sp modelId="{252D3B27-44F6-495B-AFE7-FB2345CAF062}">
      <dsp:nvSpPr>
        <dsp:cNvPr id="0" name=""/>
        <dsp:cNvSpPr/>
      </dsp:nvSpPr>
      <dsp:spPr>
        <a:xfrm>
          <a:off x="5913292" y="2327702"/>
          <a:ext cx="321252" cy="375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5913292" y="2402863"/>
        <a:ext cx="224876" cy="225482"/>
      </dsp:txXfrm>
    </dsp:sp>
    <dsp:sp modelId="{618033D2-67E3-423D-A78B-CA180BC81C1B}">
      <dsp:nvSpPr>
        <dsp:cNvPr id="0" name=""/>
        <dsp:cNvSpPr/>
      </dsp:nvSpPr>
      <dsp:spPr>
        <a:xfrm>
          <a:off x="6367894" y="1933145"/>
          <a:ext cx="1515340" cy="1164917"/>
        </a:xfrm>
        <a:prstGeom prst="roundRect">
          <a:avLst>
            <a:gd name="adj" fmla="val 10000"/>
          </a:avLst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Profit</a:t>
          </a:r>
          <a:endParaRPr lang="ru-RU" sz="1800" kern="1200" dirty="0"/>
        </a:p>
      </dsp:txBody>
      <dsp:txXfrm>
        <a:off x="6402013" y="1967264"/>
        <a:ext cx="1447102" cy="109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A01A-F65B-408B-A230-13818A6576E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1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A01A-F65B-408B-A230-13818A6576E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1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A01A-F65B-408B-A230-13818A6576E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A01A-F65B-408B-A230-13818A6576E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1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A01A-F65B-408B-A230-13818A6576E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5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A01A-F65B-408B-A230-13818A6576E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4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4CC3-AB17-4457-85AB-0408F7C4774D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35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E34-F26C-4DD7-8CAF-DF47D38EFFAE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730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7967-47A8-48B0-AC29-6B761C40E397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09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3D94-49CD-4247-8A81-191F4A7ABC30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65B-76F1-4A4B-B2A7-5728BF46826F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10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F5E-5609-433D-B47C-398C47FCC5B4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8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10D-9F92-44BC-A323-3A14890697F8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DEE7-DD49-421C-A68C-90FF59417E49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08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594-2F50-4AAD-9505-32845A53D6B0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761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955F-4BDB-407C-8C6F-215757717E24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4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764E-0262-42CB-941E-CCB834B8F505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95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8FB3-6573-4D7E-B1CD-10F25B680552}" type="datetime1">
              <a:rPr lang="en-US" altLang="ko-KR" smtClean="0"/>
              <a:t>5/30/2016</a:t>
            </a:fld>
            <a:endParaRPr lang="en-US" altLang="ko-K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5374-1B22-4BA0-B71C-D19172389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00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63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305" y="3815800"/>
            <a:ext cx="6088705" cy="430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8" tIns="29" rIns="58" bIns="29" anchor="t">
            <a:sp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/>
              <a:t>Unmanned aerial vehicles</a:t>
            </a:r>
            <a:endParaRPr lang="ru-RU" altLang="ko-KR" sz="28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05" y="2670790"/>
            <a:ext cx="6088705" cy="10558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366061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181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+mn-lt"/>
              </a:rPr>
              <a:t>Air </a:t>
            </a:r>
            <a:r>
              <a:rPr lang="en-US" sz="2000" b="1" dirty="0" smtClean="0">
                <a:solidFill>
                  <a:srgbClr val="7030A0"/>
                </a:solidFill>
                <a:latin typeface="+mn-lt"/>
              </a:rPr>
              <a:t>Raptor 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company</a:t>
            </a:r>
            <a:r>
              <a:rPr lang="ru-RU" sz="20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offer</a:t>
            </a:r>
            <a:r>
              <a:rPr lang="ru-RU" altLang="ko-KR" sz="3600" b="1" dirty="0">
                <a:solidFill>
                  <a:srgbClr val="7030A0"/>
                </a:solidFill>
              </a:rPr>
              <a:t/>
            </a:r>
            <a:br>
              <a:rPr lang="ru-RU" altLang="ko-KR" sz="3600" b="1" dirty="0">
                <a:solidFill>
                  <a:srgbClr val="7030A0"/>
                </a:solidFill>
              </a:rPr>
            </a:b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855346"/>
              </p:ext>
            </p:extLst>
          </p:nvPr>
        </p:nvGraphicFramePr>
        <p:xfrm>
          <a:off x="628650" y="1145754"/>
          <a:ext cx="7886700" cy="503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6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636617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8" y="6439700"/>
            <a:ext cx="1529133" cy="298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7931" y="3121194"/>
            <a:ext cx="5082638" cy="6156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58" tIns="29" rIns="58" bIns="29" anchor="t">
            <a:sp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latin typeface="+mn-lt"/>
              </a:rPr>
              <a:t>Thank you for attention!</a:t>
            </a:r>
            <a:endParaRPr lang="ru-RU" altLang="ko-KR" sz="4000" dirty="0" smtClean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>
                <a:solidFill>
                  <a:srgbClr val="7030A0"/>
                </a:solidFill>
              </a:rPr>
              <a:pPr/>
              <a:t>11</a:t>
            </a:fld>
            <a:endParaRPr lang="en-US" altLang="ko-K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3954" y="611207"/>
            <a:ext cx="8656091" cy="123110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7030A0"/>
                </a:solidFill>
              </a:rPr>
              <a:t>Project goal</a:t>
            </a:r>
            <a:r>
              <a:rPr lang="ru-RU" altLang="ko-KR" sz="2000" b="1" dirty="0" smtClean="0">
                <a:solidFill>
                  <a:srgbClr val="7030A0"/>
                </a:solidFill>
                <a:latin typeface="+mn-lt"/>
              </a:rPr>
              <a:t>:</a:t>
            </a:r>
          </a:p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ru-RU" altLang="ko-KR" dirty="0" smtClean="0">
              <a:latin typeface="+mn-lt"/>
            </a:endParaRPr>
          </a:p>
          <a:p>
            <a:pPr algn="just"/>
            <a:r>
              <a:rPr lang="en-US" altLang="ko-KR" dirty="0" smtClean="0"/>
              <a:t>To acquire investments for development of </a:t>
            </a:r>
            <a:r>
              <a:rPr lang="en-US" altLang="ko-KR" dirty="0"/>
              <a:t>the </a:t>
            </a:r>
            <a:r>
              <a:rPr lang="en-US" altLang="ko-KR" dirty="0" smtClean="0"/>
              <a:t>project</a:t>
            </a:r>
            <a:r>
              <a:rPr lang="ru-RU" altLang="ko-KR" dirty="0" smtClean="0"/>
              <a:t> </a:t>
            </a:r>
            <a:r>
              <a:rPr lang="en-US" altLang="ko-KR" dirty="0" smtClean="0"/>
              <a:t>on </a:t>
            </a:r>
            <a:r>
              <a:rPr lang="en-US" altLang="ko-KR" dirty="0"/>
              <a:t>sales and servicing of unmanned aircraft, developed by the company </a:t>
            </a:r>
            <a:r>
              <a:rPr lang="en-US" altLang="ko-KR" dirty="0" smtClean="0"/>
              <a:t>“Air </a:t>
            </a:r>
            <a:r>
              <a:rPr lang="en-US" altLang="ko-KR" dirty="0"/>
              <a:t>Raptor".</a:t>
            </a:r>
            <a:endParaRPr lang="ko-KR" alt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636617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8" y="6439700"/>
            <a:ext cx="1529133" cy="29843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48628" y="2740399"/>
            <a:ext cx="8651417" cy="2369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altLang="ko-KR" sz="2000" b="1" dirty="0" smtClean="0">
                <a:solidFill>
                  <a:srgbClr val="7030A0"/>
                </a:solidFill>
              </a:rPr>
              <a:t>«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Air Raptor</a:t>
            </a:r>
            <a:r>
              <a:rPr lang="ru-RU" altLang="ko-KR" sz="2000" b="1" dirty="0" smtClean="0">
                <a:solidFill>
                  <a:srgbClr val="7030A0"/>
                </a:solidFill>
              </a:rPr>
              <a:t>»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company is</a:t>
            </a:r>
            <a:r>
              <a:rPr lang="ru-RU" altLang="ko-KR" sz="2000" b="1" dirty="0" smtClean="0">
                <a:solidFill>
                  <a:srgbClr val="7030A0"/>
                </a:solidFill>
              </a:rPr>
              <a:t>: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ru-RU" altLang="ko-KR" sz="2000" b="1" dirty="0" smtClean="0"/>
          </a:p>
          <a:p>
            <a:pPr marL="45720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A professional team of constructors and engineers</a:t>
            </a:r>
            <a:r>
              <a:rPr lang="ru-RU" altLang="ko-KR" dirty="0" smtClean="0"/>
              <a:t>;</a:t>
            </a:r>
            <a:endParaRPr lang="ru-RU" altLang="ko-KR" dirty="0"/>
          </a:p>
          <a:p>
            <a:pPr marL="45720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More than</a:t>
            </a:r>
            <a:r>
              <a:rPr lang="ru-RU" altLang="ko-KR" dirty="0" smtClean="0"/>
              <a:t> 10 </a:t>
            </a:r>
            <a:r>
              <a:rPr lang="en-US" altLang="ko-KR" dirty="0" smtClean="0"/>
              <a:t>inventions</a:t>
            </a:r>
            <a:r>
              <a:rPr lang="ru-RU" altLang="ko-KR" dirty="0" smtClean="0"/>
              <a:t>;</a:t>
            </a:r>
          </a:p>
          <a:p>
            <a:pPr marL="45720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ko-KR" dirty="0" smtClean="0"/>
              <a:t>5</a:t>
            </a:r>
            <a:r>
              <a:rPr lang="en-US" altLang="ko-KR" dirty="0" smtClean="0"/>
              <a:t> projects for different market segments</a:t>
            </a:r>
            <a:r>
              <a:rPr lang="ru-RU" altLang="ko-KR" dirty="0" smtClean="0"/>
              <a:t>;</a:t>
            </a:r>
          </a:p>
          <a:p>
            <a:pPr marL="45720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Possibility to acquire more than </a:t>
            </a:r>
            <a:r>
              <a:rPr lang="ru-RU" altLang="ko-KR" dirty="0" smtClean="0"/>
              <a:t>6 </a:t>
            </a:r>
            <a:r>
              <a:rPr lang="en-US" altLang="ko-KR" dirty="0" smtClean="0"/>
              <a:t>patents</a:t>
            </a:r>
            <a:r>
              <a:rPr lang="ru-RU" altLang="ko-KR" dirty="0" smtClean="0"/>
              <a:t>;</a:t>
            </a:r>
          </a:p>
          <a:p>
            <a:pPr marL="45720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Range of conceptually new functionality for UAV</a:t>
            </a:r>
            <a:r>
              <a:rPr lang="ru-RU" altLang="ko-KR" dirty="0" smtClean="0"/>
              <a:t>;</a:t>
            </a:r>
          </a:p>
          <a:p>
            <a:pPr marL="45720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Development of specialized software.</a:t>
            </a:r>
            <a:endParaRPr lang="ru-RU" altLang="ko-KR" sz="28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>
                <a:solidFill>
                  <a:srgbClr val="7030A0"/>
                </a:solidFill>
              </a:rPr>
              <a:pPr/>
              <a:t>2</a:t>
            </a:fld>
            <a:endParaRPr lang="en-US" altLang="ko-K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29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u="sng" dirty="0">
                <a:solidFill>
                  <a:srgbClr val="7030A0"/>
                </a:solidFill>
                <a:latin typeface="+mn-lt"/>
              </a:rPr>
              <a:t>“Air Raptor” company offers: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846034"/>
            <a:ext cx="7886700" cy="5330929"/>
          </a:xfrm>
        </p:spPr>
        <p:txBody>
          <a:bodyPr/>
          <a:lstStyle/>
          <a:p>
            <a:pPr lvl="0"/>
            <a:endParaRPr lang="ru-RU" sz="1800" dirty="0" smtClean="0"/>
          </a:p>
          <a:p>
            <a:pPr lvl="0"/>
            <a:r>
              <a:rPr lang="en-US" sz="1800" dirty="0" smtClean="0"/>
              <a:t>Absolutely </a:t>
            </a:r>
            <a:r>
              <a:rPr lang="en-US" sz="1800" dirty="0"/>
              <a:t>new security system, which has no analogues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lvl="0"/>
            <a:r>
              <a:rPr lang="en-US" sz="1800" dirty="0"/>
              <a:t>Mobile monitoring </a:t>
            </a:r>
            <a:r>
              <a:rPr lang="en-US" sz="1800" dirty="0" smtClean="0"/>
              <a:t>area</a:t>
            </a:r>
            <a:endParaRPr lang="ru-RU" sz="1800" dirty="0"/>
          </a:p>
          <a:p>
            <a:pPr lvl="0"/>
            <a:r>
              <a:rPr lang="ru-RU" sz="1800" dirty="0" err="1"/>
              <a:t>Unique</a:t>
            </a:r>
            <a:r>
              <a:rPr lang="ru-RU" sz="1800" dirty="0"/>
              <a:t> </a:t>
            </a:r>
            <a:r>
              <a:rPr lang="ru-RU" sz="1800" dirty="0" err="1"/>
              <a:t>software</a:t>
            </a:r>
            <a:r>
              <a:rPr lang="ru-RU" sz="1800" dirty="0" smtClean="0"/>
              <a:t>;</a:t>
            </a:r>
            <a:endParaRPr lang="ru-RU" sz="1800" dirty="0"/>
          </a:p>
          <a:p>
            <a:pPr lvl="0"/>
            <a:r>
              <a:rPr lang="en-US" sz="1800" dirty="0"/>
              <a:t>New directions for use of the UAV</a:t>
            </a:r>
            <a:r>
              <a:rPr lang="en-US" sz="1800" dirty="0" smtClean="0"/>
              <a:t>;</a:t>
            </a:r>
            <a:endParaRPr lang="ru-RU" sz="1800" dirty="0"/>
          </a:p>
          <a:p>
            <a:pPr lvl="0"/>
            <a:r>
              <a:rPr lang="en-US" sz="1800" dirty="0"/>
              <a:t>Multifunctional UAV</a:t>
            </a:r>
            <a:r>
              <a:rPr lang="en-US" sz="1800" dirty="0" smtClean="0"/>
              <a:t>;</a:t>
            </a:r>
            <a:endParaRPr lang="ru-RU" sz="1800" dirty="0"/>
          </a:p>
          <a:p>
            <a:pPr lvl="0"/>
            <a:r>
              <a:rPr lang="ru-RU" sz="1800" dirty="0" err="1"/>
              <a:t>Highly</a:t>
            </a:r>
            <a:r>
              <a:rPr lang="ru-RU" sz="1800" dirty="0"/>
              <a:t> </a:t>
            </a:r>
            <a:r>
              <a:rPr lang="ru-RU" sz="1800" dirty="0" err="1"/>
              <a:t>competitive</a:t>
            </a:r>
            <a:r>
              <a:rPr lang="ru-RU" sz="1800" dirty="0"/>
              <a:t> </a:t>
            </a:r>
            <a:r>
              <a:rPr lang="ru-RU" sz="1800" dirty="0" err="1"/>
              <a:t>product</a:t>
            </a:r>
            <a:r>
              <a:rPr lang="ru-RU" sz="1800" dirty="0"/>
              <a:t>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69" y="2555914"/>
            <a:ext cx="4956561" cy="3710744"/>
          </a:xfrm>
          <a:prstGeom prst="rect">
            <a:avLst/>
          </a:prstGeom>
          <a:effectLst>
            <a:glow rad="101600">
              <a:srgbClr val="7030A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3305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1622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+mn-lt"/>
              </a:rPr>
              <a:t>Security complex UAV</a:t>
            </a:r>
            <a:endParaRPr lang="ru-RU" sz="20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991517"/>
            <a:ext cx="7886700" cy="5185445"/>
          </a:xfrm>
        </p:spPr>
        <p:txBody>
          <a:bodyPr/>
          <a:lstStyle/>
          <a:p>
            <a:pPr lvl="0"/>
            <a:r>
              <a:rPr lang="en-US" dirty="0"/>
              <a:t>UAV-</a:t>
            </a:r>
            <a:r>
              <a:rPr lang="en-US" dirty="0" err="1"/>
              <a:t>multicopter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which has a unique frame; equipped with different modules (depending on type), meant for the autonomous control over a given territory and remote intelligence over surrounding areas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en-US" dirty="0"/>
              <a:t>The lander for UAVs - stationary storage </a:t>
            </a:r>
            <a:r>
              <a:rPr lang="en-US" dirty="0" err="1"/>
              <a:t>multicopter</a:t>
            </a:r>
            <a:r>
              <a:rPr lang="en-US" dirty="0"/>
              <a:t> hemispherical station with automatic replacement of rechargeable batteries, equipped with means of communication and connected to the Internet for remote control of  a </a:t>
            </a:r>
            <a:r>
              <a:rPr lang="en-US" dirty="0" err="1"/>
              <a:t>multicopter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en-US" dirty="0"/>
              <a:t>The software package that allows you to transfer and record video by UAV cameras (thermal imagers), as well as to manage them in real time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en-US" dirty="0"/>
              <a:t>Specialized software for UAV to perform the required functions.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331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636617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8" y="6439700"/>
            <a:ext cx="1529133" cy="2984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0489" y="506677"/>
            <a:ext cx="865609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7030A0"/>
                </a:solidFill>
              </a:rPr>
              <a:t>The advantages of </a:t>
            </a:r>
            <a:r>
              <a:rPr lang="en-US" sz="2000" b="1" dirty="0" smtClean="0">
                <a:solidFill>
                  <a:srgbClr val="7030A0"/>
                </a:solidFill>
              </a:rPr>
              <a:t>development of a </a:t>
            </a:r>
            <a:r>
              <a:rPr lang="en-US" sz="2000" b="1" dirty="0">
                <a:solidFill>
                  <a:srgbClr val="7030A0"/>
                </a:solidFill>
              </a:rPr>
              <a:t>a reinforced frame</a:t>
            </a:r>
          </a:p>
        </p:txBody>
      </p:sp>
      <p:sp>
        <p:nvSpPr>
          <p:cNvPr id="9" name="Текст 3"/>
          <p:cNvSpPr txBox="1">
            <a:spLocks/>
          </p:cNvSpPr>
          <p:nvPr/>
        </p:nvSpPr>
        <p:spPr>
          <a:xfrm>
            <a:off x="324740" y="1277841"/>
            <a:ext cx="4160995" cy="324137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Description of the benefits</a:t>
            </a:r>
            <a:endParaRPr lang="ru-RU" sz="1800" dirty="0"/>
          </a:p>
          <a:p>
            <a:r>
              <a:rPr lang="en-US" dirty="0"/>
              <a:t>Reinforced central </a:t>
            </a:r>
            <a:r>
              <a:rPr lang="en-US" dirty="0" smtClean="0"/>
              <a:t>plate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Quick replacement of beams and brackets for </a:t>
            </a:r>
            <a:r>
              <a:rPr lang="en-US" dirty="0" smtClean="0"/>
              <a:t>motors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itanium construction designed for </a:t>
            </a:r>
            <a:r>
              <a:rPr lang="en-US" dirty="0"/>
              <a:t>special assignments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>
                <a:solidFill>
                  <a:srgbClr val="7030A0"/>
                </a:solidFill>
              </a:rPr>
              <a:pPr/>
              <a:t>5</a:t>
            </a:fld>
            <a:endParaRPr lang="en-US" altLang="ko-KR" dirty="0">
              <a:solidFill>
                <a:srgbClr val="7030A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277840"/>
            <a:ext cx="4321833" cy="3241374"/>
          </a:xfrm>
          <a:prstGeom prst="rect">
            <a:avLst/>
          </a:prstGeom>
          <a:ln>
            <a:noFill/>
          </a:ln>
          <a:effectLst>
            <a:glow rad="101600">
              <a:srgbClr val="7030A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0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636617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8" y="6439700"/>
            <a:ext cx="1529133" cy="2984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0489" y="506677"/>
            <a:ext cx="865609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7030A0"/>
                </a:solidFill>
              </a:rPr>
              <a:t>Advantages of development of a lander</a:t>
            </a:r>
            <a:endParaRPr lang="ru-RU" altLang="ko-KR" sz="2000" b="1" dirty="0" smtClean="0">
              <a:solidFill>
                <a:srgbClr val="7030A0"/>
              </a:solidFill>
            </a:endParaRPr>
          </a:p>
        </p:txBody>
      </p:sp>
      <p:sp>
        <p:nvSpPr>
          <p:cNvPr id="9" name="Текст 3"/>
          <p:cNvSpPr txBox="1">
            <a:spLocks/>
          </p:cNvSpPr>
          <p:nvPr/>
        </p:nvSpPr>
        <p:spPr>
          <a:xfrm>
            <a:off x="324740" y="1277840"/>
            <a:ext cx="4160995" cy="451703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Automatic replacement of an accumulator </a:t>
            </a:r>
            <a:r>
              <a:rPr lang="en-US" sz="1800" dirty="0" smtClean="0"/>
              <a:t>battery</a:t>
            </a:r>
            <a:endParaRPr lang="ru-RU" sz="1800" dirty="0" smtClean="0"/>
          </a:p>
          <a:p>
            <a:endParaRPr lang="ru-RU" sz="1800" dirty="0" smtClean="0"/>
          </a:p>
          <a:p>
            <a:r>
              <a:rPr lang="en-US" sz="1800" dirty="0"/>
              <a:t>Protection from </a:t>
            </a:r>
            <a:r>
              <a:rPr lang="en-US" sz="1800" dirty="0" smtClean="0"/>
              <a:t>weather</a:t>
            </a:r>
            <a:r>
              <a:rPr lang="ru-RU" sz="1800" dirty="0" smtClean="0"/>
              <a:t> </a:t>
            </a:r>
            <a:r>
              <a:rPr lang="en-US" sz="1800" dirty="0" smtClean="0"/>
              <a:t>factors</a:t>
            </a:r>
            <a:endParaRPr lang="ru-RU" sz="1800" dirty="0" smtClean="0"/>
          </a:p>
          <a:p>
            <a:endParaRPr lang="en-US" sz="1800" dirty="0"/>
          </a:p>
          <a:p>
            <a:r>
              <a:rPr lang="en-US" sz="1800" dirty="0"/>
              <a:t>Data </a:t>
            </a:r>
            <a:r>
              <a:rPr lang="en-US" sz="1800" dirty="0" smtClean="0"/>
              <a:t>transmission to the operator</a:t>
            </a:r>
            <a:endParaRPr lang="ru-RU" sz="1800" dirty="0" smtClean="0"/>
          </a:p>
          <a:p>
            <a:endParaRPr lang="en-US" sz="1800" dirty="0"/>
          </a:p>
          <a:p>
            <a:r>
              <a:rPr lang="en-US" sz="1800" dirty="0"/>
              <a:t>Opening and closing of the </a:t>
            </a:r>
            <a:r>
              <a:rPr lang="en-US" sz="1800" dirty="0" smtClean="0"/>
              <a:t>sphere by a </a:t>
            </a:r>
            <a:r>
              <a:rPr lang="en-US" sz="1800" dirty="0"/>
              <a:t>signal from the </a:t>
            </a:r>
            <a:r>
              <a:rPr lang="en-US" sz="1800" dirty="0" smtClean="0"/>
              <a:t>drone</a:t>
            </a:r>
            <a:endParaRPr lang="ru-RU" sz="1800" dirty="0" smtClean="0"/>
          </a:p>
          <a:p>
            <a:endParaRPr lang="en-US" sz="1800" dirty="0"/>
          </a:p>
          <a:p>
            <a:r>
              <a:rPr lang="en-US" sz="1800" dirty="0"/>
              <a:t>Possibility of </a:t>
            </a:r>
            <a:r>
              <a:rPr lang="en-US" sz="1800" dirty="0" smtClean="0"/>
              <a:t>flight of a drone </a:t>
            </a:r>
            <a:r>
              <a:rPr lang="en-US" sz="1800" dirty="0"/>
              <a:t>from one module to another, for the longitudinal </a:t>
            </a:r>
            <a:r>
              <a:rPr lang="en-US" sz="1800" dirty="0" smtClean="0"/>
              <a:t>check </a:t>
            </a:r>
            <a:r>
              <a:rPr lang="en-US" sz="1800" dirty="0"/>
              <a:t>of the territory (the border or </a:t>
            </a:r>
            <a:r>
              <a:rPr lang="en-US" sz="1800" dirty="0" smtClean="0"/>
              <a:t>the gas </a:t>
            </a:r>
            <a:r>
              <a:rPr lang="en-US" sz="1800" dirty="0"/>
              <a:t>transmission system)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>
                <a:solidFill>
                  <a:srgbClr val="7030A0"/>
                </a:solidFill>
              </a:rPr>
              <a:pPr/>
              <a:t>6</a:t>
            </a:fld>
            <a:endParaRPr lang="en-US" altLang="ko-KR">
              <a:solidFill>
                <a:srgbClr val="7030A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277841"/>
            <a:ext cx="4321833" cy="3241374"/>
          </a:xfrm>
          <a:prstGeom prst="rect">
            <a:avLst/>
          </a:prstGeom>
          <a:ln>
            <a:noFill/>
          </a:ln>
          <a:effectLst>
            <a:glow rad="101600">
              <a:srgbClr val="7030A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636617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8" y="6439700"/>
            <a:ext cx="1529133" cy="298434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10322"/>
              </p:ext>
            </p:extLst>
          </p:nvPr>
        </p:nvGraphicFramePr>
        <p:xfrm>
          <a:off x="248627" y="1257307"/>
          <a:ext cx="8627953" cy="4367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1886">
                  <a:extLst>
                    <a:ext uri="{9D8B030D-6E8A-4147-A177-3AD203B41FA5}">
                      <a16:colId xmlns="" xmlns:a16="http://schemas.microsoft.com/office/drawing/2014/main" val="2335471099"/>
                    </a:ext>
                  </a:extLst>
                </a:gridCol>
                <a:gridCol w="2285514">
                  <a:extLst>
                    <a:ext uri="{9D8B030D-6E8A-4147-A177-3AD203B41FA5}">
                      <a16:colId xmlns="" xmlns:a16="http://schemas.microsoft.com/office/drawing/2014/main" val="1017530452"/>
                    </a:ext>
                  </a:extLst>
                </a:gridCol>
                <a:gridCol w="2700553">
                  <a:extLst>
                    <a:ext uri="{9D8B030D-6E8A-4147-A177-3AD203B41FA5}">
                      <a16:colId xmlns="" xmlns:a16="http://schemas.microsoft.com/office/drawing/2014/main" val="781783777"/>
                    </a:ext>
                  </a:extLst>
                </a:gridCol>
              </a:tblGrid>
              <a:tr h="482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Criteria</a:t>
                      </a:r>
                      <a:r>
                        <a:rPr lang="ru-RU" sz="1200" dirty="0" smtClean="0">
                          <a:effectLst/>
                        </a:rPr>
                        <a:t>: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UAV</a:t>
                      </a:r>
                      <a:r>
                        <a:rPr lang="ru-RU" sz="1200" dirty="0" smtClean="0">
                          <a:effectLst/>
                        </a:rPr>
                        <a:t>, «</a:t>
                      </a:r>
                      <a:r>
                        <a:rPr lang="en-US" sz="1200" dirty="0" smtClean="0">
                          <a:effectLst/>
                        </a:rPr>
                        <a:t>Air</a:t>
                      </a:r>
                      <a:r>
                        <a:rPr lang="en-US" sz="1200" baseline="0" dirty="0" smtClean="0">
                          <a:effectLst/>
                        </a:rPr>
                        <a:t> Raptor</a:t>
                      </a:r>
                      <a:r>
                        <a:rPr lang="ru-RU" sz="1200" dirty="0" smtClean="0">
                          <a:effectLst/>
                        </a:rPr>
                        <a:t>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UAV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DJI S 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85016685"/>
                  </a:ext>
                </a:extLst>
              </a:tr>
              <a:tr h="4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Flight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ru-RU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minutes of flight time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to 25 minutes of flight time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31703395"/>
                  </a:ext>
                </a:extLst>
              </a:tr>
              <a:tr h="4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Work load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to 12 kg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to 8 kg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46774760"/>
                  </a:ext>
                </a:extLst>
              </a:tr>
              <a:tr h="4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Automatic replacement of an</a:t>
                      </a:r>
                      <a:r>
                        <a:rPr lang="en-US" sz="1200" baseline="0" dirty="0" smtClean="0">
                          <a:effectLst/>
                        </a:rPr>
                        <a:t> accumulator battery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Wingdings" panose="05000000000000000000" pitchFamily="2" charset="2"/>
                        <a:buChar char=""/>
                      </a:pPr>
                      <a:r>
                        <a:rPr lang="en-US" sz="1200" dirty="0" smtClean="0">
                          <a:effectLst/>
                        </a:rPr>
                        <a:t>no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205451235"/>
                  </a:ext>
                </a:extLst>
              </a:tr>
              <a:tr h="4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Replacement of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components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to 5 minutes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to 3 hours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92576701"/>
                  </a:ext>
                </a:extLst>
              </a:tr>
              <a:tr h="4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Multi-operated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suspension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Wingdings" panose="05000000000000000000" pitchFamily="2" charset="2"/>
                        <a:buChar char=""/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0691319"/>
                  </a:ext>
                </a:extLst>
              </a:tr>
              <a:tr h="987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Software for</a:t>
                      </a:r>
                      <a:r>
                        <a:rPr lang="en-US" sz="1200" baseline="0" dirty="0" smtClean="0">
                          <a:effectLst/>
                        </a:rPr>
                        <a:t> economy use </a:t>
                      </a:r>
                      <a:r>
                        <a:rPr lang="en-US" sz="1200" baseline="0" smtClean="0">
                          <a:effectLst/>
                        </a:rPr>
                        <a:t>of an accumulator </a:t>
                      </a:r>
                      <a:r>
                        <a:rPr lang="en-US" sz="1200" baseline="0" dirty="0" smtClean="0">
                          <a:effectLst/>
                        </a:rPr>
                        <a:t>battery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Wingdings" panose="05000000000000000000" pitchFamily="2" charset="2"/>
                        <a:buChar char=""/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04551494"/>
                  </a:ext>
                </a:extLst>
              </a:tr>
              <a:tr h="4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Strengthened design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Wingdings" panose="05000000000000000000" pitchFamily="2" charset="2"/>
                        <a:buChar char=""/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289850261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20489" y="506677"/>
            <a:ext cx="8656091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7030A0"/>
                </a:solidFill>
              </a:rPr>
              <a:t>Comparative analysis of one of the products</a:t>
            </a:r>
            <a:r>
              <a:rPr lang="ru-RU" sz="2000" b="1" dirty="0" smtClean="0">
                <a:solidFill>
                  <a:srgbClr val="7030A0"/>
                </a:solidFill>
              </a:rPr>
              <a:t>,</a:t>
            </a:r>
            <a:r>
              <a:rPr lang="en-US" sz="2000" b="1" dirty="0" smtClean="0">
                <a:solidFill>
                  <a:srgbClr val="7030A0"/>
                </a:solidFill>
              </a:rPr>
              <a:t> developed by the</a:t>
            </a:r>
            <a:r>
              <a:rPr lang="ru-RU" sz="2000" b="1" dirty="0" smtClean="0">
                <a:solidFill>
                  <a:srgbClr val="7030A0"/>
                </a:solidFill>
              </a:rPr>
              <a:t> «</a:t>
            </a:r>
            <a:r>
              <a:rPr lang="en-US" sz="2000" b="1" dirty="0" smtClean="0">
                <a:solidFill>
                  <a:srgbClr val="7030A0"/>
                </a:solidFill>
              </a:rPr>
              <a:t>Air Raptor</a:t>
            </a:r>
            <a:r>
              <a:rPr lang="ru-RU" sz="2000" b="1" dirty="0" smtClean="0">
                <a:solidFill>
                  <a:srgbClr val="7030A0"/>
                </a:solidFill>
              </a:rPr>
              <a:t>»</a:t>
            </a:r>
            <a:r>
              <a:rPr lang="en-US" sz="2000" b="1" dirty="0" smtClean="0">
                <a:solidFill>
                  <a:srgbClr val="7030A0"/>
                </a:solidFill>
              </a:rPr>
              <a:t> company against other UAVs</a:t>
            </a:r>
            <a:r>
              <a:rPr lang="ru-RU" altLang="ko-KR" sz="2000" b="1" dirty="0" smtClean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>
                <a:solidFill>
                  <a:srgbClr val="7030A0"/>
                </a:solidFill>
              </a:rPr>
              <a:pPr/>
              <a:t>7</a:t>
            </a:fld>
            <a:endParaRPr lang="en-US" altLang="ko-K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636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+mn-lt"/>
              </a:rPr>
              <a:t>The 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effectiveness of work by use of </a:t>
            </a:r>
            <a:r>
              <a:rPr lang="en-US" sz="2000" b="1" dirty="0" smtClean="0">
                <a:solidFill>
                  <a:srgbClr val="7030A0"/>
                </a:solidFill>
                <a:latin typeface="+mn-lt"/>
              </a:rPr>
              <a:t>UAV</a:t>
            </a:r>
            <a:endParaRPr lang="ru-RU" sz="2000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969431"/>
              </p:ext>
            </p:extLst>
          </p:nvPr>
        </p:nvGraphicFramePr>
        <p:xfrm>
          <a:off x="316194" y="1042591"/>
          <a:ext cx="8503066" cy="5147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8569">
                  <a:extLst>
                    <a:ext uri="{9D8B030D-6E8A-4147-A177-3AD203B41FA5}">
                      <a16:colId xmlns="" xmlns:a16="http://schemas.microsoft.com/office/drawing/2014/main" val="99594750"/>
                    </a:ext>
                  </a:extLst>
                </a:gridCol>
                <a:gridCol w="2373033">
                  <a:extLst>
                    <a:ext uri="{9D8B030D-6E8A-4147-A177-3AD203B41FA5}">
                      <a16:colId xmlns="" xmlns:a16="http://schemas.microsoft.com/office/drawing/2014/main" val="1376954491"/>
                    </a:ext>
                  </a:extLst>
                </a:gridCol>
                <a:gridCol w="2651464">
                  <a:extLst>
                    <a:ext uri="{9D8B030D-6E8A-4147-A177-3AD203B41FA5}">
                      <a16:colId xmlns="" xmlns:a16="http://schemas.microsoft.com/office/drawing/2014/main" val="409373719"/>
                    </a:ext>
                  </a:extLst>
                </a:gridCol>
              </a:tblGrid>
              <a:tr h="4298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Criteria</a:t>
                      </a:r>
                      <a:r>
                        <a:rPr lang="ru-RU" sz="1200">
                          <a:effectLst/>
                        </a:rPr>
                        <a:t>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Security system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UAV</a:t>
                      </a:r>
                      <a:r>
                        <a:rPr lang="ru-RU" sz="1200">
                          <a:effectLst/>
                        </a:rPr>
                        <a:t>, «</a:t>
                      </a:r>
                      <a:r>
                        <a:rPr lang="en-US" sz="1200">
                          <a:effectLst/>
                        </a:rPr>
                        <a:t>Air Raptor</a:t>
                      </a:r>
                      <a:r>
                        <a:rPr lang="ru-RU" sz="1200">
                          <a:effectLst/>
                        </a:rPr>
                        <a:t>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56011486"/>
                  </a:ext>
                </a:extLst>
              </a:tr>
              <a:tr h="42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reduction in personnel costs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66795696"/>
                  </a:ext>
                </a:extLst>
              </a:tr>
              <a:tr h="42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Speed of response to emergency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fast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57497490"/>
                  </a:ext>
                </a:extLst>
              </a:tr>
              <a:tr h="419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The possibility of persecution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yes, fast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90647310"/>
                  </a:ext>
                </a:extLst>
              </a:tr>
              <a:tr h="429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video and photographic images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stationary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0621465"/>
                  </a:ext>
                </a:extLst>
              </a:tr>
              <a:tr h="42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ru-RU" sz="1200">
                          <a:effectLst/>
                        </a:rPr>
                        <a:t>amera </a:t>
                      </a:r>
                      <a:r>
                        <a:rPr lang="en-US" sz="1200">
                          <a:effectLst/>
                        </a:rPr>
                        <a:t>f</a:t>
                      </a:r>
                      <a:r>
                        <a:rPr lang="ru-RU" sz="1200">
                          <a:effectLst/>
                        </a:rPr>
                        <a:t>unctionality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stationary</a:t>
                      </a:r>
                      <a:r>
                        <a:rPr lang="ru-RU" sz="1200">
                          <a:effectLst/>
                        </a:rPr>
                        <a:t>, 360 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r>
                        <a:rPr lang="ru-RU" sz="1200">
                          <a:effectLst/>
                        </a:rPr>
                        <a:t>, 360 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37299054"/>
                  </a:ext>
                </a:extLst>
              </a:tr>
              <a:tr h="42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Personnel e</a:t>
                      </a:r>
                      <a:r>
                        <a:rPr lang="ru-RU" sz="1200">
                          <a:effectLst/>
                        </a:rPr>
                        <a:t>rrors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 factor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none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03124331"/>
                  </a:ext>
                </a:extLst>
              </a:tr>
              <a:tr h="42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The effect of surprise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high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38995520"/>
                  </a:ext>
                </a:extLst>
              </a:tr>
              <a:tr h="42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 of non-lethal weapons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middle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high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73114110"/>
                  </a:ext>
                </a:extLst>
              </a:tr>
              <a:tr h="42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 of a thermal imager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stationary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mobile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04338507"/>
                  </a:ext>
                </a:extLst>
              </a:tr>
              <a:tr h="42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Targeting and setting of the goal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stationary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mobile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60465286"/>
                  </a:ext>
                </a:extLst>
              </a:tr>
              <a:tr h="42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 of change of monitoring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stationary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dynamic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07665572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71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4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200" b="1" dirty="0">
                <a:solidFill>
                  <a:srgbClr val="7030A0"/>
                </a:solidFill>
                <a:latin typeface="+mn-lt"/>
              </a:rPr>
              <a:t>Benefits of development of specialized UAVs</a:t>
            </a:r>
            <a:r>
              <a:rPr lang="ru-RU" altLang="ko-KR" sz="3600" b="1" dirty="0">
                <a:solidFill>
                  <a:srgbClr val="7030A0"/>
                </a:solidFill>
              </a:rPr>
              <a:t/>
            </a:r>
            <a:br>
              <a:rPr lang="ru-RU" altLang="ko-KR" sz="3600" b="1" dirty="0">
                <a:solidFill>
                  <a:srgbClr val="7030A0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222872"/>
            <a:ext cx="3886200" cy="4954091"/>
          </a:xfrm>
        </p:spPr>
        <p:txBody>
          <a:bodyPr/>
          <a:lstStyle/>
          <a:p>
            <a:r>
              <a:rPr lang="en-US" dirty="0"/>
              <a:t>Over 10 unique functionalities developed in five different fields of use of UAVs unparalleled</a:t>
            </a:r>
            <a:r>
              <a:rPr lang="ru-RU" dirty="0"/>
              <a:t> </a:t>
            </a:r>
            <a:r>
              <a:rPr lang="en-US" dirty="0"/>
              <a:t>anywhere in the world.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374-1B22-4BA0-B71C-D191723895EF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6" name="Picture 2" descr="C:\Users\User\Downloads\render_4 (1)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421175"/>
            <a:ext cx="3886200" cy="432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30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580</Words>
  <Application>Microsoft Office PowerPoint</Application>
  <PresentationFormat>Экран (4:3)</PresentationFormat>
  <Paragraphs>134</Paragraphs>
  <Slides>11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“Air Raptor” company offers: </vt:lpstr>
      <vt:lpstr>Security complex UAV</vt:lpstr>
      <vt:lpstr>Презентация PowerPoint</vt:lpstr>
      <vt:lpstr>Презентация PowerPoint</vt:lpstr>
      <vt:lpstr>Презентация PowerPoint</vt:lpstr>
      <vt:lpstr>The effectiveness of work by use of UAV</vt:lpstr>
      <vt:lpstr>Benefits of development of specialized UAVs </vt:lpstr>
      <vt:lpstr>Air Raptor company offer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김준범</dc:creator>
  <cp:lastModifiedBy>User</cp:lastModifiedBy>
  <cp:revision>239</cp:revision>
  <dcterms:created xsi:type="dcterms:W3CDTF">2011-02-17T05:47:24Z</dcterms:created>
  <dcterms:modified xsi:type="dcterms:W3CDTF">2016-05-30T12:14:16Z</dcterms:modified>
</cp:coreProperties>
</file>