
<file path=[Content_Types].xml><?xml version="1.0" encoding="utf-8"?>
<Types xmlns="http://schemas.openxmlformats.org/package/2006/content-types">
  <Default Extension="xml" ContentType="application/xml"/>
  <Default Extension="jpg" ContentType="image/jpeg"/>
  <Default Extension="tiff" ContentType="image/tiff"/>
  <Default Extension="jpeg" ContentType="image/jpeg"/>
  <Default Extension="rels" ContentType="application/vnd.openxmlformats-package.relationships+xml"/>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rts/style1.xml" ContentType="application/vnd.ms-office.chartstyle+xml"/>
  <Override PartName="/ppt/charts/colors1.xml" ContentType="application/vnd.ms-office.chartcolor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48" r:id="rId1"/>
    <p:sldMasterId id="2147483669" r:id="rId2"/>
    <p:sldMasterId id="2147483681" r:id="rId3"/>
  </p:sldMasterIdLst>
  <p:notesMasterIdLst>
    <p:notesMasterId r:id="rId20"/>
  </p:notesMasterIdLst>
  <p:sldIdLst>
    <p:sldId id="385" r:id="rId4"/>
    <p:sldId id="399" r:id="rId5"/>
    <p:sldId id="287" r:id="rId6"/>
    <p:sldId id="263" r:id="rId7"/>
    <p:sldId id="351" r:id="rId8"/>
    <p:sldId id="302" r:id="rId9"/>
    <p:sldId id="306" r:id="rId10"/>
    <p:sldId id="309" r:id="rId11"/>
    <p:sldId id="353" r:id="rId12"/>
    <p:sldId id="315" r:id="rId13"/>
    <p:sldId id="316" r:id="rId14"/>
    <p:sldId id="374" r:id="rId15"/>
    <p:sldId id="320" r:id="rId16"/>
    <p:sldId id="327" r:id="rId17"/>
    <p:sldId id="394" r:id="rId18"/>
    <p:sldId id="39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205" userDrawn="1">
          <p15:clr>
            <a:srgbClr val="A4A3A4"/>
          </p15:clr>
        </p15:guide>
        <p15:guide id="2" pos="7605"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4E78"/>
    <a:srgbClr val="00FA00"/>
    <a:srgbClr val="005493"/>
    <a:srgbClr val="0096FF"/>
    <a:srgbClr val="044B73"/>
    <a:srgbClr val="475A8B"/>
    <a:srgbClr val="011893"/>
    <a:srgbClr val="FFFFFF"/>
    <a:srgbClr val="003F6A"/>
    <a:srgbClr val="01234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62"/>
    <p:restoredTop sz="91287"/>
  </p:normalViewPr>
  <p:slideViewPr>
    <p:cSldViewPr snapToObjects="1" showGuides="1">
      <p:cViewPr varScale="1">
        <p:scale>
          <a:sx n="74" d="100"/>
          <a:sy n="74" d="100"/>
        </p:scale>
        <p:origin x="-112" y="-792"/>
      </p:cViewPr>
      <p:guideLst>
        <p:guide orient="horz" pos="2205"/>
        <p:guide pos="7605"/>
      </p:guideLst>
    </p:cSldViewPr>
  </p:slideViewPr>
  <p:notesTextViewPr>
    <p:cViewPr>
      <p:scale>
        <a:sx n="1" d="1"/>
        <a:sy n="1" d="1"/>
      </p:scale>
      <p:origin x="0" y="0"/>
    </p:cViewPr>
  </p:notesTextViewPr>
  <p:sorterViewPr>
    <p:cViewPr>
      <p:scale>
        <a:sx n="66" d="100"/>
        <a:sy n="66" d="100"/>
      </p:scale>
      <p:origin x="0" y="0"/>
    </p:cViewPr>
  </p:sorterViewPr>
  <p:notesViewPr>
    <p:cSldViewPr snapToObjects="1" showGuides="1">
      <p:cViewPr varScale="1">
        <p:scale>
          <a:sx n="137" d="100"/>
          <a:sy n="137" d="100"/>
        </p:scale>
        <p:origin x="3832" y="20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20" Type="http://schemas.openxmlformats.org/officeDocument/2006/relationships/notesMaster" Target="notesMasters/notesMaster1.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4" Type="http://schemas.microsoft.com/office/2011/relationships/chartColorStyle" Target="colors1.xml"/><Relationship Id="rId1" Type="http://schemas.openxmlformats.org/officeDocument/2006/relationships/themeOverride" Target="../theme/themeOverride1.xml"/><Relationship Id="rId2" Type="http://schemas.openxmlformats.org/officeDocument/2006/relationships/oleObject" Target="file://localhost/Users/sev/Documents/Franck/portefeuille%20ref/total%20fond%20(suite)%20usci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en-US">
                <a:solidFill>
                  <a:schemeClr val="bg1"/>
                </a:solidFill>
              </a:rPr>
              <a:t>Performance</a:t>
            </a:r>
            <a:r>
              <a:rPr lang="en-US" baseline="0">
                <a:solidFill>
                  <a:schemeClr val="bg1"/>
                </a:solidFill>
              </a:rPr>
              <a:t> cumulée</a:t>
            </a:r>
            <a:endParaRPr lang="en-US">
              <a:solidFill>
                <a:schemeClr val="bg1"/>
              </a:solidFill>
            </a:endParaRPr>
          </a:p>
        </c:rich>
      </c:tx>
      <c:layout/>
      <c:overlay val="0"/>
      <c:spPr>
        <a:noFill/>
        <a:ln>
          <a:noFill/>
        </a:ln>
        <a:effectLst/>
      </c:spPr>
    </c:title>
    <c:autoTitleDeleted val="0"/>
    <c:plotArea>
      <c:layout>
        <c:manualLayout>
          <c:layoutTarget val="inner"/>
          <c:xMode val="edge"/>
          <c:yMode val="edge"/>
          <c:x val="0.0695793466917786"/>
          <c:y val="0.122985819045269"/>
          <c:w val="0.74546948056393"/>
          <c:h val="0.771730150595249"/>
        </c:manualLayout>
      </c:layout>
      <c:lineChart>
        <c:grouping val="standard"/>
        <c:varyColors val="0"/>
        <c:ser>
          <c:idx val="0"/>
          <c:order val="0"/>
          <c:tx>
            <c:strRef>
              <c:f>'perf annuelle vs other indices'!$M$4</c:f>
              <c:strCache>
                <c:ptCount val="1"/>
                <c:pt idx="0">
                  <c:v>Altia</c:v>
                </c:pt>
              </c:strCache>
            </c:strRef>
          </c:tx>
          <c:spPr>
            <a:ln w="47625" cap="rnd">
              <a:solidFill>
                <a:srgbClr val="FF0000"/>
              </a:solidFill>
              <a:round/>
            </a:ln>
            <a:effectLst/>
          </c:spPr>
          <c:marker>
            <c:symbol val="none"/>
          </c:marker>
          <c:dLbls>
            <c:dLbl>
              <c:idx val="4"/>
              <c:layout>
                <c:manualLayout>
                  <c:x val="-0.0242508048591136"/>
                  <c:y val="-0.0390868162772508"/>
                </c:manualLayout>
              </c:layout>
              <c:dLblPos val="r"/>
              <c:showLegendKey val="0"/>
              <c:showVal val="1"/>
              <c:showCatName val="0"/>
              <c:showSerName val="0"/>
              <c:showPercent val="0"/>
              <c:showBubbleSize val="0"/>
              <c:extLst>
                <c:ext xmlns:c15="http://schemas.microsoft.com/office/drawing/2012/chart" uri="{CE6537A1-D6FC-4f65-9D91-7224C49458BB}">
                  <c15:layout/>
                </c:ext>
              </c:extLst>
            </c:dLbl>
            <c:numFmt formatCode="\x\ 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fr-FR"/>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'perf annuelle vs other indices'!$L$5:$L$12</c:f>
              <c:numCache>
                <c:formatCode>General</c:formatCode>
                <c:ptCount val="8"/>
                <c:pt idx="0">
                  <c:v>2009.0</c:v>
                </c:pt>
                <c:pt idx="1">
                  <c:v>2010.0</c:v>
                </c:pt>
                <c:pt idx="2">
                  <c:v>2011.0</c:v>
                </c:pt>
                <c:pt idx="3">
                  <c:v>2012.0</c:v>
                </c:pt>
                <c:pt idx="4">
                  <c:v>2013.0</c:v>
                </c:pt>
                <c:pt idx="5">
                  <c:v>2014.0</c:v>
                </c:pt>
                <c:pt idx="6">
                  <c:v>2015.0</c:v>
                </c:pt>
                <c:pt idx="7">
                  <c:v>2016.0</c:v>
                </c:pt>
              </c:numCache>
            </c:numRef>
          </c:cat>
          <c:val>
            <c:numRef>
              <c:f>'perf annuelle vs other indices'!$M$5:$M$12</c:f>
              <c:numCache>
                <c:formatCode>_(* #,##0.00_);_(* \(#,##0.00\);_(* "-"??_);_(@_)</c:formatCode>
                <c:ptCount val="8"/>
                <c:pt idx="0">
                  <c:v>1.601447276475</c:v>
                </c:pt>
                <c:pt idx="1">
                  <c:v>1.860338617619444</c:v>
                </c:pt>
                <c:pt idx="2">
                  <c:v>2.025953915389337</c:v>
                </c:pt>
                <c:pt idx="3">
                  <c:v>2.540404166248864</c:v>
                </c:pt>
                <c:pt idx="4">
                  <c:v>3.606886021676741</c:v>
                </c:pt>
                <c:pt idx="5">
                  <c:v>4.34299412898083</c:v>
                </c:pt>
                <c:pt idx="6">
                  <c:v>5.34102501563851</c:v>
                </c:pt>
                <c:pt idx="7">
                  <c:v>6.69656900009275</c:v>
                </c:pt>
              </c:numCache>
            </c:numRef>
          </c:val>
          <c:smooth val="0"/>
        </c:ser>
        <c:ser>
          <c:idx val="1"/>
          <c:order val="1"/>
          <c:tx>
            <c:strRef>
              <c:f>'perf annuelle vs other indices'!$N$4</c:f>
              <c:strCache>
                <c:ptCount val="1"/>
                <c:pt idx="0">
                  <c:v>Dow Jones</c:v>
                </c:pt>
              </c:strCache>
            </c:strRef>
          </c:tx>
          <c:spPr>
            <a:ln w="28575" cap="rnd">
              <a:solidFill>
                <a:schemeClr val="accent2"/>
              </a:solidFill>
              <a:round/>
            </a:ln>
            <a:effectLst/>
          </c:spPr>
          <c:marker>
            <c:symbol val="none"/>
          </c:marker>
          <c:cat>
            <c:numRef>
              <c:f>'perf annuelle vs other indices'!$L$5:$L$12</c:f>
              <c:numCache>
                <c:formatCode>General</c:formatCode>
                <c:ptCount val="8"/>
                <c:pt idx="0">
                  <c:v>2009.0</c:v>
                </c:pt>
                <c:pt idx="1">
                  <c:v>2010.0</c:v>
                </c:pt>
                <c:pt idx="2">
                  <c:v>2011.0</c:v>
                </c:pt>
                <c:pt idx="3">
                  <c:v>2012.0</c:v>
                </c:pt>
                <c:pt idx="4">
                  <c:v>2013.0</c:v>
                </c:pt>
                <c:pt idx="5">
                  <c:v>2014.0</c:v>
                </c:pt>
                <c:pt idx="6">
                  <c:v>2015.0</c:v>
                </c:pt>
                <c:pt idx="7">
                  <c:v>2016.0</c:v>
                </c:pt>
              </c:numCache>
            </c:numRef>
          </c:cat>
          <c:val>
            <c:numRef>
              <c:f>'perf annuelle vs other indices'!$N$5:$N$12</c:f>
              <c:numCache>
                <c:formatCode>_(* #,##0.00_);_(* \(#,##0.00\);_(* "-"??_);_(@_)</c:formatCode>
                <c:ptCount val="8"/>
                <c:pt idx="0">
                  <c:v>1.1882</c:v>
                </c:pt>
                <c:pt idx="1">
                  <c:v>1.31913964</c:v>
                </c:pt>
                <c:pt idx="2">
                  <c:v>1.392088062092</c:v>
                </c:pt>
                <c:pt idx="3">
                  <c:v>1.493153655399879</c:v>
                </c:pt>
                <c:pt idx="4">
                  <c:v>1.888839374080847</c:v>
                </c:pt>
                <c:pt idx="5">
                  <c:v>2.030880095011727</c:v>
                </c:pt>
                <c:pt idx="6">
                  <c:v>1.985591468892965</c:v>
                </c:pt>
                <c:pt idx="7">
                  <c:v>2.252057844018401</c:v>
                </c:pt>
              </c:numCache>
            </c:numRef>
          </c:val>
          <c:smooth val="0"/>
        </c:ser>
        <c:ser>
          <c:idx val="2"/>
          <c:order val="2"/>
          <c:tx>
            <c:strRef>
              <c:f>'perf annuelle vs other indices'!$O$4</c:f>
              <c:strCache>
                <c:ptCount val="1"/>
                <c:pt idx="0">
                  <c:v>Nasdaq</c:v>
                </c:pt>
              </c:strCache>
            </c:strRef>
          </c:tx>
          <c:spPr>
            <a:ln w="28575" cap="rnd">
              <a:solidFill>
                <a:schemeClr val="accent3"/>
              </a:solidFill>
              <a:round/>
            </a:ln>
            <a:effectLst/>
          </c:spPr>
          <c:marker>
            <c:symbol val="none"/>
          </c:marker>
          <c:dLbls>
            <c:dLbl>
              <c:idx val="0"/>
              <c:delete val="1"/>
              <c:extLst>
                <c:ext xmlns:c15="http://schemas.microsoft.com/office/drawing/2012/chart" uri="{CE6537A1-D6FC-4f65-9D91-7224C49458BB}"/>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dLbl>
              <c:idx val="4"/>
              <c:layout>
                <c:manualLayout>
                  <c:x val="-0.0291901144775407"/>
                  <c:y val="0.0172189110345238"/>
                </c:manualLayout>
              </c:layout>
              <c:showLegendKey val="0"/>
              <c:showVal val="1"/>
              <c:showCatName val="0"/>
              <c:showSerName val="0"/>
              <c:showPercent val="0"/>
              <c:showBubbleSize val="0"/>
              <c:extLst>
                <c:ext xmlns:c15="http://schemas.microsoft.com/office/drawing/2012/chart" uri="{CE6537A1-D6FC-4f65-9D91-7224C49458BB}">
                  <c15:layout/>
                </c:ext>
              </c:extLst>
            </c:dLbl>
            <c:dLbl>
              <c:idx val="5"/>
              <c:delete val="1"/>
              <c:extLst>
                <c:ext xmlns:c15="http://schemas.microsoft.com/office/drawing/2012/chart" uri="{CE6537A1-D6FC-4f65-9D91-7224C49458BB}"/>
              </c:extLst>
            </c:dLbl>
            <c:dLbl>
              <c:idx val="6"/>
              <c:layout>
                <c:manualLayout>
                  <c:x val="-0.02233502318324"/>
                  <c:y val="-0.0315679676194453"/>
                </c:manualLayout>
              </c:layout>
              <c:showLegendKey val="0"/>
              <c:showVal val="1"/>
              <c:showCatName val="0"/>
              <c:showSerName val="0"/>
              <c:showPercent val="0"/>
              <c:showBubbleSize val="0"/>
              <c:extLst>
                <c:ext xmlns:c15="http://schemas.microsoft.com/office/drawing/2012/chart" uri="{CE6537A1-D6FC-4f65-9D91-7224C49458BB}">
                  <c15:layout/>
                </c:ext>
              </c:extLst>
            </c:dLbl>
            <c:dLbl>
              <c:idx val="7"/>
              <c:layout/>
              <c:dLblPos val="t"/>
              <c:showLegendKey val="0"/>
              <c:showVal val="1"/>
              <c:showCatName val="0"/>
              <c:showSerName val="0"/>
              <c:showPercent val="0"/>
              <c:showBubbleSize val="0"/>
              <c:extLst>
                <c:ext xmlns:c15="http://schemas.microsoft.com/office/drawing/2012/chart" uri="{CE6537A1-D6FC-4f65-9D91-7224C49458BB}">
                  <c15:layout/>
                </c:ext>
              </c:extLst>
            </c:dLbl>
            <c:numFmt formatCode="\x\ 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fr-F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'perf annuelle vs other indices'!$L$5:$L$12</c:f>
              <c:numCache>
                <c:formatCode>General</c:formatCode>
                <c:ptCount val="8"/>
                <c:pt idx="0">
                  <c:v>2009.0</c:v>
                </c:pt>
                <c:pt idx="1">
                  <c:v>2010.0</c:v>
                </c:pt>
                <c:pt idx="2">
                  <c:v>2011.0</c:v>
                </c:pt>
                <c:pt idx="3">
                  <c:v>2012.0</c:v>
                </c:pt>
                <c:pt idx="4">
                  <c:v>2013.0</c:v>
                </c:pt>
                <c:pt idx="5">
                  <c:v>2014.0</c:v>
                </c:pt>
                <c:pt idx="6">
                  <c:v>2015.0</c:v>
                </c:pt>
                <c:pt idx="7">
                  <c:v>2016.0</c:v>
                </c:pt>
              </c:numCache>
            </c:numRef>
          </c:cat>
          <c:val>
            <c:numRef>
              <c:f>'perf annuelle vs other indices'!$O$5:$O$12</c:f>
              <c:numCache>
                <c:formatCode>_(* #,##0.00_);_(* \(#,##0.00\);_(* "-"??_);_(@_)</c:formatCode>
                <c:ptCount val="8"/>
                <c:pt idx="0">
                  <c:v>1.5354</c:v>
                </c:pt>
                <c:pt idx="1">
                  <c:v>1.83050388</c:v>
                </c:pt>
                <c:pt idx="2">
                  <c:v>1.87992748476</c:v>
                </c:pt>
                <c:pt idx="3">
                  <c:v>2.196131287696632</c:v>
                </c:pt>
                <c:pt idx="4">
                  <c:v>2.964557625261684</c:v>
                </c:pt>
                <c:pt idx="5">
                  <c:v>3.49639926323363</c:v>
                </c:pt>
                <c:pt idx="6">
                  <c:v>3.791145721124224</c:v>
                </c:pt>
                <c:pt idx="7">
                  <c:v>4.014444204098425</c:v>
                </c:pt>
              </c:numCache>
            </c:numRef>
          </c:val>
          <c:smooth val="0"/>
        </c:ser>
        <c:ser>
          <c:idx val="3"/>
          <c:order val="3"/>
          <c:tx>
            <c:strRef>
              <c:f>'perf annuelle vs other indices'!$P$4</c:f>
              <c:strCache>
                <c:ptCount val="1"/>
                <c:pt idx="0">
                  <c:v>Stoxx600</c:v>
                </c:pt>
              </c:strCache>
            </c:strRef>
          </c:tx>
          <c:spPr>
            <a:ln w="28575" cap="rnd">
              <a:solidFill>
                <a:schemeClr val="accent4"/>
              </a:solidFill>
              <a:round/>
            </a:ln>
            <a:effectLst/>
          </c:spPr>
          <c:marker>
            <c:symbol val="none"/>
          </c:marker>
          <c:cat>
            <c:numRef>
              <c:f>'perf annuelle vs other indices'!$L$5:$L$12</c:f>
              <c:numCache>
                <c:formatCode>General</c:formatCode>
                <c:ptCount val="8"/>
                <c:pt idx="0">
                  <c:v>2009.0</c:v>
                </c:pt>
                <c:pt idx="1">
                  <c:v>2010.0</c:v>
                </c:pt>
                <c:pt idx="2">
                  <c:v>2011.0</c:v>
                </c:pt>
                <c:pt idx="3">
                  <c:v>2012.0</c:v>
                </c:pt>
                <c:pt idx="4">
                  <c:v>2013.0</c:v>
                </c:pt>
                <c:pt idx="5">
                  <c:v>2014.0</c:v>
                </c:pt>
                <c:pt idx="6">
                  <c:v>2015.0</c:v>
                </c:pt>
                <c:pt idx="7">
                  <c:v>2016.0</c:v>
                </c:pt>
              </c:numCache>
            </c:numRef>
          </c:cat>
          <c:val>
            <c:numRef>
              <c:f>'perf annuelle vs other indices'!$P$5:$P$12</c:f>
              <c:numCache>
                <c:formatCode>_(* #,##0.00_);_(* \(#,##0.00\);_(* "-"??_);_(@_)</c:formatCode>
                <c:ptCount val="8"/>
                <c:pt idx="0">
                  <c:v>1.28</c:v>
                </c:pt>
                <c:pt idx="1">
                  <c:v>1.390464</c:v>
                </c:pt>
                <c:pt idx="2">
                  <c:v>1.2327853824</c:v>
                </c:pt>
                <c:pt idx="3">
                  <c:v>1.40993664185088</c:v>
                </c:pt>
                <c:pt idx="4">
                  <c:v>1.654842636540378</c:v>
                </c:pt>
                <c:pt idx="5">
                  <c:v>1.726828291229884</c:v>
                </c:pt>
                <c:pt idx="6">
                  <c:v>1.844079932204394</c:v>
                </c:pt>
                <c:pt idx="7">
                  <c:v>1.821950973017941</c:v>
                </c:pt>
              </c:numCache>
            </c:numRef>
          </c:val>
          <c:smooth val="0"/>
        </c:ser>
        <c:ser>
          <c:idx val="4"/>
          <c:order val="4"/>
          <c:tx>
            <c:strRef>
              <c:f>'perf annuelle vs other indices'!$Q$4</c:f>
              <c:strCache>
                <c:ptCount val="1"/>
                <c:pt idx="0">
                  <c:v>SX5E</c:v>
                </c:pt>
              </c:strCache>
            </c:strRef>
          </c:tx>
          <c:spPr>
            <a:ln w="28575" cap="rnd">
              <a:solidFill>
                <a:srgbClr val="A84AEF"/>
              </a:solidFill>
              <a:round/>
            </a:ln>
            <a:effectLst/>
          </c:spPr>
          <c:marker>
            <c:symbol val="none"/>
          </c:marker>
          <c:dLbls>
            <c:dLbl>
              <c:idx val="0"/>
              <c:delete val="1"/>
              <c:extLst>
                <c:ext xmlns:c15="http://schemas.microsoft.com/office/drawing/2012/chart" uri="{CE6537A1-D6FC-4f65-9D91-7224C49458BB}"/>
              </c:extLst>
            </c:dLbl>
            <c:dLbl>
              <c:idx val="2"/>
              <c:layout>
                <c:manualLayout>
                  <c:x val="-0.0277684809126868"/>
                  <c:y val="0.0244148966459769"/>
                </c:manualLayout>
              </c:layout>
              <c:dLblPos val="r"/>
              <c:showLegendKey val="0"/>
              <c:showVal val="1"/>
              <c:showCatName val="0"/>
              <c:showSerName val="0"/>
              <c:showPercent val="0"/>
              <c:showBubbleSize val="0"/>
              <c:extLst>
                <c:ext xmlns:c15="http://schemas.microsoft.com/office/drawing/2012/chart" uri="{CE6537A1-D6FC-4f65-9D91-7224C49458BB}">
                  <c15:layout/>
                </c:ext>
              </c:extLst>
            </c:dLbl>
            <c:dLbl>
              <c:idx val="3"/>
              <c:delete val="1"/>
              <c:extLst>
                <c:ext xmlns:c15="http://schemas.microsoft.com/office/drawing/2012/chart" uri="{CE6537A1-D6FC-4f65-9D91-7224C49458BB}"/>
              </c:extLst>
            </c:dLbl>
            <c:dLbl>
              <c:idx val="4"/>
              <c:layout>
                <c:manualLayout>
                  <c:x val="-0.0294865596190898"/>
                  <c:y val="-0.0215021471641255"/>
                </c:manualLayout>
              </c:layout>
              <c:dLblPos val="r"/>
              <c:showLegendKey val="0"/>
              <c:showVal val="1"/>
              <c:showCatName val="0"/>
              <c:showSerName val="0"/>
              <c:showPercent val="0"/>
              <c:showBubbleSize val="0"/>
              <c:extLst>
                <c:ext xmlns:c15="http://schemas.microsoft.com/office/drawing/2012/chart" uri="{CE6537A1-D6FC-4f65-9D91-7224C49458BB}">
                  <c15:layout/>
                </c:ext>
              </c:extLst>
            </c:dLbl>
            <c:dLbl>
              <c:idx val="5"/>
              <c:delete val="1"/>
              <c:extLst>
                <c:ext xmlns:c15="http://schemas.microsoft.com/office/drawing/2012/chart" uri="{CE6537A1-D6FC-4f65-9D91-7224C49458BB}"/>
              </c:extLst>
            </c:dLbl>
            <c:dLbl>
              <c:idx val="6"/>
              <c:layout>
                <c:manualLayout>
                  <c:x val="-0.0312046383254928"/>
                  <c:y val="-0.0229370547831912"/>
                </c:manualLayout>
              </c:layout>
              <c:numFmt formatCode="\x\ 0.0" sourceLinked="0"/>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bg1"/>
                      </a:solidFill>
                      <a:latin typeface="+mn-lt"/>
                      <a:ea typeface="+mn-ea"/>
                      <a:cs typeface="+mn-cs"/>
                    </a:defRPr>
                  </a:pPr>
                  <a:endParaRPr lang="fr-FR"/>
                </a:p>
              </c:txPr>
              <c:dLblPos val="r"/>
              <c:showLegendKey val="0"/>
              <c:showVal val="1"/>
              <c:showCatName val="0"/>
              <c:showSerName val="0"/>
              <c:showPercent val="0"/>
              <c:showBubbleSize val="0"/>
              <c:extLst>
                <c:ext xmlns:c15="http://schemas.microsoft.com/office/drawing/2012/chart" uri="{CE6537A1-D6FC-4f65-9D91-7224C49458BB}">
                  <c15:layout>
                    <c:manualLayout>
                      <c:w val="0.0400742534677457"/>
                      <c:h val="0.0430042943282508"/>
                    </c:manualLayout>
                  </c15:layout>
                </c:ext>
              </c:extLst>
            </c:dLbl>
            <c:numFmt formatCode="\x\ 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fr-FR"/>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'perf annuelle vs other indices'!$L$5:$L$12</c:f>
              <c:numCache>
                <c:formatCode>General</c:formatCode>
                <c:ptCount val="8"/>
                <c:pt idx="0">
                  <c:v>2009.0</c:v>
                </c:pt>
                <c:pt idx="1">
                  <c:v>2010.0</c:v>
                </c:pt>
                <c:pt idx="2">
                  <c:v>2011.0</c:v>
                </c:pt>
                <c:pt idx="3">
                  <c:v>2012.0</c:v>
                </c:pt>
                <c:pt idx="4">
                  <c:v>2013.0</c:v>
                </c:pt>
                <c:pt idx="5">
                  <c:v>2014.0</c:v>
                </c:pt>
                <c:pt idx="6">
                  <c:v>2015.0</c:v>
                </c:pt>
                <c:pt idx="7">
                  <c:v>2016.0</c:v>
                </c:pt>
              </c:numCache>
            </c:numRef>
          </c:cat>
          <c:val>
            <c:numRef>
              <c:f>'perf annuelle vs other indices'!$Q$5:$Q$12</c:f>
              <c:numCache>
                <c:formatCode>_(* #,##0.00_);_(* \(#,##0.00\);_(* "-"??_);_(@_)</c:formatCode>
                <c:ptCount val="8"/>
                <c:pt idx="0">
                  <c:v>1.2114</c:v>
                </c:pt>
                <c:pt idx="1">
                  <c:v>1.14101766</c:v>
                </c:pt>
                <c:pt idx="2">
                  <c:v>0.94647414897</c:v>
                </c:pt>
                <c:pt idx="3">
                  <c:v>1.076992934112963</c:v>
                </c:pt>
                <c:pt idx="4">
                  <c:v>1.27031316578624</c:v>
                </c:pt>
                <c:pt idx="5">
                  <c:v>1.285556923775675</c:v>
                </c:pt>
                <c:pt idx="6">
                  <c:v>1.335050865341038</c:v>
                </c:pt>
                <c:pt idx="7">
                  <c:v>1.344396221398425</c:v>
                </c:pt>
              </c:numCache>
            </c:numRef>
          </c:val>
          <c:smooth val="0"/>
        </c:ser>
        <c:ser>
          <c:idx val="5"/>
          <c:order val="5"/>
          <c:tx>
            <c:strRef>
              <c:f>'perf annuelle vs other indices'!$R$4</c:f>
              <c:strCache>
                <c:ptCount val="1"/>
                <c:pt idx="0">
                  <c:v>S&amp;P500</c:v>
                </c:pt>
              </c:strCache>
            </c:strRef>
          </c:tx>
          <c:spPr>
            <a:ln w="28575" cap="rnd">
              <a:solidFill>
                <a:schemeClr val="accent6"/>
              </a:solidFill>
              <a:round/>
            </a:ln>
            <a:effectLst/>
          </c:spPr>
          <c:marker>
            <c:symbol val="none"/>
          </c:marker>
          <c:cat>
            <c:numRef>
              <c:f>'perf annuelle vs other indices'!$L$5:$L$12</c:f>
              <c:numCache>
                <c:formatCode>General</c:formatCode>
                <c:ptCount val="8"/>
                <c:pt idx="0">
                  <c:v>2009.0</c:v>
                </c:pt>
                <c:pt idx="1">
                  <c:v>2010.0</c:v>
                </c:pt>
                <c:pt idx="2">
                  <c:v>2011.0</c:v>
                </c:pt>
                <c:pt idx="3">
                  <c:v>2012.0</c:v>
                </c:pt>
                <c:pt idx="4">
                  <c:v>2013.0</c:v>
                </c:pt>
                <c:pt idx="5">
                  <c:v>2014.0</c:v>
                </c:pt>
                <c:pt idx="6">
                  <c:v>2015.0</c:v>
                </c:pt>
                <c:pt idx="7">
                  <c:v>2016.0</c:v>
                </c:pt>
              </c:numCache>
            </c:numRef>
          </c:cat>
          <c:val>
            <c:numRef>
              <c:f>'perf annuelle vs other indices'!$R$5:$R$12</c:f>
              <c:numCache>
                <c:formatCode>_(* #,##0.00_);_(* \(#,##0.00\);_(* "-"??_);_(@_)</c:formatCode>
                <c:ptCount val="8"/>
                <c:pt idx="0">
                  <c:v>1.2345</c:v>
                </c:pt>
                <c:pt idx="1">
                  <c:v>1.3922691</c:v>
                </c:pt>
                <c:pt idx="2">
                  <c:v>1.3922691</c:v>
                </c:pt>
                <c:pt idx="3">
                  <c:v>1.57897238631</c:v>
                </c:pt>
                <c:pt idx="4">
                  <c:v>2.04634821265776</c:v>
                </c:pt>
                <c:pt idx="5">
                  <c:v>2.27942727407948</c:v>
                </c:pt>
                <c:pt idx="6">
                  <c:v>2.296067093180258</c:v>
                </c:pt>
                <c:pt idx="7">
                  <c:v>2.515111893869657</c:v>
                </c:pt>
              </c:numCache>
            </c:numRef>
          </c:val>
          <c:smooth val="0"/>
        </c:ser>
        <c:ser>
          <c:idx val="6"/>
          <c:order val="6"/>
          <c:tx>
            <c:strRef>
              <c:f>'perf annuelle vs other indices'!$S$4</c:f>
              <c:strCache>
                <c:ptCount val="1"/>
                <c:pt idx="0">
                  <c:v>DJ/NSDQ/SX5E_x000d_/Stoxx/S&amp;P</c:v>
                </c:pt>
              </c:strCache>
            </c:strRef>
          </c:tx>
          <c:spPr>
            <a:ln w="38100" cap="rnd">
              <a:solidFill>
                <a:srgbClr val="00B050"/>
              </a:solidFill>
              <a:round/>
            </a:ln>
            <a:effectLst/>
          </c:spPr>
          <c:marker>
            <c:symbol val="none"/>
          </c:marker>
          <c:dLbls>
            <c:dLbl>
              <c:idx val="0"/>
              <c:delete val="1"/>
              <c:extLst>
                <c:ext xmlns:c15="http://schemas.microsoft.com/office/drawing/2012/chart" uri="{CE6537A1-D6FC-4f65-9D91-7224C49458BB}"/>
              </c:extLst>
            </c:dLbl>
            <c:dLbl>
              <c:idx val="1"/>
              <c:delete val="1"/>
              <c:extLst>
                <c:ext xmlns:c15="http://schemas.microsoft.com/office/drawing/2012/chart" uri="{CE6537A1-D6FC-4f65-9D91-7224C49458BB}"/>
              </c:extLst>
            </c:dLbl>
            <c:dLbl>
              <c:idx val="2"/>
              <c:layout>
                <c:manualLayout>
                  <c:x val="-0.0274892134375978"/>
                  <c:y val="-0.0143163927516396"/>
                </c:manualLayout>
              </c:layout>
              <c:showLegendKey val="0"/>
              <c:showVal val="1"/>
              <c:showCatName val="0"/>
              <c:showSerName val="0"/>
              <c:showPercent val="0"/>
              <c:showBubbleSize val="0"/>
              <c:extLst>
                <c:ext xmlns:c15="http://schemas.microsoft.com/office/drawing/2012/chart" uri="{CE6537A1-D6FC-4f65-9D91-7224C49458BB}">
                  <c15:layout/>
                </c:ext>
              </c:extLst>
            </c:dLbl>
            <c:dLbl>
              <c:idx val="3"/>
              <c:delete val="1"/>
              <c:extLst>
                <c:ext xmlns:c15="http://schemas.microsoft.com/office/drawing/2012/chart" uri="{CE6537A1-D6FC-4f65-9D91-7224C49458BB}"/>
              </c:extLst>
            </c:dLbl>
            <c:dLbl>
              <c:idx val="4"/>
              <c:layout>
                <c:manualLayout>
                  <c:x val="-0.0291957904075839"/>
                  <c:y val="-0.0171532039834888"/>
                </c:manualLayout>
              </c:layout>
              <c:showLegendKey val="0"/>
              <c:showVal val="1"/>
              <c:showCatName val="0"/>
              <c:showSerName val="0"/>
              <c:showPercent val="0"/>
              <c:showBubbleSize val="0"/>
              <c:extLst>
                <c:ext xmlns:c15="http://schemas.microsoft.com/office/drawing/2012/chart" uri="{CE6537A1-D6FC-4f65-9D91-7224C49458BB}">
                  <c15:layout/>
                </c:ext>
              </c:extLst>
            </c:dLbl>
            <c:dLbl>
              <c:idx val="5"/>
              <c:delete val="1"/>
              <c:extLst>
                <c:ext xmlns:c15="http://schemas.microsoft.com/office/drawing/2012/chart" uri="{CE6537A1-D6FC-4f65-9D91-7224C49458BB}"/>
              </c:extLst>
            </c:dLbl>
            <c:dLbl>
              <c:idx val="6"/>
              <c:delete val="1"/>
              <c:extLst>
                <c:ext xmlns:c15="http://schemas.microsoft.com/office/drawing/2012/chart" uri="{CE6537A1-D6FC-4f65-9D91-7224C49458BB}"/>
              </c:extLst>
            </c:dLbl>
            <c:dLbl>
              <c:idx val="7"/>
              <c:layout>
                <c:manualLayout>
                  <c:x val="-0.0312046383254928"/>
                  <c:y val="-0.0272417776403882"/>
                </c:manualLayout>
              </c:layout>
              <c:dLblPos val="r"/>
              <c:showLegendKey val="0"/>
              <c:showVal val="1"/>
              <c:showCatName val="0"/>
              <c:showSerName val="0"/>
              <c:showPercent val="0"/>
              <c:showBubbleSize val="0"/>
              <c:extLst>
                <c:ext xmlns:c15="http://schemas.microsoft.com/office/drawing/2012/chart" uri="{CE6537A1-D6FC-4f65-9D91-7224C49458BB}">
                  <c15:layout/>
                </c:ext>
              </c:extLst>
            </c:dLbl>
            <c:numFmt formatCode="\x\ 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fr-F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'perf annuelle vs other indices'!$L$5:$L$12</c:f>
              <c:numCache>
                <c:formatCode>General</c:formatCode>
                <c:ptCount val="8"/>
                <c:pt idx="0">
                  <c:v>2009.0</c:v>
                </c:pt>
                <c:pt idx="1">
                  <c:v>2010.0</c:v>
                </c:pt>
                <c:pt idx="2">
                  <c:v>2011.0</c:v>
                </c:pt>
                <c:pt idx="3">
                  <c:v>2012.0</c:v>
                </c:pt>
                <c:pt idx="4">
                  <c:v>2013.0</c:v>
                </c:pt>
                <c:pt idx="5">
                  <c:v>2014.0</c:v>
                </c:pt>
                <c:pt idx="6">
                  <c:v>2015.0</c:v>
                </c:pt>
                <c:pt idx="7">
                  <c:v>2016.0</c:v>
                </c:pt>
              </c:numCache>
            </c:numRef>
          </c:cat>
          <c:val>
            <c:numRef>
              <c:f>'perf annuelle vs other indices'!$S$5:$S$12</c:f>
              <c:numCache>
                <c:formatCode>_(* #,##0.00_);_(* \(#,##0.00\);_(* "-"??_);_(@_)</c:formatCode>
                <c:ptCount val="8"/>
                <c:pt idx="0">
                  <c:v>1.2899</c:v>
                </c:pt>
                <c:pt idx="1">
                  <c:v>1.408158032</c:v>
                </c:pt>
                <c:pt idx="2">
                  <c:v>1.35138110014976</c:v>
                </c:pt>
                <c:pt idx="3">
                  <c:v>1.528817438599424</c:v>
                </c:pt>
                <c:pt idx="4">
                  <c:v>1.91533306342613</c:v>
                </c:pt>
                <c:pt idx="5">
                  <c:v>2.077753307204666</c:v>
                </c:pt>
                <c:pt idx="6">
                  <c:v>2.150765558419837</c:v>
                </c:pt>
                <c:pt idx="7">
                  <c:v>2.272713965582242</c:v>
                </c:pt>
              </c:numCache>
            </c:numRef>
          </c:val>
          <c:smooth val="0"/>
        </c:ser>
        <c:dLbls>
          <c:showLegendKey val="0"/>
          <c:showVal val="0"/>
          <c:showCatName val="0"/>
          <c:showSerName val="0"/>
          <c:showPercent val="0"/>
          <c:showBubbleSize val="0"/>
        </c:dLbls>
        <c:marker val="1"/>
        <c:smooth val="0"/>
        <c:axId val="2120421192"/>
        <c:axId val="2117687304"/>
      </c:lineChart>
      <c:catAx>
        <c:axId val="21204211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bg1"/>
                </a:solidFill>
                <a:latin typeface="+mn-lt"/>
                <a:ea typeface="+mn-ea"/>
                <a:cs typeface="+mn-cs"/>
              </a:defRPr>
            </a:pPr>
            <a:endParaRPr lang="fr-FR"/>
          </a:p>
        </c:txPr>
        <c:crossAx val="2117687304"/>
        <c:crosses val="autoZero"/>
        <c:auto val="1"/>
        <c:lblAlgn val="ctr"/>
        <c:lblOffset val="100"/>
        <c:noMultiLvlLbl val="0"/>
      </c:catAx>
      <c:valAx>
        <c:axId val="2117687304"/>
        <c:scaling>
          <c:orientation val="minMax"/>
          <c:min val="0.0"/>
        </c:scaling>
        <c:delete val="0"/>
        <c:axPos val="r"/>
        <c:majorGridlines>
          <c:spPr>
            <a:ln w="6350" cap="flat" cmpd="sng" algn="ctr">
              <a:solidFill>
                <a:schemeClr val="accent5">
                  <a:lumMod val="40000"/>
                  <a:lumOff val="60000"/>
                </a:schemeClr>
              </a:solidFill>
              <a:prstDash val="sysDot"/>
              <a:round/>
            </a:ln>
            <a:effectLst/>
          </c:spPr>
        </c:majorGridlines>
        <c:numFmt formatCode="\x\ 0" sourceLinked="0"/>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bg1"/>
                </a:solidFill>
                <a:latin typeface="+mn-lt"/>
                <a:ea typeface="+mn-ea"/>
                <a:cs typeface="+mn-cs"/>
              </a:defRPr>
            </a:pPr>
            <a:endParaRPr lang="fr-FR"/>
          </a:p>
        </c:txPr>
        <c:crossAx val="2120421192"/>
        <c:crosses val="max"/>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fr-FR"/>
        </a:p>
      </c:txPr>
    </c:legend>
    <c:plotVisOnly val="1"/>
    <c:dispBlanksAs val="gap"/>
    <c:showDLblsOverMax val="0"/>
  </c:chart>
  <c:sp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lin ang="5400000" scaled="1"/>
      <a:tileRect/>
    </a:gradFill>
    <a:ln w="9525" cap="flat" cmpd="sng" algn="ctr">
      <a:solidFill>
        <a:schemeClr val="tx1">
          <a:lumMod val="15000"/>
          <a:lumOff val="85000"/>
        </a:schemeClr>
      </a:solidFill>
      <a:round/>
    </a:ln>
    <a:effectLst/>
  </c:spPr>
  <c:txPr>
    <a:bodyPr/>
    <a:lstStyle/>
    <a:p>
      <a:pPr>
        <a:defRPr/>
      </a:pPr>
      <a:endParaRPr lang="fr-FR"/>
    </a:p>
  </c:txPr>
  <c:externalData r:id="rId2">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AD1090-AE76-B14C-A256-9BABD685233F}" type="datetimeFigureOut">
              <a:rPr lang="en-US" smtClean="0"/>
              <a:t>17/07/17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3534C8-FD7F-E347-A3FD-CEFAC6212DAC}" type="slidenum">
              <a:rPr lang="en-US" smtClean="0"/>
              <a:t>‹#›</a:t>
            </a:fld>
            <a:endParaRPr lang="en-US"/>
          </a:p>
        </p:txBody>
      </p:sp>
    </p:spTree>
    <p:extLst>
      <p:ext uri="{BB962C8B-B14F-4D97-AF65-F5344CB8AC3E}">
        <p14:creationId xmlns:p14="http://schemas.microsoft.com/office/powerpoint/2010/main" val="2022001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3534C8-FD7F-E347-A3FD-CEFAC6212DAC}" type="slidenum">
              <a:rPr lang="en-US" smtClean="0"/>
              <a:t>0</a:t>
            </a:fld>
            <a:endParaRPr lang="en-US"/>
          </a:p>
        </p:txBody>
      </p:sp>
    </p:spTree>
    <p:extLst>
      <p:ext uri="{BB962C8B-B14F-4D97-AF65-F5344CB8AC3E}">
        <p14:creationId xmlns:p14="http://schemas.microsoft.com/office/powerpoint/2010/main" val="531023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3534C8-FD7F-E347-A3FD-CEFAC6212DAC}" type="slidenum">
              <a:rPr lang="en-US" smtClean="0"/>
              <a:t>1</a:t>
            </a:fld>
            <a:endParaRPr lang="en-US"/>
          </a:p>
        </p:txBody>
      </p:sp>
    </p:spTree>
    <p:extLst>
      <p:ext uri="{BB962C8B-B14F-4D97-AF65-F5344CB8AC3E}">
        <p14:creationId xmlns:p14="http://schemas.microsoft.com/office/powerpoint/2010/main" val="148960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3534C8-FD7F-E347-A3FD-CEFAC6212DAC}" type="slidenum">
              <a:rPr lang="en-US" smtClean="0"/>
              <a:t>2</a:t>
            </a:fld>
            <a:endParaRPr lang="en-US"/>
          </a:p>
        </p:txBody>
      </p:sp>
    </p:spTree>
    <p:extLst>
      <p:ext uri="{BB962C8B-B14F-4D97-AF65-F5344CB8AC3E}">
        <p14:creationId xmlns:p14="http://schemas.microsoft.com/office/powerpoint/2010/main" val="402563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3534C8-FD7F-E347-A3FD-CEFAC6212DAC}" type="slidenum">
              <a:rPr lang="en-US" smtClean="0"/>
              <a:t>3</a:t>
            </a:fld>
            <a:endParaRPr lang="en-US"/>
          </a:p>
        </p:txBody>
      </p:sp>
    </p:spTree>
    <p:extLst>
      <p:ext uri="{BB962C8B-B14F-4D97-AF65-F5344CB8AC3E}">
        <p14:creationId xmlns:p14="http://schemas.microsoft.com/office/powerpoint/2010/main" val="706458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23534C8-FD7F-E347-A3FD-CEFAC6212DAC}" type="slidenum">
              <a:rPr lang="en-US" smtClean="0"/>
              <a:t>6</a:t>
            </a:fld>
            <a:endParaRPr lang="en-US"/>
          </a:p>
        </p:txBody>
      </p:sp>
    </p:spTree>
    <p:extLst>
      <p:ext uri="{BB962C8B-B14F-4D97-AF65-F5344CB8AC3E}">
        <p14:creationId xmlns:p14="http://schemas.microsoft.com/office/powerpoint/2010/main" val="15001182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23534C8-FD7F-E347-A3FD-CEFAC6212DAC}" type="slidenum">
              <a:rPr lang="en-US" smtClean="0"/>
              <a:t>7</a:t>
            </a:fld>
            <a:endParaRPr lang="en-US"/>
          </a:p>
        </p:txBody>
      </p:sp>
    </p:spTree>
    <p:extLst>
      <p:ext uri="{BB962C8B-B14F-4D97-AF65-F5344CB8AC3E}">
        <p14:creationId xmlns:p14="http://schemas.microsoft.com/office/powerpoint/2010/main" val="20155398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23534C8-FD7F-E347-A3FD-CEFAC6212DAC}" type="slidenum">
              <a:rPr lang="en-US" smtClean="0"/>
              <a:t>11</a:t>
            </a:fld>
            <a:endParaRPr lang="en-US"/>
          </a:p>
        </p:txBody>
      </p:sp>
    </p:spTree>
    <p:extLst>
      <p:ext uri="{BB962C8B-B14F-4D97-AF65-F5344CB8AC3E}">
        <p14:creationId xmlns:p14="http://schemas.microsoft.com/office/powerpoint/2010/main" val="13869872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3534C8-FD7F-E347-A3FD-CEFAC6212DAC}" type="slidenum">
              <a:rPr lang="en-US" smtClean="0"/>
              <a:t>14</a:t>
            </a:fld>
            <a:endParaRPr lang="en-US"/>
          </a:p>
        </p:txBody>
      </p:sp>
    </p:spTree>
    <p:extLst>
      <p:ext uri="{BB962C8B-B14F-4D97-AF65-F5344CB8AC3E}">
        <p14:creationId xmlns:p14="http://schemas.microsoft.com/office/powerpoint/2010/main" val="12936814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3534C8-FD7F-E347-A3FD-CEFAC6212DAC}" type="slidenum">
              <a:rPr lang="en-US" smtClean="0"/>
              <a:t>15</a:t>
            </a:fld>
            <a:endParaRPr lang="en-US"/>
          </a:p>
        </p:txBody>
      </p:sp>
    </p:spTree>
    <p:extLst>
      <p:ext uri="{BB962C8B-B14F-4D97-AF65-F5344CB8AC3E}">
        <p14:creationId xmlns:p14="http://schemas.microsoft.com/office/powerpoint/2010/main" val="815418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51249" y="4464265"/>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cxnSp>
        <p:nvCxnSpPr>
          <p:cNvPr id="15" name="Straight Connector 14"/>
          <p:cNvCxnSpPr/>
          <p:nvPr/>
        </p:nvCxnSpPr>
        <p:spPr>
          <a:xfrm>
            <a:off x="1951249" y="4461603"/>
            <a:ext cx="8637072" cy="0"/>
          </a:xfrm>
          <a:prstGeom prst="line">
            <a:avLst/>
          </a:prstGeom>
          <a:ln w="31750">
            <a:solidFill>
              <a:schemeClr val="accent5">
                <a:lumMod val="75000"/>
              </a:schemeClr>
            </a:solidFill>
          </a:ln>
        </p:spPr>
        <p:style>
          <a:lnRef idx="3">
            <a:schemeClr val="accent1"/>
          </a:lnRef>
          <a:fillRef idx="0">
            <a:schemeClr val="accent1"/>
          </a:fillRef>
          <a:effectRef idx="2">
            <a:schemeClr val="accent1"/>
          </a:effectRef>
          <a:fontRef idx="minor">
            <a:schemeClr val="tx1"/>
          </a:fontRef>
        </p:style>
      </p:cxnSp>
      <p:sp>
        <p:nvSpPr>
          <p:cNvPr id="7" name="Title 6"/>
          <p:cNvSpPr>
            <a:spLocks noGrp="1"/>
          </p:cNvSpPr>
          <p:nvPr>
            <p:ph type="title"/>
          </p:nvPr>
        </p:nvSpPr>
        <p:spPr/>
        <p:txBody>
          <a:bodyPr/>
          <a:lstStyle/>
          <a:p>
            <a:r>
              <a:rPr lang="en-US" smtClean="0"/>
              <a:t>Click to edit Master title style</a:t>
            </a:r>
            <a:endParaRPr lang="en-US"/>
          </a:p>
        </p:txBody>
      </p:sp>
      <p:sp>
        <p:nvSpPr>
          <p:cNvPr id="9" name="Slide Number Placeholder 5"/>
          <p:cNvSpPr>
            <a:spLocks noGrp="1"/>
          </p:cNvSpPr>
          <p:nvPr>
            <p:ph type="sldNum" sz="quarter" idx="4"/>
          </p:nvPr>
        </p:nvSpPr>
        <p:spPr>
          <a:xfrm>
            <a:off x="11712624" y="6624737"/>
            <a:ext cx="504056" cy="260647"/>
          </a:xfrm>
          <a:prstGeom prst="rect">
            <a:avLst/>
          </a:prstGeom>
        </p:spPr>
        <p:txBody>
          <a:bodyPr vert="horz" lIns="91440" tIns="45720" rIns="91440" bIns="45720" rtlCol="0" anchor="t"/>
          <a:lstStyle>
            <a:lvl1pPr algn="r">
              <a:defRPr sz="1000">
                <a:solidFill>
                  <a:schemeClr val="accent5"/>
                </a:solidFill>
                <a:latin typeface="Arial" charset="0"/>
                <a:ea typeface="Arial" charset="0"/>
                <a:cs typeface="Arial" charset="0"/>
              </a:defRPr>
            </a:lvl1pPr>
          </a:lstStyle>
          <a:p>
            <a:fld id="{6D22F896-40B5-4ADD-8801-0D06FADFA095}" type="slidenum">
              <a:rPr lang="en-US" smtClean="0"/>
              <a:pPr/>
              <a:t>‹#›</a:t>
            </a:fld>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11712624" y="6624737"/>
            <a:ext cx="504056" cy="260647"/>
          </a:xfrm>
          <a:prstGeom prst="rect">
            <a:avLst/>
          </a:prstGeom>
        </p:spPr>
        <p:txBody>
          <a:bodyPr vert="horz" lIns="91440" tIns="45720" rIns="91440" bIns="45720" rtlCol="0" anchor="t"/>
          <a:lstStyle>
            <a:lvl1pPr algn="r">
              <a:defRPr sz="1000">
                <a:solidFill>
                  <a:schemeClr val="accent5"/>
                </a:solidFill>
                <a:latin typeface="Arial" charset="0"/>
                <a:ea typeface="Arial" charset="0"/>
                <a:cs typeface="Arial" charset="0"/>
              </a:defRPr>
            </a:lvl1pPr>
          </a:lstStyle>
          <a:p>
            <a:fld id="{6D22F896-40B5-4ADD-8801-0D06FADFA095}" type="slidenum">
              <a:rPr lang="en-US" smtClean="0"/>
              <a:pPr/>
              <a:t>‹#›</a:t>
            </a:fld>
            <a:endParaRPr lang="en-US" dirty="0"/>
          </a:p>
        </p:txBody>
      </p:sp>
    </p:spTree>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itle 7"/>
          <p:cNvSpPr>
            <a:spLocks noGrp="1"/>
          </p:cNvSpPr>
          <p:nvPr>
            <p:ph type="title"/>
          </p:nvPr>
        </p:nvSpPr>
        <p:spPr/>
        <p:txBody>
          <a:bodyPr/>
          <a:lstStyle/>
          <a:p>
            <a:r>
              <a:rPr lang="en-US" smtClean="0"/>
              <a:t>Click to edit Master title style</a:t>
            </a:r>
            <a:endParaRPr lang="en-US"/>
          </a:p>
        </p:txBody>
      </p:sp>
      <p:sp>
        <p:nvSpPr>
          <p:cNvPr id="7" name="Slide Number Placeholder 5"/>
          <p:cNvSpPr>
            <a:spLocks noGrp="1"/>
          </p:cNvSpPr>
          <p:nvPr>
            <p:ph type="sldNum" sz="quarter" idx="4"/>
          </p:nvPr>
        </p:nvSpPr>
        <p:spPr>
          <a:xfrm>
            <a:off x="11712624" y="6624737"/>
            <a:ext cx="504056" cy="260647"/>
          </a:xfrm>
          <a:prstGeom prst="rect">
            <a:avLst/>
          </a:prstGeom>
        </p:spPr>
        <p:txBody>
          <a:bodyPr vert="horz" lIns="91440" tIns="45720" rIns="91440" bIns="45720" rtlCol="0" anchor="t"/>
          <a:lstStyle>
            <a:lvl1pPr algn="r">
              <a:defRPr sz="1000">
                <a:solidFill>
                  <a:schemeClr val="accent5"/>
                </a:solidFill>
                <a:latin typeface="Arial" charset="0"/>
                <a:ea typeface="Arial" charset="0"/>
                <a:cs typeface="Arial" charset="0"/>
              </a:defRPr>
            </a:lvl1pPr>
          </a:lstStyle>
          <a:p>
            <a:fld id="{6D22F896-40B5-4ADD-8801-0D06FADFA095}" type="slidenum">
              <a:rPr lang="en-US" smtClean="0"/>
              <a:pPr/>
              <a:t>‹#›</a:t>
            </a:fld>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cxnSp>
        <p:nvCxnSpPr>
          <p:cNvPr id="15" name="Straight Connector 14"/>
          <p:cNvCxnSpPr/>
          <p:nvPr/>
        </p:nvCxnSpPr>
        <p:spPr>
          <a:xfrm>
            <a:off x="1454239" y="3804985"/>
            <a:ext cx="8630446" cy="0"/>
          </a:xfrm>
          <a:prstGeom prst="line">
            <a:avLst/>
          </a:prstGeom>
          <a:ln w="31750">
            <a:solidFill>
              <a:schemeClr val="accent5">
                <a:lumMod val="75000"/>
              </a:schemeClr>
            </a:solidFill>
          </a:ln>
        </p:spPr>
        <p:style>
          <a:lnRef idx="3">
            <a:schemeClr val="accent1"/>
          </a:lnRef>
          <a:fillRef idx="0">
            <a:schemeClr val="accent1"/>
          </a:fillRef>
          <a:effectRef idx="2">
            <a:schemeClr val="accent1"/>
          </a:effectRef>
          <a:fontRef idx="minor">
            <a:schemeClr val="tx1"/>
          </a:fontRef>
        </p:style>
      </p:cxnSp>
      <p:sp>
        <p:nvSpPr>
          <p:cNvPr id="7" name="Title 6"/>
          <p:cNvSpPr>
            <a:spLocks noGrp="1"/>
          </p:cNvSpPr>
          <p:nvPr>
            <p:ph type="title"/>
          </p:nvPr>
        </p:nvSpPr>
        <p:spPr/>
        <p:txBody>
          <a:bodyPr/>
          <a:lstStyle/>
          <a:p>
            <a:r>
              <a:rPr lang="en-US" smtClean="0"/>
              <a:t>Click to edit Master title style</a:t>
            </a:r>
            <a:endParaRPr lang="en-US"/>
          </a:p>
        </p:txBody>
      </p:sp>
      <p:sp>
        <p:nvSpPr>
          <p:cNvPr id="9" name="Slide Number Placeholder 5"/>
          <p:cNvSpPr>
            <a:spLocks noGrp="1"/>
          </p:cNvSpPr>
          <p:nvPr>
            <p:ph type="sldNum" sz="quarter" idx="4"/>
          </p:nvPr>
        </p:nvSpPr>
        <p:spPr>
          <a:xfrm>
            <a:off x="11712624" y="6624737"/>
            <a:ext cx="504056" cy="260647"/>
          </a:xfrm>
          <a:prstGeom prst="rect">
            <a:avLst/>
          </a:prstGeom>
        </p:spPr>
        <p:txBody>
          <a:bodyPr vert="horz" lIns="91440" tIns="45720" rIns="91440" bIns="45720" rtlCol="0" anchor="t"/>
          <a:lstStyle>
            <a:lvl1pPr algn="r">
              <a:defRPr sz="1000">
                <a:solidFill>
                  <a:schemeClr val="accent5"/>
                </a:solidFill>
                <a:latin typeface="Arial" charset="0"/>
                <a:ea typeface="Arial" charset="0"/>
                <a:cs typeface="Arial" charset="0"/>
              </a:defRPr>
            </a:lvl1pPr>
          </a:lstStyle>
          <a:p>
            <a:fld id="{6D22F896-40B5-4ADD-8801-0D06FADFA095}" type="slidenum">
              <a:rPr lang="en-US" smtClean="0"/>
              <a:pPr/>
              <a:t>‹#›</a:t>
            </a:fld>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31047" y="90765"/>
            <a:ext cx="9603275" cy="515725"/>
          </a:xfrm>
          <a:prstGeom prst="rect">
            <a:avLst/>
          </a:prstGeom>
        </p:spPr>
        <p:txBody>
          <a:bodyPr>
            <a:normAutofit/>
          </a:bodyPr>
          <a:lstStyle>
            <a:lvl1pPr>
              <a:defRPr sz="2800">
                <a:solidFill>
                  <a:schemeClr val="bg1"/>
                </a:solidFill>
                <a:latin typeface="Alido" charset="0"/>
                <a:ea typeface="Alido" charset="0"/>
                <a:cs typeface="Alido" charset="0"/>
              </a:defRPr>
            </a:lvl1pPr>
          </a:lstStyle>
          <a:p>
            <a:r>
              <a:rPr lang="en-US" dirty="0" smtClean="0"/>
              <a:t>Click to edit Master title style</a:t>
            </a:r>
            <a:endParaRPr lang="en-US" dirty="0"/>
          </a:p>
        </p:txBody>
      </p:sp>
      <p:sp>
        <p:nvSpPr>
          <p:cNvPr id="5" name="Slide Number Placeholder 5"/>
          <p:cNvSpPr>
            <a:spLocks noGrp="1"/>
          </p:cNvSpPr>
          <p:nvPr>
            <p:ph type="sldNum" sz="quarter" idx="4"/>
          </p:nvPr>
        </p:nvSpPr>
        <p:spPr>
          <a:xfrm>
            <a:off x="11712624" y="6624737"/>
            <a:ext cx="504056" cy="260647"/>
          </a:xfrm>
          <a:prstGeom prst="rect">
            <a:avLst/>
          </a:prstGeom>
        </p:spPr>
        <p:txBody>
          <a:bodyPr vert="horz" lIns="91440" tIns="45720" rIns="91440" bIns="45720" rtlCol="0" anchor="t"/>
          <a:lstStyle>
            <a:lvl1pPr algn="r">
              <a:defRPr sz="1000">
                <a:solidFill>
                  <a:schemeClr val="accent5"/>
                </a:solidFill>
                <a:latin typeface="Arial" charset="0"/>
                <a:ea typeface="Arial" charset="0"/>
                <a:cs typeface="Arial" charset="0"/>
              </a:defRPr>
            </a:lvl1pPr>
          </a:lstStyle>
          <a:p>
            <a:fld id="{6D22F896-40B5-4ADD-8801-0D06FADFA095}" type="slidenum">
              <a:rPr lang="en-US" smtClean="0"/>
              <a:pPr/>
              <a:t>‹#›</a:t>
            </a:fld>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Click to edit Master title style</a:t>
            </a:r>
            <a:endParaRPr lang="en-US" dirty="0"/>
          </a:p>
        </p:txBody>
      </p:sp>
      <p:sp>
        <p:nvSpPr>
          <p:cNvPr id="7" name="Slide Number Placeholder 5"/>
          <p:cNvSpPr>
            <a:spLocks noGrp="1"/>
          </p:cNvSpPr>
          <p:nvPr>
            <p:ph type="sldNum" sz="quarter" idx="4"/>
          </p:nvPr>
        </p:nvSpPr>
        <p:spPr>
          <a:xfrm>
            <a:off x="11712624" y="6624737"/>
            <a:ext cx="504056" cy="260647"/>
          </a:xfrm>
          <a:prstGeom prst="rect">
            <a:avLst/>
          </a:prstGeom>
        </p:spPr>
        <p:txBody>
          <a:bodyPr vert="horz" lIns="91440" tIns="45720" rIns="91440" bIns="45720" rtlCol="0" anchor="t"/>
          <a:lstStyle>
            <a:lvl1pPr algn="r">
              <a:defRPr sz="1000">
                <a:solidFill>
                  <a:schemeClr val="accent5"/>
                </a:solidFill>
                <a:latin typeface="Arial" charset="0"/>
                <a:ea typeface="Arial" charset="0"/>
                <a:cs typeface="Arial" charset="0"/>
              </a:defRPr>
            </a:lvl1pPr>
          </a:lstStyle>
          <a:p>
            <a:fld id="{6D22F896-40B5-4ADD-8801-0D06FADFA095}" type="slidenum">
              <a:rPr lang="en-US" smtClean="0"/>
              <a:pPr/>
              <a:t>‹#›</a:t>
            </a:fld>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Slide Number Placeholder 5"/>
          <p:cNvSpPr>
            <a:spLocks noGrp="1"/>
          </p:cNvSpPr>
          <p:nvPr>
            <p:ph type="sldNum" sz="quarter" idx="4"/>
          </p:nvPr>
        </p:nvSpPr>
        <p:spPr>
          <a:xfrm>
            <a:off x="11712624" y="6624737"/>
            <a:ext cx="504056" cy="260647"/>
          </a:xfrm>
          <a:prstGeom prst="rect">
            <a:avLst/>
          </a:prstGeom>
        </p:spPr>
        <p:txBody>
          <a:bodyPr vert="horz" lIns="91440" tIns="45720" rIns="91440" bIns="45720" rtlCol="0" anchor="t"/>
          <a:lstStyle>
            <a:lvl1pPr algn="r">
              <a:defRPr sz="1000">
                <a:solidFill>
                  <a:schemeClr val="accent5"/>
                </a:solidFill>
                <a:latin typeface="Arial" charset="0"/>
                <a:ea typeface="Arial" charset="0"/>
                <a:cs typeface="Arial" charset="0"/>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49158407"/>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smtClean="0"/>
              <a:t>Click to edit Master title style</a:t>
            </a:r>
            <a:endParaRPr lang="en-US"/>
          </a:p>
        </p:txBody>
      </p:sp>
      <p:sp>
        <p:nvSpPr>
          <p:cNvPr id="8" name="Slide Number Placeholder 5"/>
          <p:cNvSpPr>
            <a:spLocks noGrp="1"/>
          </p:cNvSpPr>
          <p:nvPr>
            <p:ph type="sldNum" sz="quarter" idx="4"/>
          </p:nvPr>
        </p:nvSpPr>
        <p:spPr>
          <a:xfrm>
            <a:off x="11712624" y="6624737"/>
            <a:ext cx="504056" cy="260647"/>
          </a:xfrm>
          <a:prstGeom prst="rect">
            <a:avLst/>
          </a:prstGeom>
        </p:spPr>
        <p:txBody>
          <a:bodyPr vert="horz" lIns="91440" tIns="45720" rIns="91440" bIns="45720" rtlCol="0" anchor="t"/>
          <a:lstStyle>
            <a:lvl1pPr algn="r">
              <a:defRPr sz="1000">
                <a:solidFill>
                  <a:schemeClr val="accent5"/>
                </a:solidFill>
                <a:latin typeface="Arial" charset="0"/>
                <a:ea typeface="Arial" charset="0"/>
                <a:cs typeface="Arial" charset="0"/>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1834610"/>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11712624" y="6624737"/>
            <a:ext cx="504056" cy="260647"/>
          </a:xfrm>
          <a:prstGeom prst="rect">
            <a:avLst/>
          </a:prstGeom>
        </p:spPr>
        <p:txBody>
          <a:bodyPr vert="horz" lIns="91440" tIns="45720" rIns="91440" bIns="45720" rtlCol="0" anchor="t"/>
          <a:lstStyle>
            <a:lvl1pPr algn="r">
              <a:defRPr sz="1000">
                <a:solidFill>
                  <a:schemeClr val="accent5"/>
                </a:solidFill>
                <a:latin typeface="Arial" charset="0"/>
                <a:ea typeface="Arial" charset="0"/>
                <a:cs typeface="Arial" charset="0"/>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61810079"/>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fr-FR" smtClean="0"/>
              <a:t>Cliquez et modifiez le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Cliquez pour modifier le style des sous-titres du masque</a:t>
            </a:r>
            <a:endParaRPr lang="fr-FR"/>
          </a:p>
        </p:txBody>
      </p:sp>
      <p:sp>
        <p:nvSpPr>
          <p:cNvPr id="9" name="Slide Number Placeholder 5"/>
          <p:cNvSpPr>
            <a:spLocks noGrp="1"/>
          </p:cNvSpPr>
          <p:nvPr>
            <p:ph type="sldNum" sz="quarter" idx="4"/>
          </p:nvPr>
        </p:nvSpPr>
        <p:spPr>
          <a:xfrm>
            <a:off x="11712624" y="6624737"/>
            <a:ext cx="504056" cy="260647"/>
          </a:xfrm>
          <a:prstGeom prst="rect">
            <a:avLst/>
          </a:prstGeom>
        </p:spPr>
        <p:txBody>
          <a:bodyPr vert="horz" lIns="91440" tIns="45720" rIns="91440" bIns="45720" rtlCol="0" anchor="t"/>
          <a:lstStyle>
            <a:lvl1pPr algn="r">
              <a:defRPr sz="1000">
                <a:solidFill>
                  <a:schemeClr val="accent5"/>
                </a:solidFill>
                <a:latin typeface="Arial" charset="0"/>
                <a:ea typeface="Arial" charset="0"/>
                <a:cs typeface="Arial" charset="0"/>
              </a:defRPr>
            </a:lvl1pPr>
          </a:lstStyle>
          <a:p>
            <a:fld id="{6D22F896-40B5-4ADD-8801-0D06FADFA095}" type="slidenum">
              <a:rPr lang="en-US" smtClean="0"/>
              <a:pPr/>
              <a:t>‹#›</a:t>
            </a:fld>
            <a:endParaRPr lang="en-US" dirty="0"/>
          </a:p>
        </p:txBody>
      </p:sp>
    </p:spTree>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7" Type="http://schemas.openxmlformats.org/officeDocument/2006/relationships/image" Target="../media/image1.tif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4" Type="http://schemas.openxmlformats.org/officeDocument/2006/relationships/theme" Target="../theme/theme2.xml"/><Relationship Id="rId1" Type="http://schemas.openxmlformats.org/officeDocument/2006/relationships/slideLayout" Target="../slideLayouts/slideLayout6.xml"/><Relationship Id="rId2"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slideLayout" Target="../slideLayouts/slideLayout10.xml"/><Relationship Id="rId3"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27848" y="1567862"/>
            <a:ext cx="11163409" cy="4730301"/>
          </a:xfrm>
          <a:prstGeom prst="rect">
            <a:avLst/>
          </a:prstGeom>
        </p:spPr>
        <p:txBody>
          <a:bodyPr vert="horz" lIns="10800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1712624" y="6624737"/>
            <a:ext cx="504056" cy="260647"/>
          </a:xfrm>
          <a:prstGeom prst="rect">
            <a:avLst/>
          </a:prstGeom>
        </p:spPr>
        <p:txBody>
          <a:bodyPr vert="horz" lIns="91440" tIns="45720" rIns="91440" bIns="45720" rtlCol="0" anchor="t"/>
          <a:lstStyle>
            <a:lvl1pPr algn="r">
              <a:defRPr sz="1000">
                <a:solidFill>
                  <a:schemeClr val="accent5"/>
                </a:solidFill>
                <a:latin typeface="Arial" charset="0"/>
                <a:ea typeface="Arial" charset="0"/>
                <a:cs typeface="Arial" charset="0"/>
              </a:defRPr>
            </a:lvl1pPr>
          </a:lstStyle>
          <a:p>
            <a:fld id="{6D22F896-40B5-4ADD-8801-0D06FADFA095}" type="slidenum">
              <a:rPr lang="en-US" smtClean="0"/>
              <a:pPr/>
              <a:t>‹#›</a:t>
            </a:fld>
            <a:endParaRPr lang="en-US" dirty="0"/>
          </a:p>
        </p:txBody>
      </p:sp>
      <p:sp>
        <p:nvSpPr>
          <p:cNvPr id="16" name="Title Placeholder 15"/>
          <p:cNvSpPr>
            <a:spLocks noGrp="1"/>
          </p:cNvSpPr>
          <p:nvPr>
            <p:ph type="title"/>
          </p:nvPr>
        </p:nvSpPr>
        <p:spPr>
          <a:xfrm>
            <a:off x="511629" y="-9335"/>
            <a:ext cx="10515600" cy="757624"/>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cxnSp>
        <p:nvCxnSpPr>
          <p:cNvPr id="11" name="Straight Connector 10"/>
          <p:cNvCxnSpPr/>
          <p:nvPr userDrawn="1"/>
        </p:nvCxnSpPr>
        <p:spPr>
          <a:xfrm flipV="1">
            <a:off x="1241836" y="618277"/>
            <a:ext cx="9318660" cy="241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userDrawn="1"/>
        </p:nvPicPr>
        <p:blipFill>
          <a:blip r:embed="rId7"/>
          <a:stretch>
            <a:fillRect/>
          </a:stretch>
        </p:blipFill>
        <p:spPr>
          <a:xfrm>
            <a:off x="0" y="0"/>
            <a:ext cx="12192000" cy="1358811"/>
          </a:xfrm>
          <a:prstGeom prst="rect">
            <a:avLst/>
          </a:prstGeom>
        </p:spPr>
      </p:pic>
      <p:cxnSp>
        <p:nvCxnSpPr>
          <p:cNvPr id="15" name="Straight Connector 14"/>
          <p:cNvCxnSpPr/>
          <p:nvPr userDrawn="1"/>
        </p:nvCxnSpPr>
        <p:spPr>
          <a:xfrm>
            <a:off x="1199456" y="597788"/>
            <a:ext cx="9507815" cy="2290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7" name="Group 16"/>
          <p:cNvGrpSpPr/>
          <p:nvPr userDrawn="1"/>
        </p:nvGrpSpPr>
        <p:grpSpPr>
          <a:xfrm>
            <a:off x="11287905" y="836712"/>
            <a:ext cx="1144798" cy="503475"/>
            <a:chOff x="3660234" y="2944785"/>
            <a:chExt cx="1274325" cy="503475"/>
          </a:xfrm>
        </p:grpSpPr>
        <p:sp>
          <p:nvSpPr>
            <p:cNvPr id="18" name="ZoneTexte 11"/>
            <p:cNvSpPr txBox="1"/>
            <p:nvPr/>
          </p:nvSpPr>
          <p:spPr>
            <a:xfrm>
              <a:off x="3660234" y="2944785"/>
              <a:ext cx="1274325" cy="369332"/>
            </a:xfrm>
            <a:prstGeom prst="rect">
              <a:avLst/>
            </a:prstGeom>
            <a:noFill/>
          </p:spPr>
          <p:txBody>
            <a:bodyPr wrap="square" rtlCol="0">
              <a:spAutoFit/>
            </a:bodyPr>
            <a:lstStyle/>
            <a:p>
              <a:r>
                <a:rPr lang="fr-FR" dirty="0" smtClean="0">
                  <a:solidFill>
                    <a:schemeClr val="bg1"/>
                  </a:solidFill>
                  <a:latin typeface="Book Antiqua" charset="0"/>
                  <a:ea typeface="Book Antiqua" charset="0"/>
                  <a:cs typeface="Book Antiqua" charset="0"/>
                </a:rPr>
                <a:t>ALTIA</a:t>
              </a:r>
              <a:endParaRPr lang="fr-FR" sz="1100" dirty="0" smtClean="0">
                <a:solidFill>
                  <a:schemeClr val="bg1"/>
                </a:solidFill>
                <a:latin typeface="Book Antiqua" charset="0"/>
                <a:ea typeface="Book Antiqua" charset="0"/>
                <a:cs typeface="Book Antiqua" charset="0"/>
              </a:endParaRPr>
            </a:p>
          </p:txBody>
        </p:sp>
        <p:sp>
          <p:nvSpPr>
            <p:cNvPr id="19" name="Rectangle 18"/>
            <p:cNvSpPr/>
            <p:nvPr/>
          </p:nvSpPr>
          <p:spPr>
            <a:xfrm>
              <a:off x="3732230" y="3232816"/>
              <a:ext cx="964678" cy="215444"/>
            </a:xfrm>
            <a:prstGeom prst="rect">
              <a:avLst/>
            </a:prstGeom>
          </p:spPr>
          <p:txBody>
            <a:bodyPr wrap="square">
              <a:spAutoFit/>
            </a:bodyPr>
            <a:lstStyle/>
            <a:p>
              <a:r>
                <a:rPr lang="fr-FR" sz="800" dirty="0" smtClean="0">
                  <a:solidFill>
                    <a:schemeClr val="bg1"/>
                  </a:solidFill>
                  <a:latin typeface="Book Antiqua" charset="0"/>
                  <a:ea typeface="Book Antiqua" charset="0"/>
                  <a:cs typeface="Book Antiqua" charset="0"/>
                </a:rPr>
                <a:t>  FINANCE</a:t>
              </a:r>
              <a:endParaRPr lang="fr-FR" sz="600" dirty="0">
                <a:solidFill>
                  <a:schemeClr val="bg1"/>
                </a:solidFill>
                <a:latin typeface="Calibri" charset="0"/>
                <a:ea typeface="Calibri" charset="0"/>
                <a:cs typeface="Calibri" charset="0"/>
              </a:endParaRPr>
            </a:p>
          </p:txBody>
        </p:sp>
      </p:grpSp>
      <p:sp>
        <p:nvSpPr>
          <p:cNvPr id="13" name="Rounded Rectangle 12"/>
          <p:cNvSpPr/>
          <p:nvPr userDrawn="1"/>
        </p:nvSpPr>
        <p:spPr>
          <a:xfrm>
            <a:off x="623392" y="-100050"/>
            <a:ext cx="5832648" cy="999354"/>
          </a:xfrm>
          <a:prstGeom prst="roundRect">
            <a:avLst/>
          </a:prstGeom>
          <a:solidFill>
            <a:schemeClr val="accent5">
              <a:lumMod val="50000"/>
              <a:alpha val="62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p:cNvSpPr txBox="1">
            <a:spLocks/>
          </p:cNvSpPr>
          <p:nvPr userDrawn="1"/>
        </p:nvSpPr>
        <p:spPr>
          <a:xfrm>
            <a:off x="5339916" y="6597352"/>
            <a:ext cx="1512168" cy="3075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0" i="0" kern="1200" cap="all">
                <a:solidFill>
                  <a:schemeClr val="bg1"/>
                </a:solidFill>
                <a:effectLst/>
                <a:latin typeface="Alido" charset="0"/>
                <a:ea typeface="Alido" charset="0"/>
                <a:cs typeface="Alido" charset="0"/>
              </a:defRPr>
            </a:lvl1pPr>
          </a:lstStyle>
          <a:p>
            <a:r>
              <a:rPr lang="fr-FR" sz="700" b="1" dirty="0" smtClean="0">
                <a:solidFill>
                  <a:schemeClr val="bg1">
                    <a:lumMod val="65000"/>
                  </a:schemeClr>
                </a:solidFill>
                <a:latin typeface="Arial" charset="0"/>
                <a:ea typeface="Arial" charset="0"/>
                <a:cs typeface="Arial" charset="0"/>
              </a:rPr>
              <a:t>strictement confidentiel</a:t>
            </a:r>
            <a:endParaRPr lang="fr-FR" sz="700" b="1" dirty="0">
              <a:solidFill>
                <a:schemeClr val="bg1">
                  <a:lumMod val="65000"/>
                </a:schemeClr>
              </a:solidFill>
              <a:latin typeface="Arial" charset="0"/>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4" r:id="rId4"/>
    <p:sldLayoutId id="2147483655" r:id="rId5"/>
  </p:sldLayoutIdLst>
  <p:timing>
    <p:tnLst>
      <p:par>
        <p:cTn xmlns:p14="http://schemas.microsoft.com/office/powerpoint/2010/main" id="1" dur="indefinite" restart="never" nodeType="tmRoot"/>
      </p:par>
    </p:tnLst>
  </p:timing>
  <p:hf hdr="0" ftr="0" dt="0"/>
  <p:txStyles>
    <p:titleStyle>
      <a:lvl1pPr algn="l" defTabSz="914400" rtl="0" eaLnBrk="1" latinLnBrk="0" hangingPunct="1">
        <a:lnSpc>
          <a:spcPct val="90000"/>
        </a:lnSpc>
        <a:spcBef>
          <a:spcPct val="0"/>
        </a:spcBef>
        <a:buNone/>
        <a:defRPr sz="2800" b="0" i="0" kern="1200" cap="all">
          <a:solidFill>
            <a:schemeClr val="bg1"/>
          </a:solidFill>
          <a:effectLst/>
          <a:latin typeface="Alido" charset="0"/>
          <a:ea typeface="Alido" charset="0"/>
          <a:cs typeface="Alido" charset="0"/>
        </a:defRPr>
      </a:lvl1pPr>
    </p:titleStyle>
    <p:bodyStyle>
      <a:lvl1pPr marL="0" indent="0" algn="l" defTabSz="914400" rtl="0" eaLnBrk="1" latinLnBrk="0" hangingPunct="1">
        <a:lnSpc>
          <a:spcPct val="120000"/>
        </a:lnSpc>
        <a:spcBef>
          <a:spcPts val="1000"/>
        </a:spcBef>
        <a:buClr>
          <a:schemeClr val="accent1"/>
        </a:buClr>
        <a:buSzPct val="100000"/>
        <a:buFontTx/>
        <a:buNone/>
        <a:defRPr sz="1400" kern="1200">
          <a:solidFill>
            <a:schemeClr val="tx1">
              <a:lumMod val="75000"/>
              <a:lumOff val="25000"/>
            </a:schemeClr>
          </a:solidFill>
          <a:effectLst/>
          <a:latin typeface="Montserrat" charset="0"/>
          <a:ea typeface="Montserrat" charset="0"/>
          <a:cs typeface="Montserrat" charset="0"/>
        </a:defRPr>
      </a:lvl1pPr>
      <a:lvl2pPr marL="133200" indent="0" algn="l" defTabSz="914400" rtl="0" eaLnBrk="1" latinLnBrk="0" hangingPunct="1">
        <a:lnSpc>
          <a:spcPct val="120000"/>
        </a:lnSpc>
        <a:spcBef>
          <a:spcPts val="500"/>
        </a:spcBef>
        <a:buClr>
          <a:schemeClr val="accent1"/>
        </a:buClr>
        <a:buSzPct val="100000"/>
        <a:buFontTx/>
        <a:buNone/>
        <a:defRPr sz="1200" kern="1200" cap="none" baseline="0">
          <a:solidFill>
            <a:schemeClr val="accent6">
              <a:lumMod val="75000"/>
            </a:schemeClr>
          </a:solidFill>
          <a:effectLst/>
          <a:latin typeface="Montserrat" charset="0"/>
          <a:ea typeface="Montserrat" charset="0"/>
          <a:cs typeface="Montserrat" charset="0"/>
        </a:defRPr>
      </a:lvl2pPr>
      <a:lvl3pPr marL="63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accent6">
              <a:lumMod val="75000"/>
            </a:schemeClr>
          </a:solidFill>
          <a:effectLst/>
          <a:latin typeface="Montserrat" charset="0"/>
          <a:ea typeface="Montserrat" charset="0"/>
          <a:cs typeface="Montserrat" charset="0"/>
        </a:defRPr>
      </a:lvl3pPr>
      <a:lvl4pPr marL="88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cap="none" baseline="0">
          <a:solidFill>
            <a:schemeClr val="accent6">
              <a:lumMod val="75000"/>
            </a:schemeClr>
          </a:solidFill>
          <a:effectLst/>
          <a:latin typeface="Montserrat" charset="0"/>
          <a:ea typeface="Montserrat" charset="0"/>
          <a:cs typeface="Montserrat" charset="0"/>
        </a:defRPr>
      </a:lvl4pPr>
      <a:lvl5pPr marL="1085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accent6">
              <a:lumMod val="75000"/>
            </a:schemeClr>
          </a:solidFill>
          <a:effectLst/>
          <a:latin typeface="Montserrat" charset="0"/>
          <a:ea typeface="Montserrat" charset="0"/>
          <a:cs typeface="Montserrat" charset="0"/>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4292" userDrawn="1">
          <p15:clr>
            <a:srgbClr val="F26B43"/>
          </p15:clr>
        </p15:guide>
        <p15:guide id="2" pos="765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itle Placeholder 7"/>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7" name="Title 1"/>
          <p:cNvSpPr txBox="1">
            <a:spLocks/>
          </p:cNvSpPr>
          <p:nvPr userDrawn="1"/>
        </p:nvSpPr>
        <p:spPr>
          <a:xfrm>
            <a:off x="5339916" y="6597352"/>
            <a:ext cx="1512168" cy="3075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0" i="0" kern="1200" cap="all">
                <a:solidFill>
                  <a:schemeClr val="bg1"/>
                </a:solidFill>
                <a:effectLst/>
                <a:latin typeface="Alido" charset="0"/>
                <a:ea typeface="Alido" charset="0"/>
                <a:cs typeface="Alido" charset="0"/>
              </a:defRPr>
            </a:lvl1pPr>
          </a:lstStyle>
          <a:p>
            <a:r>
              <a:rPr lang="fr-FR" sz="700" b="1" dirty="0" smtClean="0">
                <a:solidFill>
                  <a:schemeClr val="bg1">
                    <a:lumMod val="65000"/>
                  </a:schemeClr>
                </a:solidFill>
                <a:latin typeface="Arial" charset="0"/>
                <a:ea typeface="Arial" charset="0"/>
                <a:cs typeface="Arial" charset="0"/>
              </a:rPr>
              <a:t>strictement confidentiel</a:t>
            </a:r>
            <a:endParaRPr lang="fr-FR" sz="700" b="1" dirty="0">
              <a:solidFill>
                <a:schemeClr val="bg1">
                  <a:lumMod val="65000"/>
                </a:schemeClr>
              </a:solidFill>
              <a:latin typeface="Arial" charset="0"/>
              <a:ea typeface="Arial" charset="0"/>
              <a:cs typeface="Arial" charset="0"/>
            </a:endParaRPr>
          </a:p>
        </p:txBody>
      </p:sp>
      <p:sp>
        <p:nvSpPr>
          <p:cNvPr id="9" name="Slide Number Placeholder 5"/>
          <p:cNvSpPr>
            <a:spLocks noGrp="1"/>
          </p:cNvSpPr>
          <p:nvPr>
            <p:ph type="sldNum" sz="quarter" idx="4"/>
          </p:nvPr>
        </p:nvSpPr>
        <p:spPr>
          <a:xfrm>
            <a:off x="11712624" y="6624737"/>
            <a:ext cx="504056" cy="260647"/>
          </a:xfrm>
          <a:prstGeom prst="rect">
            <a:avLst/>
          </a:prstGeom>
        </p:spPr>
        <p:txBody>
          <a:bodyPr vert="horz" lIns="91440" tIns="45720" rIns="91440" bIns="45720" rtlCol="0" anchor="t"/>
          <a:lstStyle>
            <a:lvl1pPr algn="r">
              <a:defRPr sz="1000">
                <a:solidFill>
                  <a:schemeClr val="accent5"/>
                </a:solidFill>
                <a:latin typeface="Arial" charset="0"/>
                <a:ea typeface="Arial" charset="0"/>
                <a:cs typeface="Arial" charset="0"/>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24027285"/>
      </p:ext>
    </p:extLst>
  </p:cSld>
  <p:clrMap bg1="lt1" tx1="dk1" bg2="lt2" tx2="dk2" accent1="accent1" accent2="accent2" accent3="accent3" accent4="accent4" accent5="accent5" accent6="accent6" hlink="hlink" folHlink="folHlink"/>
  <p:sldLayoutIdLst>
    <p:sldLayoutId id="2147483671" r:id="rId1"/>
    <p:sldLayoutId id="2147483675" r:id="rId2"/>
    <p:sldLayoutId id="2147483676" r:id="rId3"/>
  </p:sldLayoutIdLst>
  <p:timing>
    <p:tnLst>
      <p:par>
        <p:cTn xmlns:p14="http://schemas.microsoft.com/office/powerpoint/2010/mai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Tx/>
        <a:buNone/>
        <a:defRPr sz="1400" kern="1200">
          <a:solidFill>
            <a:schemeClr val="tx1">
              <a:lumMod val="85000"/>
              <a:lumOff val="15000"/>
            </a:schemeClr>
          </a:solidFill>
          <a:latin typeface="Montserrat" charset="0"/>
          <a:ea typeface="Montserrat" charset="0"/>
          <a:cs typeface="Montserrat" charset="0"/>
        </a:defRPr>
      </a:lvl1pPr>
      <a:lvl2pPr marL="457200" indent="0" algn="l" defTabSz="914400" rtl="0" eaLnBrk="1" latinLnBrk="0" hangingPunct="1">
        <a:lnSpc>
          <a:spcPct val="90000"/>
        </a:lnSpc>
        <a:spcBef>
          <a:spcPts val="500"/>
        </a:spcBef>
        <a:buFontTx/>
        <a:buNone/>
        <a:defRPr sz="1200" kern="1200">
          <a:solidFill>
            <a:srgbClr val="0070C0"/>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1200" kern="1200">
          <a:solidFill>
            <a:srgbClr val="0070C0"/>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200" kern="1200">
          <a:solidFill>
            <a:srgbClr val="0070C0"/>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200" kern="1200">
          <a:solidFill>
            <a:srgbClr val="0070C0"/>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536714" y="96315"/>
            <a:ext cx="11364075" cy="6218516"/>
          </a:xfrm>
          <a:prstGeom prst="rect">
            <a:avLst/>
          </a:prstGeom>
        </p:spPr>
        <p:txBody>
          <a:bodyPr vert="horz" lIns="91440" tIns="45720" rIns="91440" bIns="45720" rtlCol="0">
            <a:normAutofit/>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grpSp>
        <p:nvGrpSpPr>
          <p:cNvPr id="11" name="Group 10"/>
          <p:cNvGrpSpPr/>
          <p:nvPr userDrawn="1"/>
        </p:nvGrpSpPr>
        <p:grpSpPr>
          <a:xfrm>
            <a:off x="5751818" y="332110"/>
            <a:ext cx="5919625" cy="696933"/>
            <a:chOff x="5751818" y="698643"/>
            <a:chExt cx="5919625" cy="696933"/>
          </a:xfrm>
        </p:grpSpPr>
        <p:cxnSp>
          <p:nvCxnSpPr>
            <p:cNvPr id="9" name="Straight Connector 8"/>
            <p:cNvCxnSpPr/>
            <p:nvPr userDrawn="1"/>
          </p:nvCxnSpPr>
          <p:spPr>
            <a:xfrm>
              <a:off x="5774076" y="698643"/>
              <a:ext cx="589736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5751818" y="1395576"/>
              <a:ext cx="589736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2" name="Title 1"/>
          <p:cNvSpPr txBox="1">
            <a:spLocks/>
          </p:cNvSpPr>
          <p:nvPr userDrawn="1"/>
        </p:nvSpPr>
        <p:spPr>
          <a:xfrm>
            <a:off x="5339916" y="6597352"/>
            <a:ext cx="1512168" cy="3075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0" i="0" kern="1200" cap="all">
                <a:solidFill>
                  <a:schemeClr val="bg1"/>
                </a:solidFill>
                <a:effectLst/>
                <a:latin typeface="Alido" charset="0"/>
                <a:ea typeface="Alido" charset="0"/>
                <a:cs typeface="Alido" charset="0"/>
              </a:defRPr>
            </a:lvl1pPr>
          </a:lstStyle>
          <a:p>
            <a:r>
              <a:rPr lang="fr-FR" sz="700" b="1" dirty="0" smtClean="0">
                <a:solidFill>
                  <a:schemeClr val="bg1">
                    <a:lumMod val="65000"/>
                  </a:schemeClr>
                </a:solidFill>
                <a:latin typeface="Arial" charset="0"/>
                <a:ea typeface="Arial" charset="0"/>
                <a:cs typeface="Arial" charset="0"/>
              </a:rPr>
              <a:t>strictement confidentiel</a:t>
            </a:r>
            <a:endParaRPr lang="fr-FR" sz="700" b="1" dirty="0">
              <a:solidFill>
                <a:schemeClr val="bg1">
                  <a:lumMod val="65000"/>
                </a:schemeClr>
              </a:solidFill>
              <a:latin typeface="Arial" charset="0"/>
              <a:ea typeface="Arial" charset="0"/>
              <a:cs typeface="Arial" charset="0"/>
            </a:endParaRPr>
          </a:p>
        </p:txBody>
      </p:sp>
      <p:sp>
        <p:nvSpPr>
          <p:cNvPr id="13" name="Slide Number Placeholder 5"/>
          <p:cNvSpPr>
            <a:spLocks noGrp="1"/>
          </p:cNvSpPr>
          <p:nvPr>
            <p:ph type="sldNum" sz="quarter" idx="4"/>
          </p:nvPr>
        </p:nvSpPr>
        <p:spPr>
          <a:xfrm>
            <a:off x="11712624" y="6624737"/>
            <a:ext cx="504056" cy="260647"/>
          </a:xfrm>
          <a:prstGeom prst="rect">
            <a:avLst/>
          </a:prstGeom>
        </p:spPr>
        <p:txBody>
          <a:bodyPr vert="horz" lIns="91440" tIns="45720" rIns="91440" bIns="45720" rtlCol="0" anchor="t"/>
          <a:lstStyle>
            <a:lvl1pPr algn="r">
              <a:defRPr sz="1000">
                <a:solidFill>
                  <a:schemeClr val="accent5"/>
                </a:solidFill>
                <a:latin typeface="Arial" charset="0"/>
                <a:ea typeface="Arial" charset="0"/>
                <a:cs typeface="Arial" charset="0"/>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51707369"/>
      </p:ext>
    </p:extLst>
  </p:cSld>
  <p:clrMap bg1="lt1" tx1="dk1" bg2="lt2" tx2="dk2" accent1="accent1" accent2="accent2" accent3="accent3" accent4="accent4" accent5="accent5" accent6="accent6" hlink="hlink" folHlink="folHlink"/>
  <p:sldLayoutIdLst>
    <p:sldLayoutId id="2147483682" r:id="rId1"/>
    <p:sldLayoutId id="2147483688" r:id="rId2"/>
  </p:sldLayoutIdLst>
  <p:timing>
    <p:tnLst>
      <p:par>
        <p:cTn xmlns:p14="http://schemas.microsoft.com/office/powerpoint/2010/main" id="1" dur="indefinite" restart="never" nodeType="tmRoot"/>
      </p:par>
    </p:tnLst>
  </p:timing>
  <p:hf hdr="0" ftr="0" dt="0"/>
  <p:txStyles>
    <p:titleStyle>
      <a:lvl1pPr algn="l" defTabSz="914400" rtl="0" eaLnBrk="1" latinLnBrk="0" hangingPunct="1">
        <a:lnSpc>
          <a:spcPct val="90000"/>
        </a:lnSpc>
        <a:spcBef>
          <a:spcPct val="0"/>
        </a:spcBef>
        <a:buNone/>
        <a:defRPr sz="4400" u="none" kern="1200">
          <a:solidFill>
            <a:schemeClr val="bg1"/>
          </a:solidFill>
          <a:latin typeface="+mj-lt"/>
          <a:ea typeface="+mj-ea"/>
          <a:cs typeface="+mj-cs"/>
        </a:defRPr>
      </a:lvl1pPr>
    </p:titleStyle>
    <p:bodyStyle>
      <a:lvl1pPr marL="0" indent="0" algn="l" defTabSz="914400" rtl="0" eaLnBrk="1" latinLnBrk="0" hangingPunct="1">
        <a:lnSpc>
          <a:spcPct val="90000"/>
        </a:lnSpc>
        <a:spcBef>
          <a:spcPts val="1000"/>
        </a:spcBef>
        <a:buFont typeface="Arial"/>
        <a:buNone/>
        <a:defRPr sz="1600" kern="1200">
          <a:solidFill>
            <a:schemeClr val="tx1"/>
          </a:solidFill>
          <a:latin typeface="+mn-lt"/>
          <a:ea typeface="+mn-ea"/>
          <a:cs typeface="+mn-cs"/>
        </a:defRPr>
      </a:lvl1pPr>
      <a:lvl2pPr marL="0" indent="0" algn="l" defTabSz="914400" rtl="0" eaLnBrk="1" latinLnBrk="0" hangingPunct="1">
        <a:lnSpc>
          <a:spcPct val="150000"/>
        </a:lnSpc>
        <a:spcBef>
          <a:spcPts val="500"/>
        </a:spcBef>
        <a:buFontTx/>
        <a:buNone/>
        <a:defRPr lang="fr-FR" sz="1400" kern="1200" dirty="0" smtClean="0">
          <a:solidFill>
            <a:schemeClr val="bg1">
              <a:lumMod val="65000"/>
            </a:schemeClr>
          </a:solidFill>
          <a:latin typeface="+mn-lt"/>
          <a:ea typeface="+mn-ea"/>
          <a:cs typeface="+mn-cs"/>
        </a:defRPr>
      </a:lvl2pPr>
      <a:lvl3pPr marL="468000" indent="-228600" algn="l" defTabSz="914400" rtl="0" eaLnBrk="1" latinLnBrk="0" hangingPunct="1">
        <a:lnSpc>
          <a:spcPct val="150000"/>
        </a:lnSpc>
        <a:spcBef>
          <a:spcPts val="500"/>
        </a:spcBef>
        <a:buFont typeface="Arial"/>
        <a:buChar char="•"/>
        <a:defRPr lang="fr-FR" sz="1400" kern="1200" dirty="0" smtClean="0">
          <a:solidFill>
            <a:schemeClr val="bg1">
              <a:lumMod val="65000"/>
            </a:schemeClr>
          </a:solidFill>
          <a:latin typeface="+mn-lt"/>
          <a:ea typeface="+mn-ea"/>
          <a:cs typeface="+mn-cs"/>
        </a:defRPr>
      </a:lvl3pPr>
      <a:lvl4pPr marL="720000" indent="-228600" algn="l" defTabSz="914400" rtl="0" eaLnBrk="1" latinLnBrk="0" hangingPunct="1">
        <a:lnSpc>
          <a:spcPct val="150000"/>
        </a:lnSpc>
        <a:spcBef>
          <a:spcPts val="500"/>
        </a:spcBef>
        <a:buFont typeface="Calibri" panose="020F0502020204030204" pitchFamily="34" charset="0"/>
        <a:buChar char="‐"/>
        <a:defRPr lang="fr-FR" sz="1400" kern="1200" dirty="0" smtClean="0">
          <a:solidFill>
            <a:schemeClr val="bg1">
              <a:lumMod val="65000"/>
            </a:schemeClr>
          </a:solidFill>
          <a:latin typeface="+mn-lt"/>
          <a:ea typeface="+mn-ea"/>
          <a:cs typeface="+mn-cs"/>
        </a:defRPr>
      </a:lvl4pPr>
      <a:lvl5pPr marL="1080000" indent="-228600" algn="l" defTabSz="914400" rtl="0" eaLnBrk="1" latinLnBrk="0" hangingPunct="1">
        <a:lnSpc>
          <a:spcPct val="150000"/>
        </a:lnSpc>
        <a:spcBef>
          <a:spcPts val="500"/>
        </a:spcBef>
        <a:buFont typeface="Calibri" panose="020F0502020204030204" pitchFamily="34" charset="0"/>
        <a:buChar char="‐"/>
        <a:defRPr lang="fr-FR" sz="1400" kern="1200" dirty="0">
          <a:solidFill>
            <a:schemeClr val="bg1">
              <a:lumMod val="65000"/>
            </a:schemeClr>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4" Type="http://schemas.openxmlformats.org/officeDocument/2006/relationships/image" Target="../media/image3.png"/><Relationship Id="rId1" Type="http://schemas.openxmlformats.org/officeDocument/2006/relationships/slideLayout" Target="../slideLayouts/slideLayout8.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4" Type="http://schemas.microsoft.com/office/2007/relationships/hdphoto" Target="../media/hdphoto1.wdp"/><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chart" Target="../charts/char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4" Type="http://schemas.openxmlformats.org/officeDocument/2006/relationships/image" Target="../media/image3.png"/><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4" Type="http://schemas.microsoft.com/office/2007/relationships/hdphoto" Target="../media/hdphoto1.wdp"/><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4.png"/><Relationship Id="rId3" Type="http://schemas.microsoft.com/office/2007/relationships/hdphoto" Target="../media/hdphoto1.wdp"/></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4" Type="http://schemas.microsoft.com/office/2007/relationships/hdphoto" Target="../media/hdphoto2.wdp"/><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4.png"/><Relationship Id="rId3"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Espace réservé du contenu 3"/>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3" name="ZoneTexte 4"/>
          <p:cNvSpPr txBox="1"/>
          <p:nvPr/>
        </p:nvSpPr>
        <p:spPr>
          <a:xfrm>
            <a:off x="4079777" y="260648"/>
            <a:ext cx="4320480" cy="1846659"/>
          </a:xfrm>
          <a:prstGeom prst="rect">
            <a:avLst/>
          </a:prstGeom>
          <a:noFill/>
        </p:spPr>
        <p:txBody>
          <a:bodyPr wrap="square" rtlCol="0">
            <a:spAutoFit/>
          </a:bodyPr>
          <a:lstStyle/>
          <a:p>
            <a:r>
              <a:rPr lang="fr-FR" sz="9600" u="sng" dirty="0" smtClean="0">
                <a:solidFill>
                  <a:schemeClr val="bg1"/>
                </a:solidFill>
                <a:latin typeface="Book Antiqua" charset="0"/>
                <a:ea typeface="Book Antiqua" charset="0"/>
                <a:cs typeface="Book Antiqua" charset="0"/>
              </a:rPr>
              <a:t>ALTIA</a:t>
            </a:r>
            <a:endParaRPr lang="fr-FR" sz="9600" u="sng" dirty="0">
              <a:solidFill>
                <a:schemeClr val="bg1"/>
              </a:solidFill>
              <a:latin typeface="Book Antiqua" charset="0"/>
              <a:ea typeface="Book Antiqua" charset="0"/>
              <a:cs typeface="Book Antiqua" charset="0"/>
            </a:endParaRPr>
          </a:p>
          <a:p>
            <a:endParaRPr lang="fr-FR" dirty="0"/>
          </a:p>
        </p:txBody>
      </p:sp>
      <p:sp>
        <p:nvSpPr>
          <p:cNvPr id="4" name="ZoneTexte 6"/>
          <p:cNvSpPr txBox="1"/>
          <p:nvPr/>
        </p:nvSpPr>
        <p:spPr>
          <a:xfrm>
            <a:off x="5231904" y="1700808"/>
            <a:ext cx="2160240" cy="400110"/>
          </a:xfrm>
          <a:prstGeom prst="rect">
            <a:avLst/>
          </a:prstGeom>
          <a:noFill/>
        </p:spPr>
        <p:txBody>
          <a:bodyPr wrap="square" rtlCol="0">
            <a:spAutoFit/>
          </a:bodyPr>
          <a:lstStyle/>
          <a:p>
            <a:r>
              <a:rPr lang="fr-FR" sz="2000" spc="600" dirty="0" smtClean="0">
                <a:solidFill>
                  <a:schemeClr val="bg1"/>
                </a:solidFill>
                <a:latin typeface="Bank Gothic Medium" charset="0"/>
                <a:ea typeface="Bank Gothic Medium" charset="0"/>
                <a:cs typeface="Bank Gothic Medium" charset="0"/>
              </a:rPr>
              <a:t>FINANCE</a:t>
            </a:r>
            <a:endParaRPr lang="fr-FR" sz="2000" spc="600" dirty="0">
              <a:latin typeface="Bank Gothic Medium" charset="0"/>
              <a:ea typeface="Bank Gothic Medium" charset="0"/>
              <a:cs typeface="Bank Gothic Medium" charset="0"/>
            </a:endParaRPr>
          </a:p>
        </p:txBody>
      </p:sp>
      <p:sp>
        <p:nvSpPr>
          <p:cNvPr id="5" name="ZoneTexte 4"/>
          <p:cNvSpPr txBox="1"/>
          <p:nvPr/>
        </p:nvSpPr>
        <p:spPr>
          <a:xfrm>
            <a:off x="3863752" y="3933056"/>
            <a:ext cx="4896544" cy="369332"/>
          </a:xfrm>
          <a:prstGeom prst="rect">
            <a:avLst/>
          </a:prstGeom>
          <a:noFill/>
        </p:spPr>
        <p:txBody>
          <a:bodyPr wrap="square" rtlCol="0">
            <a:spAutoFit/>
          </a:bodyPr>
          <a:lstStyle/>
          <a:p>
            <a:r>
              <a:rPr lang="fr-FR" dirty="0" smtClean="0">
                <a:solidFill>
                  <a:schemeClr val="bg1"/>
                </a:solidFill>
                <a:latin typeface="Book Antiqua" charset="0"/>
                <a:ea typeface="Book Antiqua" charset="0"/>
                <a:cs typeface="Book Antiqua" charset="0"/>
              </a:rPr>
              <a:t>Algorithme Trading </a:t>
            </a:r>
            <a:r>
              <a:rPr lang="fr-FR" smtClean="0">
                <a:solidFill>
                  <a:schemeClr val="bg1"/>
                </a:solidFill>
                <a:latin typeface="Book Antiqua" charset="0"/>
                <a:ea typeface="Book Antiqua" charset="0"/>
                <a:cs typeface="Book Antiqua" charset="0"/>
              </a:rPr>
              <a:t>Intelligence Artificielle</a:t>
            </a:r>
            <a:endParaRPr lang="fr-FR">
              <a:solidFill>
                <a:schemeClr val="bg1"/>
              </a:solidFill>
              <a:latin typeface="Book Antiqua" charset="0"/>
              <a:ea typeface="Book Antiqua" charset="0"/>
              <a:cs typeface="Book Antiqua" charset="0"/>
            </a:endParaRPr>
          </a:p>
        </p:txBody>
      </p:sp>
      <p:pic>
        <p:nvPicPr>
          <p:cNvPr id="7" name="Image 6"/>
          <p:cNvPicPr>
            <a:picLocks noChangeAspect="1"/>
          </p:cNvPicPr>
          <p:nvPr/>
        </p:nvPicPr>
        <p:blipFill>
          <a:blip r:embed="rId4"/>
          <a:stretch>
            <a:fillRect/>
          </a:stretch>
        </p:blipFill>
        <p:spPr>
          <a:xfrm>
            <a:off x="5553803" y="5563714"/>
            <a:ext cx="1118262" cy="748375"/>
          </a:xfrm>
          <a:prstGeom prst="rect">
            <a:avLst/>
          </a:prstGeom>
        </p:spPr>
      </p:pic>
    </p:spTree>
    <p:extLst>
      <p:ext uri="{BB962C8B-B14F-4D97-AF65-F5344CB8AC3E}">
        <p14:creationId xmlns:p14="http://schemas.microsoft.com/office/powerpoint/2010/main" val="194052270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1237" y="260648"/>
            <a:ext cx="9603275" cy="379544"/>
          </a:xfrm>
        </p:spPr>
        <p:txBody>
          <a:bodyPr>
            <a:normAutofit/>
          </a:bodyPr>
          <a:lstStyle/>
          <a:p>
            <a:r>
              <a:rPr lang="en-US" sz="2000" b="1" dirty="0" smtClean="0">
                <a:latin typeface="Arial" charset="0"/>
                <a:ea typeface="Arial" charset="0"/>
                <a:cs typeface="Arial" charset="0"/>
              </a:rPr>
              <a:t>LA GESTION D’UN FONDS </a:t>
            </a:r>
            <a:r>
              <a:rPr lang="en-US" sz="2000" b="1" dirty="0" err="1" smtClean="0">
                <a:latin typeface="Arial" charset="0"/>
                <a:ea typeface="Arial" charset="0"/>
                <a:cs typeface="Arial" charset="0"/>
              </a:rPr>
              <a:t>À</a:t>
            </a:r>
            <a:r>
              <a:rPr lang="en-US" sz="2000" b="1" dirty="0" smtClean="0">
                <a:latin typeface="Arial" charset="0"/>
                <a:ea typeface="Arial" charset="0"/>
                <a:cs typeface="Arial" charset="0"/>
              </a:rPr>
              <a:t> PARTIR D’APB-1</a:t>
            </a:r>
            <a:endParaRPr lang="en-US" sz="2000" b="1" dirty="0">
              <a:latin typeface="Arial" charset="0"/>
              <a:ea typeface="Arial" charset="0"/>
              <a:cs typeface="Arial" charset="0"/>
            </a:endParaRPr>
          </a:p>
        </p:txBody>
      </p:sp>
      <p:sp>
        <p:nvSpPr>
          <p:cNvPr id="3" name="TextBox 2"/>
          <p:cNvSpPr txBox="1"/>
          <p:nvPr/>
        </p:nvSpPr>
        <p:spPr>
          <a:xfrm>
            <a:off x="1090729" y="620688"/>
            <a:ext cx="3770584" cy="523220"/>
          </a:xfrm>
          <a:prstGeom prst="rect">
            <a:avLst/>
          </a:prstGeom>
          <a:noFill/>
        </p:spPr>
        <p:txBody>
          <a:bodyPr wrap="none" rtlCol="0">
            <a:spAutoFit/>
          </a:bodyPr>
          <a:lstStyle/>
          <a:p>
            <a:r>
              <a:rPr lang="en-US" sz="2800" dirty="0" smtClean="0">
                <a:solidFill>
                  <a:schemeClr val="bg1"/>
                </a:solidFill>
                <a:latin typeface="Arial" charset="0"/>
                <a:ea typeface="Arial" charset="0"/>
                <a:cs typeface="Arial" charset="0"/>
              </a:rPr>
              <a:t>PRINCIPES DE BASE</a:t>
            </a:r>
            <a:endParaRPr lang="en-US" sz="2800" dirty="0">
              <a:solidFill>
                <a:schemeClr val="bg1"/>
              </a:solidFill>
              <a:latin typeface="Arial" charset="0"/>
              <a:ea typeface="Arial" charset="0"/>
              <a:cs typeface="Arial" charset="0"/>
            </a:endParaRPr>
          </a:p>
        </p:txBody>
      </p:sp>
      <p:sp>
        <p:nvSpPr>
          <p:cNvPr id="4" name="Rectangle 3"/>
          <p:cNvSpPr/>
          <p:nvPr/>
        </p:nvSpPr>
        <p:spPr>
          <a:xfrm>
            <a:off x="1127448" y="1628800"/>
            <a:ext cx="9577064" cy="3054169"/>
          </a:xfrm>
          <a:prstGeom prst="rect">
            <a:avLst/>
          </a:prstGeom>
        </p:spPr>
        <p:txBody>
          <a:bodyPr wrap="square">
            <a:spAutoFit/>
          </a:bodyPr>
          <a:lstStyle/>
          <a:p>
            <a:pPr lvl="0" defTabSz="914400">
              <a:lnSpc>
                <a:spcPct val="110000"/>
              </a:lnSpc>
              <a:spcBef>
                <a:spcPts val="600"/>
              </a:spcBef>
              <a:spcAft>
                <a:spcPts val="1000"/>
              </a:spcAft>
            </a:pPr>
            <a:r>
              <a:rPr lang="fr-FR" sz="1200" dirty="0">
                <a:solidFill>
                  <a:schemeClr val="accent5"/>
                </a:solidFill>
                <a:latin typeface="Montserrat" charset="0"/>
                <a:ea typeface="Montserrat" charset="0"/>
                <a:cs typeface="Montserrat" charset="0"/>
              </a:rPr>
              <a:t>A l’issue du traitement quotidien, </a:t>
            </a:r>
            <a:r>
              <a:rPr lang="fr-FR" sz="1200" dirty="0" smtClean="0">
                <a:solidFill>
                  <a:schemeClr val="accent5"/>
                </a:solidFill>
                <a:latin typeface="Montserrat" charset="0"/>
                <a:ea typeface="Montserrat" charset="0"/>
                <a:cs typeface="Montserrat" charset="0"/>
              </a:rPr>
              <a:t>l’algorithme identifie </a:t>
            </a:r>
            <a:r>
              <a:rPr lang="fr-FR" sz="1200" dirty="0">
                <a:solidFill>
                  <a:schemeClr val="accent5"/>
                </a:solidFill>
                <a:latin typeface="Montserrat" charset="0"/>
                <a:ea typeface="Montserrat" charset="0"/>
                <a:cs typeface="Montserrat" charset="0"/>
              </a:rPr>
              <a:t>un couple optimal constitué d’un titre unique et d’une méthode de trading qui lui est associée, parmi un large univers d’investissement.</a:t>
            </a:r>
            <a:endParaRPr lang="en-US" sz="1200" dirty="0">
              <a:solidFill>
                <a:schemeClr val="accent5"/>
              </a:solidFill>
              <a:latin typeface="Montserrat" charset="0"/>
              <a:ea typeface="Montserrat" charset="0"/>
              <a:cs typeface="Montserrat" charset="0"/>
            </a:endParaRPr>
          </a:p>
          <a:p>
            <a:pPr lvl="0" defTabSz="914400">
              <a:lnSpc>
                <a:spcPct val="110000"/>
              </a:lnSpc>
              <a:spcBef>
                <a:spcPts val="600"/>
              </a:spcBef>
              <a:spcAft>
                <a:spcPts val="1000"/>
              </a:spcAft>
            </a:pPr>
            <a:r>
              <a:rPr lang="fr-FR" sz="1200" dirty="0">
                <a:solidFill>
                  <a:schemeClr val="accent5"/>
                </a:solidFill>
                <a:latin typeface="Montserrat" charset="0"/>
                <a:ea typeface="Montserrat" charset="0"/>
                <a:cs typeface="Montserrat" charset="0"/>
              </a:rPr>
              <a:t>Afin d’utiliser </a:t>
            </a:r>
            <a:r>
              <a:rPr lang="fr-FR" sz="1200" dirty="0" smtClean="0">
                <a:solidFill>
                  <a:schemeClr val="accent5"/>
                </a:solidFill>
                <a:latin typeface="Montserrat" charset="0"/>
                <a:ea typeface="Montserrat" charset="0"/>
                <a:cs typeface="Montserrat" charset="0"/>
              </a:rPr>
              <a:t>l’algorithme pour </a:t>
            </a:r>
            <a:r>
              <a:rPr lang="fr-FR" sz="1200" dirty="0">
                <a:solidFill>
                  <a:schemeClr val="accent5"/>
                </a:solidFill>
                <a:latin typeface="Montserrat" charset="0"/>
                <a:ea typeface="Montserrat" charset="0"/>
                <a:cs typeface="Montserrat" charset="0"/>
              </a:rPr>
              <a:t>gérer un fond d’investissement </a:t>
            </a:r>
            <a:r>
              <a:rPr lang="fr-FR" sz="1200" i="1" dirty="0">
                <a:solidFill>
                  <a:schemeClr val="accent5"/>
                </a:solidFill>
                <a:latin typeface="Montserrat" charset="0"/>
                <a:ea typeface="Montserrat" charset="0"/>
                <a:cs typeface="Montserrat" charset="0"/>
              </a:rPr>
              <a:t>long </a:t>
            </a:r>
            <a:r>
              <a:rPr lang="fr-FR" sz="1200" i="1" dirty="0" err="1">
                <a:solidFill>
                  <a:schemeClr val="accent5"/>
                </a:solidFill>
                <a:latin typeface="Montserrat" charset="0"/>
                <a:ea typeface="Montserrat" charset="0"/>
                <a:cs typeface="Montserrat" charset="0"/>
              </a:rPr>
              <a:t>only</a:t>
            </a:r>
            <a:r>
              <a:rPr lang="fr-FR" sz="1200" i="1" dirty="0">
                <a:solidFill>
                  <a:schemeClr val="accent5"/>
                </a:solidFill>
                <a:latin typeface="Montserrat" charset="0"/>
                <a:ea typeface="Montserrat" charset="0"/>
                <a:cs typeface="Montserrat" charset="0"/>
              </a:rPr>
              <a:t> </a:t>
            </a:r>
            <a:r>
              <a:rPr lang="fr-FR" sz="1200" dirty="0">
                <a:solidFill>
                  <a:schemeClr val="accent5"/>
                </a:solidFill>
                <a:latin typeface="Montserrat" charset="0"/>
                <a:ea typeface="Montserrat" charset="0"/>
                <a:cs typeface="Montserrat" charset="0"/>
              </a:rPr>
              <a:t>qui satisfasse à des conditions minimales de liquidité et de concentration, il est apparu évident et nécessaire de générer simultanément plusieurs positions longues.</a:t>
            </a:r>
            <a:endParaRPr lang="en-US" sz="1200" dirty="0">
              <a:solidFill>
                <a:schemeClr val="accent5"/>
              </a:solidFill>
              <a:latin typeface="Montserrat" charset="0"/>
              <a:ea typeface="Montserrat" charset="0"/>
              <a:cs typeface="Montserrat" charset="0"/>
            </a:endParaRPr>
          </a:p>
          <a:p>
            <a:pPr lvl="0" defTabSz="914400">
              <a:lnSpc>
                <a:spcPct val="110000"/>
              </a:lnSpc>
              <a:spcBef>
                <a:spcPts val="600"/>
              </a:spcBef>
              <a:spcAft>
                <a:spcPts val="1000"/>
              </a:spcAft>
            </a:pPr>
            <a:r>
              <a:rPr lang="fr-FR" sz="1200" dirty="0">
                <a:solidFill>
                  <a:schemeClr val="accent5"/>
                </a:solidFill>
                <a:latin typeface="Montserrat" charset="0"/>
                <a:ea typeface="Montserrat" charset="0"/>
                <a:cs typeface="Montserrat" charset="0"/>
              </a:rPr>
              <a:t>Pour ce faire, nous avons scindé l’univers d’investissement en plusieurs sous-univers disjoints. </a:t>
            </a:r>
            <a:endParaRPr lang="en-US" sz="1200" dirty="0">
              <a:solidFill>
                <a:schemeClr val="accent5"/>
              </a:solidFill>
              <a:latin typeface="Montserrat" charset="0"/>
              <a:ea typeface="Montserrat" charset="0"/>
              <a:cs typeface="Montserrat" charset="0"/>
            </a:endParaRPr>
          </a:p>
          <a:p>
            <a:pPr lvl="0" defTabSz="914400">
              <a:lnSpc>
                <a:spcPct val="110000"/>
              </a:lnSpc>
              <a:spcBef>
                <a:spcPts val="600"/>
              </a:spcBef>
              <a:spcAft>
                <a:spcPts val="1000"/>
              </a:spcAft>
            </a:pPr>
            <a:r>
              <a:rPr lang="fr-FR" sz="1200" dirty="0">
                <a:solidFill>
                  <a:schemeClr val="accent5"/>
                </a:solidFill>
                <a:latin typeface="Montserrat" charset="0"/>
                <a:ea typeface="Montserrat" charset="0"/>
                <a:cs typeface="Montserrat" charset="0"/>
              </a:rPr>
              <a:t>APB-1 traite les informations de chacun de ces sous-univers indépendamment et génère pour chacun un signal de trading (achat, vente, arbitrage, aucune action). </a:t>
            </a:r>
            <a:endParaRPr lang="en-US" sz="1200" dirty="0">
              <a:solidFill>
                <a:schemeClr val="accent5"/>
              </a:solidFill>
              <a:latin typeface="Montserrat" charset="0"/>
              <a:ea typeface="Montserrat" charset="0"/>
              <a:cs typeface="Montserrat" charset="0"/>
            </a:endParaRPr>
          </a:p>
          <a:p>
            <a:pPr lvl="0" defTabSz="914400">
              <a:lnSpc>
                <a:spcPct val="110000"/>
              </a:lnSpc>
              <a:spcBef>
                <a:spcPts val="600"/>
              </a:spcBef>
              <a:spcAft>
                <a:spcPts val="1000"/>
              </a:spcAft>
            </a:pPr>
            <a:r>
              <a:rPr lang="fr-FR" sz="1200" dirty="0">
                <a:solidFill>
                  <a:schemeClr val="accent5"/>
                </a:solidFill>
                <a:latin typeface="Montserrat" charset="0"/>
                <a:ea typeface="Montserrat" charset="0"/>
                <a:cs typeface="Montserrat" charset="0"/>
              </a:rPr>
              <a:t>Dans la pratique de la gestion, chaque sous-univers est associé à un sous-portefeuille qui est soit cash soit totalement investi </a:t>
            </a:r>
            <a:r>
              <a:rPr lang="fr-FR" sz="1200" dirty="0" smtClean="0">
                <a:solidFill>
                  <a:schemeClr val="accent5"/>
                </a:solidFill>
                <a:latin typeface="Montserrat" charset="0"/>
                <a:ea typeface="Montserrat" charset="0"/>
                <a:cs typeface="Montserrat" charset="0"/>
              </a:rPr>
              <a:t>sur </a:t>
            </a:r>
            <a:r>
              <a:rPr lang="fr-FR" sz="1200" dirty="0">
                <a:solidFill>
                  <a:schemeClr val="accent5"/>
                </a:solidFill>
                <a:latin typeface="Montserrat" charset="0"/>
                <a:ea typeface="Montserrat" charset="0"/>
                <a:cs typeface="Montserrat" charset="0"/>
              </a:rPr>
              <a:t>un seul </a:t>
            </a:r>
            <a:r>
              <a:rPr lang="fr-FR" sz="1200" dirty="0" smtClean="0">
                <a:solidFill>
                  <a:schemeClr val="accent5"/>
                </a:solidFill>
                <a:latin typeface="Montserrat" charset="0"/>
                <a:ea typeface="Montserrat" charset="0"/>
                <a:cs typeface="Montserrat" charset="0"/>
              </a:rPr>
              <a:t>titre.</a:t>
            </a:r>
            <a:endParaRPr lang="en-US" sz="1200" dirty="0">
              <a:solidFill>
                <a:schemeClr val="accent5"/>
              </a:solidFill>
              <a:latin typeface="Montserrat" charset="0"/>
              <a:ea typeface="Montserrat" charset="0"/>
              <a:cs typeface="Montserrat" charset="0"/>
            </a:endParaRPr>
          </a:p>
          <a:p>
            <a:pPr lvl="0" defTabSz="914400"/>
            <a:r>
              <a:rPr lang="fr-FR" sz="1200" dirty="0">
                <a:solidFill>
                  <a:schemeClr val="accent5"/>
                </a:solidFill>
                <a:latin typeface="Montserrat" charset="0"/>
                <a:ea typeface="Montserrat" charset="0"/>
                <a:cs typeface="Montserrat" charset="0"/>
              </a:rPr>
              <a:t>Les backtests ont été construits selon ce principe.</a:t>
            </a:r>
            <a:r>
              <a:rPr lang="en-US" sz="1200" dirty="0">
                <a:solidFill>
                  <a:schemeClr val="accent5"/>
                </a:solidFill>
                <a:latin typeface="Montserrat" charset="0"/>
                <a:ea typeface="Montserrat" charset="0"/>
                <a:cs typeface="Montserrat" charset="0"/>
              </a:rPr>
              <a:t> </a:t>
            </a:r>
          </a:p>
        </p:txBody>
      </p:sp>
      <p:sp>
        <p:nvSpPr>
          <p:cNvPr id="6" name="Slide Number Placeholder 5"/>
          <p:cNvSpPr>
            <a:spLocks noGrp="1"/>
          </p:cNvSpPr>
          <p:nvPr>
            <p:ph type="sldNum" sz="quarter" idx="4"/>
          </p:nvPr>
        </p:nvSpPr>
        <p:spPr>
          <a:xfrm>
            <a:off x="11668150" y="6619460"/>
            <a:ext cx="476522" cy="265924"/>
          </a:xfrm>
        </p:spPr>
        <p:txBody>
          <a:bodyPr/>
          <a:lstStyle/>
          <a:p>
            <a:fld id="{6D22F896-40B5-4ADD-8801-0D06FADFA095}" type="slidenum">
              <a:rPr lang="en-US" smtClean="0"/>
              <a:pPr/>
              <a:t>9</a:t>
            </a:fld>
            <a:endParaRPr lang="en-US" dirty="0"/>
          </a:p>
        </p:txBody>
      </p:sp>
    </p:spTree>
    <p:extLst>
      <p:ext uri="{BB962C8B-B14F-4D97-AF65-F5344CB8AC3E}">
        <p14:creationId xmlns:p14="http://schemas.microsoft.com/office/powerpoint/2010/main" val="145312067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1237" y="260648"/>
            <a:ext cx="9603275" cy="379544"/>
          </a:xfrm>
        </p:spPr>
        <p:txBody>
          <a:bodyPr>
            <a:normAutofit/>
          </a:bodyPr>
          <a:lstStyle/>
          <a:p>
            <a:r>
              <a:rPr lang="fr-FR" sz="2000" b="1" dirty="0" smtClean="0">
                <a:latin typeface="Arial" charset="0"/>
                <a:ea typeface="Arial" charset="0"/>
                <a:cs typeface="Arial" charset="0"/>
              </a:rPr>
              <a:t>LA GESTION D’UN FONDS À PARTIR D’APB-1</a:t>
            </a:r>
            <a:endParaRPr lang="fr-FR" sz="2000" b="1" dirty="0">
              <a:latin typeface="Arial" charset="0"/>
              <a:ea typeface="Arial" charset="0"/>
              <a:cs typeface="Arial" charset="0"/>
            </a:endParaRPr>
          </a:p>
        </p:txBody>
      </p:sp>
      <p:sp>
        <p:nvSpPr>
          <p:cNvPr id="3" name="TextBox 2"/>
          <p:cNvSpPr txBox="1"/>
          <p:nvPr/>
        </p:nvSpPr>
        <p:spPr>
          <a:xfrm>
            <a:off x="1101160" y="620688"/>
            <a:ext cx="9603351" cy="523220"/>
          </a:xfrm>
          <a:prstGeom prst="rect">
            <a:avLst/>
          </a:prstGeom>
          <a:noFill/>
        </p:spPr>
        <p:txBody>
          <a:bodyPr wrap="square" rtlCol="0">
            <a:spAutoFit/>
          </a:bodyPr>
          <a:lstStyle/>
          <a:p>
            <a:r>
              <a:rPr lang="en-US" sz="2800" dirty="0" smtClean="0">
                <a:solidFill>
                  <a:schemeClr val="bg1"/>
                </a:solidFill>
                <a:latin typeface="Arial" charset="0"/>
                <a:ea typeface="Arial" charset="0"/>
                <a:cs typeface="Arial" charset="0"/>
              </a:rPr>
              <a:t>GESTION QUOTIDIENNE ET GESTION DU RISQUE</a:t>
            </a:r>
            <a:endParaRPr lang="en-US" sz="2800" dirty="0">
              <a:solidFill>
                <a:schemeClr val="bg1"/>
              </a:solidFill>
              <a:latin typeface="Arial" charset="0"/>
              <a:ea typeface="Arial" charset="0"/>
              <a:cs typeface="Arial" charset="0"/>
            </a:endParaRPr>
          </a:p>
        </p:txBody>
      </p:sp>
      <p:sp>
        <p:nvSpPr>
          <p:cNvPr id="6" name="Slide Number Placeholder 5"/>
          <p:cNvSpPr>
            <a:spLocks noGrp="1"/>
          </p:cNvSpPr>
          <p:nvPr>
            <p:ph type="sldNum" sz="quarter" idx="4"/>
          </p:nvPr>
        </p:nvSpPr>
        <p:spPr>
          <a:xfrm>
            <a:off x="11668150" y="6619460"/>
            <a:ext cx="476522" cy="265924"/>
          </a:xfrm>
        </p:spPr>
        <p:txBody>
          <a:bodyPr/>
          <a:lstStyle/>
          <a:p>
            <a:fld id="{6D22F896-40B5-4ADD-8801-0D06FADFA095}" type="slidenum">
              <a:rPr lang="en-US" smtClean="0"/>
              <a:pPr/>
              <a:t>10</a:t>
            </a:fld>
            <a:endParaRPr lang="en-US" dirty="0"/>
          </a:p>
        </p:txBody>
      </p:sp>
      <p:sp>
        <p:nvSpPr>
          <p:cNvPr id="5" name="ZoneTexte 4"/>
          <p:cNvSpPr txBox="1"/>
          <p:nvPr/>
        </p:nvSpPr>
        <p:spPr>
          <a:xfrm>
            <a:off x="1199456" y="1603567"/>
            <a:ext cx="9575521" cy="276999"/>
          </a:xfrm>
          <a:prstGeom prst="rect">
            <a:avLst/>
          </a:prstGeom>
          <a:noFill/>
        </p:spPr>
        <p:txBody>
          <a:bodyPr wrap="square" rtlCol="0">
            <a:spAutoFit/>
          </a:bodyPr>
          <a:lstStyle/>
          <a:p>
            <a:r>
              <a:rPr lang="fr-FR" sz="1200" b="1" i="1" dirty="0" smtClean="0">
                <a:solidFill>
                  <a:schemeClr val="accent5"/>
                </a:solidFill>
                <a:latin typeface="Montserrat" charset="0"/>
                <a:ea typeface="Montserrat" charset="0"/>
                <a:cs typeface="Montserrat" charset="0"/>
              </a:rPr>
              <a:t>La gestion du risque</a:t>
            </a:r>
            <a:endParaRPr lang="fr-FR" sz="1200" b="1" i="1" dirty="0">
              <a:solidFill>
                <a:schemeClr val="accent5"/>
              </a:solidFill>
              <a:latin typeface="Montserrat" charset="0"/>
              <a:ea typeface="Montserrat" charset="0"/>
              <a:cs typeface="Montserrat" charset="0"/>
            </a:endParaRPr>
          </a:p>
        </p:txBody>
      </p:sp>
      <p:sp>
        <p:nvSpPr>
          <p:cNvPr id="7" name="ZoneTexte 6"/>
          <p:cNvSpPr txBox="1"/>
          <p:nvPr/>
        </p:nvSpPr>
        <p:spPr>
          <a:xfrm>
            <a:off x="1199456" y="1988840"/>
            <a:ext cx="9143474" cy="3600986"/>
          </a:xfrm>
          <a:prstGeom prst="rect">
            <a:avLst/>
          </a:prstGeom>
          <a:noFill/>
        </p:spPr>
        <p:txBody>
          <a:bodyPr wrap="square" rtlCol="0">
            <a:spAutoFit/>
          </a:bodyPr>
          <a:lstStyle/>
          <a:p>
            <a:r>
              <a:rPr lang="fr-FR" sz="1200" dirty="0">
                <a:solidFill>
                  <a:schemeClr val="accent5"/>
                </a:solidFill>
                <a:latin typeface="Montserrat" charset="0"/>
                <a:ea typeface="Montserrat" charset="0"/>
                <a:cs typeface="Montserrat" charset="0"/>
              </a:rPr>
              <a:t>Il existe 2 sortes de risques auxquels nous devons faire face : </a:t>
            </a:r>
            <a:r>
              <a:rPr lang="fr-FR" sz="1200" dirty="0" smtClean="0">
                <a:solidFill>
                  <a:schemeClr val="accent5"/>
                </a:solidFill>
                <a:latin typeface="Montserrat" charset="0"/>
                <a:ea typeface="Montserrat" charset="0"/>
                <a:cs typeface="Montserrat" charset="0"/>
              </a:rPr>
              <a:t>Le risque de marché et le risque opérationnel.</a:t>
            </a:r>
          </a:p>
          <a:p>
            <a:endParaRPr lang="fr-FR" sz="1200" i="1" dirty="0" smtClean="0">
              <a:solidFill>
                <a:schemeClr val="accent5"/>
              </a:solidFill>
              <a:latin typeface="Montserrat" charset="0"/>
              <a:ea typeface="Montserrat" charset="0"/>
              <a:cs typeface="Montserrat" charset="0"/>
            </a:endParaRPr>
          </a:p>
          <a:p>
            <a:r>
              <a:rPr lang="fr-FR" sz="1200" dirty="0" smtClean="0">
                <a:solidFill>
                  <a:schemeClr val="accent5"/>
                </a:solidFill>
                <a:latin typeface="Montserrat" charset="0"/>
                <a:ea typeface="Montserrat" charset="0"/>
                <a:cs typeface="Montserrat" charset="0"/>
              </a:rPr>
              <a:t>Par </a:t>
            </a:r>
            <a:r>
              <a:rPr lang="fr-FR" sz="1200" dirty="0">
                <a:solidFill>
                  <a:schemeClr val="accent5"/>
                </a:solidFill>
                <a:latin typeface="Montserrat" charset="0"/>
                <a:ea typeface="Montserrat" charset="0"/>
                <a:cs typeface="Montserrat" charset="0"/>
              </a:rPr>
              <a:t>définition, les actions sont des actifs « </a:t>
            </a:r>
            <a:r>
              <a:rPr lang="fr-FR" sz="1200" dirty="0" smtClean="0">
                <a:solidFill>
                  <a:schemeClr val="accent5"/>
                </a:solidFill>
                <a:latin typeface="Montserrat" charset="0"/>
                <a:ea typeface="Montserrat" charset="0"/>
                <a:cs typeface="Montserrat" charset="0"/>
              </a:rPr>
              <a:t>risqués ». </a:t>
            </a:r>
            <a:r>
              <a:rPr lang="fr-FR" sz="1200" dirty="0">
                <a:solidFill>
                  <a:schemeClr val="accent5"/>
                </a:solidFill>
                <a:latin typeface="Montserrat" charset="0"/>
                <a:ea typeface="Montserrat" charset="0"/>
                <a:cs typeface="Montserrat" charset="0"/>
              </a:rPr>
              <a:t>En faisant le choix d’investir sur des actions de grandes capitalisations européennes et américaines, </a:t>
            </a:r>
            <a:r>
              <a:rPr lang="fr-FR" sz="1200" dirty="0" smtClean="0">
                <a:solidFill>
                  <a:schemeClr val="accent5"/>
                </a:solidFill>
                <a:latin typeface="Montserrat" charset="0"/>
                <a:ea typeface="Montserrat" charset="0"/>
                <a:cs typeface="Montserrat" charset="0"/>
              </a:rPr>
              <a:t>ALTIA </a:t>
            </a:r>
            <a:r>
              <a:rPr lang="fr-FR" sz="1200" dirty="0">
                <a:solidFill>
                  <a:schemeClr val="accent5"/>
                </a:solidFill>
                <a:latin typeface="Montserrat" charset="0"/>
                <a:ea typeface="Montserrat" charset="0"/>
                <a:cs typeface="Montserrat" charset="0"/>
              </a:rPr>
              <a:t>s’assure de </a:t>
            </a:r>
            <a:r>
              <a:rPr lang="fr-FR" sz="1200" b="1" dirty="0">
                <a:solidFill>
                  <a:schemeClr val="accent5"/>
                </a:solidFill>
                <a:latin typeface="Montserrat" charset="0"/>
                <a:ea typeface="Montserrat" charset="0"/>
                <a:cs typeface="Montserrat" charset="0"/>
              </a:rPr>
              <a:t>la liquidité </a:t>
            </a:r>
            <a:r>
              <a:rPr lang="fr-FR" sz="1200" dirty="0">
                <a:solidFill>
                  <a:schemeClr val="accent5"/>
                </a:solidFill>
                <a:latin typeface="Montserrat" charset="0"/>
                <a:ea typeface="Montserrat" charset="0"/>
                <a:cs typeface="Montserrat" charset="0"/>
              </a:rPr>
              <a:t>des titres qu’elle met dans ses </a:t>
            </a:r>
            <a:r>
              <a:rPr lang="fr-FR" sz="1200" dirty="0" smtClean="0">
                <a:solidFill>
                  <a:schemeClr val="accent5"/>
                </a:solidFill>
                <a:latin typeface="Montserrat" charset="0"/>
                <a:ea typeface="Montserrat" charset="0"/>
                <a:cs typeface="Montserrat" charset="0"/>
              </a:rPr>
              <a:t>portefeuilles.</a:t>
            </a:r>
          </a:p>
          <a:p>
            <a:endParaRPr lang="fr-FR" sz="1200" dirty="0">
              <a:solidFill>
                <a:schemeClr val="accent5"/>
              </a:solidFill>
              <a:latin typeface="Montserrat" charset="0"/>
              <a:ea typeface="Montserrat" charset="0"/>
              <a:cs typeface="Montserrat" charset="0"/>
            </a:endParaRPr>
          </a:p>
          <a:p>
            <a:r>
              <a:rPr lang="fr-FR" sz="1200" dirty="0" smtClean="0">
                <a:solidFill>
                  <a:schemeClr val="accent5"/>
                </a:solidFill>
                <a:latin typeface="Montserrat" charset="0"/>
                <a:ea typeface="Montserrat" charset="0"/>
                <a:cs typeface="Montserrat" charset="0"/>
              </a:rPr>
              <a:t>ALTIA </a:t>
            </a:r>
            <a:r>
              <a:rPr lang="fr-FR" sz="1200" dirty="0">
                <a:solidFill>
                  <a:schemeClr val="accent5"/>
                </a:solidFill>
                <a:latin typeface="Montserrat" charset="0"/>
                <a:ea typeface="Montserrat" charset="0"/>
                <a:cs typeface="Montserrat" charset="0"/>
              </a:rPr>
              <a:t>tient également compte lors de ses investissements, d’une contrainte de </a:t>
            </a:r>
            <a:r>
              <a:rPr lang="fr-FR" sz="1200" b="1" dirty="0">
                <a:solidFill>
                  <a:schemeClr val="accent5"/>
                </a:solidFill>
                <a:latin typeface="Montserrat" charset="0"/>
                <a:ea typeface="Montserrat" charset="0"/>
                <a:cs typeface="Montserrat" charset="0"/>
              </a:rPr>
              <a:t>concentration</a:t>
            </a:r>
            <a:r>
              <a:rPr lang="fr-FR" sz="1200" dirty="0">
                <a:solidFill>
                  <a:schemeClr val="accent5"/>
                </a:solidFill>
                <a:latin typeface="Montserrat" charset="0"/>
                <a:ea typeface="Montserrat" charset="0"/>
                <a:cs typeface="Montserrat" charset="0"/>
              </a:rPr>
              <a:t>. </a:t>
            </a:r>
            <a:r>
              <a:rPr lang="fr-FR" sz="1200" dirty="0" smtClean="0">
                <a:solidFill>
                  <a:schemeClr val="accent5"/>
                </a:solidFill>
                <a:latin typeface="Montserrat" charset="0"/>
                <a:ea typeface="Montserrat" charset="0"/>
                <a:cs typeface="Montserrat" charset="0"/>
              </a:rPr>
              <a:t>(voir annexe)</a:t>
            </a:r>
          </a:p>
          <a:p>
            <a:endParaRPr lang="en-US" sz="1200" dirty="0">
              <a:solidFill>
                <a:schemeClr val="accent5"/>
              </a:solidFill>
              <a:latin typeface="Montserrat" charset="0"/>
              <a:ea typeface="Montserrat" charset="0"/>
              <a:cs typeface="Montserrat" charset="0"/>
            </a:endParaRPr>
          </a:p>
          <a:p>
            <a:r>
              <a:rPr lang="fr-FR" sz="1200" dirty="0">
                <a:solidFill>
                  <a:schemeClr val="accent5"/>
                </a:solidFill>
                <a:latin typeface="Montserrat" charset="0"/>
                <a:ea typeface="Montserrat" charset="0"/>
                <a:cs typeface="Montserrat" charset="0"/>
              </a:rPr>
              <a:t>Le fait de satisfaire continuellement ces deux contraintes (liquidité et concentration) dans son mode de gestion nous permet d’essayer d’appréhender au mieux le risque de marché.</a:t>
            </a:r>
          </a:p>
          <a:p>
            <a:endParaRPr lang="fr-FR" sz="1200" dirty="0">
              <a:solidFill>
                <a:schemeClr val="accent5"/>
              </a:solidFill>
              <a:latin typeface="Montserrat" charset="0"/>
              <a:ea typeface="Montserrat" charset="0"/>
              <a:cs typeface="Montserrat" charset="0"/>
            </a:endParaRPr>
          </a:p>
          <a:p>
            <a:r>
              <a:rPr lang="fr-FR" sz="1200" dirty="0" smtClean="0">
                <a:solidFill>
                  <a:schemeClr val="accent5"/>
                </a:solidFill>
                <a:latin typeface="Montserrat" charset="0"/>
                <a:ea typeface="Montserrat" charset="0"/>
                <a:cs typeface="Montserrat" charset="0"/>
              </a:rPr>
              <a:t>Par ailleurs, afin </a:t>
            </a:r>
            <a:r>
              <a:rPr lang="fr-FR" sz="1200" dirty="0">
                <a:solidFill>
                  <a:schemeClr val="accent5"/>
                </a:solidFill>
                <a:latin typeface="Montserrat" charset="0"/>
                <a:ea typeface="Montserrat" charset="0"/>
                <a:cs typeface="Montserrat" charset="0"/>
              </a:rPr>
              <a:t>de protéger nos données contre une perte accidentelle (incendie ou vol de notre matériel), nous avons mis en place un système automatique de sauvegarde complète qui s’effectue toutes les heures sur un disque dur </a:t>
            </a:r>
            <a:r>
              <a:rPr lang="fr-FR" sz="1200" dirty="0" smtClean="0">
                <a:solidFill>
                  <a:schemeClr val="accent5"/>
                </a:solidFill>
                <a:latin typeface="Montserrat" charset="0"/>
                <a:ea typeface="Montserrat" charset="0"/>
                <a:cs typeface="Montserrat" charset="0"/>
              </a:rPr>
              <a:t>local. </a:t>
            </a:r>
          </a:p>
          <a:p>
            <a:endParaRPr lang="fr-FR" sz="1200" dirty="0">
              <a:solidFill>
                <a:schemeClr val="accent5"/>
              </a:solidFill>
              <a:latin typeface="Montserrat" charset="0"/>
              <a:ea typeface="Montserrat" charset="0"/>
              <a:cs typeface="Montserrat" charset="0"/>
            </a:endParaRPr>
          </a:p>
          <a:p>
            <a:r>
              <a:rPr lang="fr-FR" sz="1200" dirty="0" smtClean="0">
                <a:solidFill>
                  <a:schemeClr val="accent5"/>
                </a:solidFill>
                <a:latin typeface="Montserrat" charset="0"/>
                <a:ea typeface="Montserrat" charset="0"/>
                <a:cs typeface="Montserrat" charset="0"/>
              </a:rPr>
              <a:t>Notre </a:t>
            </a:r>
            <a:r>
              <a:rPr lang="fr-FR" sz="1200" dirty="0">
                <a:solidFill>
                  <a:schemeClr val="accent5"/>
                </a:solidFill>
                <a:latin typeface="Montserrat" charset="0"/>
                <a:ea typeface="Montserrat" charset="0"/>
                <a:cs typeface="Montserrat" charset="0"/>
              </a:rPr>
              <a:t>processus de gestion </a:t>
            </a:r>
            <a:r>
              <a:rPr lang="fr-FR" sz="1200" dirty="0" smtClean="0">
                <a:solidFill>
                  <a:schemeClr val="accent5"/>
                </a:solidFill>
                <a:latin typeface="Montserrat" charset="0"/>
                <a:ea typeface="Montserrat" charset="0"/>
                <a:cs typeface="Montserrat" charset="0"/>
              </a:rPr>
              <a:t>automatisé réduit aussi </a:t>
            </a:r>
            <a:r>
              <a:rPr lang="fr-FR" sz="1200" dirty="0">
                <a:solidFill>
                  <a:schemeClr val="accent5"/>
                </a:solidFill>
                <a:latin typeface="Montserrat" charset="0"/>
                <a:ea typeface="Montserrat" charset="0"/>
                <a:cs typeface="Montserrat" charset="0"/>
              </a:rPr>
              <a:t>considérablement le risque </a:t>
            </a:r>
            <a:r>
              <a:rPr lang="fr-FR" sz="1200" dirty="0" smtClean="0">
                <a:solidFill>
                  <a:schemeClr val="accent5"/>
                </a:solidFill>
                <a:latin typeface="Montserrat" charset="0"/>
                <a:ea typeface="Montserrat" charset="0"/>
                <a:cs typeface="Montserrat" charset="0"/>
              </a:rPr>
              <a:t>opérationnel. Ce </a:t>
            </a:r>
            <a:r>
              <a:rPr lang="fr-FR" sz="1200" dirty="0">
                <a:solidFill>
                  <a:schemeClr val="accent5"/>
                </a:solidFill>
                <a:latin typeface="Montserrat" charset="0"/>
                <a:ea typeface="Montserrat" charset="0"/>
                <a:cs typeface="Montserrat" charset="0"/>
              </a:rPr>
              <a:t>risque est d’autant plus faible que nous ne faisons pas de </a:t>
            </a:r>
            <a:r>
              <a:rPr lang="fr-FR" sz="1200" i="1" dirty="0">
                <a:solidFill>
                  <a:schemeClr val="accent5"/>
                </a:solidFill>
                <a:latin typeface="Montserrat" charset="0"/>
                <a:ea typeface="Montserrat" charset="0"/>
                <a:cs typeface="Montserrat" charset="0"/>
              </a:rPr>
              <a:t>High </a:t>
            </a:r>
            <a:r>
              <a:rPr lang="fr-FR" sz="1200" i="1" dirty="0" err="1">
                <a:solidFill>
                  <a:schemeClr val="accent5"/>
                </a:solidFill>
                <a:latin typeface="Montserrat" charset="0"/>
                <a:ea typeface="Montserrat" charset="0"/>
                <a:cs typeface="Montserrat" charset="0"/>
              </a:rPr>
              <a:t>Frequency</a:t>
            </a:r>
            <a:r>
              <a:rPr lang="fr-FR" sz="1200" i="1" dirty="0">
                <a:solidFill>
                  <a:schemeClr val="accent5"/>
                </a:solidFill>
                <a:latin typeface="Montserrat" charset="0"/>
                <a:ea typeface="Montserrat" charset="0"/>
                <a:cs typeface="Montserrat" charset="0"/>
              </a:rPr>
              <a:t> Trading </a:t>
            </a:r>
            <a:r>
              <a:rPr lang="fr-FR" sz="1200" i="1" dirty="0" smtClean="0">
                <a:solidFill>
                  <a:schemeClr val="accent5"/>
                </a:solidFill>
                <a:latin typeface="Montserrat" charset="0"/>
                <a:ea typeface="Montserrat" charset="0"/>
                <a:cs typeface="Montserrat" charset="0"/>
              </a:rPr>
              <a:t>.</a:t>
            </a:r>
            <a:endParaRPr lang="fr-FR" sz="1200" dirty="0">
              <a:solidFill>
                <a:schemeClr val="accent5"/>
              </a:solidFill>
              <a:latin typeface="Montserrat" charset="0"/>
              <a:ea typeface="Montserrat" charset="0"/>
              <a:cs typeface="Montserrat" charset="0"/>
            </a:endParaRPr>
          </a:p>
          <a:p>
            <a:endParaRPr lang="fr-FR" sz="1200" dirty="0">
              <a:solidFill>
                <a:schemeClr val="accent5"/>
              </a:solidFill>
              <a:latin typeface="Montserrat" charset="0"/>
              <a:ea typeface="Montserrat" charset="0"/>
              <a:cs typeface="Montserrat" charset="0"/>
            </a:endParaRPr>
          </a:p>
          <a:p>
            <a:endParaRPr lang="en-US" sz="1200" dirty="0">
              <a:solidFill>
                <a:schemeClr val="accent5"/>
              </a:solidFill>
              <a:latin typeface="Montserrat" charset="0"/>
              <a:ea typeface="Montserrat" charset="0"/>
              <a:cs typeface="Montserrat" charset="0"/>
            </a:endParaRPr>
          </a:p>
          <a:p>
            <a:pPr algn="just"/>
            <a:endParaRPr lang="fr-FR" sz="1200" dirty="0" smtClean="0">
              <a:solidFill>
                <a:schemeClr val="accent5"/>
              </a:solidFill>
              <a:latin typeface="Montserrat" charset="0"/>
              <a:ea typeface="Montserrat" charset="0"/>
              <a:cs typeface="Montserrat" charset="0"/>
            </a:endParaRPr>
          </a:p>
          <a:p>
            <a:pPr algn="just"/>
            <a:endParaRPr lang="en-US" sz="1200" dirty="0">
              <a:solidFill>
                <a:schemeClr val="accent5"/>
              </a:solidFill>
              <a:latin typeface="Montserrat" charset="0"/>
              <a:ea typeface="Montserrat" charset="0"/>
              <a:cs typeface="Montserrat" charset="0"/>
            </a:endParaRPr>
          </a:p>
        </p:txBody>
      </p:sp>
    </p:spTree>
    <p:extLst>
      <p:ext uri="{BB962C8B-B14F-4D97-AF65-F5344CB8AC3E}">
        <p14:creationId xmlns:p14="http://schemas.microsoft.com/office/powerpoint/2010/main" val="79031941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2"/>
          <p:cNvPicPr>
            <a:picLocks noChangeAspect="1"/>
          </p:cNvPicPr>
          <p:nvPr/>
        </p:nvPicPr>
        <p:blipFill>
          <a:blip r:embed="rId3">
            <a:alphaModFix/>
            <a:extLst>
              <a:ext uri="{BEBA8EAE-BF5A-486C-A8C5-ECC9F3942E4B}">
                <a14:imgProps xmlns:a14="http://schemas.microsoft.com/office/drawing/2010/main">
                  <a14:imgLayer r:embed="rId4">
                    <a14:imgEffect>
                      <a14:brightnessContrast bright="-40000"/>
                    </a14:imgEffect>
                  </a14:imgLayer>
                </a14:imgProps>
              </a:ext>
              <a:ext uri="{28A0092B-C50C-407E-A947-70E740481C1C}">
                <a14:useLocalDpi xmlns:a14="http://schemas.microsoft.com/office/drawing/2010/main"/>
              </a:ext>
            </a:extLst>
          </a:blip>
          <a:stretch>
            <a:fillRect/>
          </a:stretch>
        </p:blipFill>
        <p:spPr>
          <a:xfrm>
            <a:off x="0" y="-3830"/>
            <a:ext cx="12192000" cy="6861829"/>
          </a:xfrm>
          <a:prstGeom prst="rect">
            <a:avLst/>
          </a:prstGeom>
          <a:gradFill flip="none" rotWithShape="1">
            <a:gsLst>
              <a:gs pos="0">
                <a:schemeClr val="bg2">
                  <a:shade val="30000"/>
                  <a:satMod val="115000"/>
                </a:schemeClr>
              </a:gs>
              <a:gs pos="50000">
                <a:schemeClr val="bg2">
                  <a:shade val="67500"/>
                  <a:satMod val="115000"/>
                </a:schemeClr>
              </a:gs>
              <a:gs pos="100000">
                <a:schemeClr val="bg2">
                  <a:shade val="100000"/>
                  <a:satMod val="115000"/>
                </a:schemeClr>
              </a:gs>
            </a:gsLst>
            <a:lin ang="0" scaled="1"/>
            <a:tileRect/>
          </a:gradFill>
          <a:ln>
            <a:solidFill>
              <a:schemeClr val="accent3"/>
            </a:solidFill>
          </a:ln>
          <a:effectLst>
            <a:outerShdw blurRad="50800" dist="50800" dir="5400000" algn="ctr" rotWithShape="0">
              <a:schemeClr val="bg1">
                <a:lumMod val="50000"/>
              </a:schemeClr>
            </a:outerShdw>
          </a:effectLst>
        </p:spPr>
      </p:pic>
      <p:sp>
        <p:nvSpPr>
          <p:cNvPr id="3" name="TextBox 2"/>
          <p:cNvSpPr txBox="1"/>
          <p:nvPr/>
        </p:nvSpPr>
        <p:spPr>
          <a:xfrm>
            <a:off x="1646133" y="1065973"/>
            <a:ext cx="3688317" cy="769441"/>
          </a:xfrm>
          <a:prstGeom prst="rect">
            <a:avLst/>
          </a:prstGeom>
          <a:noFill/>
        </p:spPr>
        <p:txBody>
          <a:bodyPr wrap="none" rtlCol="0">
            <a:spAutoFit/>
          </a:bodyPr>
          <a:lstStyle/>
          <a:p>
            <a:r>
              <a:rPr lang="en-US" sz="4400" dirty="0" smtClean="0">
                <a:solidFill>
                  <a:schemeClr val="bg1"/>
                </a:solidFill>
                <a:latin typeface="Arial" charset="0"/>
                <a:ea typeface="Arial" charset="0"/>
                <a:cs typeface="Arial" charset="0"/>
              </a:rPr>
              <a:t>BACK TESTS</a:t>
            </a:r>
            <a:endParaRPr lang="en-US" sz="4400" dirty="0">
              <a:solidFill>
                <a:schemeClr val="bg1"/>
              </a:solidFill>
              <a:latin typeface="Arial" charset="0"/>
              <a:ea typeface="Arial" charset="0"/>
              <a:cs typeface="Arial" charset="0"/>
            </a:endParaRPr>
          </a:p>
        </p:txBody>
      </p:sp>
      <p:sp>
        <p:nvSpPr>
          <p:cNvPr id="4" name="Rectangle 3"/>
          <p:cNvSpPr/>
          <p:nvPr/>
        </p:nvSpPr>
        <p:spPr>
          <a:xfrm>
            <a:off x="1742558" y="2453361"/>
            <a:ext cx="10114082" cy="2308324"/>
          </a:xfrm>
          <a:prstGeom prst="rect">
            <a:avLst/>
          </a:prstGeom>
        </p:spPr>
        <p:txBody>
          <a:bodyPr wrap="square">
            <a:spAutoFit/>
          </a:bodyPr>
          <a:lstStyle/>
          <a:p>
            <a:pPr marL="571500" indent="-571500">
              <a:lnSpc>
                <a:spcPct val="150000"/>
              </a:lnSpc>
              <a:buFont typeface="Wingdings" charset="2"/>
              <a:buChar char="§"/>
            </a:pPr>
            <a:r>
              <a:rPr lang="en-US" sz="3200" dirty="0" smtClean="0">
                <a:solidFill>
                  <a:schemeClr val="bg1"/>
                </a:solidFill>
                <a:latin typeface="Arial" charset="0"/>
                <a:ea typeface="Arial" charset="0"/>
                <a:cs typeface="Arial" charset="0"/>
              </a:rPr>
              <a:t>HYPOTHÈSES</a:t>
            </a:r>
          </a:p>
          <a:p>
            <a:pPr marL="571500" indent="-571500">
              <a:lnSpc>
                <a:spcPct val="150000"/>
              </a:lnSpc>
              <a:buFont typeface="Wingdings" charset="2"/>
              <a:buChar char="§"/>
            </a:pPr>
            <a:r>
              <a:rPr lang="en-US" sz="3200" dirty="0" smtClean="0">
                <a:solidFill>
                  <a:schemeClr val="bg1"/>
                </a:solidFill>
                <a:latin typeface="Arial" charset="0"/>
                <a:ea typeface="Arial" charset="0"/>
                <a:cs typeface="Arial" charset="0"/>
              </a:rPr>
              <a:t>CONSTRUCTION D’UN FONDS GÉRÉ PAR APB-1</a:t>
            </a:r>
          </a:p>
          <a:p>
            <a:pPr marL="571500" indent="-571500">
              <a:lnSpc>
                <a:spcPct val="150000"/>
              </a:lnSpc>
              <a:buFont typeface="Wingdings" charset="2"/>
              <a:buChar char="§"/>
            </a:pPr>
            <a:r>
              <a:rPr lang="en-US" sz="3200" dirty="0" smtClean="0">
                <a:solidFill>
                  <a:schemeClr val="bg1"/>
                </a:solidFill>
                <a:latin typeface="Arial" charset="0"/>
                <a:ea typeface="Arial" charset="0"/>
                <a:cs typeface="Arial" charset="0"/>
              </a:rPr>
              <a:t>RÉSULTATS</a:t>
            </a:r>
          </a:p>
        </p:txBody>
      </p:sp>
      <p:sp>
        <p:nvSpPr>
          <p:cNvPr id="5" name="TextBox 4"/>
          <p:cNvSpPr txBox="1"/>
          <p:nvPr/>
        </p:nvSpPr>
        <p:spPr>
          <a:xfrm>
            <a:off x="972578" y="953433"/>
            <a:ext cx="730934" cy="1323439"/>
          </a:xfrm>
          <a:prstGeom prst="rect">
            <a:avLst/>
          </a:prstGeom>
          <a:noFill/>
        </p:spPr>
        <p:txBody>
          <a:bodyPr wrap="square" rtlCol="0">
            <a:spAutoFit/>
          </a:bodyPr>
          <a:lstStyle/>
          <a:p>
            <a:r>
              <a:rPr lang="en-US" sz="8000" dirty="0" smtClean="0">
                <a:solidFill>
                  <a:schemeClr val="bg1"/>
                </a:solidFill>
                <a:latin typeface="Oriya MN" charset="0"/>
                <a:ea typeface="Oriya MN" charset="0"/>
                <a:cs typeface="Oriya MN" charset="0"/>
              </a:rPr>
              <a:t>4</a:t>
            </a:r>
            <a:endParaRPr lang="en-US" sz="8000" dirty="0">
              <a:solidFill>
                <a:schemeClr val="bg1"/>
              </a:solidFill>
              <a:latin typeface="Oriya MN" charset="0"/>
              <a:ea typeface="Oriya MN" charset="0"/>
              <a:cs typeface="Oriya MN" charset="0"/>
            </a:endParaRPr>
          </a:p>
        </p:txBody>
      </p:sp>
      <p:cxnSp>
        <p:nvCxnSpPr>
          <p:cNvPr id="7" name="Straight Connector 6"/>
          <p:cNvCxnSpPr/>
          <p:nvPr/>
        </p:nvCxnSpPr>
        <p:spPr>
          <a:xfrm flipV="1">
            <a:off x="1781470" y="1914421"/>
            <a:ext cx="9318660" cy="241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Slide Number Placeholder 7"/>
          <p:cNvSpPr>
            <a:spLocks noGrp="1"/>
          </p:cNvSpPr>
          <p:nvPr>
            <p:ph type="sldNum" sz="quarter" idx="4"/>
          </p:nvPr>
        </p:nvSpPr>
        <p:spPr>
          <a:xfrm>
            <a:off x="11627485" y="6636554"/>
            <a:ext cx="517187" cy="248830"/>
          </a:xfrm>
        </p:spPr>
        <p:txBody>
          <a:bodyPr/>
          <a:lstStyle/>
          <a:p>
            <a:fld id="{5325F5FF-6457-6E4E-A05C-260DAC74715F}" type="slidenum">
              <a:rPr lang="en-US" smtClean="0">
                <a:solidFill>
                  <a:schemeClr val="bg1"/>
                </a:solidFill>
              </a:rPr>
              <a:t>11</a:t>
            </a:fld>
            <a:endParaRPr lang="en-US" dirty="0">
              <a:solidFill>
                <a:schemeClr val="bg1"/>
              </a:solidFill>
            </a:endParaRPr>
          </a:p>
        </p:txBody>
      </p:sp>
      <p:sp>
        <p:nvSpPr>
          <p:cNvPr id="9" name="Footer Placeholder 1"/>
          <p:cNvSpPr txBox="1">
            <a:spLocks/>
          </p:cNvSpPr>
          <p:nvPr/>
        </p:nvSpPr>
        <p:spPr>
          <a:xfrm>
            <a:off x="5375920" y="6617245"/>
            <a:ext cx="1440160" cy="196131"/>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800" dirty="0" smtClean="0">
                <a:solidFill>
                  <a:schemeClr val="bg1"/>
                </a:solidFill>
              </a:rPr>
              <a:t>STRICTEMENT CONFIDENTIEL</a:t>
            </a:r>
            <a:endParaRPr lang="en-US" sz="800" dirty="0">
              <a:solidFill>
                <a:schemeClr val="bg1"/>
              </a:solidFill>
            </a:endParaRPr>
          </a:p>
        </p:txBody>
      </p:sp>
    </p:spTree>
    <p:extLst>
      <p:ext uri="{BB962C8B-B14F-4D97-AF65-F5344CB8AC3E}">
        <p14:creationId xmlns:p14="http://schemas.microsoft.com/office/powerpoint/2010/main" val="99242857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9229" y="260648"/>
            <a:ext cx="9603275" cy="379544"/>
          </a:xfrm>
        </p:spPr>
        <p:txBody>
          <a:bodyPr>
            <a:normAutofit/>
          </a:bodyPr>
          <a:lstStyle/>
          <a:p>
            <a:r>
              <a:rPr lang="en-US" sz="2000" b="1" dirty="0" smtClean="0">
                <a:latin typeface="Arial" charset="0"/>
                <a:ea typeface="Arial" charset="0"/>
                <a:cs typeface="Arial" charset="0"/>
              </a:rPr>
              <a:t> BACK TESTS</a:t>
            </a:r>
            <a:endParaRPr lang="en-US" sz="2000" b="1" dirty="0">
              <a:latin typeface="Arial" charset="0"/>
              <a:ea typeface="Arial" charset="0"/>
              <a:cs typeface="Arial" charset="0"/>
            </a:endParaRPr>
          </a:p>
        </p:txBody>
      </p:sp>
      <p:sp>
        <p:nvSpPr>
          <p:cNvPr id="3" name="TextBox 2"/>
          <p:cNvSpPr txBox="1"/>
          <p:nvPr/>
        </p:nvSpPr>
        <p:spPr>
          <a:xfrm>
            <a:off x="1087353" y="620688"/>
            <a:ext cx="3331361" cy="523220"/>
          </a:xfrm>
          <a:prstGeom prst="rect">
            <a:avLst/>
          </a:prstGeom>
          <a:noFill/>
        </p:spPr>
        <p:txBody>
          <a:bodyPr wrap="none" rtlCol="0">
            <a:spAutoFit/>
          </a:bodyPr>
          <a:lstStyle/>
          <a:p>
            <a:r>
              <a:rPr lang="en-US" sz="2800" dirty="0" smtClean="0">
                <a:solidFill>
                  <a:schemeClr val="bg1"/>
                </a:solidFill>
                <a:latin typeface="Arial" charset="0"/>
                <a:ea typeface="Arial" charset="0"/>
                <a:cs typeface="Arial" charset="0"/>
              </a:rPr>
              <a:t>HYPOTHÈSES       </a:t>
            </a:r>
            <a:endParaRPr lang="en-US" sz="2800" dirty="0">
              <a:solidFill>
                <a:schemeClr val="bg1"/>
              </a:solidFill>
              <a:latin typeface="Arial" charset="0"/>
              <a:ea typeface="Arial" charset="0"/>
              <a:cs typeface="Arial" charset="0"/>
            </a:endParaRPr>
          </a:p>
        </p:txBody>
      </p:sp>
      <p:sp>
        <p:nvSpPr>
          <p:cNvPr id="4" name="Rectangle 3"/>
          <p:cNvSpPr/>
          <p:nvPr/>
        </p:nvSpPr>
        <p:spPr>
          <a:xfrm>
            <a:off x="1141666" y="1696740"/>
            <a:ext cx="9634854" cy="5410198"/>
          </a:xfrm>
          <a:prstGeom prst="rect">
            <a:avLst/>
          </a:prstGeom>
        </p:spPr>
        <p:txBody>
          <a:bodyPr wrap="square">
            <a:spAutoFit/>
          </a:bodyPr>
          <a:lstStyle/>
          <a:p>
            <a:r>
              <a:rPr lang="fr-FR" sz="1200" b="1" dirty="0">
                <a:solidFill>
                  <a:schemeClr val="accent5"/>
                </a:solidFill>
                <a:latin typeface="Montserrat" charset="0"/>
                <a:ea typeface="Montserrat" charset="0"/>
                <a:cs typeface="Montserrat" charset="0"/>
              </a:rPr>
              <a:t>Les back tests débutent le 01 Janvier 2009 et s’arrêtent le </a:t>
            </a:r>
            <a:r>
              <a:rPr lang="fr-FR" sz="1200" b="1" dirty="0" smtClean="0">
                <a:solidFill>
                  <a:schemeClr val="accent5"/>
                </a:solidFill>
                <a:latin typeface="Montserrat" charset="0"/>
                <a:ea typeface="Montserrat" charset="0"/>
                <a:cs typeface="Montserrat" charset="0"/>
              </a:rPr>
              <a:t>31 Décembre </a:t>
            </a:r>
            <a:r>
              <a:rPr lang="fr-FR" sz="1200" b="1" dirty="0">
                <a:solidFill>
                  <a:schemeClr val="accent5"/>
                </a:solidFill>
                <a:latin typeface="Montserrat" charset="0"/>
                <a:ea typeface="Montserrat" charset="0"/>
                <a:cs typeface="Montserrat" charset="0"/>
              </a:rPr>
              <a:t>2016. Depuis </a:t>
            </a:r>
            <a:r>
              <a:rPr lang="fr-FR" sz="1200" b="1" dirty="0" smtClean="0">
                <a:solidFill>
                  <a:schemeClr val="accent5"/>
                </a:solidFill>
                <a:latin typeface="Montserrat" charset="0"/>
                <a:ea typeface="Montserrat" charset="0"/>
                <a:cs typeface="Montserrat" charset="0"/>
              </a:rPr>
              <a:t>Octobre 2016, </a:t>
            </a:r>
            <a:r>
              <a:rPr lang="fr-FR" sz="1200" b="1" dirty="0">
                <a:solidFill>
                  <a:schemeClr val="accent5"/>
                </a:solidFill>
                <a:latin typeface="Montserrat" charset="0"/>
                <a:ea typeface="Montserrat" charset="0"/>
                <a:cs typeface="Montserrat" charset="0"/>
              </a:rPr>
              <a:t>des investissements réels ont remplacé les investissements fictifs. </a:t>
            </a:r>
            <a:endParaRPr lang="fr-FR" sz="1200" b="1" dirty="0" smtClean="0">
              <a:solidFill>
                <a:schemeClr val="accent5"/>
              </a:solidFill>
              <a:latin typeface="Montserrat" charset="0"/>
              <a:ea typeface="Montserrat" charset="0"/>
              <a:cs typeface="Montserrat" charset="0"/>
            </a:endParaRPr>
          </a:p>
          <a:p>
            <a:endParaRPr lang="fr-FR" sz="1200" dirty="0" smtClean="0">
              <a:solidFill>
                <a:schemeClr val="accent5"/>
              </a:solidFill>
              <a:latin typeface="Montserrat" charset="0"/>
              <a:ea typeface="Montserrat" charset="0"/>
              <a:cs typeface="Montserrat" charset="0"/>
            </a:endParaRPr>
          </a:p>
          <a:p>
            <a:r>
              <a:rPr lang="fr-FR" sz="1200" dirty="0" smtClean="0">
                <a:solidFill>
                  <a:schemeClr val="accent5"/>
                </a:solidFill>
                <a:latin typeface="Montserrat" charset="0"/>
                <a:ea typeface="Montserrat" charset="0"/>
                <a:cs typeface="Montserrat" charset="0"/>
              </a:rPr>
              <a:t>Les investisseurs ont </a:t>
            </a:r>
            <a:r>
              <a:rPr lang="fr-FR" sz="1200" dirty="0">
                <a:solidFill>
                  <a:schemeClr val="accent5"/>
                </a:solidFill>
                <a:latin typeface="Montserrat" charset="0"/>
                <a:ea typeface="Montserrat" charset="0"/>
                <a:cs typeface="Montserrat" charset="0"/>
              </a:rPr>
              <a:t>adopté un profil de trading beaucoup plus prudent et développé une véritable aversion pour les actifs </a:t>
            </a:r>
            <a:r>
              <a:rPr lang="fr-FR" sz="1200" dirty="0" smtClean="0">
                <a:solidFill>
                  <a:schemeClr val="accent5"/>
                </a:solidFill>
                <a:latin typeface="Montserrat" charset="0"/>
                <a:ea typeface="Montserrat" charset="0"/>
                <a:cs typeface="Montserrat" charset="0"/>
              </a:rPr>
              <a:t>risqués à partir de 2009, </a:t>
            </a:r>
            <a:r>
              <a:rPr lang="fr-FR" sz="1200" dirty="0">
                <a:solidFill>
                  <a:schemeClr val="accent5"/>
                </a:solidFill>
                <a:latin typeface="Montserrat" charset="0"/>
                <a:ea typeface="Montserrat" charset="0"/>
                <a:cs typeface="Montserrat" charset="0"/>
              </a:rPr>
              <a:t>n’hésitant plus à sanctionner lourdement un titre ou le marché </a:t>
            </a:r>
            <a:r>
              <a:rPr lang="fr-FR" sz="1200" dirty="0" smtClean="0">
                <a:solidFill>
                  <a:schemeClr val="accent5"/>
                </a:solidFill>
                <a:latin typeface="Montserrat" charset="0"/>
                <a:ea typeface="Montserrat" charset="0"/>
                <a:cs typeface="Montserrat" charset="0"/>
              </a:rPr>
              <a:t>de manière global, </a:t>
            </a:r>
            <a:r>
              <a:rPr lang="fr-FR" sz="1200" dirty="0">
                <a:solidFill>
                  <a:schemeClr val="accent5"/>
                </a:solidFill>
                <a:latin typeface="Montserrat" charset="0"/>
                <a:ea typeface="Montserrat" charset="0"/>
                <a:cs typeface="Montserrat" charset="0"/>
              </a:rPr>
              <a:t>en cas de mauvaise nouvelle ou d’incertitude</a:t>
            </a:r>
            <a:r>
              <a:rPr lang="fr-FR" sz="1200" dirty="0" smtClean="0">
                <a:solidFill>
                  <a:schemeClr val="accent5"/>
                </a:solidFill>
                <a:latin typeface="Montserrat" charset="0"/>
                <a:ea typeface="Montserrat" charset="0"/>
                <a:cs typeface="Montserrat" charset="0"/>
              </a:rPr>
              <a:t>.</a:t>
            </a:r>
          </a:p>
          <a:p>
            <a:endParaRPr lang="fr-FR" sz="1200" dirty="0">
              <a:solidFill>
                <a:schemeClr val="accent5"/>
              </a:solidFill>
              <a:latin typeface="Montserrat" charset="0"/>
              <a:ea typeface="Montserrat" charset="0"/>
              <a:cs typeface="Montserrat" charset="0"/>
            </a:endParaRPr>
          </a:p>
          <a:p>
            <a:pPr lvl="0"/>
            <a:r>
              <a:rPr lang="fr-FR" sz="1200" b="1" dirty="0" smtClean="0">
                <a:solidFill>
                  <a:schemeClr val="accent5"/>
                </a:solidFill>
                <a:latin typeface="Montserrat" charset="0"/>
                <a:ea typeface="Montserrat" charset="0"/>
                <a:cs typeface="Montserrat" charset="0"/>
              </a:rPr>
              <a:t>Notre fonds satisfait les contraintes nécessaires à l’obtention de la norme UCITS V</a:t>
            </a:r>
            <a:r>
              <a:rPr lang="fr-FR" sz="1200" dirty="0" smtClean="0">
                <a:solidFill>
                  <a:schemeClr val="accent5"/>
                </a:solidFill>
                <a:latin typeface="Montserrat" charset="0"/>
                <a:ea typeface="Montserrat" charset="0"/>
                <a:cs typeface="Montserrat" charset="0"/>
              </a:rPr>
              <a:t>. (règle des 5/10/40)</a:t>
            </a:r>
          </a:p>
          <a:p>
            <a:pPr lvl="0"/>
            <a:endParaRPr lang="fr-FR" sz="1200" dirty="0">
              <a:solidFill>
                <a:schemeClr val="accent5"/>
              </a:solidFill>
              <a:latin typeface="Montserrat" charset="0"/>
              <a:ea typeface="Montserrat" charset="0"/>
              <a:cs typeface="Montserrat" charset="0"/>
            </a:endParaRPr>
          </a:p>
          <a:p>
            <a:pPr marL="285750" lvl="0" indent="-285750" defTabSz="914400">
              <a:lnSpc>
                <a:spcPct val="110000"/>
              </a:lnSpc>
              <a:spcBef>
                <a:spcPts val="1500"/>
              </a:spcBef>
              <a:buFont typeface="Wingdings" charset="2"/>
              <a:buChar char="§"/>
            </a:pPr>
            <a:r>
              <a:rPr lang="fr-FR" sz="1200" b="1" cap="all" spc="75" dirty="0">
                <a:solidFill>
                  <a:schemeClr val="accent5"/>
                </a:solidFill>
                <a:latin typeface="Montserrat" charset="0"/>
                <a:ea typeface="Montserrat" charset="0"/>
                <a:cs typeface="Montserrat" charset="0"/>
              </a:rPr>
              <a:t>Univers et sous-univers d’investissement</a:t>
            </a:r>
            <a:endParaRPr lang="en-US" sz="1200" b="1" cap="all" spc="75" dirty="0">
              <a:solidFill>
                <a:schemeClr val="accent5"/>
              </a:solidFill>
              <a:latin typeface="Montserrat" charset="0"/>
              <a:ea typeface="Montserrat" charset="0"/>
              <a:cs typeface="Montserrat" charset="0"/>
            </a:endParaRPr>
          </a:p>
          <a:p>
            <a:pPr defTabSz="914400">
              <a:lnSpc>
                <a:spcPct val="110000"/>
              </a:lnSpc>
              <a:spcBef>
                <a:spcPts val="600"/>
              </a:spcBef>
              <a:spcAft>
                <a:spcPts val="1000"/>
              </a:spcAft>
            </a:pPr>
            <a:r>
              <a:rPr lang="fr-FR" sz="1200" dirty="0">
                <a:solidFill>
                  <a:schemeClr val="accent5"/>
                </a:solidFill>
                <a:latin typeface="Montserrat" charset="0"/>
                <a:ea typeface="Montserrat" charset="0"/>
                <a:cs typeface="Montserrat" charset="0"/>
              </a:rPr>
              <a:t>Par nature, </a:t>
            </a:r>
            <a:r>
              <a:rPr lang="fr-FR" sz="1200" dirty="0" smtClean="0">
                <a:solidFill>
                  <a:schemeClr val="accent5"/>
                </a:solidFill>
                <a:latin typeface="Montserrat" charset="0"/>
                <a:ea typeface="Montserrat" charset="0"/>
                <a:cs typeface="Montserrat" charset="0"/>
              </a:rPr>
              <a:t>l’algorithme identifie </a:t>
            </a:r>
            <a:r>
              <a:rPr lang="fr-FR" sz="1200" dirty="0">
                <a:solidFill>
                  <a:schemeClr val="accent5"/>
                </a:solidFill>
                <a:latin typeface="Montserrat" charset="0"/>
                <a:ea typeface="Montserrat" charset="0"/>
                <a:cs typeface="Montserrat" charset="0"/>
              </a:rPr>
              <a:t>au sein d’un univers fixe de titres et d’une bibliothèque de méthodes de gestion, le couple titre/méthode optimal. Par construction, </a:t>
            </a:r>
            <a:r>
              <a:rPr lang="fr-FR" sz="1200" dirty="0" smtClean="0">
                <a:solidFill>
                  <a:schemeClr val="accent5"/>
                </a:solidFill>
                <a:latin typeface="Montserrat" charset="0"/>
                <a:ea typeface="Montserrat" charset="0"/>
                <a:cs typeface="Montserrat" charset="0"/>
              </a:rPr>
              <a:t>l’algorithme sélectionne  </a:t>
            </a:r>
            <a:r>
              <a:rPr lang="fr-FR" sz="1200" dirty="0">
                <a:solidFill>
                  <a:schemeClr val="accent5"/>
                </a:solidFill>
                <a:latin typeface="Montserrat" charset="0"/>
                <a:ea typeface="Montserrat" charset="0"/>
                <a:cs typeface="Montserrat" charset="0"/>
              </a:rPr>
              <a:t>le meilleur candidat à l’achat et non un portefeuille optimal.</a:t>
            </a:r>
            <a:endParaRPr lang="en-US" sz="1200" dirty="0">
              <a:solidFill>
                <a:schemeClr val="accent5"/>
              </a:solidFill>
              <a:latin typeface="Montserrat" charset="0"/>
              <a:ea typeface="Montserrat" charset="0"/>
              <a:cs typeface="Montserrat" charset="0"/>
            </a:endParaRPr>
          </a:p>
          <a:p>
            <a:pPr lvl="0" defTabSz="914400">
              <a:lnSpc>
                <a:spcPct val="110000"/>
              </a:lnSpc>
              <a:spcBef>
                <a:spcPts val="600"/>
              </a:spcBef>
              <a:spcAft>
                <a:spcPts val="1000"/>
              </a:spcAft>
            </a:pPr>
            <a:r>
              <a:rPr lang="fr-FR" sz="1200" dirty="0">
                <a:solidFill>
                  <a:schemeClr val="accent5"/>
                </a:solidFill>
                <a:latin typeface="Montserrat" charset="0"/>
                <a:ea typeface="Montserrat" charset="0"/>
                <a:cs typeface="Montserrat" charset="0"/>
              </a:rPr>
              <a:t>Afin de mettre en œuvre la gestion d’un fond </a:t>
            </a:r>
            <a:r>
              <a:rPr lang="fr-FR" sz="1200" i="1" dirty="0">
                <a:solidFill>
                  <a:schemeClr val="accent5"/>
                </a:solidFill>
                <a:latin typeface="Montserrat" charset="0"/>
                <a:ea typeface="Montserrat" charset="0"/>
                <a:cs typeface="Montserrat" charset="0"/>
              </a:rPr>
              <a:t>long </a:t>
            </a:r>
            <a:r>
              <a:rPr lang="fr-FR" sz="1200" i="1" dirty="0" err="1">
                <a:solidFill>
                  <a:schemeClr val="accent5"/>
                </a:solidFill>
                <a:latin typeface="Montserrat" charset="0"/>
                <a:ea typeface="Montserrat" charset="0"/>
                <a:cs typeface="Montserrat" charset="0"/>
              </a:rPr>
              <a:t>only</a:t>
            </a:r>
            <a:r>
              <a:rPr lang="fr-FR" sz="1200" dirty="0">
                <a:solidFill>
                  <a:schemeClr val="accent5"/>
                </a:solidFill>
                <a:latin typeface="Montserrat" charset="0"/>
                <a:ea typeface="Montserrat" charset="0"/>
                <a:cs typeface="Montserrat" charset="0"/>
              </a:rPr>
              <a:t> </a:t>
            </a:r>
            <a:r>
              <a:rPr lang="fr-FR" sz="1200" dirty="0" smtClean="0">
                <a:solidFill>
                  <a:schemeClr val="accent5"/>
                </a:solidFill>
                <a:latin typeface="Montserrat" charset="0"/>
                <a:ea typeface="Montserrat" charset="0"/>
                <a:cs typeface="Montserrat" charset="0"/>
              </a:rPr>
              <a:t>fondé </a:t>
            </a:r>
            <a:r>
              <a:rPr lang="fr-FR" sz="1200" dirty="0">
                <a:solidFill>
                  <a:schemeClr val="accent5"/>
                </a:solidFill>
                <a:latin typeface="Montserrat" charset="0"/>
                <a:ea typeface="Montserrat" charset="0"/>
                <a:cs typeface="Montserrat" charset="0"/>
              </a:rPr>
              <a:t>sur d</a:t>
            </a:r>
            <a:r>
              <a:rPr lang="fr-FR" sz="1200" dirty="0" smtClean="0">
                <a:solidFill>
                  <a:schemeClr val="accent5"/>
                </a:solidFill>
                <a:latin typeface="Montserrat" charset="0"/>
                <a:ea typeface="Montserrat" charset="0"/>
                <a:cs typeface="Montserrat" charset="0"/>
              </a:rPr>
              <a:t>es </a:t>
            </a:r>
            <a:r>
              <a:rPr lang="fr-FR" sz="1200" dirty="0">
                <a:solidFill>
                  <a:schemeClr val="accent5"/>
                </a:solidFill>
                <a:latin typeface="Montserrat" charset="0"/>
                <a:ea typeface="Montserrat" charset="0"/>
                <a:cs typeface="Montserrat" charset="0"/>
              </a:rPr>
              <a:t>signaux </a:t>
            </a:r>
            <a:r>
              <a:rPr lang="fr-FR" sz="1200" dirty="0" smtClean="0">
                <a:solidFill>
                  <a:schemeClr val="accent5"/>
                </a:solidFill>
                <a:latin typeface="Montserrat" charset="0"/>
                <a:ea typeface="Montserrat" charset="0"/>
                <a:cs typeface="Montserrat" charset="0"/>
              </a:rPr>
              <a:t>délivrés dans </a:t>
            </a:r>
            <a:r>
              <a:rPr lang="fr-FR" sz="1200" dirty="0">
                <a:solidFill>
                  <a:schemeClr val="accent5"/>
                </a:solidFill>
                <a:latin typeface="Montserrat" charset="0"/>
                <a:ea typeface="Montserrat" charset="0"/>
                <a:cs typeface="Montserrat" charset="0"/>
              </a:rPr>
              <a:t>des limites raisonnables, des diverses contraintes de concentration </a:t>
            </a:r>
            <a:r>
              <a:rPr lang="fr-FR" sz="1200" dirty="0" smtClean="0">
                <a:solidFill>
                  <a:schemeClr val="accent5"/>
                </a:solidFill>
                <a:latin typeface="Montserrat" charset="0"/>
                <a:ea typeface="Montserrat" charset="0"/>
                <a:cs typeface="Montserrat" charset="0"/>
              </a:rPr>
              <a:t>et </a:t>
            </a:r>
            <a:r>
              <a:rPr lang="fr-FR" sz="1200" dirty="0">
                <a:solidFill>
                  <a:schemeClr val="accent5"/>
                </a:solidFill>
                <a:latin typeface="Montserrat" charset="0"/>
                <a:ea typeface="Montserrat" charset="0"/>
                <a:cs typeface="Montserrat" charset="0"/>
              </a:rPr>
              <a:t>de liquidités, nos simulations ont été bâties sur la base de la méthodologie suivante :</a:t>
            </a:r>
          </a:p>
          <a:p>
            <a:pPr lvl="0"/>
            <a:r>
              <a:rPr lang="fr-FR" sz="1200" b="1" dirty="0">
                <a:solidFill>
                  <a:schemeClr val="accent5"/>
                </a:solidFill>
                <a:latin typeface="Montserrat" charset="0"/>
                <a:ea typeface="Montserrat" charset="0"/>
                <a:cs typeface="Montserrat" charset="0"/>
              </a:rPr>
              <a:t>1</a:t>
            </a:r>
            <a:r>
              <a:rPr lang="fr-FR" sz="1200" b="1" dirty="0">
                <a:solidFill>
                  <a:srgbClr val="002060"/>
                </a:solidFill>
                <a:latin typeface="Montserrat" charset="0"/>
                <a:ea typeface="Montserrat" charset="0"/>
                <a:cs typeface="Montserrat" charset="0"/>
              </a:rPr>
              <a:t>.   </a:t>
            </a:r>
            <a:r>
              <a:rPr lang="fr-FR" sz="1200" b="1" dirty="0">
                <a:solidFill>
                  <a:schemeClr val="accent5"/>
                </a:solidFill>
                <a:latin typeface="Montserrat" charset="0"/>
                <a:ea typeface="Montserrat" charset="0"/>
                <a:cs typeface="Montserrat" charset="0"/>
              </a:rPr>
              <a:t>Détermination</a:t>
            </a:r>
            <a:r>
              <a:rPr lang="fr-FR" sz="1200" dirty="0">
                <a:solidFill>
                  <a:schemeClr val="accent5"/>
                </a:solidFill>
                <a:latin typeface="Montserrat" charset="0"/>
                <a:ea typeface="Montserrat" charset="0"/>
                <a:cs typeface="Montserrat" charset="0"/>
              </a:rPr>
              <a:t> d’un univers </a:t>
            </a:r>
            <a:r>
              <a:rPr lang="fr-FR" sz="1200" dirty="0" smtClean="0">
                <a:solidFill>
                  <a:schemeClr val="accent5"/>
                </a:solidFill>
                <a:latin typeface="Montserrat" charset="0"/>
                <a:ea typeface="Montserrat" charset="0"/>
                <a:cs typeface="Montserrat" charset="0"/>
              </a:rPr>
              <a:t>d’investissement </a:t>
            </a:r>
            <a:r>
              <a:rPr lang="fr-FR" sz="1200" dirty="0">
                <a:solidFill>
                  <a:schemeClr val="accent5"/>
                </a:solidFill>
                <a:latin typeface="Montserrat" charset="0"/>
                <a:ea typeface="Montserrat" charset="0"/>
                <a:cs typeface="Montserrat" charset="0"/>
              </a:rPr>
              <a:t>constitué de titres parmi les plus liquides.</a:t>
            </a:r>
            <a:r>
              <a:rPr lang="en-US" sz="1200" dirty="0">
                <a:solidFill>
                  <a:schemeClr val="accent5"/>
                </a:solidFill>
                <a:latin typeface="Montserrat" charset="0"/>
                <a:ea typeface="Montserrat" charset="0"/>
                <a:cs typeface="Montserrat" charset="0"/>
              </a:rPr>
              <a:t> </a:t>
            </a:r>
            <a:r>
              <a:rPr lang="fr-FR" sz="1200" dirty="0">
                <a:solidFill>
                  <a:schemeClr val="accent5"/>
                </a:solidFill>
                <a:latin typeface="Montserrat" charset="0"/>
                <a:ea typeface="Montserrat" charset="0"/>
                <a:cs typeface="Montserrat" charset="0"/>
              </a:rPr>
              <a:t>Pour </a:t>
            </a:r>
            <a:r>
              <a:rPr lang="fr-FR" sz="1200" dirty="0" smtClean="0">
                <a:solidFill>
                  <a:schemeClr val="accent5"/>
                </a:solidFill>
                <a:latin typeface="Montserrat" charset="0"/>
                <a:ea typeface="Montserrat" charset="0"/>
                <a:cs typeface="Montserrat" charset="0"/>
              </a:rPr>
              <a:t>les </a:t>
            </a:r>
            <a:r>
              <a:rPr lang="fr-FR" sz="1200" dirty="0">
                <a:solidFill>
                  <a:schemeClr val="accent5"/>
                </a:solidFill>
                <a:latin typeface="Montserrat" charset="0"/>
                <a:ea typeface="Montserrat" charset="0"/>
                <a:cs typeface="Montserrat" charset="0"/>
              </a:rPr>
              <a:t>simulations, nous avons choisi comme univers le S&amp;P 500 et le </a:t>
            </a:r>
            <a:r>
              <a:rPr lang="fr-FR" sz="1200" dirty="0" err="1">
                <a:solidFill>
                  <a:schemeClr val="accent5"/>
                </a:solidFill>
                <a:latin typeface="Montserrat" charset="0"/>
                <a:ea typeface="Montserrat" charset="0"/>
                <a:cs typeface="Montserrat" charset="0"/>
              </a:rPr>
              <a:t>Stoxx</a:t>
            </a:r>
            <a:r>
              <a:rPr lang="fr-FR" sz="1200" dirty="0">
                <a:solidFill>
                  <a:schemeClr val="accent5"/>
                </a:solidFill>
                <a:latin typeface="Montserrat" charset="0"/>
                <a:ea typeface="Montserrat" charset="0"/>
                <a:cs typeface="Montserrat" charset="0"/>
              </a:rPr>
              <a:t> 600. </a:t>
            </a:r>
          </a:p>
          <a:p>
            <a:pPr marL="228600" indent="-228600">
              <a:buAutoNum type="arabicPeriod" startAt="2"/>
            </a:pPr>
            <a:endParaRPr lang="fr-FR" sz="1200" dirty="0">
              <a:solidFill>
                <a:schemeClr val="accent5"/>
              </a:solidFill>
              <a:latin typeface="Montserrat" charset="0"/>
              <a:ea typeface="Montserrat" charset="0"/>
              <a:cs typeface="Montserrat" charset="0"/>
            </a:endParaRPr>
          </a:p>
          <a:p>
            <a:pPr marL="228600" indent="-228600">
              <a:buAutoNum type="arabicPeriod" startAt="2"/>
            </a:pPr>
            <a:r>
              <a:rPr lang="fr-FR" sz="1200" b="1" dirty="0">
                <a:solidFill>
                  <a:schemeClr val="accent5"/>
                </a:solidFill>
                <a:latin typeface="Montserrat" charset="0"/>
                <a:ea typeface="Montserrat" charset="0"/>
                <a:cs typeface="Montserrat" charset="0"/>
              </a:rPr>
              <a:t>Détermination</a:t>
            </a:r>
            <a:r>
              <a:rPr lang="fr-FR" sz="1200" dirty="0">
                <a:solidFill>
                  <a:schemeClr val="accent5"/>
                </a:solidFill>
                <a:latin typeface="Montserrat" charset="0"/>
                <a:ea typeface="Montserrat" charset="0"/>
                <a:cs typeface="Montserrat" charset="0"/>
              </a:rPr>
              <a:t> de sous-univers disjoints dont la réunion recouvre l’univers d’investissement. </a:t>
            </a:r>
            <a:r>
              <a:rPr lang="fr-FR" sz="1200" dirty="0" smtClean="0">
                <a:solidFill>
                  <a:schemeClr val="accent5"/>
                </a:solidFill>
                <a:latin typeface="Montserrat" charset="0"/>
                <a:ea typeface="Montserrat" charset="0"/>
                <a:cs typeface="Montserrat" charset="0"/>
              </a:rPr>
              <a:t>Nous </a:t>
            </a:r>
            <a:r>
              <a:rPr lang="fr-FR" sz="1200" dirty="0">
                <a:solidFill>
                  <a:schemeClr val="accent5"/>
                </a:solidFill>
                <a:latin typeface="Montserrat" charset="0"/>
                <a:ea typeface="Montserrat" charset="0"/>
                <a:cs typeface="Montserrat" charset="0"/>
              </a:rPr>
              <a:t>avons créé des sous-</a:t>
            </a:r>
            <a:r>
              <a:rPr lang="fr-FR" sz="1200" dirty="0" smtClean="0">
                <a:solidFill>
                  <a:schemeClr val="accent5"/>
                </a:solidFill>
                <a:latin typeface="Montserrat" charset="0"/>
                <a:ea typeface="Montserrat" charset="0"/>
                <a:cs typeface="Montserrat" charset="0"/>
              </a:rPr>
              <a:t>ensembles   (</a:t>
            </a:r>
            <a:r>
              <a:rPr lang="fr-FR" sz="1200" dirty="0">
                <a:solidFill>
                  <a:schemeClr val="accent5"/>
                </a:solidFill>
                <a:latin typeface="Montserrat" charset="0"/>
                <a:ea typeface="Montserrat" charset="0"/>
                <a:cs typeface="Montserrat" charset="0"/>
              </a:rPr>
              <a:t>portefeuilles) d’une dizaine de titres de chacun des indices qui</a:t>
            </a:r>
            <a:r>
              <a:rPr lang="en-US" sz="1200" dirty="0">
                <a:solidFill>
                  <a:schemeClr val="accent5"/>
                </a:solidFill>
                <a:latin typeface="Montserrat" charset="0"/>
                <a:ea typeface="Montserrat" charset="0"/>
                <a:cs typeface="Montserrat" charset="0"/>
              </a:rPr>
              <a:t> </a:t>
            </a:r>
            <a:r>
              <a:rPr lang="fr-FR" sz="1200" dirty="0">
                <a:solidFill>
                  <a:schemeClr val="accent5"/>
                </a:solidFill>
                <a:latin typeface="Montserrat" charset="0"/>
                <a:ea typeface="Montserrat" charset="0"/>
                <a:cs typeface="Montserrat" charset="0"/>
              </a:rPr>
              <a:t>composent notre univers d’investissement. </a:t>
            </a:r>
          </a:p>
          <a:p>
            <a:endParaRPr lang="fr-FR" sz="1200" dirty="0" smtClean="0">
              <a:solidFill>
                <a:schemeClr val="accent5"/>
              </a:solidFill>
              <a:latin typeface="Montserrat" charset="0"/>
              <a:ea typeface="Montserrat" charset="0"/>
              <a:cs typeface="Montserrat" charset="0"/>
            </a:endParaRPr>
          </a:p>
          <a:p>
            <a:pPr marL="228600" lvl="0" indent="-228600" defTabSz="914400">
              <a:lnSpc>
                <a:spcPct val="110000"/>
              </a:lnSpc>
              <a:spcBef>
                <a:spcPts val="600"/>
              </a:spcBef>
              <a:buAutoNum type="arabicPeriod" startAt="3"/>
            </a:pPr>
            <a:r>
              <a:rPr lang="fr-FR" sz="1200" b="1" dirty="0">
                <a:solidFill>
                  <a:schemeClr val="accent5"/>
                </a:solidFill>
                <a:latin typeface="Montserrat" charset="0"/>
                <a:ea typeface="Montserrat" charset="0"/>
                <a:cs typeface="Montserrat" charset="0"/>
              </a:rPr>
              <a:t>Association </a:t>
            </a:r>
            <a:r>
              <a:rPr lang="fr-FR" sz="1200" dirty="0">
                <a:solidFill>
                  <a:schemeClr val="accent5"/>
                </a:solidFill>
                <a:latin typeface="Montserrat" charset="0"/>
                <a:ea typeface="Montserrat" charset="0"/>
                <a:cs typeface="Montserrat" charset="0"/>
              </a:rPr>
              <a:t>de chaque sous-univers à un sous-portefeuille autonome.  </a:t>
            </a:r>
            <a:r>
              <a:rPr lang="fr-FR" sz="1200" dirty="0" smtClean="0">
                <a:solidFill>
                  <a:schemeClr val="accent5"/>
                </a:solidFill>
                <a:latin typeface="Montserrat" charset="0"/>
                <a:ea typeface="Montserrat" charset="0"/>
                <a:cs typeface="Montserrat" charset="0"/>
              </a:rPr>
              <a:t>Le </a:t>
            </a:r>
            <a:r>
              <a:rPr lang="fr-FR" sz="1200" dirty="0">
                <a:solidFill>
                  <a:schemeClr val="accent5"/>
                </a:solidFill>
                <a:latin typeface="Montserrat" charset="0"/>
                <a:ea typeface="Montserrat" charset="0"/>
                <a:cs typeface="Montserrat" charset="0"/>
              </a:rPr>
              <a:t>portefeuille simulé se compose donc de plusieurs sous-portefeuilles chacun associé de manière univoque à un sous-univers donné. </a:t>
            </a:r>
          </a:p>
          <a:p>
            <a:endParaRPr lang="fr-FR" sz="1200" dirty="0">
              <a:solidFill>
                <a:schemeClr val="accent5"/>
              </a:solidFill>
              <a:latin typeface="Montserrat" charset="0"/>
              <a:ea typeface="Montserrat" charset="0"/>
              <a:cs typeface="Montserrat" charset="0"/>
            </a:endParaRPr>
          </a:p>
          <a:p>
            <a:endParaRPr lang="fr-FR" sz="1200" dirty="0">
              <a:solidFill>
                <a:schemeClr val="accent5"/>
              </a:solidFill>
              <a:latin typeface="Montserrat" charset="0"/>
              <a:ea typeface="Montserrat" charset="0"/>
              <a:cs typeface="Montserrat" charset="0"/>
            </a:endParaRPr>
          </a:p>
          <a:p>
            <a:endParaRPr lang="en-US" sz="1200" dirty="0">
              <a:solidFill>
                <a:srgbClr val="FF0000"/>
              </a:solidFill>
              <a:latin typeface="Montserrat" charset="0"/>
              <a:ea typeface="Montserrat" charset="0"/>
              <a:cs typeface="Montserrat" charset="0"/>
            </a:endParaRPr>
          </a:p>
        </p:txBody>
      </p:sp>
      <p:sp>
        <p:nvSpPr>
          <p:cNvPr id="6" name="Slide Number Placeholder 5"/>
          <p:cNvSpPr>
            <a:spLocks noGrp="1"/>
          </p:cNvSpPr>
          <p:nvPr>
            <p:ph type="sldNum" sz="quarter" idx="4"/>
          </p:nvPr>
        </p:nvSpPr>
        <p:spPr>
          <a:xfrm>
            <a:off x="11668150" y="6619460"/>
            <a:ext cx="476522" cy="265924"/>
          </a:xfrm>
        </p:spPr>
        <p:txBody>
          <a:bodyPr/>
          <a:lstStyle/>
          <a:p>
            <a:fld id="{6D22F896-40B5-4ADD-8801-0D06FADFA095}" type="slidenum">
              <a:rPr lang="en-US" smtClean="0"/>
              <a:pPr/>
              <a:t>12</a:t>
            </a:fld>
            <a:endParaRPr lang="en-US" dirty="0"/>
          </a:p>
        </p:txBody>
      </p:sp>
    </p:spTree>
    <p:extLst>
      <p:ext uri="{BB962C8B-B14F-4D97-AF65-F5344CB8AC3E}">
        <p14:creationId xmlns:p14="http://schemas.microsoft.com/office/powerpoint/2010/main" val="1623225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01237" y="1628801"/>
            <a:ext cx="10107331" cy="4473019"/>
          </a:xfrm>
          <a:prstGeom prst="rect">
            <a:avLst/>
          </a:prstGeom>
        </p:spPr>
        <p:txBody>
          <a:bodyPr wrap="square">
            <a:spAutoFit/>
          </a:bodyPr>
          <a:lstStyle/>
          <a:p>
            <a:pPr marL="171450" indent="-171450" defTabSz="914400">
              <a:lnSpc>
                <a:spcPct val="110000"/>
              </a:lnSpc>
              <a:spcBef>
                <a:spcPts val="600"/>
              </a:spcBef>
              <a:spcAft>
                <a:spcPts val="1000"/>
              </a:spcAft>
              <a:buFont typeface="Wingdings" charset="2"/>
              <a:buChar char="§"/>
            </a:pPr>
            <a:r>
              <a:rPr lang="fr-FR" sz="1200" b="1" cap="all" spc="75" dirty="0" smtClean="0">
                <a:solidFill>
                  <a:schemeClr val="accent5"/>
                </a:solidFill>
                <a:latin typeface="Montserrat" charset="0"/>
                <a:ea typeface="Montserrat" charset="0"/>
                <a:cs typeface="Montserrat" charset="0"/>
              </a:rPr>
              <a:t>  Entrées </a:t>
            </a:r>
            <a:r>
              <a:rPr lang="fr-FR" sz="1200" b="1" cap="all" spc="75" dirty="0">
                <a:solidFill>
                  <a:schemeClr val="accent5"/>
                </a:solidFill>
                <a:latin typeface="Montserrat" charset="0"/>
                <a:ea typeface="Montserrat" charset="0"/>
                <a:cs typeface="Montserrat" charset="0"/>
              </a:rPr>
              <a:t>et sorties du </a:t>
            </a:r>
            <a:r>
              <a:rPr lang="fr-FR" sz="1200" b="1" cap="all" spc="75" dirty="0" smtClean="0">
                <a:solidFill>
                  <a:schemeClr val="accent5"/>
                </a:solidFill>
                <a:latin typeface="Montserrat" charset="0"/>
                <a:ea typeface="Montserrat" charset="0"/>
                <a:cs typeface="Montserrat" charset="0"/>
              </a:rPr>
              <a:t>portefeuille</a:t>
            </a:r>
          </a:p>
          <a:p>
            <a:pPr lvl="0" defTabSz="914400">
              <a:lnSpc>
                <a:spcPct val="110000"/>
              </a:lnSpc>
              <a:spcBef>
                <a:spcPts val="600"/>
              </a:spcBef>
              <a:spcAft>
                <a:spcPts val="1000"/>
              </a:spcAft>
            </a:pPr>
            <a:r>
              <a:rPr lang="fr-FR" sz="1200" dirty="0">
                <a:solidFill>
                  <a:schemeClr val="accent5"/>
                </a:solidFill>
                <a:latin typeface="Montserrat" charset="0"/>
                <a:ea typeface="Montserrat" charset="0"/>
                <a:cs typeface="Montserrat" charset="0"/>
              </a:rPr>
              <a:t>L</a:t>
            </a:r>
            <a:r>
              <a:rPr lang="fr-FR" sz="1200" dirty="0" smtClean="0">
                <a:solidFill>
                  <a:schemeClr val="accent5"/>
                </a:solidFill>
                <a:latin typeface="Montserrat" charset="0"/>
                <a:ea typeface="Montserrat" charset="0"/>
                <a:cs typeface="Montserrat" charset="0"/>
              </a:rPr>
              <a:t>’algorithme émet </a:t>
            </a:r>
            <a:r>
              <a:rPr lang="fr-FR" sz="1200" dirty="0">
                <a:solidFill>
                  <a:schemeClr val="accent5"/>
                </a:solidFill>
                <a:latin typeface="Montserrat" charset="0"/>
                <a:ea typeface="Montserrat" charset="0"/>
                <a:cs typeface="Montserrat" charset="0"/>
              </a:rPr>
              <a:t>un signal </a:t>
            </a:r>
            <a:r>
              <a:rPr lang="fr-FR" sz="1200" dirty="0" smtClean="0">
                <a:solidFill>
                  <a:schemeClr val="accent5"/>
                </a:solidFill>
                <a:latin typeface="Montserrat" charset="0"/>
                <a:ea typeface="Montserrat" charset="0"/>
                <a:cs typeface="Montserrat" charset="0"/>
              </a:rPr>
              <a:t>d’achat (BUY), de vente (SELL), </a:t>
            </a:r>
            <a:r>
              <a:rPr lang="fr-FR" sz="1200" dirty="0">
                <a:solidFill>
                  <a:schemeClr val="accent5"/>
                </a:solidFill>
                <a:latin typeface="Montserrat" charset="0"/>
                <a:ea typeface="Montserrat" charset="0"/>
                <a:cs typeface="Montserrat" charset="0"/>
              </a:rPr>
              <a:t>d’arbitrage (SWITCH SELL, SWITCH BUY), ou n’émet aucun </a:t>
            </a:r>
            <a:r>
              <a:rPr lang="fr-FR" sz="1200" dirty="0" smtClean="0">
                <a:solidFill>
                  <a:schemeClr val="accent5"/>
                </a:solidFill>
                <a:latin typeface="Montserrat" charset="0"/>
                <a:ea typeface="Montserrat" charset="0"/>
                <a:cs typeface="Montserrat" charset="0"/>
              </a:rPr>
              <a:t>signal </a:t>
            </a:r>
            <a:r>
              <a:rPr lang="fr-FR" sz="1200" dirty="0">
                <a:solidFill>
                  <a:schemeClr val="accent5"/>
                </a:solidFill>
                <a:latin typeface="Montserrat" charset="0"/>
                <a:ea typeface="Montserrat" charset="0"/>
                <a:cs typeface="Montserrat" charset="0"/>
              </a:rPr>
              <a:t>(NO ACTION) sur chacun des sous-univers d’investissement. Les ordres correspondants sont exécutés et éventuellement étalés sur la première demi-heure de trading si la liquidité l’exige</a:t>
            </a:r>
            <a:r>
              <a:rPr lang="fr-FR" sz="1200" dirty="0" smtClean="0">
                <a:solidFill>
                  <a:schemeClr val="accent5"/>
                </a:solidFill>
                <a:latin typeface="Montserrat" charset="0"/>
                <a:ea typeface="Montserrat" charset="0"/>
                <a:cs typeface="Montserrat" charset="0"/>
              </a:rPr>
              <a:t>.</a:t>
            </a:r>
          </a:p>
          <a:p>
            <a:pPr defTabSz="914400">
              <a:lnSpc>
                <a:spcPct val="110000"/>
              </a:lnSpc>
              <a:spcBef>
                <a:spcPts val="600"/>
              </a:spcBef>
              <a:spcAft>
                <a:spcPts val="1000"/>
              </a:spcAft>
            </a:pPr>
            <a:r>
              <a:rPr lang="fr-FR" sz="1200" dirty="0">
                <a:solidFill>
                  <a:schemeClr val="accent5"/>
                </a:solidFill>
                <a:latin typeface="Montserrat" charset="0"/>
                <a:ea typeface="Montserrat" charset="0"/>
                <a:cs typeface="Montserrat" charset="0"/>
              </a:rPr>
              <a:t>En cours de journée, dès lors que le cours d’un des titres en position atteint l’un des niveaux de vente (</a:t>
            </a:r>
            <a:r>
              <a:rPr lang="fr-FR" sz="1200" i="1" dirty="0">
                <a:solidFill>
                  <a:schemeClr val="accent5"/>
                </a:solidFill>
                <a:latin typeface="Montserrat" charset="0"/>
                <a:ea typeface="Montserrat" charset="0"/>
                <a:cs typeface="Montserrat" charset="0"/>
              </a:rPr>
              <a:t>stop </a:t>
            </a:r>
            <a:r>
              <a:rPr lang="fr-FR" sz="1200" i="1" dirty="0" err="1">
                <a:solidFill>
                  <a:schemeClr val="accent5"/>
                </a:solidFill>
                <a:latin typeface="Montserrat" charset="0"/>
                <a:ea typeface="Montserrat" charset="0"/>
                <a:cs typeface="Montserrat" charset="0"/>
              </a:rPr>
              <a:t>loss</a:t>
            </a:r>
            <a:r>
              <a:rPr lang="fr-FR" sz="1200" dirty="0">
                <a:solidFill>
                  <a:schemeClr val="accent5"/>
                </a:solidFill>
                <a:latin typeface="Montserrat" charset="0"/>
                <a:ea typeface="Montserrat" charset="0"/>
                <a:cs typeface="Montserrat" charset="0"/>
              </a:rPr>
              <a:t> ou </a:t>
            </a:r>
            <a:r>
              <a:rPr lang="fr-FR" sz="1200" i="1" dirty="0">
                <a:solidFill>
                  <a:schemeClr val="accent5"/>
                </a:solidFill>
                <a:latin typeface="Montserrat" charset="0"/>
                <a:ea typeface="Montserrat" charset="0"/>
                <a:cs typeface="Montserrat" charset="0"/>
              </a:rPr>
              <a:t>stop profit</a:t>
            </a:r>
            <a:r>
              <a:rPr lang="fr-FR" sz="1200" dirty="0">
                <a:solidFill>
                  <a:schemeClr val="accent5"/>
                </a:solidFill>
                <a:latin typeface="Montserrat" charset="0"/>
                <a:ea typeface="Montserrat" charset="0"/>
                <a:cs typeface="Montserrat" charset="0"/>
              </a:rPr>
              <a:t>), un ordre de vente est généré. </a:t>
            </a:r>
            <a:endParaRPr lang="fr-FR" sz="1200" dirty="0" smtClean="0">
              <a:solidFill>
                <a:schemeClr val="accent5"/>
              </a:solidFill>
              <a:latin typeface="Montserrat" charset="0"/>
              <a:ea typeface="Montserrat" charset="0"/>
              <a:cs typeface="Montserrat" charset="0"/>
            </a:endParaRPr>
          </a:p>
          <a:p>
            <a:pPr lvl="0" defTabSz="914400">
              <a:lnSpc>
                <a:spcPct val="110000"/>
              </a:lnSpc>
              <a:spcBef>
                <a:spcPts val="600"/>
              </a:spcBef>
              <a:spcAft>
                <a:spcPts val="1000"/>
              </a:spcAft>
            </a:pPr>
            <a:r>
              <a:rPr lang="fr-FR" sz="1200" dirty="0">
                <a:solidFill>
                  <a:schemeClr val="accent5"/>
                </a:solidFill>
                <a:latin typeface="Montserrat" charset="0"/>
                <a:ea typeface="Montserrat" charset="0"/>
                <a:cs typeface="Montserrat" charset="0"/>
              </a:rPr>
              <a:t>Pour la réalisation des simulations nous </a:t>
            </a:r>
            <a:r>
              <a:rPr lang="fr-FR" sz="1200" dirty="0" smtClean="0">
                <a:solidFill>
                  <a:schemeClr val="accent5"/>
                </a:solidFill>
                <a:latin typeface="Montserrat" charset="0"/>
                <a:ea typeface="Montserrat" charset="0"/>
                <a:cs typeface="Montserrat" charset="0"/>
              </a:rPr>
              <a:t>avons appliqué un taux de courtage de </a:t>
            </a:r>
            <a:r>
              <a:rPr lang="fr-FR" sz="1200" b="1" dirty="0" smtClean="0">
                <a:solidFill>
                  <a:schemeClr val="accent5"/>
                </a:solidFill>
                <a:latin typeface="Montserrat" charset="0"/>
                <a:ea typeface="Montserrat" charset="0"/>
                <a:cs typeface="Montserrat" charset="0"/>
              </a:rPr>
              <a:t>10 Bps</a:t>
            </a:r>
            <a:r>
              <a:rPr lang="fr-FR" sz="1200" dirty="0" smtClean="0">
                <a:solidFill>
                  <a:schemeClr val="accent5"/>
                </a:solidFill>
                <a:latin typeface="Montserrat" charset="0"/>
                <a:ea typeface="Montserrat" charset="0"/>
                <a:cs typeface="Montserrat" charset="0"/>
              </a:rPr>
              <a:t>. Nous avons également majoré (ou minoré) nos </a:t>
            </a:r>
            <a:r>
              <a:rPr lang="fr-FR" sz="1200" dirty="0">
                <a:solidFill>
                  <a:schemeClr val="accent5"/>
                </a:solidFill>
                <a:latin typeface="Montserrat" charset="0"/>
                <a:ea typeface="Montserrat" charset="0"/>
                <a:cs typeface="Montserrat" charset="0"/>
              </a:rPr>
              <a:t>prix d’exécutions de </a:t>
            </a:r>
            <a:r>
              <a:rPr lang="fr-FR" sz="1200" b="1" dirty="0">
                <a:solidFill>
                  <a:schemeClr val="accent5"/>
                </a:solidFill>
                <a:latin typeface="Montserrat" charset="0"/>
                <a:ea typeface="Montserrat" charset="0"/>
                <a:cs typeface="Montserrat" charset="0"/>
              </a:rPr>
              <a:t>10 </a:t>
            </a:r>
            <a:r>
              <a:rPr lang="fr-FR" sz="1200" b="1" dirty="0" smtClean="0">
                <a:solidFill>
                  <a:schemeClr val="accent5"/>
                </a:solidFill>
                <a:latin typeface="Montserrat" charset="0"/>
                <a:ea typeface="Montserrat" charset="0"/>
                <a:cs typeface="Montserrat" charset="0"/>
              </a:rPr>
              <a:t>bps</a:t>
            </a:r>
            <a:r>
              <a:rPr lang="fr-FR" sz="1200" dirty="0" smtClean="0">
                <a:solidFill>
                  <a:schemeClr val="accent5"/>
                </a:solidFill>
                <a:latin typeface="Montserrat" charset="0"/>
                <a:ea typeface="Montserrat" charset="0"/>
                <a:cs typeface="Montserrat" charset="0"/>
              </a:rPr>
              <a:t>, </a:t>
            </a:r>
            <a:r>
              <a:rPr lang="fr-FR" sz="1200" dirty="0">
                <a:solidFill>
                  <a:schemeClr val="accent5"/>
                </a:solidFill>
                <a:latin typeface="Montserrat" charset="0"/>
                <a:ea typeface="Montserrat" charset="0"/>
                <a:cs typeface="Montserrat" charset="0"/>
              </a:rPr>
              <a:t>pour tenir compte d’un éventuel </a:t>
            </a:r>
            <a:r>
              <a:rPr lang="fr-FR" sz="1200" i="1" dirty="0" err="1">
                <a:solidFill>
                  <a:schemeClr val="accent5"/>
                </a:solidFill>
                <a:latin typeface="Montserrat" charset="0"/>
                <a:ea typeface="Montserrat" charset="0"/>
                <a:cs typeface="Montserrat" charset="0"/>
              </a:rPr>
              <a:t>market</a:t>
            </a:r>
            <a:r>
              <a:rPr lang="fr-FR" sz="1200" i="1" dirty="0">
                <a:solidFill>
                  <a:schemeClr val="accent5"/>
                </a:solidFill>
                <a:latin typeface="Montserrat" charset="0"/>
                <a:ea typeface="Montserrat" charset="0"/>
                <a:cs typeface="Montserrat" charset="0"/>
              </a:rPr>
              <a:t> </a:t>
            </a:r>
            <a:r>
              <a:rPr lang="fr-FR" sz="1200" i="1" dirty="0" smtClean="0">
                <a:solidFill>
                  <a:schemeClr val="accent5"/>
                </a:solidFill>
                <a:latin typeface="Montserrat" charset="0"/>
                <a:ea typeface="Montserrat" charset="0"/>
                <a:cs typeface="Montserrat" charset="0"/>
              </a:rPr>
              <a:t>impact</a:t>
            </a:r>
            <a:r>
              <a:rPr lang="fr-FR" sz="1200" dirty="0" smtClean="0">
                <a:solidFill>
                  <a:schemeClr val="accent5"/>
                </a:solidFill>
                <a:latin typeface="Montserrat" charset="0"/>
                <a:ea typeface="Montserrat" charset="0"/>
                <a:cs typeface="Montserrat" charset="0"/>
              </a:rPr>
              <a:t>.</a:t>
            </a:r>
            <a:r>
              <a:rPr lang="en-US" sz="1200" dirty="0">
                <a:solidFill>
                  <a:schemeClr val="accent5"/>
                </a:solidFill>
                <a:latin typeface="Montserrat" charset="0"/>
                <a:ea typeface="Montserrat" charset="0"/>
                <a:cs typeface="Montserrat" charset="0"/>
              </a:rPr>
              <a:t> </a:t>
            </a:r>
            <a:endParaRPr lang="fr-FR" sz="1200" dirty="0" smtClean="0">
              <a:solidFill>
                <a:schemeClr val="accent5"/>
              </a:solidFill>
              <a:latin typeface="Montserrat" charset="0"/>
              <a:ea typeface="Montserrat" charset="0"/>
              <a:cs typeface="Montserrat" charset="0"/>
            </a:endParaRPr>
          </a:p>
          <a:p>
            <a:pPr lvl="0" defTabSz="914400">
              <a:lnSpc>
                <a:spcPct val="110000"/>
              </a:lnSpc>
              <a:spcBef>
                <a:spcPts val="600"/>
              </a:spcBef>
              <a:spcAft>
                <a:spcPts val="1000"/>
              </a:spcAft>
            </a:pPr>
            <a:r>
              <a:rPr lang="fr-FR" sz="1200" dirty="0">
                <a:solidFill>
                  <a:schemeClr val="accent5"/>
                </a:solidFill>
                <a:latin typeface="Montserrat" charset="0"/>
                <a:ea typeface="Montserrat" charset="0"/>
                <a:cs typeface="Montserrat" charset="0"/>
              </a:rPr>
              <a:t>3. </a:t>
            </a:r>
            <a:r>
              <a:rPr lang="fr-FR" sz="1200" b="1" dirty="0">
                <a:solidFill>
                  <a:schemeClr val="accent5"/>
                </a:solidFill>
                <a:latin typeface="Montserrat" charset="0"/>
                <a:ea typeface="Montserrat" charset="0"/>
                <a:cs typeface="Montserrat" charset="0"/>
              </a:rPr>
              <a:t>Le risque de change</a:t>
            </a:r>
            <a:endParaRPr lang="en-US" sz="1200" b="1" dirty="0">
              <a:solidFill>
                <a:schemeClr val="accent5"/>
              </a:solidFill>
              <a:latin typeface="Montserrat" charset="0"/>
              <a:ea typeface="Montserrat" charset="0"/>
              <a:cs typeface="Montserrat" charset="0"/>
            </a:endParaRPr>
          </a:p>
          <a:p>
            <a:pPr defTabSz="914400">
              <a:lnSpc>
                <a:spcPct val="110000"/>
              </a:lnSpc>
              <a:spcBef>
                <a:spcPts val="600"/>
              </a:spcBef>
              <a:spcAft>
                <a:spcPts val="1000"/>
              </a:spcAft>
            </a:pPr>
            <a:r>
              <a:rPr lang="fr-FR" sz="1200" dirty="0">
                <a:solidFill>
                  <a:schemeClr val="accent5"/>
                </a:solidFill>
                <a:latin typeface="Montserrat" charset="0"/>
                <a:ea typeface="Montserrat" charset="0"/>
                <a:cs typeface="Montserrat" charset="0"/>
              </a:rPr>
              <a:t>ALTIA procède à la couverture de ses investissements dans toute devise autre que l’Euro, de façon à réduire au maximum l’effet devise sur la performance du fonds. Pour ce faire, nous utilisons des contrats futures sur devises.</a:t>
            </a:r>
          </a:p>
          <a:p>
            <a:pPr lvl="0" defTabSz="914400">
              <a:lnSpc>
                <a:spcPct val="110000"/>
              </a:lnSpc>
              <a:spcBef>
                <a:spcPts val="600"/>
              </a:spcBef>
              <a:spcAft>
                <a:spcPts val="1000"/>
              </a:spcAft>
            </a:pPr>
            <a:endParaRPr lang="fr-FR" sz="1200" dirty="0">
              <a:solidFill>
                <a:schemeClr val="accent5"/>
              </a:solidFill>
              <a:latin typeface="Montserrat" charset="0"/>
              <a:ea typeface="Montserrat" charset="0"/>
              <a:cs typeface="Montserrat" charset="0"/>
            </a:endParaRPr>
          </a:p>
          <a:p>
            <a:pPr marL="171450" lvl="0" indent="-171450" defTabSz="914400">
              <a:lnSpc>
                <a:spcPct val="110000"/>
              </a:lnSpc>
              <a:spcBef>
                <a:spcPts val="600"/>
              </a:spcBef>
              <a:spcAft>
                <a:spcPts val="1000"/>
              </a:spcAft>
              <a:buFont typeface="Arial" charset="0"/>
              <a:buChar char="•"/>
            </a:pPr>
            <a:endParaRPr lang="fr-FR" sz="600" i="1" dirty="0">
              <a:solidFill>
                <a:schemeClr val="accent5"/>
              </a:solidFill>
              <a:latin typeface="Montserrat" charset="0"/>
              <a:ea typeface="Montserrat" charset="0"/>
              <a:cs typeface="Montserrat" charset="0"/>
            </a:endParaRPr>
          </a:p>
          <a:p>
            <a:pPr lvl="0" defTabSz="914400">
              <a:lnSpc>
                <a:spcPct val="110000"/>
              </a:lnSpc>
              <a:spcBef>
                <a:spcPts val="600"/>
              </a:spcBef>
              <a:spcAft>
                <a:spcPts val="1000"/>
              </a:spcAft>
            </a:pPr>
            <a:r>
              <a:rPr lang="fr-FR" sz="1200" dirty="0">
                <a:solidFill>
                  <a:schemeClr val="accent5"/>
                </a:solidFill>
                <a:latin typeface="Montserrat" charset="0"/>
                <a:ea typeface="Montserrat" charset="0"/>
                <a:cs typeface="Montserrat" charset="0"/>
              </a:rPr>
              <a:t> </a:t>
            </a:r>
            <a:endParaRPr lang="en-US" sz="1100" dirty="0">
              <a:solidFill>
                <a:schemeClr val="accent5"/>
              </a:solidFill>
              <a:latin typeface="Montserrat" charset="0"/>
              <a:ea typeface="Montserrat" charset="0"/>
              <a:cs typeface="Montserrat" charset="0"/>
            </a:endParaRPr>
          </a:p>
        </p:txBody>
      </p:sp>
      <p:sp>
        <p:nvSpPr>
          <p:cNvPr id="7" name="Title 1"/>
          <p:cNvSpPr>
            <a:spLocks noGrp="1"/>
          </p:cNvSpPr>
          <p:nvPr>
            <p:ph type="title"/>
          </p:nvPr>
        </p:nvSpPr>
        <p:spPr>
          <a:xfrm>
            <a:off x="1101237" y="260648"/>
            <a:ext cx="9603275" cy="379544"/>
          </a:xfrm>
        </p:spPr>
        <p:txBody>
          <a:bodyPr>
            <a:normAutofit/>
          </a:bodyPr>
          <a:lstStyle/>
          <a:p>
            <a:r>
              <a:rPr lang="en-US" sz="2000" b="1" dirty="0" smtClean="0">
                <a:latin typeface="Arial" charset="0"/>
                <a:ea typeface="Arial" charset="0"/>
                <a:cs typeface="Arial" charset="0"/>
              </a:rPr>
              <a:t>BACK TESTS</a:t>
            </a:r>
            <a:endParaRPr lang="en-US" sz="2000" b="1" dirty="0">
              <a:latin typeface="Arial" charset="0"/>
              <a:ea typeface="Arial" charset="0"/>
              <a:cs typeface="Arial" charset="0"/>
            </a:endParaRPr>
          </a:p>
        </p:txBody>
      </p:sp>
      <p:sp>
        <p:nvSpPr>
          <p:cNvPr id="3" name="Slide Number Placeholder 2"/>
          <p:cNvSpPr>
            <a:spLocks noGrp="1"/>
          </p:cNvSpPr>
          <p:nvPr>
            <p:ph type="sldNum" sz="quarter" idx="4"/>
          </p:nvPr>
        </p:nvSpPr>
        <p:spPr>
          <a:xfrm>
            <a:off x="11668150" y="6619460"/>
            <a:ext cx="476522" cy="265924"/>
          </a:xfrm>
        </p:spPr>
        <p:txBody>
          <a:bodyPr/>
          <a:lstStyle/>
          <a:p>
            <a:fld id="{6D22F896-40B5-4ADD-8801-0D06FADFA095}" type="slidenum">
              <a:rPr lang="en-US" smtClean="0"/>
              <a:pPr/>
              <a:t>13</a:t>
            </a:fld>
            <a:endParaRPr lang="en-US" dirty="0"/>
          </a:p>
        </p:txBody>
      </p:sp>
      <p:sp>
        <p:nvSpPr>
          <p:cNvPr id="9" name="TextBox 8"/>
          <p:cNvSpPr txBox="1"/>
          <p:nvPr/>
        </p:nvSpPr>
        <p:spPr>
          <a:xfrm>
            <a:off x="1037510" y="730538"/>
            <a:ext cx="12954339" cy="407804"/>
          </a:xfrm>
          <a:prstGeom prst="rect">
            <a:avLst/>
          </a:prstGeom>
          <a:noFill/>
        </p:spPr>
        <p:txBody>
          <a:bodyPr wrap="square" rtlCol="0">
            <a:spAutoFit/>
          </a:bodyPr>
          <a:lstStyle/>
          <a:p>
            <a:pPr>
              <a:lnSpc>
                <a:spcPts val="2280"/>
              </a:lnSpc>
            </a:pPr>
            <a:r>
              <a:rPr lang="en-US" sz="2400" dirty="0" smtClean="0">
                <a:solidFill>
                  <a:schemeClr val="bg1"/>
                </a:solidFill>
                <a:latin typeface="Arial" charset="0"/>
                <a:ea typeface="Arial" charset="0"/>
                <a:cs typeface="Arial" charset="0"/>
              </a:rPr>
              <a:t> </a:t>
            </a:r>
            <a:r>
              <a:rPr lang="en-US" sz="2800" dirty="0" smtClean="0">
                <a:solidFill>
                  <a:schemeClr val="bg1"/>
                </a:solidFill>
                <a:latin typeface="Arial" charset="0"/>
                <a:ea typeface="Arial" charset="0"/>
                <a:cs typeface="Arial" charset="0"/>
              </a:rPr>
              <a:t>CONSTRUCTION D’UN FONDS GÉRÉ PAR APB-1</a:t>
            </a:r>
            <a:endParaRPr lang="en-US" sz="2800" dirty="0">
              <a:solidFill>
                <a:schemeClr val="bg1"/>
              </a:solidFill>
              <a:latin typeface="Arial" charset="0"/>
              <a:ea typeface="Arial" charset="0"/>
              <a:cs typeface="Arial" charset="0"/>
            </a:endParaRPr>
          </a:p>
        </p:txBody>
      </p:sp>
    </p:spTree>
    <p:extLst>
      <p:ext uri="{BB962C8B-B14F-4D97-AF65-F5344CB8AC3E}">
        <p14:creationId xmlns:p14="http://schemas.microsoft.com/office/powerpoint/2010/main" val="157554458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79376" y="1556792"/>
            <a:ext cx="10945216" cy="648072"/>
          </a:xfrm>
        </p:spPr>
        <p:txBody>
          <a:bodyPr/>
          <a:lstStyle/>
          <a:p>
            <a:r>
              <a:rPr lang="fr-FR" sz="1200" dirty="0" smtClean="0">
                <a:solidFill>
                  <a:schemeClr val="accent5"/>
                </a:solidFill>
              </a:rPr>
              <a:t>Le tableau et le graphique suivant montrent les performances de notre fonds comparées à celles des différents indices boursiers auxquels nous faisons référence.</a:t>
            </a:r>
          </a:p>
          <a:p>
            <a:endParaRPr lang="en-US" dirty="0" smtClean="0"/>
          </a:p>
          <a:p>
            <a:pPr marL="285750" indent="-285750">
              <a:buFontTx/>
              <a:buChar char="-"/>
            </a:pPr>
            <a:endParaRPr lang="en-US" dirty="0"/>
          </a:p>
        </p:txBody>
      </p:sp>
      <p:sp>
        <p:nvSpPr>
          <p:cNvPr id="5" name="Slide Number Placeholder 4"/>
          <p:cNvSpPr>
            <a:spLocks noGrp="1"/>
          </p:cNvSpPr>
          <p:nvPr>
            <p:ph type="sldNum" sz="quarter" idx="4"/>
          </p:nvPr>
        </p:nvSpPr>
        <p:spPr>
          <a:xfrm>
            <a:off x="11568608" y="6619460"/>
            <a:ext cx="566802" cy="265924"/>
          </a:xfrm>
        </p:spPr>
        <p:txBody>
          <a:bodyPr/>
          <a:lstStyle/>
          <a:p>
            <a:fld id="{6D22F896-40B5-4ADD-8801-0D06FADFA095}" type="slidenum">
              <a:rPr lang="en-US" smtClean="0"/>
              <a:t>14</a:t>
            </a:fld>
            <a:endParaRPr lang="en-US" dirty="0"/>
          </a:p>
        </p:txBody>
      </p:sp>
      <p:sp>
        <p:nvSpPr>
          <p:cNvPr id="9" name="Title 1"/>
          <p:cNvSpPr>
            <a:spLocks noGrp="1"/>
          </p:cNvSpPr>
          <p:nvPr>
            <p:ph type="title"/>
          </p:nvPr>
        </p:nvSpPr>
        <p:spPr>
          <a:xfrm>
            <a:off x="1101237" y="260648"/>
            <a:ext cx="9603275" cy="379544"/>
          </a:xfrm>
        </p:spPr>
        <p:txBody>
          <a:bodyPr>
            <a:normAutofit/>
          </a:bodyPr>
          <a:lstStyle/>
          <a:p>
            <a:r>
              <a:rPr lang="en-US" sz="2000" b="1" dirty="0" smtClean="0">
                <a:latin typeface="Arial" charset="0"/>
                <a:ea typeface="Arial" charset="0"/>
                <a:cs typeface="Arial" charset="0"/>
              </a:rPr>
              <a:t>BACK TESTS</a:t>
            </a:r>
            <a:endParaRPr lang="en-US" sz="2000" b="1" dirty="0">
              <a:latin typeface="Arial" charset="0"/>
              <a:ea typeface="Arial" charset="0"/>
              <a:cs typeface="Arial" charset="0"/>
            </a:endParaRPr>
          </a:p>
        </p:txBody>
      </p:sp>
      <p:sp>
        <p:nvSpPr>
          <p:cNvPr id="10" name="TextBox 9"/>
          <p:cNvSpPr txBox="1"/>
          <p:nvPr/>
        </p:nvSpPr>
        <p:spPr>
          <a:xfrm>
            <a:off x="1002117" y="611977"/>
            <a:ext cx="2777427" cy="523220"/>
          </a:xfrm>
          <a:prstGeom prst="rect">
            <a:avLst/>
          </a:prstGeom>
          <a:noFill/>
        </p:spPr>
        <p:txBody>
          <a:bodyPr wrap="none" rtlCol="0">
            <a:spAutoFit/>
          </a:bodyPr>
          <a:lstStyle/>
          <a:p>
            <a:r>
              <a:rPr lang="en-US" sz="2800" dirty="0" smtClean="0">
                <a:solidFill>
                  <a:schemeClr val="bg1"/>
                </a:solidFill>
                <a:latin typeface="Arial" charset="0"/>
                <a:ea typeface="Arial" charset="0"/>
                <a:cs typeface="Arial" charset="0"/>
              </a:rPr>
              <a:t> RÉSULATS </a:t>
            </a:r>
            <a:r>
              <a:rPr lang="en-US" sz="2000" dirty="0" smtClean="0">
                <a:solidFill>
                  <a:schemeClr val="bg1"/>
                </a:solidFill>
                <a:latin typeface="Arial" charset="0"/>
                <a:ea typeface="Arial" charset="0"/>
                <a:cs typeface="Arial" charset="0"/>
              </a:rPr>
              <a:t>(2/5)</a:t>
            </a:r>
            <a:endParaRPr lang="en-US" sz="2000" dirty="0">
              <a:solidFill>
                <a:schemeClr val="bg1"/>
              </a:solidFill>
              <a:latin typeface="Arial" charset="0"/>
              <a:ea typeface="Arial" charset="0"/>
              <a:cs typeface="Arial" charset="0"/>
            </a:endParaRPr>
          </a:p>
        </p:txBody>
      </p:sp>
      <p:sp>
        <p:nvSpPr>
          <p:cNvPr id="7" name="ZoneTexte 6"/>
          <p:cNvSpPr txBox="1"/>
          <p:nvPr/>
        </p:nvSpPr>
        <p:spPr>
          <a:xfrm>
            <a:off x="7896200" y="6619461"/>
            <a:ext cx="3826488" cy="246221"/>
          </a:xfrm>
          <a:prstGeom prst="rect">
            <a:avLst/>
          </a:prstGeom>
          <a:noFill/>
        </p:spPr>
        <p:txBody>
          <a:bodyPr wrap="square" rtlCol="0">
            <a:spAutoFit/>
          </a:bodyPr>
          <a:lstStyle/>
          <a:p>
            <a:r>
              <a:rPr lang="en-US" sz="1000" dirty="0">
                <a:solidFill>
                  <a:schemeClr val="accent5"/>
                </a:solidFill>
              </a:rPr>
              <a:t>* </a:t>
            </a:r>
            <a:r>
              <a:rPr lang="fr-FR" sz="1000" dirty="0">
                <a:solidFill>
                  <a:schemeClr val="accent5"/>
                </a:solidFill>
              </a:rPr>
              <a:t>les performances passées ne préjugent pas des performances à </a:t>
            </a:r>
            <a:r>
              <a:rPr lang="fr-FR" sz="1000" dirty="0" smtClean="0">
                <a:solidFill>
                  <a:schemeClr val="accent5"/>
                </a:solidFill>
              </a:rPr>
              <a:t>venir.</a:t>
            </a:r>
            <a:endParaRPr lang="fr-FR" sz="1000" baseline="30000" dirty="0">
              <a:solidFill>
                <a:schemeClr val="accent5"/>
              </a:solidFill>
            </a:endParaRPr>
          </a:p>
        </p:txBody>
      </p:sp>
      <p:graphicFrame>
        <p:nvGraphicFramePr>
          <p:cNvPr id="12" name="Chart 11"/>
          <p:cNvGraphicFramePr>
            <a:graphicFrameLocks/>
          </p:cNvGraphicFramePr>
          <p:nvPr>
            <p:extLst>
              <p:ext uri="{D42A27DB-BD31-4B8C-83A1-F6EECF244321}">
                <p14:modId xmlns:p14="http://schemas.microsoft.com/office/powerpoint/2010/main" val="1322133596"/>
              </p:ext>
            </p:extLst>
          </p:nvPr>
        </p:nvGraphicFramePr>
        <p:xfrm>
          <a:off x="2684228" y="2204864"/>
          <a:ext cx="8956388" cy="445077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Table 2"/>
          <p:cNvGraphicFramePr>
            <a:graphicFrameLocks noGrp="1"/>
          </p:cNvGraphicFramePr>
          <p:nvPr>
            <p:extLst>
              <p:ext uri="{D42A27DB-BD31-4B8C-83A1-F6EECF244321}">
                <p14:modId xmlns:p14="http://schemas.microsoft.com/office/powerpoint/2010/main" val="1285789413"/>
              </p:ext>
            </p:extLst>
          </p:nvPr>
        </p:nvGraphicFramePr>
        <p:xfrm>
          <a:off x="551387" y="2060848"/>
          <a:ext cx="5544613" cy="2603500"/>
        </p:xfrm>
        <a:graphic>
          <a:graphicData uri="http://schemas.openxmlformats.org/drawingml/2006/table">
            <a:tbl>
              <a:tblPr/>
              <a:tblGrid>
                <a:gridCol w="592616"/>
                <a:gridCol w="592616"/>
                <a:gridCol w="686975"/>
                <a:gridCol w="648072"/>
                <a:gridCol w="648072"/>
                <a:gridCol w="720080"/>
                <a:gridCol w="697850"/>
                <a:gridCol w="958332"/>
              </a:tblGrid>
              <a:tr h="635000">
                <a:tc>
                  <a:txBody>
                    <a:bodyPr/>
                    <a:lstStyle/>
                    <a:p>
                      <a:pPr algn="ctr" fontAlgn="b"/>
                      <a:r>
                        <a:rPr lang="en-US" sz="1200" b="0" i="0" u="none" strike="noStrike">
                          <a:solidFill>
                            <a:srgbClr val="000000"/>
                          </a:solidFill>
                          <a:effectLst/>
                          <a:latin typeface="Calibri" charset="0"/>
                        </a:rPr>
                        <a:t>Année</a:t>
                      </a:r>
                    </a:p>
                  </a:txBody>
                  <a:tcPr marL="0" marR="0" marT="0" marB="0" anchor="ctr">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200" b="0" i="0" u="none" strike="noStrike" dirty="0" err="1">
                          <a:solidFill>
                            <a:srgbClr val="00B0F0"/>
                          </a:solidFill>
                          <a:effectLst/>
                          <a:latin typeface="Calibri" charset="0"/>
                        </a:rPr>
                        <a:t>Altia</a:t>
                      </a:r>
                      <a:endParaRPr lang="en-US" sz="1200" b="0" i="0" u="none" strike="noStrike" dirty="0">
                        <a:solidFill>
                          <a:srgbClr val="00B0F0"/>
                        </a:solidFill>
                        <a:effectLst/>
                        <a:latin typeface="Calibri" charset="0"/>
                      </a:endParaRPr>
                    </a:p>
                  </a:txBody>
                  <a:tcPr marL="0" marR="0" marT="0" marB="0" anchor="ctr">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200" b="0" i="0" u="none" strike="noStrike">
                          <a:solidFill>
                            <a:srgbClr val="000000"/>
                          </a:solidFill>
                          <a:effectLst/>
                          <a:latin typeface="Calibri" charset="0"/>
                        </a:rPr>
                        <a:t>Dow Jones</a:t>
                      </a:r>
                    </a:p>
                  </a:txBody>
                  <a:tcPr marL="0" marR="0" marT="0" marB="0" anchor="ctr">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200" b="0" i="0" u="none" strike="noStrike">
                          <a:solidFill>
                            <a:srgbClr val="000000"/>
                          </a:solidFill>
                          <a:effectLst/>
                          <a:latin typeface="Calibri" charset="0"/>
                        </a:rPr>
                        <a:t>Nasdaq</a:t>
                      </a:r>
                    </a:p>
                  </a:txBody>
                  <a:tcPr marL="0" marR="0" marT="0" marB="0" anchor="ctr">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200" b="0" i="0" u="none" strike="noStrike">
                          <a:solidFill>
                            <a:srgbClr val="000000"/>
                          </a:solidFill>
                          <a:effectLst/>
                          <a:latin typeface="Calibri" charset="0"/>
                        </a:rPr>
                        <a:t>Stoxx600</a:t>
                      </a:r>
                    </a:p>
                  </a:txBody>
                  <a:tcPr marL="0" marR="0" marT="0" marB="0" anchor="ctr">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200" b="0" i="0" u="none" strike="noStrike" dirty="0" smtClean="0">
                          <a:solidFill>
                            <a:srgbClr val="000000"/>
                          </a:solidFill>
                          <a:effectLst/>
                          <a:latin typeface="Calibri" charset="0"/>
                        </a:rPr>
                        <a:t>SX5E</a:t>
                      </a:r>
                      <a:endParaRPr lang="en-US" sz="1200" b="0" i="0" u="none" strike="noStrike" dirty="0">
                        <a:solidFill>
                          <a:srgbClr val="000000"/>
                        </a:solidFill>
                        <a:effectLst/>
                        <a:latin typeface="Calibri" charset="0"/>
                      </a:endParaRPr>
                    </a:p>
                  </a:txBody>
                  <a:tcPr marL="0" marR="0" marT="0" marB="0" anchor="ctr">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algn="ctr" fontAlgn="b"/>
                      <a:r>
                        <a:rPr lang="uk-UA" sz="1200" b="0" i="0" u="none" strike="noStrike">
                          <a:solidFill>
                            <a:srgbClr val="000000"/>
                          </a:solidFill>
                          <a:effectLst/>
                          <a:latin typeface="Calibri" charset="0"/>
                        </a:rPr>
                        <a:t>S&amp;P500</a:t>
                      </a:r>
                    </a:p>
                  </a:txBody>
                  <a:tcPr marL="0" marR="0" marT="0" marB="0" anchor="ctr">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200" b="0" i="0" u="none" strike="noStrike" dirty="0" smtClean="0">
                          <a:solidFill>
                            <a:srgbClr val="0070C0"/>
                          </a:solidFill>
                          <a:effectLst/>
                          <a:latin typeface="Calibri" charset="0"/>
                        </a:rPr>
                        <a:t>DJ/NSDQ/S&amp;P</a:t>
                      </a:r>
                      <a:r>
                        <a:rPr lang="en-US" sz="1200" b="0" i="0" u="none" strike="noStrike" dirty="0">
                          <a:solidFill>
                            <a:srgbClr val="0070C0"/>
                          </a:solidFill>
                          <a:effectLst/>
                          <a:latin typeface="Calibri" charset="0"/>
                        </a:rPr>
                        <a:t/>
                      </a:r>
                      <a:br>
                        <a:rPr lang="en-US" sz="1200" b="0" i="0" u="none" strike="noStrike" dirty="0">
                          <a:solidFill>
                            <a:srgbClr val="0070C0"/>
                          </a:solidFill>
                          <a:effectLst/>
                          <a:latin typeface="Calibri" charset="0"/>
                        </a:rPr>
                      </a:br>
                      <a:r>
                        <a:rPr lang="en-US" sz="1200" b="0" i="0" u="none" strike="noStrike" dirty="0" smtClean="0">
                          <a:solidFill>
                            <a:srgbClr val="0070C0"/>
                          </a:solidFill>
                          <a:effectLst/>
                          <a:latin typeface="Calibri" charset="0"/>
                        </a:rPr>
                        <a:t>Stoxx600/SX5E</a:t>
                      </a:r>
                      <a:endParaRPr lang="en-US" sz="1200" b="0" i="0" u="none" strike="noStrike" dirty="0">
                        <a:solidFill>
                          <a:srgbClr val="0070C0"/>
                        </a:solidFill>
                        <a:effectLst/>
                        <a:latin typeface="Calibri" charset="0"/>
                      </a:endParaRPr>
                    </a:p>
                  </a:txBody>
                  <a:tcPr marL="0" marR="0" marT="0" marB="0" anchor="ctr">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r>
              <a:tr h="228600">
                <a:tc>
                  <a:txBody>
                    <a:bodyPr/>
                    <a:lstStyle/>
                    <a:p>
                      <a:pPr algn="ctr" fontAlgn="b"/>
                      <a:r>
                        <a:rPr lang="is-IS" sz="1200" b="0" i="0" u="none" strike="noStrike" dirty="0">
                          <a:solidFill>
                            <a:srgbClr val="000000"/>
                          </a:solidFill>
                          <a:effectLst/>
                          <a:latin typeface="Calibri" charset="0"/>
                        </a:rPr>
                        <a:t>2009</a:t>
                      </a:r>
                    </a:p>
                  </a:txBody>
                  <a:tcPr marL="0" marR="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200" b="0" i="0" u="none" strike="noStrike" dirty="0">
                          <a:solidFill>
                            <a:srgbClr val="00B0F0"/>
                          </a:solidFill>
                          <a:effectLst/>
                          <a:latin typeface="Calibri" charset="0"/>
                        </a:rPr>
                        <a:t>60%</a:t>
                      </a:r>
                    </a:p>
                  </a:txBody>
                  <a:tcPr marL="0" marR="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hr-HR" sz="1200" b="0" i="0" u="none" strike="noStrike">
                          <a:solidFill>
                            <a:srgbClr val="000000"/>
                          </a:solidFill>
                          <a:effectLst/>
                          <a:latin typeface="Calibri" charset="0"/>
                        </a:rPr>
                        <a:t>18.8%</a:t>
                      </a:r>
                    </a:p>
                  </a:txBody>
                  <a:tcPr marL="0" marR="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hr-HR" sz="1200" b="0" i="0" u="none" strike="noStrike">
                          <a:solidFill>
                            <a:srgbClr val="000000"/>
                          </a:solidFill>
                          <a:effectLst/>
                          <a:latin typeface="Calibri" charset="0"/>
                        </a:rPr>
                        <a:t>53.5%</a:t>
                      </a:r>
                    </a:p>
                  </a:txBody>
                  <a:tcPr marL="0" marR="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hr-HR" sz="1200" b="0" i="0" u="none" strike="noStrike">
                          <a:solidFill>
                            <a:srgbClr val="000000"/>
                          </a:solidFill>
                          <a:effectLst/>
                          <a:latin typeface="Calibri" charset="0"/>
                        </a:rPr>
                        <a:t>28.0%</a:t>
                      </a:r>
                    </a:p>
                  </a:txBody>
                  <a:tcPr marL="0" marR="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hr-HR" sz="1200" b="0" i="0" u="none" strike="noStrike">
                          <a:solidFill>
                            <a:srgbClr val="000000"/>
                          </a:solidFill>
                          <a:effectLst/>
                          <a:latin typeface="Calibri" charset="0"/>
                        </a:rPr>
                        <a:t>21.1%</a:t>
                      </a:r>
                    </a:p>
                  </a:txBody>
                  <a:tcPr marL="0" marR="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hr-HR" sz="1200" b="0" i="0" u="none" strike="noStrike">
                          <a:solidFill>
                            <a:srgbClr val="000000"/>
                          </a:solidFill>
                          <a:effectLst/>
                          <a:latin typeface="Calibri" charset="0"/>
                        </a:rPr>
                        <a:t>23.5%</a:t>
                      </a:r>
                    </a:p>
                  </a:txBody>
                  <a:tcPr marL="0" marR="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hr-HR" sz="1200" b="0" i="0" u="none" strike="noStrike" dirty="0">
                          <a:solidFill>
                            <a:srgbClr val="0070C0"/>
                          </a:solidFill>
                          <a:effectLst/>
                          <a:latin typeface="Calibri" charset="0"/>
                        </a:rPr>
                        <a:t>29.0%</a:t>
                      </a:r>
                    </a:p>
                  </a:txBody>
                  <a:tcPr marL="0" marR="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15900">
                <a:tc>
                  <a:txBody>
                    <a:bodyPr/>
                    <a:lstStyle/>
                    <a:p>
                      <a:pPr algn="ctr" fontAlgn="b"/>
                      <a:r>
                        <a:rPr lang="is-IS" sz="1200" b="0" i="0" u="none" strike="noStrike">
                          <a:solidFill>
                            <a:srgbClr val="000000"/>
                          </a:solidFill>
                          <a:effectLst/>
                          <a:latin typeface="Calibri" charset="0"/>
                        </a:rPr>
                        <a:t>2010</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pt-BR" sz="1200" b="0" i="0" u="none" strike="noStrike" dirty="0">
                          <a:solidFill>
                            <a:srgbClr val="00B0F0"/>
                          </a:solidFill>
                          <a:effectLst/>
                          <a:latin typeface="Calibri" charset="0"/>
                        </a:rPr>
                        <a:t>16%</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nb-NO" sz="1200" b="0" i="0" u="none" strike="noStrike">
                          <a:solidFill>
                            <a:srgbClr val="000000"/>
                          </a:solidFill>
                          <a:effectLst/>
                          <a:latin typeface="Calibri" charset="0"/>
                        </a:rPr>
                        <a:t>11.0%</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hr-HR" sz="1200" b="0" i="0" u="none" strike="noStrike">
                          <a:solidFill>
                            <a:srgbClr val="000000"/>
                          </a:solidFill>
                          <a:effectLst/>
                          <a:latin typeface="Calibri" charset="0"/>
                        </a:rPr>
                        <a:t>19.2%</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hr-HR" sz="1200" b="0" i="0" u="none" strike="noStrike">
                          <a:solidFill>
                            <a:srgbClr val="000000"/>
                          </a:solidFill>
                          <a:effectLst/>
                          <a:latin typeface="Calibri" charset="0"/>
                        </a:rPr>
                        <a:t>8.6%</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hr-HR" sz="1200" b="0" i="0" u="none" strike="noStrike">
                          <a:solidFill>
                            <a:srgbClr val="000000"/>
                          </a:solidFill>
                          <a:effectLst/>
                          <a:latin typeface="Calibri" charset="0"/>
                        </a:rPr>
                        <a:t>-5.8%</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hr-HR" sz="1200" b="0" i="0" u="none" strike="noStrike">
                          <a:solidFill>
                            <a:srgbClr val="000000"/>
                          </a:solidFill>
                          <a:effectLst/>
                          <a:latin typeface="Calibri" charset="0"/>
                        </a:rPr>
                        <a:t>12.8%</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hr-HR" sz="1200" b="0" i="0" u="none" strike="noStrike" dirty="0">
                          <a:solidFill>
                            <a:srgbClr val="0070C0"/>
                          </a:solidFill>
                          <a:effectLst/>
                          <a:latin typeface="Calibri" charset="0"/>
                        </a:rPr>
                        <a:t>9.2%</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15900">
                <a:tc>
                  <a:txBody>
                    <a:bodyPr/>
                    <a:lstStyle/>
                    <a:p>
                      <a:pPr algn="ctr" fontAlgn="b"/>
                      <a:r>
                        <a:rPr lang="is-IS" sz="1200" b="0" i="0" u="none" strike="noStrike">
                          <a:solidFill>
                            <a:srgbClr val="000000"/>
                          </a:solidFill>
                          <a:effectLst/>
                          <a:latin typeface="Calibri" charset="0"/>
                        </a:rPr>
                        <a:t>2011</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pt-BR" sz="1200" b="0" i="0" u="none" strike="noStrike" dirty="0">
                          <a:solidFill>
                            <a:srgbClr val="00B0F0"/>
                          </a:solidFill>
                          <a:effectLst/>
                          <a:latin typeface="Calibri" charset="0"/>
                        </a:rPr>
                        <a:t>9%</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hr-HR" sz="1200" b="0" i="0" u="none" strike="noStrike">
                          <a:solidFill>
                            <a:srgbClr val="000000"/>
                          </a:solidFill>
                          <a:effectLst/>
                          <a:latin typeface="Calibri" charset="0"/>
                        </a:rPr>
                        <a:t>5.5%</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hr-HR" sz="1200" b="0" i="0" u="none" strike="noStrike">
                          <a:solidFill>
                            <a:srgbClr val="000000"/>
                          </a:solidFill>
                          <a:effectLst/>
                          <a:latin typeface="Calibri" charset="0"/>
                        </a:rPr>
                        <a:t>2.7%</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hr-HR" sz="1200" b="0" i="0" u="none" strike="noStrike">
                          <a:solidFill>
                            <a:srgbClr val="000000"/>
                          </a:solidFill>
                          <a:effectLst/>
                          <a:latin typeface="Calibri" charset="0"/>
                        </a:rPr>
                        <a:t>-11.3%</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hr-HR" sz="1200" b="0" i="0" u="none" strike="noStrike">
                          <a:solidFill>
                            <a:srgbClr val="000000"/>
                          </a:solidFill>
                          <a:effectLst/>
                          <a:latin typeface="Calibri" charset="0"/>
                        </a:rPr>
                        <a:t>-17.1%</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nb-NO" sz="1200" b="0" i="0" u="none" strike="noStrike">
                          <a:solidFill>
                            <a:srgbClr val="000000"/>
                          </a:solidFill>
                          <a:effectLst/>
                          <a:latin typeface="Calibri" charset="0"/>
                        </a:rPr>
                        <a:t>0.0%</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hr-HR" sz="1200" b="0" i="0" u="none" strike="noStrike">
                          <a:solidFill>
                            <a:srgbClr val="0070C0"/>
                          </a:solidFill>
                          <a:effectLst/>
                          <a:latin typeface="Calibri" charset="0"/>
                        </a:rPr>
                        <a:t>-4.0%</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15900">
                <a:tc>
                  <a:txBody>
                    <a:bodyPr/>
                    <a:lstStyle/>
                    <a:p>
                      <a:pPr algn="ctr" fontAlgn="b"/>
                      <a:r>
                        <a:rPr lang="is-IS" sz="1200" b="0" i="0" u="none" strike="noStrike">
                          <a:solidFill>
                            <a:srgbClr val="000000"/>
                          </a:solidFill>
                          <a:effectLst/>
                          <a:latin typeface="Calibri" charset="0"/>
                        </a:rPr>
                        <a:t>2012</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it-IT" sz="1200" b="0" i="0" u="none" strike="noStrike">
                          <a:solidFill>
                            <a:srgbClr val="00B0F0"/>
                          </a:solidFill>
                          <a:effectLst/>
                          <a:latin typeface="Calibri" charset="0"/>
                        </a:rPr>
                        <a:t>25%</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hr-HR" sz="1200" b="0" i="0" u="none" strike="noStrike">
                          <a:solidFill>
                            <a:srgbClr val="000000"/>
                          </a:solidFill>
                          <a:effectLst/>
                          <a:latin typeface="Calibri" charset="0"/>
                        </a:rPr>
                        <a:t>7.3%</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hr-HR" sz="1200" b="0" i="0" u="none" strike="noStrike">
                          <a:solidFill>
                            <a:srgbClr val="000000"/>
                          </a:solidFill>
                          <a:effectLst/>
                          <a:latin typeface="Calibri" charset="0"/>
                        </a:rPr>
                        <a:t>16.8%</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hr-HR" sz="1200" b="0" i="0" u="none" strike="noStrike">
                          <a:solidFill>
                            <a:srgbClr val="000000"/>
                          </a:solidFill>
                          <a:effectLst/>
                          <a:latin typeface="Calibri" charset="0"/>
                        </a:rPr>
                        <a:t>14.4%</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hr-HR" sz="1200" b="0" i="0" u="none" strike="noStrike">
                          <a:solidFill>
                            <a:srgbClr val="000000"/>
                          </a:solidFill>
                          <a:effectLst/>
                          <a:latin typeface="Calibri" charset="0"/>
                        </a:rPr>
                        <a:t>13.8%</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hr-HR" sz="1200" b="0" i="0" u="none" strike="noStrike">
                          <a:solidFill>
                            <a:srgbClr val="000000"/>
                          </a:solidFill>
                          <a:effectLst/>
                          <a:latin typeface="Calibri" charset="0"/>
                        </a:rPr>
                        <a:t>13.4%</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hr-HR" sz="1200" b="0" i="0" u="none" strike="noStrike">
                          <a:solidFill>
                            <a:srgbClr val="0070C0"/>
                          </a:solidFill>
                          <a:effectLst/>
                          <a:latin typeface="Calibri" charset="0"/>
                        </a:rPr>
                        <a:t>13.1%</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15900">
                <a:tc>
                  <a:txBody>
                    <a:bodyPr/>
                    <a:lstStyle/>
                    <a:p>
                      <a:pPr algn="ctr" fontAlgn="b"/>
                      <a:r>
                        <a:rPr lang="is-IS" sz="1200" b="0" i="0" u="none" strike="noStrike">
                          <a:solidFill>
                            <a:srgbClr val="000000"/>
                          </a:solidFill>
                          <a:effectLst/>
                          <a:latin typeface="Calibri" charset="0"/>
                        </a:rPr>
                        <a:t>2013</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is-IS" sz="1200" b="0" i="0" u="none" strike="noStrike">
                          <a:solidFill>
                            <a:srgbClr val="00B0F0"/>
                          </a:solidFill>
                          <a:effectLst/>
                          <a:latin typeface="Calibri" charset="0"/>
                        </a:rPr>
                        <a:t>42%</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hr-HR" sz="1200" b="0" i="0" u="none" strike="noStrike">
                          <a:solidFill>
                            <a:srgbClr val="000000"/>
                          </a:solidFill>
                          <a:effectLst/>
                          <a:latin typeface="Calibri" charset="0"/>
                        </a:rPr>
                        <a:t>26.5%</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nb-NO" sz="1200" b="0" i="0" u="none" strike="noStrike">
                          <a:solidFill>
                            <a:srgbClr val="000000"/>
                          </a:solidFill>
                          <a:effectLst/>
                          <a:latin typeface="Calibri" charset="0"/>
                        </a:rPr>
                        <a:t>35.0%</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hr-HR" sz="1200" b="0" i="0" u="none" strike="noStrike">
                          <a:solidFill>
                            <a:srgbClr val="000000"/>
                          </a:solidFill>
                          <a:effectLst/>
                          <a:latin typeface="Calibri" charset="0"/>
                        </a:rPr>
                        <a:t>17.4%</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hr-HR" sz="1200" b="0" i="0" u="none" strike="noStrike">
                          <a:solidFill>
                            <a:srgbClr val="000000"/>
                          </a:solidFill>
                          <a:effectLst/>
                          <a:latin typeface="Calibri" charset="0"/>
                        </a:rPr>
                        <a:t>18.0%</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hr-HR" sz="1200" b="0" i="0" u="none" strike="noStrike">
                          <a:solidFill>
                            <a:srgbClr val="000000"/>
                          </a:solidFill>
                          <a:effectLst/>
                          <a:latin typeface="Calibri" charset="0"/>
                        </a:rPr>
                        <a:t>29.6%</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hr-HR" sz="1200" b="0" i="0" u="none" strike="noStrike">
                          <a:solidFill>
                            <a:srgbClr val="0070C0"/>
                          </a:solidFill>
                          <a:effectLst/>
                          <a:latin typeface="Calibri" charset="0"/>
                        </a:rPr>
                        <a:t>25.3%</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15900">
                <a:tc>
                  <a:txBody>
                    <a:bodyPr/>
                    <a:lstStyle/>
                    <a:p>
                      <a:pPr algn="ctr" fontAlgn="b"/>
                      <a:r>
                        <a:rPr lang="is-IS" sz="1200" b="0" i="0" u="none" strike="noStrike">
                          <a:solidFill>
                            <a:srgbClr val="000000"/>
                          </a:solidFill>
                          <a:effectLst/>
                          <a:latin typeface="Calibri" charset="0"/>
                        </a:rPr>
                        <a:t>2014</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is-IS" sz="1200" b="0" i="0" u="none" strike="noStrike">
                          <a:solidFill>
                            <a:srgbClr val="00B0F0"/>
                          </a:solidFill>
                          <a:effectLst/>
                          <a:latin typeface="Calibri" charset="0"/>
                        </a:rPr>
                        <a:t>20%</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hr-HR" sz="1200" b="0" i="0" u="none" strike="noStrike">
                          <a:solidFill>
                            <a:srgbClr val="000000"/>
                          </a:solidFill>
                          <a:effectLst/>
                          <a:latin typeface="Calibri" charset="0"/>
                        </a:rPr>
                        <a:t>7.5%</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pt-BR" sz="1200" b="0" i="0" u="none" strike="noStrike">
                          <a:solidFill>
                            <a:srgbClr val="000000"/>
                          </a:solidFill>
                          <a:effectLst/>
                          <a:latin typeface="Calibri" charset="0"/>
                        </a:rPr>
                        <a:t>17.9%</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hr-HR" sz="1200" b="0" i="0" u="none" strike="noStrike">
                          <a:solidFill>
                            <a:srgbClr val="000000"/>
                          </a:solidFill>
                          <a:effectLst/>
                          <a:latin typeface="Calibri" charset="0"/>
                        </a:rPr>
                        <a:t>4.4%</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hr-HR" sz="1200" b="0" i="0" u="none" strike="noStrike">
                          <a:solidFill>
                            <a:srgbClr val="000000"/>
                          </a:solidFill>
                          <a:effectLst/>
                          <a:latin typeface="Calibri" charset="0"/>
                        </a:rPr>
                        <a:t>1.2%</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hr-HR" sz="1200" b="0" i="0" u="none" strike="noStrike">
                          <a:solidFill>
                            <a:srgbClr val="000000"/>
                          </a:solidFill>
                          <a:effectLst/>
                          <a:latin typeface="Calibri" charset="0"/>
                        </a:rPr>
                        <a:t>11.4%</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hr-HR" sz="1200" b="0" i="0" u="none" strike="noStrike">
                          <a:solidFill>
                            <a:srgbClr val="0070C0"/>
                          </a:solidFill>
                          <a:effectLst/>
                          <a:latin typeface="Calibri" charset="0"/>
                        </a:rPr>
                        <a:t>8.5%</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15900">
                <a:tc>
                  <a:txBody>
                    <a:bodyPr/>
                    <a:lstStyle/>
                    <a:p>
                      <a:pPr algn="ctr" fontAlgn="b"/>
                      <a:r>
                        <a:rPr lang="is-IS" sz="1200" b="0" i="0" u="none" strike="noStrike">
                          <a:solidFill>
                            <a:srgbClr val="000000"/>
                          </a:solidFill>
                          <a:effectLst/>
                          <a:latin typeface="Calibri" charset="0"/>
                        </a:rPr>
                        <a:t>2015</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is-IS" sz="1200" b="0" i="0" u="none" strike="noStrike">
                          <a:solidFill>
                            <a:srgbClr val="00B0F0"/>
                          </a:solidFill>
                          <a:effectLst/>
                          <a:latin typeface="Calibri" charset="0"/>
                        </a:rPr>
                        <a:t>23%</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hr-HR" sz="1200" b="0" i="0" u="none" strike="noStrike">
                          <a:solidFill>
                            <a:srgbClr val="000000"/>
                          </a:solidFill>
                          <a:effectLst/>
                          <a:latin typeface="Calibri" charset="0"/>
                        </a:rPr>
                        <a:t>-2.2%</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hr-HR" sz="1200" b="0" i="0" u="none" strike="noStrike">
                          <a:solidFill>
                            <a:srgbClr val="000000"/>
                          </a:solidFill>
                          <a:effectLst/>
                          <a:latin typeface="Calibri" charset="0"/>
                        </a:rPr>
                        <a:t>8.4%</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hr-HR" sz="1200" b="0" i="0" u="none" strike="noStrike">
                          <a:solidFill>
                            <a:srgbClr val="000000"/>
                          </a:solidFill>
                          <a:effectLst/>
                          <a:latin typeface="Calibri" charset="0"/>
                        </a:rPr>
                        <a:t>6.8%</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hr-HR" sz="1200" b="0" i="0" u="none" strike="noStrike">
                          <a:solidFill>
                            <a:srgbClr val="000000"/>
                          </a:solidFill>
                          <a:effectLst/>
                          <a:latin typeface="Calibri" charset="0"/>
                        </a:rPr>
                        <a:t>3.9%</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pt-BR" sz="1200" b="0" i="0" u="none" strike="noStrike">
                          <a:solidFill>
                            <a:srgbClr val="000000"/>
                          </a:solidFill>
                          <a:effectLst/>
                          <a:latin typeface="Calibri" charset="0"/>
                        </a:rPr>
                        <a:t>0.7%</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hr-HR" sz="1200" b="0" i="0" u="none" strike="noStrike">
                          <a:solidFill>
                            <a:srgbClr val="0070C0"/>
                          </a:solidFill>
                          <a:effectLst/>
                          <a:latin typeface="Calibri" charset="0"/>
                        </a:rPr>
                        <a:t>3.5%</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15900">
                <a:tc>
                  <a:txBody>
                    <a:bodyPr/>
                    <a:lstStyle/>
                    <a:p>
                      <a:pPr algn="ctr" fontAlgn="b"/>
                      <a:r>
                        <a:rPr lang="is-IS" sz="1200" b="0" i="0" u="none" strike="noStrike">
                          <a:solidFill>
                            <a:srgbClr val="000000"/>
                          </a:solidFill>
                          <a:effectLst/>
                          <a:latin typeface="Calibri" charset="0"/>
                        </a:rPr>
                        <a:t>2016</a:t>
                      </a:r>
                    </a:p>
                  </a:txBody>
                  <a:tcPr marL="0" marR="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algn="ctr" fontAlgn="b"/>
                      <a:r>
                        <a:rPr lang="it-IT" sz="1200" b="0" i="0" u="none" strike="noStrike">
                          <a:solidFill>
                            <a:srgbClr val="00B0F0"/>
                          </a:solidFill>
                          <a:effectLst/>
                          <a:latin typeface="Calibri" charset="0"/>
                        </a:rPr>
                        <a:t>25%</a:t>
                      </a:r>
                    </a:p>
                  </a:txBody>
                  <a:tcPr marL="0" marR="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algn="ctr" fontAlgn="b"/>
                      <a:r>
                        <a:rPr lang="hr-HR" sz="1200" b="0" i="0" u="none" strike="noStrike">
                          <a:solidFill>
                            <a:srgbClr val="000000"/>
                          </a:solidFill>
                          <a:effectLst/>
                          <a:latin typeface="Calibri" charset="0"/>
                        </a:rPr>
                        <a:t>13.4%</a:t>
                      </a:r>
                    </a:p>
                  </a:txBody>
                  <a:tcPr marL="0" marR="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algn="ctr" fontAlgn="b"/>
                      <a:r>
                        <a:rPr lang="pt-BR" sz="1200" b="0" i="0" u="none" strike="noStrike">
                          <a:solidFill>
                            <a:srgbClr val="000000"/>
                          </a:solidFill>
                          <a:effectLst/>
                          <a:latin typeface="Calibri" charset="0"/>
                        </a:rPr>
                        <a:t>5.9%</a:t>
                      </a:r>
                    </a:p>
                  </a:txBody>
                  <a:tcPr marL="0" marR="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algn="ctr" fontAlgn="b"/>
                      <a:r>
                        <a:rPr lang="hr-HR" sz="1200" b="0" i="0" u="none" strike="noStrike">
                          <a:solidFill>
                            <a:srgbClr val="000000"/>
                          </a:solidFill>
                          <a:effectLst/>
                          <a:latin typeface="Calibri" charset="0"/>
                        </a:rPr>
                        <a:t>-1.2%</a:t>
                      </a:r>
                    </a:p>
                  </a:txBody>
                  <a:tcPr marL="0" marR="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algn="ctr" fontAlgn="b"/>
                      <a:r>
                        <a:rPr lang="pt-BR" sz="1200" b="0" i="0" u="none" strike="noStrike">
                          <a:solidFill>
                            <a:srgbClr val="000000"/>
                          </a:solidFill>
                          <a:effectLst/>
                          <a:latin typeface="Calibri" charset="0"/>
                        </a:rPr>
                        <a:t>0.7%</a:t>
                      </a:r>
                    </a:p>
                  </a:txBody>
                  <a:tcPr marL="0" marR="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algn="ctr" fontAlgn="b"/>
                      <a:r>
                        <a:rPr lang="hr-HR" sz="1200" b="0" i="0" u="none" strike="noStrike">
                          <a:solidFill>
                            <a:srgbClr val="000000"/>
                          </a:solidFill>
                          <a:effectLst/>
                          <a:latin typeface="Calibri" charset="0"/>
                        </a:rPr>
                        <a:t>9.5%</a:t>
                      </a:r>
                    </a:p>
                  </a:txBody>
                  <a:tcPr marL="0" marR="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algn="ctr" fontAlgn="b"/>
                      <a:r>
                        <a:rPr lang="hr-HR" sz="1200" b="0" i="0" u="none" strike="noStrike">
                          <a:solidFill>
                            <a:srgbClr val="0070C0"/>
                          </a:solidFill>
                          <a:effectLst/>
                          <a:latin typeface="Calibri" charset="0"/>
                        </a:rPr>
                        <a:t>5.7%</a:t>
                      </a:r>
                    </a:p>
                  </a:txBody>
                  <a:tcPr marL="0" marR="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r>
              <a:tr h="228600">
                <a:tc>
                  <a:txBody>
                    <a:bodyPr/>
                    <a:lstStyle/>
                    <a:p>
                      <a:pPr algn="ctr" fontAlgn="b"/>
                      <a:r>
                        <a:rPr lang="en-US" sz="1200" b="0" i="0" u="none" strike="noStrike">
                          <a:solidFill>
                            <a:srgbClr val="000000"/>
                          </a:solidFill>
                          <a:effectLst/>
                          <a:latin typeface="Calibri" charset="0"/>
                        </a:rPr>
                        <a:t>Moyenne</a:t>
                      </a:r>
                    </a:p>
                  </a:txBody>
                  <a:tcPr marL="0" marR="0" marT="0" marB="0" anchor="ctr">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algn="ctr" fontAlgn="b"/>
                      <a:r>
                        <a:rPr lang="pt-BR" sz="1200" b="1" i="0" u="none" strike="noStrike">
                          <a:solidFill>
                            <a:srgbClr val="00B0F0"/>
                          </a:solidFill>
                          <a:effectLst/>
                          <a:latin typeface="Calibri" charset="0"/>
                        </a:rPr>
                        <a:t>28%</a:t>
                      </a:r>
                    </a:p>
                  </a:txBody>
                  <a:tcPr marL="0" marR="0" marT="0" marB="0" anchor="ctr">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algn="ctr" fontAlgn="b"/>
                      <a:r>
                        <a:rPr lang="is-IS" sz="1200" b="1" i="0" u="none" strike="noStrike">
                          <a:solidFill>
                            <a:srgbClr val="000000"/>
                          </a:solidFill>
                          <a:effectLst/>
                          <a:latin typeface="Calibri" charset="0"/>
                        </a:rPr>
                        <a:t>11%</a:t>
                      </a:r>
                    </a:p>
                  </a:txBody>
                  <a:tcPr marL="0" marR="0" marT="0" marB="0" anchor="ctr">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algn="ctr" fontAlgn="b"/>
                      <a:r>
                        <a:rPr lang="is-IS" sz="1200" b="1" i="0" u="none" strike="noStrike">
                          <a:solidFill>
                            <a:srgbClr val="000000"/>
                          </a:solidFill>
                          <a:effectLst/>
                          <a:latin typeface="Calibri" charset="0"/>
                        </a:rPr>
                        <a:t>20%</a:t>
                      </a:r>
                    </a:p>
                  </a:txBody>
                  <a:tcPr marL="0" marR="0" marT="0" marB="0" anchor="ctr">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algn="ctr" fontAlgn="b"/>
                      <a:r>
                        <a:rPr lang="pt-BR" sz="1200" b="1" i="0" u="none" strike="noStrike">
                          <a:solidFill>
                            <a:srgbClr val="000000"/>
                          </a:solidFill>
                          <a:effectLst/>
                          <a:latin typeface="Calibri" charset="0"/>
                        </a:rPr>
                        <a:t>8%</a:t>
                      </a:r>
                    </a:p>
                  </a:txBody>
                  <a:tcPr marL="0" marR="0" marT="0" marB="0" anchor="ctr">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algn="ctr" fontAlgn="b"/>
                      <a:r>
                        <a:rPr lang="it-IT" sz="1200" b="1" i="0" u="none" strike="noStrike">
                          <a:solidFill>
                            <a:srgbClr val="000000"/>
                          </a:solidFill>
                          <a:effectLst/>
                          <a:latin typeface="Calibri" charset="0"/>
                        </a:rPr>
                        <a:t>4%</a:t>
                      </a:r>
                    </a:p>
                  </a:txBody>
                  <a:tcPr marL="0" marR="0" marT="0" marB="0" anchor="ctr">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algn="ctr" fontAlgn="b"/>
                      <a:r>
                        <a:rPr lang="pt-BR" sz="1200" b="1" i="0" u="none" strike="noStrike">
                          <a:solidFill>
                            <a:srgbClr val="000000"/>
                          </a:solidFill>
                          <a:effectLst/>
                          <a:latin typeface="Calibri" charset="0"/>
                        </a:rPr>
                        <a:t>13%</a:t>
                      </a:r>
                    </a:p>
                  </a:txBody>
                  <a:tcPr marL="0" marR="0" marT="0" marB="0" anchor="ctr">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algn="ctr" fontAlgn="b"/>
                      <a:r>
                        <a:rPr lang="is-IS" sz="1200" b="1" i="0" u="none" strike="noStrike" dirty="0">
                          <a:solidFill>
                            <a:srgbClr val="0070C0"/>
                          </a:solidFill>
                          <a:effectLst/>
                          <a:latin typeface="Calibri" charset="0"/>
                        </a:rPr>
                        <a:t>11%</a:t>
                      </a:r>
                    </a:p>
                  </a:txBody>
                  <a:tcPr marL="0" marR="0" marT="0" marB="0" anchor="ctr">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63736235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127449" y="1628420"/>
            <a:ext cx="10081120" cy="313932"/>
          </a:xfrm>
        </p:spPr>
        <p:txBody>
          <a:bodyPr wrap="square">
            <a:spAutoFit/>
          </a:bodyPr>
          <a:lstStyle/>
          <a:p>
            <a:r>
              <a:rPr lang="en-US" sz="1200" dirty="0">
                <a:solidFill>
                  <a:schemeClr val="accent5"/>
                </a:solidFill>
              </a:rPr>
              <a:t>Ratio de </a:t>
            </a:r>
            <a:r>
              <a:rPr lang="en-US" sz="1200" dirty="0" smtClean="0">
                <a:solidFill>
                  <a:schemeClr val="accent5"/>
                </a:solidFill>
              </a:rPr>
              <a:t>Sharpe</a:t>
            </a:r>
            <a:r>
              <a:rPr lang="en-US" sz="1200" baseline="30000" dirty="0">
                <a:solidFill>
                  <a:schemeClr val="accent5"/>
                </a:solidFill>
              </a:rPr>
              <a:t>3</a:t>
            </a:r>
            <a:r>
              <a:rPr lang="en-US" sz="1200" dirty="0" smtClean="0">
                <a:solidFill>
                  <a:schemeClr val="accent5"/>
                </a:solidFill>
              </a:rPr>
              <a:t> </a:t>
            </a:r>
            <a:r>
              <a:rPr lang="en-US" sz="1200" dirty="0">
                <a:solidFill>
                  <a:schemeClr val="accent5"/>
                </a:solidFill>
              </a:rPr>
              <a:t>:</a:t>
            </a:r>
          </a:p>
        </p:txBody>
      </p:sp>
      <p:graphicFrame>
        <p:nvGraphicFramePr>
          <p:cNvPr id="11" name="Table 10"/>
          <p:cNvGraphicFramePr>
            <a:graphicFrameLocks noGrp="1"/>
          </p:cNvGraphicFramePr>
          <p:nvPr>
            <p:extLst>
              <p:ext uri="{D42A27DB-BD31-4B8C-83A1-F6EECF244321}">
                <p14:modId xmlns:p14="http://schemas.microsoft.com/office/powerpoint/2010/main" val="465466366"/>
              </p:ext>
            </p:extLst>
          </p:nvPr>
        </p:nvGraphicFramePr>
        <p:xfrm>
          <a:off x="4151784" y="5393539"/>
          <a:ext cx="7098432" cy="771765"/>
        </p:xfrm>
        <a:graphic>
          <a:graphicData uri="http://schemas.openxmlformats.org/drawingml/2006/table">
            <a:tbl>
              <a:tblPr/>
              <a:tblGrid>
                <a:gridCol w="1651344"/>
                <a:gridCol w="680886"/>
                <a:gridCol w="680886"/>
                <a:gridCol w="680886"/>
                <a:gridCol w="680886"/>
                <a:gridCol w="680886"/>
                <a:gridCol w="680886"/>
                <a:gridCol w="680886"/>
                <a:gridCol w="680886"/>
              </a:tblGrid>
              <a:tr h="193120">
                <a:tc gridSpan="9">
                  <a:txBody>
                    <a:bodyPr/>
                    <a:lstStyle/>
                    <a:p>
                      <a:pPr algn="l" fontAlgn="b"/>
                      <a:r>
                        <a:rPr lang="en-US" sz="1200" b="0" i="0" u="none" strike="noStrike" dirty="0">
                          <a:solidFill>
                            <a:srgbClr val="000000"/>
                          </a:solidFill>
                          <a:effectLst/>
                          <a:latin typeface="Calibri" panose="020F0502020204030204" pitchFamily="34" charset="0"/>
                        </a:rPr>
                        <a:t>Risk </a:t>
                      </a:r>
                      <a:r>
                        <a:rPr lang="en-US" sz="1200" b="0" i="0" u="none" strike="noStrike" dirty="0" smtClean="0">
                          <a:solidFill>
                            <a:srgbClr val="000000"/>
                          </a:solidFill>
                          <a:effectLst/>
                          <a:latin typeface="Calibri" panose="020F0502020204030204" pitchFamily="34" charset="0"/>
                        </a:rPr>
                        <a:t>Free (</a:t>
                      </a:r>
                      <a:r>
                        <a:rPr lang="en-US" sz="1200" dirty="0" smtClean="0">
                          <a:solidFill>
                            <a:schemeClr val="tx1"/>
                          </a:solidFill>
                        </a:rPr>
                        <a:t>monthly US treasury bill : 0% risk rates </a:t>
                      </a:r>
                      <a:r>
                        <a:rPr lang="en-US" sz="1200" baseline="30000" dirty="0" smtClean="0">
                          <a:solidFill>
                            <a:schemeClr val="tx1"/>
                          </a:solidFill>
                        </a:rPr>
                        <a:t>4</a:t>
                      </a:r>
                      <a:r>
                        <a:rPr lang="en-US" sz="1200" dirty="0" smtClean="0">
                          <a:solidFill>
                            <a:schemeClr val="tx1"/>
                          </a:solidFill>
                        </a:rPr>
                        <a:t>) </a:t>
                      </a:r>
                      <a:r>
                        <a:rPr lang="en-US" sz="1200" b="0" i="0" u="none" strike="noStrike" dirty="0">
                          <a:solidFill>
                            <a:srgbClr val="000000"/>
                          </a:solidFill>
                          <a:effectLst/>
                          <a:latin typeface="Calibri" panose="020F0502020204030204" pitchFamily="34" charset="0"/>
                        </a:rPr>
                        <a:t> </a:t>
                      </a:r>
                    </a:p>
                  </a:txBody>
                  <a:tcPr marL="9525" marR="9525" marT="9525" marB="0" anchor="b">
                    <a:lnL>
                      <a:noFill/>
                    </a:lnL>
                    <a:lnR>
                      <a:noFill/>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hMerge="1">
                  <a:txBody>
                    <a:bodyPr/>
                    <a:lstStyle/>
                    <a:p>
                      <a:pPr algn="l" fontAlgn="b"/>
                      <a:endParaRPr lang="en-US" sz="1200" b="0" i="0" u="none" strike="noStrike" dirty="0">
                        <a:solidFill>
                          <a:srgbClr val="000000"/>
                        </a:solidFill>
                        <a:effectLst/>
                        <a:latin typeface="Calibri" panose="020F0502020204030204" pitchFamily="34" charset="0"/>
                      </a:endParaRPr>
                    </a:p>
                  </a:txBody>
                  <a:tcPr marL="9525" marR="9525" marT="9525" marB="0" anchor="b">
                    <a:lnL>
                      <a:noFill/>
                    </a:lnL>
                    <a:lnR>
                      <a:noFill/>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hMerge="1">
                  <a:txBody>
                    <a:bodyPr/>
                    <a:lstStyle/>
                    <a:p>
                      <a:pPr algn="l" fontAlgn="b"/>
                      <a:endParaRPr lang="en-US" sz="1200" b="0" i="0" u="none" strike="noStrike" dirty="0">
                        <a:solidFill>
                          <a:srgbClr val="000000"/>
                        </a:solidFill>
                        <a:effectLst/>
                        <a:latin typeface="Calibri" panose="020F0502020204030204" pitchFamily="34" charset="0"/>
                      </a:endParaRPr>
                    </a:p>
                  </a:txBody>
                  <a:tcPr marL="9525" marR="9525" marT="9525" marB="0" anchor="b">
                    <a:lnL>
                      <a:noFill/>
                    </a:lnL>
                    <a:lnR>
                      <a:noFill/>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hMerge="1">
                  <a:txBody>
                    <a:bodyPr/>
                    <a:lstStyle/>
                    <a:p>
                      <a:pPr algn="l" fontAlgn="b"/>
                      <a:endParaRPr lang="en-US" sz="1200" b="0" i="0" u="none" strike="noStrike" dirty="0">
                        <a:solidFill>
                          <a:srgbClr val="000000"/>
                        </a:solidFill>
                        <a:effectLst/>
                        <a:latin typeface="Calibri" panose="020F0502020204030204" pitchFamily="34" charset="0"/>
                      </a:endParaRPr>
                    </a:p>
                  </a:txBody>
                  <a:tcPr marL="9525" marR="9525" marT="9525" marB="0" anchor="b">
                    <a:lnL>
                      <a:noFill/>
                    </a:lnL>
                    <a:lnR>
                      <a:noFill/>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hMerge="1">
                  <a:txBody>
                    <a:bodyPr/>
                    <a:lstStyle/>
                    <a:p>
                      <a:pPr algn="l" fontAlgn="b"/>
                      <a:endParaRPr lang="en-US" sz="1200" b="0" i="0" u="none" strike="noStrike" dirty="0">
                        <a:solidFill>
                          <a:srgbClr val="000000"/>
                        </a:solidFill>
                        <a:effectLst/>
                        <a:latin typeface="Calibri" panose="020F0502020204030204" pitchFamily="34" charset="0"/>
                      </a:endParaRPr>
                    </a:p>
                  </a:txBody>
                  <a:tcPr marL="9525" marR="9525" marT="9525" marB="0" anchor="b">
                    <a:lnL>
                      <a:noFill/>
                    </a:lnL>
                    <a:lnR>
                      <a:noFill/>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hMerge="1">
                  <a:txBody>
                    <a:bodyPr/>
                    <a:lstStyle/>
                    <a:p>
                      <a:pPr algn="l" fontAlgn="b"/>
                      <a:endParaRPr lang="en-US" sz="1200" b="0" i="0" u="none" strike="noStrike" dirty="0">
                        <a:solidFill>
                          <a:srgbClr val="000000"/>
                        </a:solidFill>
                        <a:effectLst/>
                        <a:latin typeface="Calibri" panose="020F0502020204030204" pitchFamily="34" charset="0"/>
                      </a:endParaRPr>
                    </a:p>
                  </a:txBody>
                  <a:tcPr marL="9525" marR="9525" marT="9525" marB="0" anchor="b">
                    <a:lnL>
                      <a:noFill/>
                    </a:lnL>
                    <a:lnR>
                      <a:noFill/>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hMerge="1">
                  <a:txBody>
                    <a:bodyPr/>
                    <a:lstStyle/>
                    <a:p>
                      <a:pPr algn="l" fontAlgn="b"/>
                      <a:endParaRPr lang="en-US" sz="1200" b="0" i="0" u="none" strike="noStrike" dirty="0">
                        <a:solidFill>
                          <a:srgbClr val="000000"/>
                        </a:solidFill>
                        <a:effectLst/>
                        <a:latin typeface="Calibri" panose="020F0502020204030204" pitchFamily="34" charset="0"/>
                      </a:endParaRPr>
                    </a:p>
                  </a:txBody>
                  <a:tcPr marL="9525" marR="9525" marT="9525" marB="0" anchor="b">
                    <a:lnL>
                      <a:noFill/>
                    </a:lnL>
                    <a:lnR>
                      <a:noFill/>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hMerge="1">
                  <a:txBody>
                    <a:bodyPr/>
                    <a:lstStyle/>
                    <a:p>
                      <a:pPr algn="l" fontAlgn="b"/>
                      <a:endParaRPr lang="en-US" sz="1200" b="0" i="0" u="none" strike="noStrike" dirty="0">
                        <a:solidFill>
                          <a:srgbClr val="000000"/>
                        </a:solidFill>
                        <a:effectLst/>
                        <a:latin typeface="Calibri" panose="020F0502020204030204" pitchFamily="34" charset="0"/>
                      </a:endParaRPr>
                    </a:p>
                  </a:txBody>
                  <a:tcPr marL="9525" marR="9525" marT="9525" marB="0" anchor="b">
                    <a:lnL>
                      <a:noFill/>
                    </a:lnL>
                    <a:lnR>
                      <a:noFill/>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hMerge="1">
                  <a:txBody>
                    <a:bodyPr/>
                    <a:lstStyle/>
                    <a:p>
                      <a:pPr algn="l" fontAlgn="b"/>
                      <a:endParaRPr lang="en-US" sz="1200" b="0" i="0" u="none" strike="noStrike" dirty="0">
                        <a:solidFill>
                          <a:srgbClr val="000000"/>
                        </a:solidFill>
                        <a:effectLst/>
                        <a:latin typeface="Calibri" panose="020F0502020204030204" pitchFamily="34" charset="0"/>
                      </a:endParaRPr>
                    </a:p>
                  </a:txBody>
                  <a:tcPr marL="9525" marR="9525" marT="9525" marB="0" anchor="b">
                    <a:lnL>
                      <a:noFill/>
                    </a:lnL>
                    <a:lnR>
                      <a:noFill/>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r>
              <a:tr h="185692">
                <a:tc>
                  <a:txBody>
                    <a:bodyPr/>
                    <a:lstStyle/>
                    <a:p>
                      <a:pPr algn="l" fontAlgn="b"/>
                      <a:r>
                        <a:rPr lang="en-US" sz="1200" b="0" i="0" u="none" strike="noStrike" dirty="0" err="1" smtClean="0">
                          <a:solidFill>
                            <a:srgbClr val="000000"/>
                          </a:solidFill>
                          <a:effectLst/>
                          <a:latin typeface="Calibri" panose="020F0502020204030204" pitchFamily="34" charset="0"/>
                        </a:rPr>
                        <a:t>Année</a:t>
                      </a:r>
                      <a:endParaRPr lang="en-US" sz="1200" b="0" i="0" u="none" strike="noStrike" dirty="0">
                        <a:solidFill>
                          <a:srgbClr val="000000"/>
                        </a:solidFill>
                        <a:effectLst/>
                        <a:latin typeface="Calibri" panose="020F0502020204030204" pitchFamily="34" charset="0"/>
                      </a:endParaRPr>
                    </a:p>
                  </a:txBody>
                  <a:tcPr marL="9525" marR="9525" marT="9525" marB="0" anchor="b">
                    <a:lnL>
                      <a:noFill/>
                    </a:lnL>
                    <a:lnR>
                      <a:noFill/>
                    </a:lnR>
                    <a:lnT w="12700" cap="flat" cmpd="sng" algn="ctr">
                      <a:solidFill>
                        <a:srgbClr val="00206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2009</a:t>
                      </a:r>
                    </a:p>
                  </a:txBody>
                  <a:tcPr marL="9525" marR="9525" marT="9525" marB="0" anchor="b">
                    <a:lnL>
                      <a:noFill/>
                    </a:lnL>
                    <a:lnR>
                      <a:noFill/>
                    </a:lnR>
                    <a:lnT w="12700" cap="flat" cmpd="sng" algn="ctr">
                      <a:solidFill>
                        <a:srgbClr val="00206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2010</a:t>
                      </a:r>
                    </a:p>
                  </a:txBody>
                  <a:tcPr marL="9525" marR="9525" marT="9525" marB="0" anchor="b">
                    <a:lnL>
                      <a:noFill/>
                    </a:lnL>
                    <a:lnR>
                      <a:noFill/>
                    </a:lnR>
                    <a:lnT w="12700" cap="flat" cmpd="sng" algn="ctr">
                      <a:solidFill>
                        <a:srgbClr val="00206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2011</a:t>
                      </a:r>
                    </a:p>
                  </a:txBody>
                  <a:tcPr marL="9525" marR="9525" marT="9525" marB="0" anchor="b">
                    <a:lnL>
                      <a:noFill/>
                    </a:lnL>
                    <a:lnR>
                      <a:noFill/>
                    </a:lnR>
                    <a:lnT w="12700" cap="flat" cmpd="sng" algn="ctr">
                      <a:solidFill>
                        <a:srgbClr val="00206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2012</a:t>
                      </a:r>
                    </a:p>
                  </a:txBody>
                  <a:tcPr marL="9525" marR="9525" marT="9525" marB="0" anchor="b">
                    <a:lnL>
                      <a:noFill/>
                    </a:lnL>
                    <a:lnR>
                      <a:noFill/>
                    </a:lnR>
                    <a:lnT w="12700" cap="flat" cmpd="sng" algn="ctr">
                      <a:solidFill>
                        <a:srgbClr val="00206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2013</a:t>
                      </a:r>
                    </a:p>
                  </a:txBody>
                  <a:tcPr marL="9525" marR="9525" marT="9525" marB="0" anchor="b">
                    <a:lnL>
                      <a:noFill/>
                    </a:lnL>
                    <a:lnR>
                      <a:noFill/>
                    </a:lnR>
                    <a:lnT w="12700" cap="flat" cmpd="sng" algn="ctr">
                      <a:solidFill>
                        <a:srgbClr val="00206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2014</a:t>
                      </a:r>
                    </a:p>
                  </a:txBody>
                  <a:tcPr marL="9525" marR="9525" marT="9525" marB="0" anchor="b">
                    <a:lnL>
                      <a:noFill/>
                    </a:lnL>
                    <a:lnR>
                      <a:noFill/>
                    </a:lnR>
                    <a:lnT w="12700" cap="flat" cmpd="sng" algn="ctr">
                      <a:solidFill>
                        <a:srgbClr val="00206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2015</a:t>
                      </a:r>
                    </a:p>
                  </a:txBody>
                  <a:tcPr marL="9525" marR="9525" marT="9525" marB="0" anchor="b">
                    <a:lnL>
                      <a:noFill/>
                    </a:lnL>
                    <a:lnR>
                      <a:noFill/>
                    </a:lnR>
                    <a:lnT w="12700" cap="flat" cmpd="sng" algn="ctr">
                      <a:solidFill>
                        <a:srgbClr val="00206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2016</a:t>
                      </a:r>
                    </a:p>
                  </a:txBody>
                  <a:tcPr marL="9525" marR="9525" marT="9525" marB="0" anchor="b">
                    <a:lnL>
                      <a:noFill/>
                    </a:lnL>
                    <a:lnR>
                      <a:noFill/>
                    </a:lnR>
                    <a:lnT w="12700" cap="flat" cmpd="sng" algn="ctr">
                      <a:solidFill>
                        <a:srgbClr val="00206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3120">
                <a:tc>
                  <a:txBody>
                    <a:bodyPr/>
                    <a:lstStyle/>
                    <a:p>
                      <a:pPr algn="l" fontAlgn="b"/>
                      <a:r>
                        <a:rPr lang="en-US" sz="1200" b="0" i="0" u="none" strike="noStrike">
                          <a:solidFill>
                            <a:srgbClr val="000000"/>
                          </a:solidFill>
                          <a:effectLst/>
                          <a:latin typeface="Calibri" panose="020F0502020204030204" pitchFamily="34" charset="0"/>
                        </a:rPr>
                        <a:t>Rendement annuel</a:t>
                      </a:r>
                    </a:p>
                  </a:txBody>
                  <a:tcPr marL="9525" marR="9525" marT="9525" marB="0" anchor="b">
                    <a:lnL>
                      <a:noFill/>
                    </a:lnL>
                    <a:lnR>
                      <a:noFill/>
                    </a:lnR>
                    <a:lnT w="6350" cap="flat" cmpd="sng" algn="ctr">
                      <a:solidFill>
                        <a:srgbClr val="00000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0.47%</a:t>
                      </a:r>
                    </a:p>
                  </a:txBody>
                  <a:tcPr marL="9525" marR="9525" marT="9525" marB="0" anchor="b">
                    <a:lnL>
                      <a:noFill/>
                    </a:lnL>
                    <a:lnR>
                      <a:noFill/>
                    </a:lnR>
                    <a:lnT w="6350" cap="flat" cmpd="sng" algn="ctr">
                      <a:solidFill>
                        <a:srgbClr val="00000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0.29%</a:t>
                      </a:r>
                    </a:p>
                  </a:txBody>
                  <a:tcPr marL="9525" marR="9525" marT="9525" marB="0" anchor="b">
                    <a:lnL>
                      <a:noFill/>
                    </a:lnL>
                    <a:lnR>
                      <a:noFill/>
                    </a:lnR>
                    <a:lnT w="6350" cap="flat" cmpd="sng" algn="ctr">
                      <a:solidFill>
                        <a:srgbClr val="00000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0.12%</a:t>
                      </a:r>
                    </a:p>
                  </a:txBody>
                  <a:tcPr marL="9525" marR="9525" marT="9525" marB="0" anchor="b">
                    <a:lnL>
                      <a:noFill/>
                    </a:lnL>
                    <a:lnR>
                      <a:noFill/>
                    </a:lnR>
                    <a:lnT w="6350" cap="flat" cmpd="sng" algn="ctr">
                      <a:solidFill>
                        <a:srgbClr val="00000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0.16%</a:t>
                      </a:r>
                    </a:p>
                  </a:txBody>
                  <a:tcPr marL="9525" marR="9525" marT="9525" marB="0" anchor="b">
                    <a:lnL>
                      <a:noFill/>
                    </a:lnL>
                    <a:lnR>
                      <a:noFill/>
                    </a:lnR>
                    <a:lnT w="6350" cap="flat" cmpd="sng" algn="ctr">
                      <a:solidFill>
                        <a:srgbClr val="00000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0.13%</a:t>
                      </a:r>
                    </a:p>
                  </a:txBody>
                  <a:tcPr marL="9525" marR="9525" marT="9525" marB="0" anchor="b">
                    <a:lnL>
                      <a:noFill/>
                    </a:lnL>
                    <a:lnR>
                      <a:noFill/>
                    </a:lnR>
                    <a:lnT w="6350" cap="flat" cmpd="sng" algn="ctr">
                      <a:solidFill>
                        <a:srgbClr val="00000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0.25%</a:t>
                      </a:r>
                    </a:p>
                  </a:txBody>
                  <a:tcPr marL="9525" marR="9525" marT="9525" marB="0" anchor="b">
                    <a:lnL>
                      <a:noFill/>
                    </a:lnL>
                    <a:lnR>
                      <a:noFill/>
                    </a:lnR>
                    <a:lnT w="6350" cap="flat" cmpd="sng" algn="ctr">
                      <a:solidFill>
                        <a:srgbClr val="00000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0.65%</a:t>
                      </a:r>
                    </a:p>
                  </a:txBody>
                  <a:tcPr marL="9525" marR="9525" marT="9525" marB="0" anchor="b">
                    <a:lnL>
                      <a:noFill/>
                    </a:lnL>
                    <a:lnR>
                      <a:noFill/>
                    </a:lnR>
                    <a:lnT w="6350" cap="flat" cmpd="sng" algn="ctr">
                      <a:solidFill>
                        <a:srgbClr val="00000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0.66%</a:t>
                      </a:r>
                    </a:p>
                  </a:txBody>
                  <a:tcPr marL="9525" marR="9525" marT="9525" marB="0" anchor="b">
                    <a:lnL>
                      <a:noFill/>
                    </a:lnL>
                    <a:lnR>
                      <a:noFill/>
                    </a:lnR>
                    <a:lnT w="6350" cap="flat" cmpd="sng" algn="ctr">
                      <a:solidFill>
                        <a:srgbClr val="00000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r>
              <a:tr h="193120">
                <a:tc gridSpan="2">
                  <a:txBody>
                    <a:bodyPr/>
                    <a:lstStyle/>
                    <a:p>
                      <a:pPr algn="l" fontAlgn="b"/>
                      <a:r>
                        <a:rPr lang="en-US" sz="1200" b="0" i="0" u="none" strike="noStrike" dirty="0" err="1">
                          <a:solidFill>
                            <a:srgbClr val="000000"/>
                          </a:solidFill>
                          <a:effectLst/>
                          <a:latin typeface="Calibri" panose="020F0502020204030204" pitchFamily="34" charset="0"/>
                        </a:rPr>
                        <a:t>Rendement</a:t>
                      </a:r>
                      <a:r>
                        <a:rPr lang="en-US" sz="1200" b="0" i="0" u="none" strike="noStrike" dirty="0">
                          <a:solidFill>
                            <a:srgbClr val="000000"/>
                          </a:solidFill>
                          <a:effectLst/>
                          <a:latin typeface="Calibri" panose="020F0502020204030204" pitchFamily="34" charset="0"/>
                        </a:rPr>
                        <a:t> </a:t>
                      </a:r>
                      <a:r>
                        <a:rPr lang="en-US" sz="1200" b="0" i="0" u="none" strike="noStrike" dirty="0" err="1">
                          <a:solidFill>
                            <a:srgbClr val="000000"/>
                          </a:solidFill>
                          <a:effectLst/>
                          <a:latin typeface="Calibri" panose="020F0502020204030204" pitchFamily="34" charset="0"/>
                        </a:rPr>
                        <a:t>moyen</a:t>
                      </a:r>
                      <a:r>
                        <a:rPr lang="en-US" sz="1200" b="0" i="0" u="none" strike="noStrike" dirty="0">
                          <a:solidFill>
                            <a:srgbClr val="000000"/>
                          </a:solidFill>
                          <a:effectLst/>
                          <a:latin typeface="Calibri" panose="020F0502020204030204" pitchFamily="34" charset="0"/>
                        </a:rPr>
                        <a:t> </a:t>
                      </a:r>
                      <a:r>
                        <a:rPr lang="en-US" sz="1200" b="0" i="0" u="none" strike="noStrike" dirty="0" err="1" smtClean="0">
                          <a:solidFill>
                            <a:srgbClr val="000000"/>
                          </a:solidFill>
                          <a:effectLst/>
                          <a:latin typeface="Calibri" panose="020F0502020204030204" pitchFamily="34" charset="0"/>
                        </a:rPr>
                        <a:t>annuel</a:t>
                      </a:r>
                      <a:endParaRPr lang="en-US" sz="1200" b="0" i="0" u="none" strike="noStrike" dirty="0">
                        <a:solidFill>
                          <a:srgbClr val="000000"/>
                        </a:solidFill>
                        <a:effectLst/>
                        <a:latin typeface="Calibri" panose="020F0502020204030204" pitchFamily="34" charset="0"/>
                      </a:endParaRPr>
                    </a:p>
                  </a:txBody>
                  <a:tcPr marL="9525" marR="9525" marT="9525" marB="0" anchor="b">
                    <a:lnL>
                      <a:noFill/>
                    </a:lnL>
                    <a:lnR>
                      <a:noFill/>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hMerge="1">
                  <a:txBody>
                    <a:bodyPr/>
                    <a:lstStyle/>
                    <a:p>
                      <a:endParaRPr lang="en-US"/>
                    </a:p>
                  </a:txBody>
                  <a:tcPr/>
                </a:tc>
                <a:tc>
                  <a:txBody>
                    <a:bodyPr/>
                    <a:lstStyle/>
                    <a:p>
                      <a:pPr algn="l" fontAlgn="b"/>
                      <a:r>
                        <a:rPr lang="en-US" sz="1200" b="0" i="0" u="none" strike="noStrike">
                          <a:solidFill>
                            <a:srgbClr val="000000"/>
                          </a:solidFill>
                          <a:effectLst/>
                          <a:latin typeface="Calibri" panose="020F0502020204030204" pitchFamily="34" charset="0"/>
                        </a:rPr>
                        <a:t> </a:t>
                      </a:r>
                    </a:p>
                  </a:txBody>
                  <a:tcPr marL="9525" marR="9525" marT="9525" marB="0" anchor="b">
                    <a:lnL>
                      <a:noFill/>
                    </a:lnL>
                    <a:lnR>
                      <a:noFill/>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r" fontAlgn="b"/>
                      <a:r>
                        <a:rPr lang="en-US" sz="1200" b="1" i="0" u="none" strike="noStrike">
                          <a:solidFill>
                            <a:srgbClr val="FF0000"/>
                          </a:solidFill>
                          <a:effectLst/>
                          <a:latin typeface="Calibri" panose="020F0502020204030204" pitchFamily="34" charset="0"/>
                        </a:rPr>
                        <a:t>0.3%</a:t>
                      </a:r>
                    </a:p>
                  </a:txBody>
                  <a:tcPr marL="9525" marR="9525" marT="9525" marB="0" anchor="b">
                    <a:lnL>
                      <a:noFill/>
                    </a:lnL>
                    <a:lnR>
                      <a:noFill/>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9525" marR="9525" marT="9525" marB="0" anchor="b">
                    <a:lnL>
                      <a:noFill/>
                    </a:lnL>
                    <a:lnR>
                      <a:noFill/>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9525" marR="9525" marT="9525" marB="0" anchor="b">
                    <a:lnL>
                      <a:noFill/>
                    </a:lnL>
                    <a:lnR>
                      <a:noFill/>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9525" marR="9525" marT="9525" marB="0" anchor="b">
                    <a:lnL>
                      <a:noFill/>
                    </a:lnL>
                    <a:lnR>
                      <a:noFill/>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9525" marR="9525" marT="9525" marB="0" anchor="b">
                    <a:lnL>
                      <a:noFill/>
                    </a:lnL>
                    <a:lnR>
                      <a:noFill/>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 </a:t>
                      </a:r>
                    </a:p>
                  </a:txBody>
                  <a:tcPr marL="9525" marR="9525" marT="9525" marB="0" anchor="b">
                    <a:lnL>
                      <a:noFill/>
                    </a:lnL>
                    <a:lnR>
                      <a:noFill/>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r>
            </a:tbl>
          </a:graphicData>
        </a:graphic>
      </p:graphicFrame>
      <p:sp>
        <p:nvSpPr>
          <p:cNvPr id="5" name="Slide Number Placeholder 4"/>
          <p:cNvSpPr>
            <a:spLocks noGrp="1"/>
          </p:cNvSpPr>
          <p:nvPr>
            <p:ph type="sldNum" sz="quarter" idx="4"/>
          </p:nvPr>
        </p:nvSpPr>
        <p:spPr>
          <a:xfrm>
            <a:off x="11568608" y="6619460"/>
            <a:ext cx="566802" cy="265924"/>
          </a:xfrm>
        </p:spPr>
        <p:txBody>
          <a:bodyPr/>
          <a:lstStyle/>
          <a:p>
            <a:fld id="{6D22F896-40B5-4ADD-8801-0D06FADFA095}" type="slidenum">
              <a:rPr lang="en-US" smtClean="0"/>
              <a:t>15</a:t>
            </a:fld>
            <a:endParaRPr lang="en-US" dirty="0"/>
          </a:p>
        </p:txBody>
      </p:sp>
      <p:sp>
        <p:nvSpPr>
          <p:cNvPr id="10" name="Title 1"/>
          <p:cNvSpPr>
            <a:spLocks noGrp="1"/>
          </p:cNvSpPr>
          <p:nvPr>
            <p:ph type="title"/>
          </p:nvPr>
        </p:nvSpPr>
        <p:spPr>
          <a:xfrm>
            <a:off x="1101237" y="260648"/>
            <a:ext cx="9603275" cy="379544"/>
          </a:xfrm>
        </p:spPr>
        <p:txBody>
          <a:bodyPr>
            <a:normAutofit/>
          </a:bodyPr>
          <a:lstStyle/>
          <a:p>
            <a:r>
              <a:rPr lang="en-US" sz="2000" b="1" dirty="0" smtClean="0">
                <a:latin typeface="Arial" charset="0"/>
                <a:ea typeface="Arial" charset="0"/>
                <a:cs typeface="Arial" charset="0"/>
              </a:rPr>
              <a:t>BACK TESTS</a:t>
            </a:r>
            <a:endParaRPr lang="en-US" sz="2000" b="1" dirty="0">
              <a:latin typeface="Arial" charset="0"/>
              <a:ea typeface="Arial" charset="0"/>
              <a:cs typeface="Arial" charset="0"/>
            </a:endParaRPr>
          </a:p>
        </p:txBody>
      </p:sp>
      <p:sp>
        <p:nvSpPr>
          <p:cNvPr id="12" name="TextBox 11"/>
          <p:cNvSpPr txBox="1"/>
          <p:nvPr/>
        </p:nvSpPr>
        <p:spPr>
          <a:xfrm>
            <a:off x="1002117" y="611977"/>
            <a:ext cx="2777427" cy="523220"/>
          </a:xfrm>
          <a:prstGeom prst="rect">
            <a:avLst/>
          </a:prstGeom>
          <a:noFill/>
        </p:spPr>
        <p:txBody>
          <a:bodyPr wrap="none" rtlCol="0">
            <a:spAutoFit/>
          </a:bodyPr>
          <a:lstStyle/>
          <a:p>
            <a:r>
              <a:rPr lang="en-US" sz="2800" dirty="0" smtClean="0">
                <a:solidFill>
                  <a:schemeClr val="bg1"/>
                </a:solidFill>
                <a:latin typeface="Arial" charset="0"/>
                <a:ea typeface="Arial" charset="0"/>
                <a:cs typeface="Arial" charset="0"/>
              </a:rPr>
              <a:t> RÉSULATS </a:t>
            </a:r>
            <a:r>
              <a:rPr lang="en-US" sz="2000" dirty="0" smtClean="0">
                <a:solidFill>
                  <a:schemeClr val="bg1"/>
                </a:solidFill>
                <a:latin typeface="Arial" charset="0"/>
                <a:ea typeface="Arial" charset="0"/>
                <a:cs typeface="Arial" charset="0"/>
              </a:rPr>
              <a:t>(5/5)</a:t>
            </a:r>
            <a:endParaRPr lang="en-US" sz="2000" dirty="0">
              <a:solidFill>
                <a:schemeClr val="bg1"/>
              </a:solidFill>
              <a:latin typeface="Arial" charset="0"/>
              <a:ea typeface="Arial" charset="0"/>
              <a:cs typeface="Arial"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57006053"/>
              </p:ext>
            </p:extLst>
          </p:nvPr>
        </p:nvGraphicFramePr>
        <p:xfrm>
          <a:off x="1258912" y="1916832"/>
          <a:ext cx="7645400" cy="3086100"/>
        </p:xfrm>
        <a:graphic>
          <a:graphicData uri="http://schemas.openxmlformats.org/drawingml/2006/table">
            <a:tbl>
              <a:tblPr/>
              <a:tblGrid>
                <a:gridCol w="1092200"/>
                <a:gridCol w="1092200"/>
                <a:gridCol w="1092200"/>
                <a:gridCol w="1092200"/>
                <a:gridCol w="1092200"/>
                <a:gridCol w="1092200"/>
                <a:gridCol w="1092200"/>
              </a:tblGrid>
              <a:tr h="431800">
                <a:tc>
                  <a:txBody>
                    <a:bodyPr/>
                    <a:lstStyle/>
                    <a:p>
                      <a:pPr algn="ctr" fontAlgn="ctr"/>
                      <a:r>
                        <a:rPr lang="en-US" sz="1200" b="0" i="0" u="none" strike="noStrike">
                          <a:solidFill>
                            <a:srgbClr val="000000"/>
                          </a:solidFill>
                          <a:effectLst/>
                          <a:latin typeface="Calibri" charset="0"/>
                        </a:rPr>
                        <a:t>Année</a:t>
                      </a:r>
                    </a:p>
                  </a:txBody>
                  <a:tcPr marL="0" marR="0" marT="0" marB="0" anchor="ctr">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B0F0"/>
                          </a:solidFill>
                          <a:effectLst/>
                          <a:latin typeface="Calibri" charset="0"/>
                        </a:rPr>
                        <a:t>Altia</a:t>
                      </a:r>
                    </a:p>
                  </a:txBody>
                  <a:tcPr marL="0" marR="0" marT="0" marB="0" anchor="ctr">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charset="0"/>
                        </a:rPr>
                        <a:t>Dow Jones</a:t>
                      </a:r>
                    </a:p>
                  </a:txBody>
                  <a:tcPr marL="0" marR="0" marT="0" marB="0" anchor="ctr">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charset="0"/>
                        </a:rPr>
                        <a:t>Nasdaq</a:t>
                      </a:r>
                    </a:p>
                  </a:txBody>
                  <a:tcPr marL="0" marR="0" marT="0" marB="0" anchor="ctr">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charset="0"/>
                        </a:rPr>
                        <a:t>Stoxx600</a:t>
                      </a:r>
                    </a:p>
                  </a:txBody>
                  <a:tcPr marL="0" marR="0" marT="0" marB="0" anchor="ctr">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smtClean="0">
                          <a:solidFill>
                            <a:srgbClr val="000000"/>
                          </a:solidFill>
                          <a:effectLst/>
                          <a:latin typeface="Calibri" charset="0"/>
                        </a:rPr>
                        <a:t>SX5E</a:t>
                      </a:r>
                      <a:endParaRPr lang="en-US" sz="1200" b="0" i="0" u="none" strike="noStrike" dirty="0">
                        <a:solidFill>
                          <a:srgbClr val="000000"/>
                        </a:solidFill>
                        <a:effectLst/>
                        <a:latin typeface="Calibri" charset="0"/>
                      </a:endParaRPr>
                    </a:p>
                  </a:txBody>
                  <a:tcPr marL="0" marR="0" marT="0" marB="0" anchor="ctr">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uk-UA" sz="1200" b="0" i="0" u="none" strike="noStrike">
                          <a:solidFill>
                            <a:srgbClr val="000000"/>
                          </a:solidFill>
                          <a:effectLst/>
                          <a:latin typeface="Calibri" charset="0"/>
                        </a:rPr>
                        <a:t>S&amp;P</a:t>
                      </a:r>
                    </a:p>
                  </a:txBody>
                  <a:tcPr marL="0" marR="0" marT="0" marB="0" anchor="ctr">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r h="241300">
                <a:tc>
                  <a:txBody>
                    <a:bodyPr/>
                    <a:lstStyle/>
                    <a:p>
                      <a:pPr algn="ctr" fontAlgn="b"/>
                      <a:r>
                        <a:rPr lang="is-IS" sz="1200" b="0" i="0" u="none" strike="noStrike">
                          <a:solidFill>
                            <a:srgbClr val="000000"/>
                          </a:solidFill>
                          <a:effectLst/>
                          <a:latin typeface="Calibri" charset="0"/>
                        </a:rPr>
                        <a:t>2009</a:t>
                      </a:r>
                    </a:p>
                  </a:txBody>
                  <a:tcPr marL="0" marR="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200" b="1" i="0" u="none" strike="noStrike" dirty="0">
                          <a:solidFill>
                            <a:srgbClr val="00B0F0"/>
                          </a:solidFill>
                          <a:effectLst/>
                          <a:latin typeface="Calibri" charset="0"/>
                        </a:rPr>
                        <a:t>60%</a:t>
                      </a:r>
                    </a:p>
                  </a:txBody>
                  <a:tcPr marL="0" marR="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hr-HR" sz="1200" b="0" i="0" u="none" strike="noStrike" dirty="0">
                          <a:solidFill>
                            <a:srgbClr val="000000"/>
                          </a:solidFill>
                          <a:effectLst/>
                          <a:latin typeface="Calibri" charset="0"/>
                        </a:rPr>
                        <a:t>18.8%</a:t>
                      </a:r>
                    </a:p>
                  </a:txBody>
                  <a:tcPr marL="0" marR="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hr-HR" sz="1200" b="0" i="0" u="none" strike="noStrike">
                          <a:solidFill>
                            <a:srgbClr val="000000"/>
                          </a:solidFill>
                          <a:effectLst/>
                          <a:latin typeface="Calibri" charset="0"/>
                        </a:rPr>
                        <a:t>53.5%</a:t>
                      </a:r>
                    </a:p>
                  </a:txBody>
                  <a:tcPr marL="0" marR="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hr-HR" sz="1200" b="0" i="0" u="none" strike="noStrike">
                          <a:solidFill>
                            <a:srgbClr val="000000"/>
                          </a:solidFill>
                          <a:effectLst/>
                          <a:latin typeface="Calibri" charset="0"/>
                        </a:rPr>
                        <a:t>28.0%</a:t>
                      </a:r>
                    </a:p>
                  </a:txBody>
                  <a:tcPr marL="0" marR="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hr-HR" sz="1200" b="0" i="0" u="none" strike="noStrike" dirty="0">
                          <a:solidFill>
                            <a:srgbClr val="000000"/>
                          </a:solidFill>
                          <a:effectLst/>
                          <a:latin typeface="Calibri" charset="0"/>
                        </a:rPr>
                        <a:t>21.1%</a:t>
                      </a:r>
                    </a:p>
                  </a:txBody>
                  <a:tcPr marL="0" marR="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hr-HR" sz="1200" b="0" i="0" u="none" strike="noStrike">
                          <a:solidFill>
                            <a:srgbClr val="000000"/>
                          </a:solidFill>
                          <a:effectLst/>
                          <a:latin typeface="Calibri" charset="0"/>
                        </a:rPr>
                        <a:t>23.5%</a:t>
                      </a:r>
                    </a:p>
                  </a:txBody>
                  <a:tcPr marL="0" marR="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1300">
                <a:tc>
                  <a:txBody>
                    <a:bodyPr/>
                    <a:lstStyle/>
                    <a:p>
                      <a:pPr algn="ctr" fontAlgn="b"/>
                      <a:r>
                        <a:rPr lang="is-IS" sz="1200" b="0" i="0" u="none" strike="noStrike">
                          <a:solidFill>
                            <a:srgbClr val="000000"/>
                          </a:solidFill>
                          <a:effectLst/>
                          <a:latin typeface="Calibri" charset="0"/>
                        </a:rPr>
                        <a:t>2010</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pt-BR" sz="1200" b="1" i="0" u="none" strike="noStrike" dirty="0">
                          <a:solidFill>
                            <a:srgbClr val="00B0F0"/>
                          </a:solidFill>
                          <a:effectLst/>
                          <a:latin typeface="Calibri" charset="0"/>
                        </a:rPr>
                        <a:t>16%</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nb-NO" sz="1200" b="0" i="0" u="none" strike="noStrike" dirty="0">
                          <a:solidFill>
                            <a:srgbClr val="000000"/>
                          </a:solidFill>
                          <a:effectLst/>
                          <a:latin typeface="Calibri" charset="0"/>
                        </a:rPr>
                        <a:t>11.0%</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hr-HR" sz="1200" b="0" i="0" u="none" strike="noStrike">
                          <a:solidFill>
                            <a:srgbClr val="000000"/>
                          </a:solidFill>
                          <a:effectLst/>
                          <a:latin typeface="Calibri" charset="0"/>
                        </a:rPr>
                        <a:t>19.2%</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hr-HR" sz="1200" b="0" i="0" u="none" strike="noStrike">
                          <a:solidFill>
                            <a:srgbClr val="000000"/>
                          </a:solidFill>
                          <a:effectLst/>
                          <a:latin typeface="Calibri" charset="0"/>
                        </a:rPr>
                        <a:t>8.6%</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hr-HR" sz="1200" b="0" i="0" u="none" strike="noStrike" dirty="0">
                          <a:solidFill>
                            <a:srgbClr val="000000"/>
                          </a:solidFill>
                          <a:effectLst/>
                          <a:latin typeface="Calibri" charset="0"/>
                        </a:rPr>
                        <a:t>-5.8%</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hr-HR" sz="1200" b="0" i="0" u="none" strike="noStrike">
                          <a:solidFill>
                            <a:srgbClr val="000000"/>
                          </a:solidFill>
                          <a:effectLst/>
                          <a:latin typeface="Calibri" charset="0"/>
                        </a:rPr>
                        <a:t>12.8%</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1300">
                <a:tc>
                  <a:txBody>
                    <a:bodyPr/>
                    <a:lstStyle/>
                    <a:p>
                      <a:pPr algn="ctr" fontAlgn="b"/>
                      <a:r>
                        <a:rPr lang="is-IS" sz="1200" b="0" i="0" u="none" strike="noStrike">
                          <a:solidFill>
                            <a:srgbClr val="000000"/>
                          </a:solidFill>
                          <a:effectLst/>
                          <a:latin typeface="Calibri" charset="0"/>
                        </a:rPr>
                        <a:t>2011</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pt-BR" sz="1200" b="1" i="0" u="none" strike="noStrike" dirty="0">
                          <a:solidFill>
                            <a:srgbClr val="00B0F0"/>
                          </a:solidFill>
                          <a:effectLst/>
                          <a:latin typeface="Calibri" charset="0"/>
                        </a:rPr>
                        <a:t>9%</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hr-HR" sz="1200" b="0" i="0" u="none" strike="noStrike" dirty="0">
                          <a:solidFill>
                            <a:srgbClr val="000000"/>
                          </a:solidFill>
                          <a:effectLst/>
                          <a:latin typeface="Calibri" charset="0"/>
                        </a:rPr>
                        <a:t>5.5%</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hr-HR" sz="1200" b="0" i="0" u="none" strike="noStrike">
                          <a:solidFill>
                            <a:srgbClr val="000000"/>
                          </a:solidFill>
                          <a:effectLst/>
                          <a:latin typeface="Calibri" charset="0"/>
                        </a:rPr>
                        <a:t>2.7%</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hr-HR" sz="1200" b="0" i="0" u="none" strike="noStrike">
                          <a:solidFill>
                            <a:srgbClr val="000000"/>
                          </a:solidFill>
                          <a:effectLst/>
                          <a:latin typeface="Calibri" charset="0"/>
                        </a:rPr>
                        <a:t>-11.3%</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hr-HR" sz="1200" b="0" i="0" u="none" strike="noStrike" dirty="0">
                          <a:solidFill>
                            <a:srgbClr val="000000"/>
                          </a:solidFill>
                          <a:effectLst/>
                          <a:latin typeface="Calibri" charset="0"/>
                        </a:rPr>
                        <a:t>-17.1%</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nb-NO" sz="1200" b="0" i="0" u="none" strike="noStrike">
                          <a:solidFill>
                            <a:srgbClr val="000000"/>
                          </a:solidFill>
                          <a:effectLst/>
                          <a:latin typeface="Calibri" charset="0"/>
                        </a:rPr>
                        <a:t>0.0%</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1300">
                <a:tc>
                  <a:txBody>
                    <a:bodyPr/>
                    <a:lstStyle/>
                    <a:p>
                      <a:pPr algn="ctr" fontAlgn="b"/>
                      <a:r>
                        <a:rPr lang="is-IS" sz="1200" b="0" i="0" u="none" strike="noStrike">
                          <a:solidFill>
                            <a:srgbClr val="000000"/>
                          </a:solidFill>
                          <a:effectLst/>
                          <a:latin typeface="Calibri" charset="0"/>
                        </a:rPr>
                        <a:t>2012</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it-IT" sz="1200" b="1" i="0" u="none" strike="noStrike" dirty="0">
                          <a:solidFill>
                            <a:srgbClr val="00B0F0"/>
                          </a:solidFill>
                          <a:effectLst/>
                          <a:latin typeface="Calibri" charset="0"/>
                        </a:rPr>
                        <a:t>25%</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hr-HR" sz="1200" b="0" i="0" u="none" strike="noStrike" dirty="0">
                          <a:solidFill>
                            <a:srgbClr val="000000"/>
                          </a:solidFill>
                          <a:effectLst/>
                          <a:latin typeface="Calibri" charset="0"/>
                        </a:rPr>
                        <a:t>7.3%</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hr-HR" sz="1200" b="0" i="0" u="none" strike="noStrike">
                          <a:solidFill>
                            <a:srgbClr val="000000"/>
                          </a:solidFill>
                          <a:effectLst/>
                          <a:latin typeface="Calibri" charset="0"/>
                        </a:rPr>
                        <a:t>16.8%</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hr-HR" sz="1200" b="0" i="0" u="none" strike="noStrike">
                          <a:solidFill>
                            <a:srgbClr val="000000"/>
                          </a:solidFill>
                          <a:effectLst/>
                          <a:latin typeface="Calibri" charset="0"/>
                        </a:rPr>
                        <a:t>14.4%</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hr-HR" sz="1200" b="0" i="0" u="none" strike="noStrike" dirty="0">
                          <a:solidFill>
                            <a:srgbClr val="000000"/>
                          </a:solidFill>
                          <a:effectLst/>
                          <a:latin typeface="Calibri" charset="0"/>
                        </a:rPr>
                        <a:t>13.8%</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hr-HR" sz="1200" b="0" i="0" u="none" strike="noStrike">
                          <a:solidFill>
                            <a:srgbClr val="000000"/>
                          </a:solidFill>
                          <a:effectLst/>
                          <a:latin typeface="Calibri" charset="0"/>
                        </a:rPr>
                        <a:t>13.4%</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1300">
                <a:tc>
                  <a:txBody>
                    <a:bodyPr/>
                    <a:lstStyle/>
                    <a:p>
                      <a:pPr algn="ctr" fontAlgn="b"/>
                      <a:r>
                        <a:rPr lang="is-IS" sz="1200" b="0" i="0" u="none" strike="noStrike">
                          <a:solidFill>
                            <a:srgbClr val="000000"/>
                          </a:solidFill>
                          <a:effectLst/>
                          <a:latin typeface="Calibri" charset="0"/>
                        </a:rPr>
                        <a:t>2013</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is-IS" sz="1200" b="1" i="0" u="none" strike="noStrike" dirty="0">
                          <a:solidFill>
                            <a:srgbClr val="00B0F0"/>
                          </a:solidFill>
                          <a:effectLst/>
                          <a:latin typeface="Calibri" charset="0"/>
                        </a:rPr>
                        <a:t>42%</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hr-HR" sz="1200" b="0" i="0" u="none" strike="noStrike" dirty="0">
                          <a:solidFill>
                            <a:srgbClr val="000000"/>
                          </a:solidFill>
                          <a:effectLst/>
                          <a:latin typeface="Calibri" charset="0"/>
                        </a:rPr>
                        <a:t>26.5%</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nb-NO" sz="1200" b="0" i="0" u="none" strike="noStrike">
                          <a:solidFill>
                            <a:srgbClr val="000000"/>
                          </a:solidFill>
                          <a:effectLst/>
                          <a:latin typeface="Calibri" charset="0"/>
                        </a:rPr>
                        <a:t>35.0%</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hr-HR" sz="1200" b="0" i="0" u="none" strike="noStrike">
                          <a:solidFill>
                            <a:srgbClr val="000000"/>
                          </a:solidFill>
                          <a:effectLst/>
                          <a:latin typeface="Calibri" charset="0"/>
                        </a:rPr>
                        <a:t>17.4%</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hr-HR" sz="1200" b="0" i="0" u="none" strike="noStrike" dirty="0">
                          <a:solidFill>
                            <a:srgbClr val="000000"/>
                          </a:solidFill>
                          <a:effectLst/>
                          <a:latin typeface="Calibri" charset="0"/>
                        </a:rPr>
                        <a:t>18.0%</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hr-HR" sz="1200" b="0" i="0" u="none" strike="noStrike">
                          <a:solidFill>
                            <a:srgbClr val="000000"/>
                          </a:solidFill>
                          <a:effectLst/>
                          <a:latin typeface="Calibri" charset="0"/>
                        </a:rPr>
                        <a:t>29.6%</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1300">
                <a:tc>
                  <a:txBody>
                    <a:bodyPr/>
                    <a:lstStyle/>
                    <a:p>
                      <a:pPr algn="ctr" fontAlgn="b"/>
                      <a:r>
                        <a:rPr lang="is-IS" sz="1200" b="0" i="0" u="none" strike="noStrike">
                          <a:solidFill>
                            <a:srgbClr val="000000"/>
                          </a:solidFill>
                          <a:effectLst/>
                          <a:latin typeface="Calibri" charset="0"/>
                        </a:rPr>
                        <a:t>2014</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is-IS" sz="1200" b="1" i="0" u="none" strike="noStrike" dirty="0">
                          <a:solidFill>
                            <a:srgbClr val="00B0F0"/>
                          </a:solidFill>
                          <a:effectLst/>
                          <a:latin typeface="Calibri" charset="0"/>
                        </a:rPr>
                        <a:t>20%</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hr-HR" sz="1200" b="0" i="0" u="none" strike="noStrike" dirty="0">
                          <a:solidFill>
                            <a:srgbClr val="000000"/>
                          </a:solidFill>
                          <a:effectLst/>
                          <a:latin typeface="Calibri" charset="0"/>
                        </a:rPr>
                        <a:t>7.5%</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pt-BR" sz="1200" b="0" i="0" u="none" strike="noStrike">
                          <a:solidFill>
                            <a:srgbClr val="000000"/>
                          </a:solidFill>
                          <a:effectLst/>
                          <a:latin typeface="Calibri" charset="0"/>
                        </a:rPr>
                        <a:t>17.9%</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hr-HR" sz="1200" b="0" i="0" u="none" strike="noStrike">
                          <a:solidFill>
                            <a:srgbClr val="000000"/>
                          </a:solidFill>
                          <a:effectLst/>
                          <a:latin typeface="Calibri" charset="0"/>
                        </a:rPr>
                        <a:t>4.4%</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hr-HR" sz="1200" b="0" i="0" u="none" strike="noStrike" dirty="0">
                          <a:solidFill>
                            <a:srgbClr val="000000"/>
                          </a:solidFill>
                          <a:effectLst/>
                          <a:latin typeface="Calibri" charset="0"/>
                        </a:rPr>
                        <a:t>1.2%</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hr-HR" sz="1200" b="0" i="0" u="none" strike="noStrike">
                          <a:solidFill>
                            <a:srgbClr val="000000"/>
                          </a:solidFill>
                          <a:effectLst/>
                          <a:latin typeface="Calibri" charset="0"/>
                        </a:rPr>
                        <a:t>11.4%</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1300">
                <a:tc>
                  <a:txBody>
                    <a:bodyPr/>
                    <a:lstStyle/>
                    <a:p>
                      <a:pPr algn="ctr" fontAlgn="b"/>
                      <a:r>
                        <a:rPr lang="is-IS" sz="1200" b="0" i="0" u="none" strike="noStrike">
                          <a:solidFill>
                            <a:srgbClr val="000000"/>
                          </a:solidFill>
                          <a:effectLst/>
                          <a:latin typeface="Calibri" charset="0"/>
                        </a:rPr>
                        <a:t>2015</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is-IS" sz="1200" b="1" i="0" u="none" strike="noStrike" dirty="0">
                          <a:solidFill>
                            <a:srgbClr val="00B0F0"/>
                          </a:solidFill>
                          <a:effectLst/>
                          <a:latin typeface="Calibri" charset="0"/>
                        </a:rPr>
                        <a:t>23%</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hr-HR" sz="1200" b="0" i="0" u="none" strike="noStrike" dirty="0">
                          <a:solidFill>
                            <a:srgbClr val="000000"/>
                          </a:solidFill>
                          <a:effectLst/>
                          <a:latin typeface="Calibri" charset="0"/>
                        </a:rPr>
                        <a:t>-2.2%</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hr-HR" sz="1200" b="0" i="0" u="none" strike="noStrike">
                          <a:solidFill>
                            <a:srgbClr val="000000"/>
                          </a:solidFill>
                          <a:effectLst/>
                          <a:latin typeface="Calibri" charset="0"/>
                        </a:rPr>
                        <a:t>8.4%</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hr-HR" sz="1200" b="0" i="0" u="none" strike="noStrike">
                          <a:solidFill>
                            <a:srgbClr val="000000"/>
                          </a:solidFill>
                          <a:effectLst/>
                          <a:latin typeface="Calibri" charset="0"/>
                        </a:rPr>
                        <a:t>6.8%</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hr-HR" sz="1200" b="0" i="0" u="none" strike="noStrike" dirty="0">
                          <a:solidFill>
                            <a:srgbClr val="000000"/>
                          </a:solidFill>
                          <a:effectLst/>
                          <a:latin typeface="Calibri" charset="0"/>
                        </a:rPr>
                        <a:t>3.9%</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pt-BR" sz="1200" b="0" i="0" u="none" strike="noStrike">
                          <a:solidFill>
                            <a:srgbClr val="000000"/>
                          </a:solidFill>
                          <a:effectLst/>
                          <a:latin typeface="Calibri" charset="0"/>
                        </a:rPr>
                        <a:t>0.7%</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1300">
                <a:tc>
                  <a:txBody>
                    <a:bodyPr/>
                    <a:lstStyle/>
                    <a:p>
                      <a:pPr algn="ctr" fontAlgn="b"/>
                      <a:r>
                        <a:rPr lang="is-IS" sz="1200" b="0" i="0" u="none" strike="noStrike">
                          <a:solidFill>
                            <a:srgbClr val="000000"/>
                          </a:solidFill>
                          <a:effectLst/>
                          <a:latin typeface="Calibri" charset="0"/>
                        </a:rPr>
                        <a:t>2016</a:t>
                      </a:r>
                    </a:p>
                  </a:txBody>
                  <a:tcPr marL="0" marR="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it-IT" sz="1200" b="1" i="0" u="none" strike="noStrike" dirty="0">
                          <a:solidFill>
                            <a:srgbClr val="00B0F0"/>
                          </a:solidFill>
                          <a:effectLst/>
                          <a:latin typeface="Calibri" charset="0"/>
                        </a:rPr>
                        <a:t>25%</a:t>
                      </a:r>
                    </a:p>
                  </a:txBody>
                  <a:tcPr marL="0" marR="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hr-HR" sz="1200" b="0" i="0" u="none" strike="noStrike">
                          <a:solidFill>
                            <a:srgbClr val="000000"/>
                          </a:solidFill>
                          <a:effectLst/>
                          <a:latin typeface="Calibri" charset="0"/>
                        </a:rPr>
                        <a:t>13.4%</a:t>
                      </a:r>
                    </a:p>
                  </a:txBody>
                  <a:tcPr marL="0" marR="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pt-BR" sz="1200" b="0" i="0" u="none" strike="noStrike">
                          <a:solidFill>
                            <a:srgbClr val="000000"/>
                          </a:solidFill>
                          <a:effectLst/>
                          <a:latin typeface="Calibri" charset="0"/>
                        </a:rPr>
                        <a:t>5.9%</a:t>
                      </a:r>
                    </a:p>
                  </a:txBody>
                  <a:tcPr marL="0" marR="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hr-HR" sz="1200" b="0" i="0" u="none" strike="noStrike">
                          <a:solidFill>
                            <a:srgbClr val="000000"/>
                          </a:solidFill>
                          <a:effectLst/>
                          <a:latin typeface="Calibri" charset="0"/>
                        </a:rPr>
                        <a:t>-1.2%</a:t>
                      </a:r>
                    </a:p>
                  </a:txBody>
                  <a:tcPr marL="0" marR="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pt-BR" sz="1200" b="0" i="0" u="none" strike="noStrike" dirty="0">
                          <a:solidFill>
                            <a:srgbClr val="000000"/>
                          </a:solidFill>
                          <a:effectLst/>
                          <a:latin typeface="Calibri" charset="0"/>
                        </a:rPr>
                        <a:t>0.7%</a:t>
                      </a:r>
                    </a:p>
                  </a:txBody>
                  <a:tcPr marL="0" marR="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hr-HR" sz="1200" b="0" i="0" u="none" strike="noStrike">
                          <a:solidFill>
                            <a:srgbClr val="000000"/>
                          </a:solidFill>
                          <a:effectLst/>
                          <a:latin typeface="Calibri" charset="0"/>
                        </a:rPr>
                        <a:t>9.5%</a:t>
                      </a:r>
                    </a:p>
                  </a:txBody>
                  <a:tcPr marL="0" marR="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r h="241300">
                <a:tc>
                  <a:txBody>
                    <a:bodyPr/>
                    <a:lstStyle/>
                    <a:p>
                      <a:pPr algn="ctr" fontAlgn="b"/>
                      <a:r>
                        <a:rPr lang="en-US" sz="1200" b="0" i="0" u="none" strike="noStrike">
                          <a:solidFill>
                            <a:srgbClr val="4472C4"/>
                          </a:solidFill>
                          <a:effectLst/>
                          <a:latin typeface="Calibri" charset="0"/>
                        </a:rPr>
                        <a:t>Moyenne</a:t>
                      </a:r>
                    </a:p>
                  </a:txBody>
                  <a:tcPr marL="0" marR="0" marT="0" marB="0" anchor="ctr">
                    <a:lnL>
                      <a:noFill/>
                    </a:lnL>
                    <a:lnR>
                      <a:noFill/>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200" b="1" i="0" u="none" strike="noStrike">
                          <a:solidFill>
                            <a:srgbClr val="0070C0"/>
                          </a:solidFill>
                          <a:effectLst/>
                          <a:latin typeface="Calibri" charset="0"/>
                        </a:rPr>
                        <a:t>28%</a:t>
                      </a:r>
                    </a:p>
                  </a:txBody>
                  <a:tcPr marL="0" marR="0" marT="0" marB="0" anchor="ctr">
                    <a:lnL>
                      <a:noFill/>
                    </a:lnL>
                    <a:lnR>
                      <a:noFill/>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s-IS" sz="1200" b="1" i="0" u="none" strike="noStrike">
                          <a:solidFill>
                            <a:srgbClr val="0070C0"/>
                          </a:solidFill>
                          <a:effectLst/>
                          <a:latin typeface="Calibri" charset="0"/>
                        </a:rPr>
                        <a:t>11%</a:t>
                      </a:r>
                    </a:p>
                  </a:txBody>
                  <a:tcPr marL="0" marR="0" marT="0" marB="0" anchor="ctr">
                    <a:lnL>
                      <a:noFill/>
                    </a:lnL>
                    <a:lnR>
                      <a:noFill/>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s-IS" sz="1200" b="1" i="0" u="none" strike="noStrike">
                          <a:solidFill>
                            <a:srgbClr val="0070C0"/>
                          </a:solidFill>
                          <a:effectLst/>
                          <a:latin typeface="Calibri" charset="0"/>
                        </a:rPr>
                        <a:t>20%</a:t>
                      </a:r>
                    </a:p>
                  </a:txBody>
                  <a:tcPr marL="0" marR="0" marT="0" marB="0" anchor="ctr">
                    <a:lnL>
                      <a:noFill/>
                    </a:lnL>
                    <a:lnR>
                      <a:noFill/>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200" b="1" i="0" u="none" strike="noStrike">
                          <a:solidFill>
                            <a:srgbClr val="0070C0"/>
                          </a:solidFill>
                          <a:effectLst/>
                          <a:latin typeface="Calibri" charset="0"/>
                        </a:rPr>
                        <a:t>8%</a:t>
                      </a:r>
                    </a:p>
                  </a:txBody>
                  <a:tcPr marL="0" marR="0" marT="0" marB="0" anchor="ctr">
                    <a:lnL>
                      <a:noFill/>
                    </a:lnL>
                    <a:lnR>
                      <a:noFill/>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t-IT" sz="1200" b="1" i="0" u="none" strike="noStrike">
                          <a:solidFill>
                            <a:srgbClr val="0070C0"/>
                          </a:solidFill>
                          <a:effectLst/>
                          <a:latin typeface="Calibri" charset="0"/>
                        </a:rPr>
                        <a:t>4%</a:t>
                      </a:r>
                    </a:p>
                  </a:txBody>
                  <a:tcPr marL="0" marR="0" marT="0" marB="0" anchor="ctr">
                    <a:lnL>
                      <a:noFill/>
                    </a:lnL>
                    <a:lnR>
                      <a:noFill/>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200" b="1" i="0" u="none" strike="noStrike">
                          <a:solidFill>
                            <a:srgbClr val="0070C0"/>
                          </a:solidFill>
                          <a:effectLst/>
                          <a:latin typeface="Calibri" charset="0"/>
                        </a:rPr>
                        <a:t>13%</a:t>
                      </a:r>
                    </a:p>
                  </a:txBody>
                  <a:tcPr marL="0" marR="0" marT="0" marB="0" anchor="ctr">
                    <a:lnL>
                      <a:noFill/>
                    </a:lnL>
                    <a:lnR>
                      <a:noFill/>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300">
                <a:tc>
                  <a:txBody>
                    <a:bodyPr/>
                    <a:lstStyle/>
                    <a:p>
                      <a:pPr algn="ctr" rtl="0" fontAlgn="b"/>
                      <a:r>
                        <a:rPr lang="en-US" sz="1200" b="0" i="0" u="none" strike="noStrike">
                          <a:solidFill>
                            <a:srgbClr val="0070C0"/>
                          </a:solidFill>
                          <a:effectLst/>
                          <a:latin typeface="Calibri" charset="0"/>
                        </a:rPr>
                        <a:t>Volatilité</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200" b="1" i="0" u="none" strike="noStrike">
                          <a:solidFill>
                            <a:srgbClr val="0070C0"/>
                          </a:solidFill>
                          <a:effectLst/>
                          <a:latin typeface="Calibri" charset="0"/>
                        </a:rPr>
                        <a:t>16%</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200" b="1" i="0" u="none" strike="noStrike">
                          <a:solidFill>
                            <a:srgbClr val="0070C0"/>
                          </a:solidFill>
                          <a:effectLst/>
                          <a:latin typeface="Calibri" charset="0"/>
                        </a:rPr>
                        <a:t>9%</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200" b="1" i="0" u="none" strike="noStrike">
                          <a:solidFill>
                            <a:srgbClr val="0070C0"/>
                          </a:solidFill>
                          <a:effectLst/>
                          <a:latin typeface="Calibri" charset="0"/>
                        </a:rPr>
                        <a:t>17%</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s-IS" sz="1200" b="1" i="0" u="none" strike="noStrike">
                          <a:solidFill>
                            <a:srgbClr val="0070C0"/>
                          </a:solidFill>
                          <a:effectLst/>
                          <a:latin typeface="Calibri" charset="0"/>
                        </a:rPr>
                        <a:t>12%</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200" b="1" i="0" u="none" strike="noStrike">
                          <a:solidFill>
                            <a:srgbClr val="0070C0"/>
                          </a:solidFill>
                          <a:effectLst/>
                          <a:latin typeface="Calibri" charset="0"/>
                        </a:rPr>
                        <a:t>13%</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200" b="1" i="0" u="none" strike="noStrike">
                          <a:solidFill>
                            <a:srgbClr val="0070C0"/>
                          </a:solidFill>
                          <a:effectLst/>
                          <a:latin typeface="Calibri" charset="0"/>
                        </a:rPr>
                        <a:t>10%</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300">
                <a:tc>
                  <a:txBody>
                    <a:bodyPr/>
                    <a:lstStyle/>
                    <a:p>
                      <a:pPr algn="ctr" rtl="0" fontAlgn="b"/>
                      <a:r>
                        <a:rPr lang="en-US" sz="1200" b="1" i="0" u="none" strike="noStrike">
                          <a:solidFill>
                            <a:srgbClr val="FF0000"/>
                          </a:solidFill>
                          <a:effectLst/>
                          <a:latin typeface="Calibri" charset="0"/>
                        </a:rPr>
                        <a:t>Ratio de Sharpe</a:t>
                      </a:r>
                    </a:p>
                  </a:txBody>
                  <a:tcPr marL="0" marR="0" marT="0" marB="0" anchor="ctr">
                    <a:lnL>
                      <a:noFill/>
                    </a:lnL>
                    <a:lnR>
                      <a:noFill/>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rtl="0" fontAlgn="b"/>
                      <a:r>
                        <a:rPr lang="nb-NO" sz="1200" b="1" i="0" u="none" strike="noStrike">
                          <a:solidFill>
                            <a:srgbClr val="FF0000"/>
                          </a:solidFill>
                          <a:effectLst/>
                          <a:latin typeface="Calibri" charset="0"/>
                        </a:rPr>
                        <a:t>1.69</a:t>
                      </a:r>
                    </a:p>
                  </a:txBody>
                  <a:tcPr marL="0" marR="0" marT="0" marB="0" anchor="ctr">
                    <a:lnL>
                      <a:noFill/>
                    </a:lnL>
                    <a:lnR>
                      <a:noFill/>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rtl="0" fontAlgn="b"/>
                      <a:r>
                        <a:rPr lang="nb-NO" sz="1200" b="1" i="0" u="none" strike="noStrike">
                          <a:solidFill>
                            <a:srgbClr val="FF0000"/>
                          </a:solidFill>
                          <a:effectLst/>
                          <a:latin typeface="Calibri" charset="0"/>
                        </a:rPr>
                        <a:t>1.21</a:t>
                      </a:r>
                    </a:p>
                  </a:txBody>
                  <a:tcPr marL="0" marR="0" marT="0" marB="0" anchor="ctr">
                    <a:lnL>
                      <a:noFill/>
                    </a:lnL>
                    <a:lnR>
                      <a:noFill/>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rtl="0" fontAlgn="b"/>
                      <a:r>
                        <a:rPr lang="nb-NO" sz="1200" b="1" i="0" u="none" strike="noStrike">
                          <a:solidFill>
                            <a:srgbClr val="FF0000"/>
                          </a:solidFill>
                          <a:effectLst/>
                          <a:latin typeface="Calibri" charset="0"/>
                        </a:rPr>
                        <a:t>1.16</a:t>
                      </a:r>
                    </a:p>
                  </a:txBody>
                  <a:tcPr marL="0" marR="0" marT="0" marB="0" anchor="ctr">
                    <a:lnL>
                      <a:noFill/>
                    </a:lnL>
                    <a:lnR>
                      <a:noFill/>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rtl="0" fontAlgn="b"/>
                      <a:r>
                        <a:rPr lang="nb-NO" sz="1200" b="1" i="0" u="none" strike="noStrike">
                          <a:solidFill>
                            <a:srgbClr val="FF0000"/>
                          </a:solidFill>
                          <a:effectLst/>
                          <a:latin typeface="Calibri" charset="0"/>
                        </a:rPr>
                        <a:t>0.67</a:t>
                      </a:r>
                    </a:p>
                  </a:txBody>
                  <a:tcPr marL="0" marR="0" marT="0" marB="0" anchor="ctr">
                    <a:lnL>
                      <a:noFill/>
                    </a:lnL>
                    <a:lnR>
                      <a:noFill/>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rtl="0" fontAlgn="b"/>
                      <a:r>
                        <a:rPr lang="nb-NO" sz="1200" b="1" i="0" u="none" strike="noStrike">
                          <a:solidFill>
                            <a:srgbClr val="FF0000"/>
                          </a:solidFill>
                          <a:effectLst/>
                          <a:latin typeface="Calibri" charset="0"/>
                        </a:rPr>
                        <a:t>0.32</a:t>
                      </a:r>
                    </a:p>
                  </a:txBody>
                  <a:tcPr marL="0" marR="0" marT="0" marB="0" anchor="ctr">
                    <a:lnL>
                      <a:noFill/>
                    </a:lnL>
                    <a:lnR>
                      <a:noFill/>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rtl="0" fontAlgn="b"/>
                      <a:r>
                        <a:rPr lang="nb-NO" sz="1200" b="1" i="0" u="none" strike="noStrike" dirty="0">
                          <a:solidFill>
                            <a:srgbClr val="FF0000"/>
                          </a:solidFill>
                          <a:effectLst/>
                          <a:latin typeface="Calibri" charset="0"/>
                        </a:rPr>
                        <a:t>1.21</a:t>
                      </a:r>
                    </a:p>
                  </a:txBody>
                  <a:tcPr marL="0" marR="0" marT="0" marB="0" anchor="ctr">
                    <a:lnL>
                      <a:noFill/>
                    </a:lnL>
                    <a:lnR>
                      <a:noFill/>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49435572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Espace réservé du contenu 3"/>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3" name="ZoneTexte 4"/>
          <p:cNvSpPr txBox="1"/>
          <p:nvPr/>
        </p:nvSpPr>
        <p:spPr>
          <a:xfrm>
            <a:off x="4079777" y="260648"/>
            <a:ext cx="4320480" cy="1846659"/>
          </a:xfrm>
          <a:prstGeom prst="rect">
            <a:avLst/>
          </a:prstGeom>
          <a:noFill/>
        </p:spPr>
        <p:txBody>
          <a:bodyPr wrap="square" rtlCol="0">
            <a:spAutoFit/>
          </a:bodyPr>
          <a:lstStyle/>
          <a:p>
            <a:r>
              <a:rPr lang="fr-FR" sz="9600" u="sng" dirty="0" smtClean="0">
                <a:solidFill>
                  <a:schemeClr val="bg1"/>
                </a:solidFill>
                <a:latin typeface="Book Antiqua" charset="0"/>
                <a:ea typeface="Book Antiqua" charset="0"/>
                <a:cs typeface="Book Antiqua" charset="0"/>
              </a:rPr>
              <a:t>ALTIA</a:t>
            </a:r>
            <a:endParaRPr lang="fr-FR" sz="9600" u="sng" dirty="0">
              <a:solidFill>
                <a:schemeClr val="bg1"/>
              </a:solidFill>
              <a:latin typeface="Book Antiqua" charset="0"/>
              <a:ea typeface="Book Antiqua" charset="0"/>
              <a:cs typeface="Book Antiqua" charset="0"/>
            </a:endParaRPr>
          </a:p>
          <a:p>
            <a:endParaRPr lang="fr-FR" dirty="0"/>
          </a:p>
        </p:txBody>
      </p:sp>
      <p:sp>
        <p:nvSpPr>
          <p:cNvPr id="4" name="ZoneTexte 6"/>
          <p:cNvSpPr txBox="1"/>
          <p:nvPr/>
        </p:nvSpPr>
        <p:spPr>
          <a:xfrm>
            <a:off x="5231904" y="1700808"/>
            <a:ext cx="2160240" cy="400110"/>
          </a:xfrm>
          <a:prstGeom prst="rect">
            <a:avLst/>
          </a:prstGeom>
          <a:noFill/>
        </p:spPr>
        <p:txBody>
          <a:bodyPr wrap="square" rtlCol="0">
            <a:spAutoFit/>
          </a:bodyPr>
          <a:lstStyle/>
          <a:p>
            <a:r>
              <a:rPr lang="fr-FR" sz="2000" spc="600" dirty="0" smtClean="0">
                <a:solidFill>
                  <a:schemeClr val="bg1"/>
                </a:solidFill>
                <a:latin typeface="Bank Gothic Medium" charset="0"/>
                <a:ea typeface="Bank Gothic Medium" charset="0"/>
                <a:cs typeface="Bank Gothic Medium" charset="0"/>
              </a:rPr>
              <a:t>FINANCE</a:t>
            </a:r>
            <a:endParaRPr lang="fr-FR" sz="2000" spc="600" dirty="0">
              <a:latin typeface="Bank Gothic Medium" charset="0"/>
              <a:ea typeface="Bank Gothic Medium" charset="0"/>
              <a:cs typeface="Bank Gothic Medium" charset="0"/>
            </a:endParaRPr>
          </a:p>
        </p:txBody>
      </p:sp>
      <p:sp>
        <p:nvSpPr>
          <p:cNvPr id="5" name="ZoneTexte 4"/>
          <p:cNvSpPr txBox="1"/>
          <p:nvPr/>
        </p:nvSpPr>
        <p:spPr>
          <a:xfrm>
            <a:off x="3863752" y="3933056"/>
            <a:ext cx="4896544" cy="369332"/>
          </a:xfrm>
          <a:prstGeom prst="rect">
            <a:avLst/>
          </a:prstGeom>
          <a:noFill/>
        </p:spPr>
        <p:txBody>
          <a:bodyPr wrap="square" rtlCol="0">
            <a:spAutoFit/>
          </a:bodyPr>
          <a:lstStyle/>
          <a:p>
            <a:r>
              <a:rPr lang="fr-FR" dirty="0" smtClean="0">
                <a:solidFill>
                  <a:schemeClr val="bg1"/>
                </a:solidFill>
                <a:latin typeface="Book Antiqua" charset="0"/>
                <a:ea typeface="Book Antiqua" charset="0"/>
                <a:cs typeface="Book Antiqua" charset="0"/>
              </a:rPr>
              <a:t>Algorithme Trading </a:t>
            </a:r>
            <a:r>
              <a:rPr lang="fr-FR" smtClean="0">
                <a:solidFill>
                  <a:schemeClr val="bg1"/>
                </a:solidFill>
                <a:latin typeface="Book Antiqua" charset="0"/>
                <a:ea typeface="Book Antiqua" charset="0"/>
                <a:cs typeface="Book Antiqua" charset="0"/>
              </a:rPr>
              <a:t>Intelligence Artificielle</a:t>
            </a:r>
            <a:endParaRPr lang="fr-FR">
              <a:solidFill>
                <a:schemeClr val="bg1"/>
              </a:solidFill>
              <a:latin typeface="Book Antiqua" charset="0"/>
              <a:ea typeface="Book Antiqua" charset="0"/>
              <a:cs typeface="Book Antiqua" charset="0"/>
            </a:endParaRPr>
          </a:p>
        </p:txBody>
      </p:sp>
      <p:pic>
        <p:nvPicPr>
          <p:cNvPr id="7" name="Image 6"/>
          <p:cNvPicPr>
            <a:picLocks noChangeAspect="1"/>
          </p:cNvPicPr>
          <p:nvPr/>
        </p:nvPicPr>
        <p:blipFill>
          <a:blip r:embed="rId4"/>
          <a:stretch>
            <a:fillRect/>
          </a:stretch>
        </p:blipFill>
        <p:spPr>
          <a:xfrm>
            <a:off x="5519936" y="5517232"/>
            <a:ext cx="1152128" cy="771040"/>
          </a:xfrm>
          <a:prstGeom prst="rect">
            <a:avLst/>
          </a:prstGeom>
        </p:spPr>
      </p:pic>
    </p:spTree>
    <p:extLst>
      <p:ext uri="{BB962C8B-B14F-4D97-AF65-F5344CB8AC3E}">
        <p14:creationId xmlns:p14="http://schemas.microsoft.com/office/powerpoint/2010/main" val="43315990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2"/>
          <p:cNvPicPr>
            <a:picLocks noChangeAspect="1"/>
          </p:cNvPicPr>
          <p:nvPr/>
        </p:nvPicPr>
        <p:blipFill>
          <a:blip r:embed="rId3">
            <a:alphaModFix/>
            <a:extLst>
              <a:ext uri="{BEBA8EAE-BF5A-486C-A8C5-ECC9F3942E4B}">
                <a14:imgProps xmlns:a14="http://schemas.microsoft.com/office/drawing/2010/main">
                  <a14:imgLayer r:embed="rId4">
                    <a14:imgEffect>
                      <a14:brightnessContrast bright="-40000"/>
                    </a14:imgEffect>
                  </a14:imgLayer>
                </a14:imgProps>
              </a:ext>
              <a:ext uri="{28A0092B-C50C-407E-A947-70E740481C1C}">
                <a14:useLocalDpi xmlns:a14="http://schemas.microsoft.com/office/drawing/2010/main"/>
              </a:ext>
            </a:extLst>
          </a:blip>
          <a:stretch>
            <a:fillRect/>
          </a:stretch>
        </p:blipFill>
        <p:spPr>
          <a:xfrm>
            <a:off x="-1622" y="0"/>
            <a:ext cx="12192000" cy="6858000"/>
          </a:xfrm>
          <a:prstGeom prst="rect">
            <a:avLst/>
          </a:prstGeom>
          <a:gradFill flip="none" rotWithShape="1">
            <a:gsLst>
              <a:gs pos="0">
                <a:schemeClr val="bg2">
                  <a:shade val="30000"/>
                  <a:satMod val="115000"/>
                </a:schemeClr>
              </a:gs>
              <a:gs pos="50000">
                <a:schemeClr val="bg2">
                  <a:shade val="67500"/>
                  <a:satMod val="115000"/>
                </a:schemeClr>
              </a:gs>
              <a:gs pos="100000">
                <a:schemeClr val="bg2">
                  <a:shade val="100000"/>
                  <a:satMod val="115000"/>
                </a:schemeClr>
              </a:gs>
            </a:gsLst>
            <a:lin ang="0" scaled="1"/>
            <a:tileRect/>
          </a:gradFill>
          <a:ln>
            <a:solidFill>
              <a:schemeClr val="accent3"/>
            </a:solidFill>
          </a:ln>
          <a:effectLst>
            <a:outerShdw blurRad="50800" dist="50800" dir="5400000" algn="ctr" rotWithShape="0">
              <a:schemeClr val="bg1">
                <a:lumMod val="50000"/>
              </a:schemeClr>
            </a:outerShdw>
          </a:effectLst>
        </p:spPr>
      </p:pic>
      <p:sp>
        <p:nvSpPr>
          <p:cNvPr id="3" name="TextBox 2"/>
          <p:cNvSpPr txBox="1"/>
          <p:nvPr/>
        </p:nvSpPr>
        <p:spPr>
          <a:xfrm>
            <a:off x="1353816" y="972483"/>
            <a:ext cx="6708696" cy="769441"/>
          </a:xfrm>
          <a:prstGeom prst="rect">
            <a:avLst/>
          </a:prstGeom>
          <a:noFill/>
        </p:spPr>
        <p:txBody>
          <a:bodyPr wrap="none" rtlCol="0">
            <a:spAutoFit/>
          </a:bodyPr>
          <a:lstStyle/>
          <a:p>
            <a:r>
              <a:rPr lang="en-US" sz="4400" dirty="0" smtClean="0">
                <a:solidFill>
                  <a:schemeClr val="bg1"/>
                </a:solidFill>
                <a:latin typeface="Arial" charset="0"/>
                <a:ea typeface="Arial" charset="0"/>
                <a:cs typeface="Arial" charset="0"/>
              </a:rPr>
              <a:t>PRÉSENTATION D’ALTIA</a:t>
            </a:r>
            <a:endParaRPr lang="en-US" sz="4400" dirty="0">
              <a:solidFill>
                <a:schemeClr val="bg1"/>
              </a:solidFill>
              <a:latin typeface="Arial" charset="0"/>
              <a:ea typeface="Arial" charset="0"/>
              <a:cs typeface="Arial" charset="0"/>
            </a:endParaRPr>
          </a:p>
        </p:txBody>
      </p:sp>
      <p:sp>
        <p:nvSpPr>
          <p:cNvPr id="4" name="Rectangle 3"/>
          <p:cNvSpPr/>
          <p:nvPr/>
        </p:nvSpPr>
        <p:spPr>
          <a:xfrm>
            <a:off x="1297218" y="2204864"/>
            <a:ext cx="7308776" cy="1569660"/>
          </a:xfrm>
          <a:prstGeom prst="rect">
            <a:avLst/>
          </a:prstGeom>
        </p:spPr>
        <p:txBody>
          <a:bodyPr wrap="square">
            <a:spAutoFit/>
          </a:bodyPr>
          <a:lstStyle/>
          <a:p>
            <a:pPr marL="571500" indent="-571500">
              <a:lnSpc>
                <a:spcPct val="150000"/>
              </a:lnSpc>
              <a:buFont typeface="Wingdings" charset="2"/>
              <a:buChar char="§"/>
            </a:pPr>
            <a:r>
              <a:rPr lang="en-US" sz="3200" dirty="0" smtClean="0">
                <a:solidFill>
                  <a:schemeClr val="bg1"/>
                </a:solidFill>
                <a:latin typeface="Arial" charset="0"/>
                <a:ea typeface="Arial" charset="0"/>
                <a:cs typeface="Arial" charset="0"/>
              </a:rPr>
              <a:t>OBJECTIFS ET SPECIFICITES</a:t>
            </a:r>
          </a:p>
          <a:p>
            <a:pPr marL="571500" indent="-571500">
              <a:lnSpc>
                <a:spcPct val="150000"/>
              </a:lnSpc>
              <a:buFont typeface="Wingdings" charset="2"/>
              <a:buChar char="§"/>
            </a:pPr>
            <a:r>
              <a:rPr lang="en-US" sz="3200" dirty="0" smtClean="0">
                <a:solidFill>
                  <a:schemeClr val="bg1"/>
                </a:solidFill>
                <a:latin typeface="Arial" charset="0"/>
                <a:ea typeface="Arial" charset="0"/>
                <a:cs typeface="Arial" charset="0"/>
              </a:rPr>
              <a:t>L’ÉQUIPE</a:t>
            </a:r>
          </a:p>
        </p:txBody>
      </p:sp>
      <p:sp>
        <p:nvSpPr>
          <p:cNvPr id="5" name="TextBox 4"/>
          <p:cNvSpPr txBox="1"/>
          <p:nvPr/>
        </p:nvSpPr>
        <p:spPr>
          <a:xfrm>
            <a:off x="695400" y="836712"/>
            <a:ext cx="730934" cy="1323439"/>
          </a:xfrm>
          <a:prstGeom prst="rect">
            <a:avLst/>
          </a:prstGeom>
          <a:noFill/>
        </p:spPr>
        <p:txBody>
          <a:bodyPr wrap="square" rtlCol="0">
            <a:spAutoFit/>
          </a:bodyPr>
          <a:lstStyle/>
          <a:p>
            <a:r>
              <a:rPr lang="en-US" sz="8000" dirty="0" smtClean="0">
                <a:solidFill>
                  <a:schemeClr val="bg1"/>
                </a:solidFill>
                <a:latin typeface="Arial" charset="0"/>
                <a:ea typeface="Arial" charset="0"/>
                <a:cs typeface="Arial" charset="0"/>
              </a:rPr>
              <a:t>1</a:t>
            </a:r>
            <a:endParaRPr lang="en-US" sz="8000" dirty="0">
              <a:solidFill>
                <a:schemeClr val="bg1"/>
              </a:solidFill>
              <a:latin typeface="Arial" charset="0"/>
              <a:ea typeface="Arial" charset="0"/>
              <a:cs typeface="Arial" charset="0"/>
            </a:endParaRPr>
          </a:p>
        </p:txBody>
      </p:sp>
      <p:cxnSp>
        <p:nvCxnSpPr>
          <p:cNvPr id="8" name="Straight Connector 7"/>
          <p:cNvCxnSpPr/>
          <p:nvPr/>
        </p:nvCxnSpPr>
        <p:spPr>
          <a:xfrm>
            <a:off x="1483747" y="1741924"/>
            <a:ext cx="7560840" cy="3089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Slide Number Placeholder 8"/>
          <p:cNvSpPr>
            <a:spLocks noGrp="1"/>
          </p:cNvSpPr>
          <p:nvPr>
            <p:ph type="sldNum" sz="quarter" idx="4"/>
          </p:nvPr>
        </p:nvSpPr>
        <p:spPr>
          <a:xfrm>
            <a:off x="11640616" y="6624737"/>
            <a:ext cx="504056" cy="260647"/>
          </a:xfrm>
        </p:spPr>
        <p:txBody>
          <a:bodyPr/>
          <a:lstStyle/>
          <a:p>
            <a:fld id="{6D22F896-40B5-4ADD-8801-0D06FADFA095}" type="slidenum">
              <a:rPr lang="en-US" smtClean="0">
                <a:solidFill>
                  <a:schemeClr val="bg1"/>
                </a:solidFill>
              </a:rPr>
              <a:pPr/>
              <a:t>2</a:t>
            </a:fld>
            <a:endParaRPr lang="en-US" dirty="0">
              <a:solidFill>
                <a:schemeClr val="bg1"/>
              </a:solidFill>
            </a:endParaRPr>
          </a:p>
        </p:txBody>
      </p:sp>
      <p:sp>
        <p:nvSpPr>
          <p:cNvPr id="10" name="Footer Placeholder 1"/>
          <p:cNvSpPr txBox="1">
            <a:spLocks/>
          </p:cNvSpPr>
          <p:nvPr/>
        </p:nvSpPr>
        <p:spPr>
          <a:xfrm>
            <a:off x="5375920" y="6617245"/>
            <a:ext cx="1440160" cy="196131"/>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800" smtClean="0">
                <a:solidFill>
                  <a:schemeClr val="bg1"/>
                </a:solidFill>
              </a:rPr>
              <a:t>STRICTEMENT CONFIDENTIEL</a:t>
            </a:r>
            <a:endParaRPr lang="en-US" sz="800" dirty="0">
              <a:solidFill>
                <a:schemeClr val="bg1"/>
              </a:solidFill>
            </a:endParaRPr>
          </a:p>
        </p:txBody>
      </p:sp>
    </p:spTree>
    <p:extLst>
      <p:ext uri="{BB962C8B-B14F-4D97-AF65-F5344CB8AC3E}">
        <p14:creationId xmlns:p14="http://schemas.microsoft.com/office/powerpoint/2010/main" val="94515866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1237" y="260648"/>
            <a:ext cx="9603275" cy="379544"/>
          </a:xfrm>
        </p:spPr>
        <p:txBody>
          <a:bodyPr>
            <a:normAutofit/>
          </a:bodyPr>
          <a:lstStyle/>
          <a:p>
            <a:r>
              <a:rPr lang="fr-FR" sz="2000" b="1" dirty="0" err="1" smtClean="0">
                <a:latin typeface="Arial" charset="0"/>
                <a:ea typeface="Arial" charset="0"/>
                <a:cs typeface="Arial" charset="0"/>
              </a:rPr>
              <a:t>PRéSENTation</a:t>
            </a:r>
            <a:endParaRPr lang="fr-FR" sz="2000" b="1" dirty="0">
              <a:latin typeface="Arial" charset="0"/>
              <a:ea typeface="Arial" charset="0"/>
              <a:cs typeface="Arial" charset="0"/>
            </a:endParaRPr>
          </a:p>
        </p:txBody>
      </p:sp>
      <p:sp>
        <p:nvSpPr>
          <p:cNvPr id="3" name="TextBox 2"/>
          <p:cNvSpPr txBox="1"/>
          <p:nvPr/>
        </p:nvSpPr>
        <p:spPr>
          <a:xfrm>
            <a:off x="1096752" y="620688"/>
            <a:ext cx="5719328" cy="523220"/>
          </a:xfrm>
          <a:prstGeom prst="rect">
            <a:avLst/>
          </a:prstGeom>
          <a:noFill/>
        </p:spPr>
        <p:txBody>
          <a:bodyPr wrap="square" rtlCol="0">
            <a:spAutoFit/>
          </a:bodyPr>
          <a:lstStyle/>
          <a:p>
            <a:r>
              <a:rPr lang="en-US" sz="2800" dirty="0" smtClean="0">
                <a:solidFill>
                  <a:schemeClr val="bg1"/>
                </a:solidFill>
                <a:latin typeface="Arial" charset="0"/>
                <a:ea typeface="Arial" charset="0"/>
                <a:cs typeface="Arial" charset="0"/>
              </a:rPr>
              <a:t>OBJECTIFS ET SPECIFICITES</a:t>
            </a:r>
            <a:endParaRPr lang="en-US" sz="2800" dirty="0">
              <a:solidFill>
                <a:schemeClr val="bg1"/>
              </a:solidFill>
              <a:latin typeface="Arial" charset="0"/>
              <a:ea typeface="Arial" charset="0"/>
              <a:cs typeface="Arial" charset="0"/>
            </a:endParaRPr>
          </a:p>
        </p:txBody>
      </p:sp>
      <p:sp>
        <p:nvSpPr>
          <p:cNvPr id="4" name="Rectangle 3"/>
          <p:cNvSpPr/>
          <p:nvPr/>
        </p:nvSpPr>
        <p:spPr>
          <a:xfrm>
            <a:off x="1024744" y="1899689"/>
            <a:ext cx="10399848" cy="830997"/>
          </a:xfrm>
          <a:prstGeom prst="rect">
            <a:avLst/>
          </a:prstGeom>
        </p:spPr>
        <p:txBody>
          <a:bodyPr wrap="square">
            <a:spAutoFit/>
          </a:bodyPr>
          <a:lstStyle/>
          <a:p>
            <a:r>
              <a:rPr lang="fr-FR" sz="1200" dirty="0" smtClean="0">
                <a:solidFill>
                  <a:schemeClr val="accent5"/>
                </a:solidFill>
                <a:latin typeface="Montserrat" charset="0"/>
                <a:ea typeface="Montserrat" charset="0"/>
                <a:cs typeface="Montserrat" charset="0"/>
              </a:rPr>
              <a:t>ALTIA Finance met </a:t>
            </a:r>
            <a:r>
              <a:rPr lang="fr-FR" sz="1200" dirty="0">
                <a:solidFill>
                  <a:schemeClr val="accent5"/>
                </a:solidFill>
                <a:latin typeface="Montserrat" charset="0"/>
                <a:ea typeface="Montserrat" charset="0"/>
                <a:cs typeface="Montserrat" charset="0"/>
              </a:rPr>
              <a:t>en œuvre </a:t>
            </a:r>
            <a:r>
              <a:rPr lang="fr-FR" sz="1200" dirty="0" smtClean="0">
                <a:solidFill>
                  <a:schemeClr val="accent5"/>
                </a:solidFill>
                <a:latin typeface="Montserrat" charset="0"/>
                <a:ea typeface="Montserrat" charset="0"/>
                <a:cs typeface="Montserrat" charset="0"/>
              </a:rPr>
              <a:t>des solutions de </a:t>
            </a:r>
            <a:r>
              <a:rPr lang="fr-FR" sz="1200" dirty="0">
                <a:solidFill>
                  <a:schemeClr val="accent5"/>
                </a:solidFill>
                <a:latin typeface="Montserrat" charset="0"/>
                <a:ea typeface="Montserrat" charset="0"/>
                <a:cs typeface="Montserrat" charset="0"/>
              </a:rPr>
              <a:t>gestion quantitative à partir d’algorithmes propriétaires novateurs</a:t>
            </a:r>
            <a:r>
              <a:rPr lang="fr-FR" sz="1200" dirty="0" smtClean="0">
                <a:solidFill>
                  <a:schemeClr val="accent5"/>
                </a:solidFill>
                <a:latin typeface="Montserrat" charset="0"/>
                <a:ea typeface="Montserrat" charset="0"/>
                <a:cs typeface="Montserrat" charset="0"/>
              </a:rPr>
              <a:t>.</a:t>
            </a:r>
          </a:p>
          <a:p>
            <a:endParaRPr lang="fr-FR" sz="1200" dirty="0" smtClean="0">
              <a:solidFill>
                <a:schemeClr val="accent5"/>
              </a:solidFill>
              <a:latin typeface="Montserrat" charset="0"/>
              <a:ea typeface="Montserrat" charset="0"/>
              <a:cs typeface="Montserrat" charset="0"/>
            </a:endParaRPr>
          </a:p>
          <a:p>
            <a:r>
              <a:rPr lang="fr-FR" sz="1200" dirty="0" smtClean="0">
                <a:solidFill>
                  <a:schemeClr val="accent5"/>
                </a:solidFill>
                <a:latin typeface="Montserrat" charset="0"/>
                <a:ea typeface="Montserrat" charset="0"/>
                <a:cs typeface="Montserrat" charset="0"/>
              </a:rPr>
              <a:t>Notre société </a:t>
            </a:r>
            <a:r>
              <a:rPr lang="fr-FR" sz="1200" dirty="0">
                <a:solidFill>
                  <a:schemeClr val="accent5"/>
                </a:solidFill>
                <a:latin typeface="Montserrat" charset="0"/>
                <a:ea typeface="Montserrat" charset="0"/>
                <a:cs typeface="Montserrat" charset="0"/>
              </a:rPr>
              <a:t>a </a:t>
            </a:r>
            <a:r>
              <a:rPr lang="fr-FR" sz="1200" dirty="0" smtClean="0">
                <a:solidFill>
                  <a:schemeClr val="accent5"/>
                </a:solidFill>
                <a:latin typeface="Montserrat" charset="0"/>
                <a:ea typeface="Montserrat" charset="0"/>
                <a:cs typeface="Montserrat" charset="0"/>
              </a:rPr>
              <a:t>obtenu </a:t>
            </a:r>
            <a:r>
              <a:rPr lang="fr-FR" sz="1200" b="1" dirty="0">
                <a:solidFill>
                  <a:schemeClr val="accent5"/>
                </a:solidFill>
                <a:latin typeface="Montserrat" charset="0"/>
                <a:ea typeface="Montserrat" charset="0"/>
                <a:cs typeface="Montserrat" charset="0"/>
              </a:rPr>
              <a:t>le </a:t>
            </a:r>
            <a:r>
              <a:rPr lang="fr-FR" sz="1200" b="1" dirty="0" smtClean="0">
                <a:solidFill>
                  <a:schemeClr val="accent5"/>
                </a:solidFill>
                <a:latin typeface="Montserrat" charset="0"/>
                <a:ea typeface="Montserrat" charset="0"/>
                <a:cs typeface="Montserrat" charset="0"/>
              </a:rPr>
              <a:t>LABEL </a:t>
            </a:r>
            <a:r>
              <a:rPr lang="fr-FR" sz="1200" b="1" dirty="0" err="1" smtClean="0">
                <a:solidFill>
                  <a:schemeClr val="accent5"/>
                </a:solidFill>
                <a:latin typeface="Montserrat" charset="0"/>
                <a:ea typeface="Montserrat" charset="0"/>
                <a:cs typeface="Montserrat" charset="0"/>
              </a:rPr>
              <a:t>FinTech</a:t>
            </a:r>
            <a:r>
              <a:rPr lang="fr-FR" sz="1200" b="1" dirty="0" smtClean="0">
                <a:solidFill>
                  <a:schemeClr val="accent5"/>
                </a:solidFill>
                <a:latin typeface="Montserrat" charset="0"/>
                <a:ea typeface="Montserrat" charset="0"/>
                <a:cs typeface="Montserrat" charset="0"/>
              </a:rPr>
              <a:t> 2017 de FINANCE </a:t>
            </a:r>
            <a:r>
              <a:rPr lang="fr-FR" sz="1200" b="1" dirty="0">
                <a:solidFill>
                  <a:schemeClr val="accent5"/>
                </a:solidFill>
                <a:latin typeface="Montserrat" charset="0"/>
                <a:ea typeface="Montserrat" charset="0"/>
                <a:cs typeface="Montserrat" charset="0"/>
              </a:rPr>
              <a:t>INNOVATION </a:t>
            </a:r>
            <a:r>
              <a:rPr lang="fr-FR" sz="1200" b="1" dirty="0" smtClean="0">
                <a:solidFill>
                  <a:schemeClr val="accent5"/>
                </a:solidFill>
                <a:latin typeface="Montserrat" charset="0"/>
                <a:ea typeface="Montserrat" charset="0"/>
                <a:cs typeface="Montserrat" charset="0"/>
              </a:rPr>
              <a:t>en gestion d’actifs,</a:t>
            </a:r>
            <a:r>
              <a:rPr lang="fr-FR" sz="1200" dirty="0" smtClean="0">
                <a:solidFill>
                  <a:schemeClr val="accent5"/>
                </a:solidFill>
                <a:latin typeface="Montserrat" charset="0"/>
                <a:ea typeface="Montserrat" charset="0"/>
                <a:cs typeface="Montserrat" charset="0"/>
              </a:rPr>
              <a:t> décerné par le Pôle de compétitivité mondial..</a:t>
            </a:r>
            <a:endParaRPr lang="fr-FR" sz="1200" dirty="0">
              <a:solidFill>
                <a:schemeClr val="accent5"/>
              </a:solidFill>
              <a:latin typeface="Montserrat" charset="0"/>
              <a:ea typeface="Montserrat" charset="0"/>
              <a:cs typeface="Montserrat" charset="0"/>
            </a:endParaRPr>
          </a:p>
          <a:p>
            <a:endParaRPr lang="en-US" sz="1200" dirty="0">
              <a:solidFill>
                <a:schemeClr val="accent5"/>
              </a:solidFill>
              <a:latin typeface="Montserrat" charset="0"/>
              <a:ea typeface="Montserrat" charset="0"/>
              <a:cs typeface="Montserrat" charset="0"/>
            </a:endParaRPr>
          </a:p>
        </p:txBody>
      </p:sp>
      <p:sp>
        <p:nvSpPr>
          <p:cNvPr id="8" name="Slide Number Placeholder 7"/>
          <p:cNvSpPr>
            <a:spLocks noGrp="1"/>
          </p:cNvSpPr>
          <p:nvPr>
            <p:ph type="sldNum" sz="quarter" idx="4"/>
          </p:nvPr>
        </p:nvSpPr>
        <p:spPr>
          <a:xfrm>
            <a:off x="11712624" y="6525344"/>
            <a:ext cx="395252" cy="260648"/>
          </a:xfrm>
        </p:spPr>
        <p:txBody>
          <a:bodyPr/>
          <a:lstStyle/>
          <a:p>
            <a:fld id="{6D22F896-40B5-4ADD-8801-0D06FADFA095}" type="slidenum">
              <a:rPr lang="en-US" smtClean="0"/>
              <a:pPr/>
              <a:t>3</a:t>
            </a:fld>
            <a:endParaRPr lang="en-US" dirty="0"/>
          </a:p>
        </p:txBody>
      </p:sp>
      <p:sp>
        <p:nvSpPr>
          <p:cNvPr id="5" name="ZoneTexte 4"/>
          <p:cNvSpPr txBox="1"/>
          <p:nvPr/>
        </p:nvSpPr>
        <p:spPr>
          <a:xfrm>
            <a:off x="1024744" y="2636912"/>
            <a:ext cx="10687880" cy="2954655"/>
          </a:xfrm>
          <a:prstGeom prst="rect">
            <a:avLst/>
          </a:prstGeom>
          <a:noFill/>
        </p:spPr>
        <p:txBody>
          <a:bodyPr wrap="square" rtlCol="0">
            <a:spAutoFit/>
          </a:bodyPr>
          <a:lstStyle/>
          <a:p>
            <a:r>
              <a:rPr lang="fr-FR" sz="1200" dirty="0">
                <a:solidFill>
                  <a:schemeClr val="accent5"/>
                </a:solidFill>
                <a:latin typeface="Montserrat" charset="0"/>
                <a:ea typeface="Montserrat" charset="0"/>
                <a:cs typeface="Montserrat" charset="0"/>
              </a:rPr>
              <a:t>Nous</a:t>
            </a:r>
            <a:r>
              <a:rPr lang="fr-FR" sz="1200" dirty="0">
                <a:solidFill>
                  <a:schemeClr val="accent5"/>
                </a:solidFill>
              </a:rPr>
              <a:t> </a:t>
            </a:r>
            <a:r>
              <a:rPr lang="fr-FR" sz="1200" dirty="0">
                <a:solidFill>
                  <a:schemeClr val="accent5"/>
                </a:solidFill>
                <a:latin typeface="Montserrat" charset="0"/>
                <a:ea typeface="Montserrat" charset="0"/>
                <a:cs typeface="Montserrat" charset="0"/>
              </a:rPr>
              <a:t>avons développé un modèle de gestion quantitatif d’un nouveau genre capable d’identifier des données, de les analyser et de les exploiter. </a:t>
            </a:r>
            <a:endParaRPr lang="fr-FR" sz="1200" dirty="0" smtClean="0">
              <a:solidFill>
                <a:schemeClr val="accent5"/>
              </a:solidFill>
              <a:latin typeface="Montserrat" charset="0"/>
              <a:ea typeface="Montserrat" charset="0"/>
              <a:cs typeface="Montserrat" charset="0"/>
            </a:endParaRPr>
          </a:p>
          <a:p>
            <a:r>
              <a:rPr lang="fr-FR" sz="1200" dirty="0" smtClean="0">
                <a:solidFill>
                  <a:schemeClr val="accent5"/>
                </a:solidFill>
                <a:latin typeface="Montserrat" charset="0"/>
                <a:ea typeface="Montserrat" charset="0"/>
                <a:cs typeface="Montserrat" charset="0"/>
              </a:rPr>
              <a:t>La </a:t>
            </a:r>
            <a:r>
              <a:rPr lang="fr-FR" sz="1200" dirty="0">
                <a:solidFill>
                  <a:schemeClr val="accent5"/>
                </a:solidFill>
                <a:latin typeface="Montserrat" charset="0"/>
                <a:ea typeface="Montserrat" charset="0"/>
                <a:cs typeface="Montserrat" charset="0"/>
              </a:rPr>
              <a:t>modélisation de notre algorithme est dotée d’une</a:t>
            </a:r>
            <a:r>
              <a:rPr lang="fr-FR" sz="1200" b="1" dirty="0">
                <a:solidFill>
                  <a:schemeClr val="accent5"/>
                </a:solidFill>
                <a:latin typeface="Montserrat" charset="0"/>
                <a:ea typeface="Montserrat" charset="0"/>
                <a:cs typeface="Montserrat" charset="0"/>
              </a:rPr>
              <a:t> Intelligence </a:t>
            </a:r>
            <a:r>
              <a:rPr lang="fr-FR" sz="1200" b="1" dirty="0" smtClean="0">
                <a:solidFill>
                  <a:schemeClr val="accent5"/>
                </a:solidFill>
                <a:latin typeface="Montserrat" charset="0"/>
                <a:ea typeface="Montserrat" charset="0"/>
                <a:cs typeface="Montserrat" charset="0"/>
              </a:rPr>
              <a:t>Artificielle </a:t>
            </a:r>
            <a:r>
              <a:rPr lang="fr-FR" sz="1200" dirty="0" smtClean="0">
                <a:solidFill>
                  <a:schemeClr val="accent5"/>
                </a:solidFill>
                <a:latin typeface="Montserrat" charset="0"/>
                <a:ea typeface="Montserrat" charset="0"/>
                <a:cs typeface="Montserrat" charset="0"/>
              </a:rPr>
              <a:t>(robot </a:t>
            </a:r>
            <a:r>
              <a:rPr lang="fr-FR" sz="1200" dirty="0" err="1" smtClean="0">
                <a:solidFill>
                  <a:schemeClr val="accent5"/>
                </a:solidFill>
                <a:latin typeface="Montserrat" charset="0"/>
                <a:ea typeface="Montserrat" charset="0"/>
                <a:cs typeface="Montserrat" charset="0"/>
              </a:rPr>
              <a:t>advisor</a:t>
            </a:r>
            <a:r>
              <a:rPr lang="fr-FR" sz="1200" dirty="0" smtClean="0">
                <a:solidFill>
                  <a:schemeClr val="accent5"/>
                </a:solidFill>
                <a:latin typeface="Montserrat" charset="0"/>
                <a:ea typeface="Montserrat" charset="0"/>
                <a:cs typeface="Montserrat" charset="0"/>
              </a:rPr>
              <a:t>, machine </a:t>
            </a:r>
            <a:r>
              <a:rPr lang="fr-FR" sz="1200" dirty="0" err="1" smtClean="0">
                <a:solidFill>
                  <a:schemeClr val="accent5"/>
                </a:solidFill>
                <a:latin typeface="Montserrat" charset="0"/>
                <a:ea typeface="Montserrat" charset="0"/>
                <a:cs typeface="Montserrat" charset="0"/>
              </a:rPr>
              <a:t>learning</a:t>
            </a:r>
            <a:r>
              <a:rPr lang="fr-FR" sz="1200" dirty="0" smtClean="0">
                <a:solidFill>
                  <a:schemeClr val="accent5"/>
                </a:solidFill>
                <a:latin typeface="Montserrat" charset="0"/>
                <a:ea typeface="Montserrat" charset="0"/>
                <a:cs typeface="Montserrat" charset="0"/>
              </a:rPr>
              <a:t>). </a:t>
            </a:r>
            <a:endParaRPr lang="fr-FR" sz="1200" dirty="0">
              <a:solidFill>
                <a:schemeClr val="accent5"/>
              </a:solidFill>
              <a:latin typeface="Montserrat" charset="0"/>
              <a:ea typeface="Montserrat" charset="0"/>
              <a:cs typeface="Montserrat" charset="0"/>
            </a:endParaRPr>
          </a:p>
          <a:p>
            <a:pPr lvl="0"/>
            <a:endParaRPr lang="fr-FR" sz="1200" dirty="0">
              <a:solidFill>
                <a:schemeClr val="accent5"/>
              </a:solidFill>
              <a:latin typeface="Montserrat" charset="0"/>
              <a:ea typeface="Montserrat" charset="0"/>
              <a:cs typeface="Montserrat" charset="0"/>
            </a:endParaRPr>
          </a:p>
          <a:p>
            <a:pPr lvl="0"/>
            <a:r>
              <a:rPr lang="fr-FR" sz="1200" dirty="0" smtClean="0">
                <a:solidFill>
                  <a:schemeClr val="accent5"/>
                </a:solidFill>
                <a:latin typeface="Montserrat" charset="0"/>
                <a:ea typeface="Montserrat" charset="0"/>
                <a:cs typeface="Montserrat" charset="0"/>
              </a:rPr>
              <a:t>Notre </a:t>
            </a:r>
            <a:r>
              <a:rPr lang="fr-FR" sz="1200" dirty="0">
                <a:solidFill>
                  <a:schemeClr val="accent5"/>
                </a:solidFill>
                <a:latin typeface="Montserrat" charset="0"/>
                <a:ea typeface="Montserrat" charset="0"/>
                <a:cs typeface="Montserrat" charset="0"/>
              </a:rPr>
              <a:t>fonds d’investissement se caractérise par :  </a:t>
            </a:r>
          </a:p>
          <a:p>
            <a:pPr lvl="0"/>
            <a:endParaRPr lang="fr-FR" sz="1200" dirty="0">
              <a:solidFill>
                <a:schemeClr val="accent5"/>
              </a:solidFill>
              <a:latin typeface="Montserrat" charset="0"/>
              <a:ea typeface="Montserrat" charset="0"/>
              <a:cs typeface="Montserrat" charset="0"/>
            </a:endParaRPr>
          </a:p>
          <a:p>
            <a:pPr lvl="0" indent="-285750">
              <a:buFont typeface="Wingdings" charset="2"/>
              <a:buChar char="§"/>
            </a:pPr>
            <a:r>
              <a:rPr lang="fr-FR" sz="1200" dirty="0">
                <a:solidFill>
                  <a:schemeClr val="accent5"/>
                </a:solidFill>
                <a:latin typeface="Montserrat" charset="0"/>
                <a:ea typeface="Montserrat" charset="0"/>
                <a:cs typeface="Montserrat" charset="0"/>
              </a:rPr>
              <a:t>La création et mise en œuvre d’un programme de trading automatique , fruit d’une recherche et d’un développement de  </a:t>
            </a:r>
            <a:r>
              <a:rPr lang="fr-FR" sz="1200" dirty="0" smtClean="0">
                <a:solidFill>
                  <a:schemeClr val="accent5"/>
                </a:solidFill>
                <a:latin typeface="Montserrat" charset="0"/>
                <a:ea typeface="Montserrat" charset="0"/>
                <a:cs typeface="Montserrat" charset="0"/>
              </a:rPr>
              <a:t> plus </a:t>
            </a:r>
            <a:r>
              <a:rPr lang="fr-FR" sz="1200" dirty="0">
                <a:solidFill>
                  <a:schemeClr val="accent5"/>
                </a:solidFill>
                <a:latin typeface="Montserrat" charset="0"/>
                <a:ea typeface="Montserrat" charset="0"/>
                <a:cs typeface="Montserrat" charset="0"/>
              </a:rPr>
              <a:t>de cinq années.</a:t>
            </a:r>
          </a:p>
          <a:p>
            <a:pPr lvl="0"/>
            <a:endParaRPr lang="fr-FR" sz="1200" dirty="0">
              <a:solidFill>
                <a:schemeClr val="accent5"/>
              </a:solidFill>
              <a:latin typeface="Montserrat" charset="0"/>
              <a:ea typeface="Montserrat" charset="0"/>
              <a:cs typeface="Montserrat" charset="0"/>
            </a:endParaRPr>
          </a:p>
          <a:p>
            <a:pPr lvl="0" indent="-285750">
              <a:buFont typeface="Wingdings" charset="2"/>
              <a:buChar char="§"/>
            </a:pPr>
            <a:r>
              <a:rPr lang="fr-FR" sz="1200" dirty="0">
                <a:solidFill>
                  <a:schemeClr val="accent5"/>
                </a:solidFill>
                <a:latin typeface="Montserrat" charset="0"/>
                <a:ea typeface="Montserrat" charset="0"/>
                <a:cs typeface="Montserrat" charset="0"/>
              </a:rPr>
              <a:t>L’intégration dans son mode de gestion d’une technologie innovante très avancée, utilisant des algorithmes « de prédiction de branche », capables d’analyser jusqu’à 10 milliards d’opérations à la seconde et permettant d’optimiser la prise de décision parmi une infinité de possibilités.</a:t>
            </a:r>
          </a:p>
          <a:p>
            <a:pPr lvl="0"/>
            <a:endParaRPr lang="fr-FR" sz="1200" dirty="0">
              <a:solidFill>
                <a:schemeClr val="accent5"/>
              </a:solidFill>
              <a:latin typeface="Montserrat" charset="0"/>
              <a:ea typeface="Montserrat" charset="0"/>
              <a:cs typeface="Montserrat" charset="0"/>
            </a:endParaRPr>
          </a:p>
          <a:p>
            <a:pPr lvl="0" indent="-285750">
              <a:buFont typeface="Wingdings" charset="2"/>
              <a:buChar char="§"/>
            </a:pPr>
            <a:r>
              <a:rPr lang="fr-FR" sz="1200" dirty="0">
                <a:solidFill>
                  <a:schemeClr val="accent5"/>
                </a:solidFill>
                <a:latin typeface="Montserrat" charset="0"/>
                <a:ea typeface="Montserrat" charset="0"/>
                <a:cs typeface="Montserrat" charset="0"/>
              </a:rPr>
              <a:t>Son exclusivité, en matière de conception et de fonctionnement.  En effet, à l’heure actuelle, seuls les microprocesseurs les plus puissants, dont l’architecture n’est connue que par un groupe infime d’experts, sont dotés d’une telle technologie.</a:t>
            </a:r>
          </a:p>
          <a:p>
            <a:pPr lvl="0" indent="-285750">
              <a:buFont typeface="Wingdings" charset="2"/>
              <a:buChar char="§"/>
            </a:pPr>
            <a:endParaRPr lang="fr-FR" sz="1200" dirty="0">
              <a:solidFill>
                <a:schemeClr val="accent5"/>
              </a:solidFill>
              <a:latin typeface="Montserrat" charset="0"/>
              <a:ea typeface="Montserrat" charset="0"/>
              <a:cs typeface="Montserrat" charset="0"/>
            </a:endParaRPr>
          </a:p>
          <a:p>
            <a:pPr indent="-285750">
              <a:buFont typeface="Wingdings" charset="2"/>
              <a:buChar char="§"/>
            </a:pPr>
            <a:r>
              <a:rPr lang="fr-FR" sz="1200" dirty="0">
                <a:solidFill>
                  <a:schemeClr val="accent5"/>
                </a:solidFill>
                <a:latin typeface="Montserrat" charset="0"/>
                <a:ea typeface="Montserrat" charset="0"/>
                <a:cs typeface="Montserrat" charset="0"/>
              </a:rPr>
              <a:t>La symbiose de deux univers qui permet à la science d’être mise, de façon inédite, au service de la finance. </a:t>
            </a:r>
          </a:p>
          <a:p>
            <a:pPr marL="171450" lvl="0" indent="-171450" algn="just">
              <a:buFontTx/>
              <a:buChar char="-"/>
            </a:pPr>
            <a:endParaRPr lang="fr-FR" i="1" dirty="0">
              <a:solidFill>
                <a:srgbClr val="00B0F0"/>
              </a:solidFill>
              <a:latin typeface="Montserrat" charset="0"/>
              <a:ea typeface="Montserrat" charset="0"/>
              <a:cs typeface="Montserrat" charset="0"/>
            </a:endParaRPr>
          </a:p>
        </p:txBody>
      </p:sp>
    </p:spTree>
    <p:extLst>
      <p:ext uri="{BB962C8B-B14F-4D97-AF65-F5344CB8AC3E}">
        <p14:creationId xmlns:p14="http://schemas.microsoft.com/office/powerpoint/2010/main" val="156155058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2"/>
          <p:cNvPicPr>
            <a:picLocks noChangeAspect="1"/>
          </p:cNvPicPr>
          <p:nvPr/>
        </p:nvPicPr>
        <p:blipFill>
          <a:blip r:embed="rId2">
            <a:alphaModFix/>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a:ext>
            </a:extLst>
          </a:blip>
          <a:stretch>
            <a:fillRect/>
          </a:stretch>
        </p:blipFill>
        <p:spPr>
          <a:xfrm>
            <a:off x="0" y="0"/>
            <a:ext cx="12192000" cy="7190656"/>
          </a:xfrm>
          <a:prstGeom prst="rect">
            <a:avLst/>
          </a:prstGeom>
          <a:gradFill flip="none" rotWithShape="1">
            <a:gsLst>
              <a:gs pos="0">
                <a:schemeClr val="bg2">
                  <a:shade val="30000"/>
                  <a:satMod val="115000"/>
                </a:schemeClr>
              </a:gs>
              <a:gs pos="50000">
                <a:schemeClr val="bg2">
                  <a:shade val="67500"/>
                  <a:satMod val="115000"/>
                </a:schemeClr>
              </a:gs>
              <a:gs pos="100000">
                <a:schemeClr val="bg2">
                  <a:shade val="100000"/>
                  <a:satMod val="115000"/>
                </a:schemeClr>
              </a:gs>
            </a:gsLst>
            <a:lin ang="0" scaled="1"/>
            <a:tileRect/>
          </a:gradFill>
          <a:ln>
            <a:solidFill>
              <a:schemeClr val="accent3"/>
            </a:solidFill>
          </a:ln>
          <a:effectLst>
            <a:outerShdw blurRad="50800" dist="50800" dir="5400000" algn="ctr" rotWithShape="0">
              <a:schemeClr val="bg1">
                <a:lumMod val="50000"/>
              </a:schemeClr>
            </a:outerShdw>
          </a:effectLst>
        </p:spPr>
      </p:pic>
      <p:cxnSp>
        <p:nvCxnSpPr>
          <p:cNvPr id="3" name="Straight Connector 2"/>
          <p:cNvCxnSpPr/>
          <p:nvPr/>
        </p:nvCxnSpPr>
        <p:spPr>
          <a:xfrm>
            <a:off x="1391082" y="1960489"/>
            <a:ext cx="9777243" cy="7207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1246409" y="1006116"/>
            <a:ext cx="9910470" cy="769441"/>
          </a:xfrm>
          <a:prstGeom prst="rect">
            <a:avLst/>
          </a:prstGeom>
          <a:noFill/>
        </p:spPr>
        <p:txBody>
          <a:bodyPr wrap="none" rtlCol="0">
            <a:spAutoFit/>
          </a:bodyPr>
          <a:lstStyle/>
          <a:p>
            <a:r>
              <a:rPr lang="en-US" sz="4400" dirty="0" smtClean="0">
                <a:solidFill>
                  <a:schemeClr val="bg1"/>
                </a:solidFill>
                <a:latin typeface="Arial" charset="0"/>
                <a:ea typeface="Arial" charset="0"/>
                <a:cs typeface="Arial" charset="0"/>
              </a:rPr>
              <a:t>L’ATOUT CLÉ: L’ALGORITHME APB-1</a:t>
            </a:r>
            <a:endParaRPr lang="en-US" sz="4400" dirty="0">
              <a:solidFill>
                <a:schemeClr val="bg1"/>
              </a:solidFill>
              <a:latin typeface="Arial" charset="0"/>
              <a:ea typeface="Arial" charset="0"/>
              <a:cs typeface="Arial" charset="0"/>
            </a:endParaRPr>
          </a:p>
        </p:txBody>
      </p:sp>
      <p:sp>
        <p:nvSpPr>
          <p:cNvPr id="5" name="Rectangle 4"/>
          <p:cNvSpPr/>
          <p:nvPr/>
        </p:nvSpPr>
        <p:spPr>
          <a:xfrm>
            <a:off x="1246408" y="2489478"/>
            <a:ext cx="10610232" cy="3046988"/>
          </a:xfrm>
          <a:prstGeom prst="rect">
            <a:avLst/>
          </a:prstGeom>
        </p:spPr>
        <p:txBody>
          <a:bodyPr wrap="square">
            <a:spAutoFit/>
          </a:bodyPr>
          <a:lstStyle/>
          <a:p>
            <a:pPr marL="571500" indent="-571500">
              <a:lnSpc>
                <a:spcPct val="150000"/>
              </a:lnSpc>
              <a:buFont typeface="Wingdings" charset="2"/>
              <a:buChar char="§"/>
            </a:pPr>
            <a:r>
              <a:rPr lang="en-US" sz="3200" dirty="0" smtClean="0">
                <a:solidFill>
                  <a:schemeClr val="bg1"/>
                </a:solidFill>
                <a:latin typeface="Arial" charset="0"/>
                <a:ea typeface="Arial" charset="0"/>
                <a:cs typeface="Arial" charset="0"/>
              </a:rPr>
              <a:t>CARACTÉRISTIQUES</a:t>
            </a:r>
          </a:p>
          <a:p>
            <a:pPr marL="571500" indent="-571500">
              <a:lnSpc>
                <a:spcPct val="150000"/>
              </a:lnSpc>
              <a:buFont typeface="Wingdings" charset="2"/>
              <a:buChar char="§"/>
            </a:pPr>
            <a:r>
              <a:rPr lang="en-US" sz="3200" dirty="0" smtClean="0">
                <a:solidFill>
                  <a:schemeClr val="bg1"/>
                </a:solidFill>
                <a:latin typeface="Arial" charset="0"/>
                <a:ea typeface="Arial" charset="0"/>
                <a:cs typeface="Arial" charset="0"/>
              </a:rPr>
              <a:t>FONCTIONNEMENT</a:t>
            </a:r>
          </a:p>
          <a:p>
            <a:pPr marL="571500" indent="-571500">
              <a:lnSpc>
                <a:spcPct val="150000"/>
              </a:lnSpc>
              <a:buFont typeface="Wingdings" charset="2"/>
              <a:buChar char="§"/>
            </a:pPr>
            <a:r>
              <a:rPr lang="en-US" sz="3200" dirty="0" smtClean="0">
                <a:solidFill>
                  <a:schemeClr val="bg1"/>
                </a:solidFill>
                <a:latin typeface="Arial" charset="0"/>
                <a:ea typeface="Arial" charset="0"/>
                <a:cs typeface="Arial" charset="0"/>
              </a:rPr>
              <a:t>ASPECT INNOVANT ET POTENTIEL </a:t>
            </a:r>
            <a:r>
              <a:rPr lang="en-US" sz="3200" dirty="0">
                <a:solidFill>
                  <a:schemeClr val="bg1"/>
                </a:solidFill>
                <a:latin typeface="Arial" charset="0"/>
                <a:ea typeface="Arial" charset="0"/>
                <a:cs typeface="Arial" charset="0"/>
              </a:rPr>
              <a:t>D’ ÉVOLUTION</a:t>
            </a:r>
            <a:endParaRPr lang="en-US" sz="3200" dirty="0" smtClean="0">
              <a:solidFill>
                <a:schemeClr val="bg1"/>
              </a:solidFill>
              <a:latin typeface="Arial" charset="0"/>
              <a:ea typeface="Arial" charset="0"/>
              <a:cs typeface="Arial" charset="0"/>
            </a:endParaRPr>
          </a:p>
          <a:p>
            <a:pPr marL="571500" indent="-571500">
              <a:lnSpc>
                <a:spcPct val="150000"/>
              </a:lnSpc>
              <a:buFont typeface="Wingdings" charset="2"/>
              <a:buChar char="§"/>
            </a:pPr>
            <a:endParaRPr lang="en-US" sz="3200" dirty="0">
              <a:solidFill>
                <a:schemeClr val="bg1"/>
              </a:solidFill>
              <a:latin typeface="Arial" charset="0"/>
              <a:ea typeface="Arial" charset="0"/>
              <a:cs typeface="Arial" charset="0"/>
            </a:endParaRPr>
          </a:p>
        </p:txBody>
      </p:sp>
      <p:sp>
        <p:nvSpPr>
          <p:cNvPr id="6" name="TextBox 5"/>
          <p:cNvSpPr txBox="1"/>
          <p:nvPr/>
        </p:nvSpPr>
        <p:spPr>
          <a:xfrm>
            <a:off x="551384" y="836712"/>
            <a:ext cx="730934" cy="1323439"/>
          </a:xfrm>
          <a:prstGeom prst="rect">
            <a:avLst/>
          </a:prstGeom>
          <a:noFill/>
        </p:spPr>
        <p:txBody>
          <a:bodyPr wrap="square" rtlCol="0">
            <a:spAutoFit/>
          </a:bodyPr>
          <a:lstStyle/>
          <a:p>
            <a:r>
              <a:rPr lang="en-US" sz="8000" dirty="0" smtClean="0">
                <a:solidFill>
                  <a:schemeClr val="bg1"/>
                </a:solidFill>
                <a:latin typeface="Arial" charset="0"/>
                <a:ea typeface="Arial" charset="0"/>
                <a:cs typeface="Arial" charset="0"/>
              </a:rPr>
              <a:t>2</a:t>
            </a:r>
            <a:endParaRPr lang="en-US" sz="8000" dirty="0">
              <a:solidFill>
                <a:schemeClr val="bg1"/>
              </a:solidFill>
              <a:latin typeface="Arial" charset="0"/>
              <a:ea typeface="Arial" charset="0"/>
              <a:cs typeface="Arial" charset="0"/>
            </a:endParaRPr>
          </a:p>
        </p:txBody>
      </p:sp>
      <p:sp>
        <p:nvSpPr>
          <p:cNvPr id="8" name="Slide Number Placeholder 7"/>
          <p:cNvSpPr>
            <a:spLocks noGrp="1"/>
          </p:cNvSpPr>
          <p:nvPr>
            <p:ph type="sldNum" sz="quarter" idx="4"/>
          </p:nvPr>
        </p:nvSpPr>
        <p:spPr>
          <a:xfrm>
            <a:off x="11640616" y="6626899"/>
            <a:ext cx="517187" cy="248830"/>
          </a:xfrm>
        </p:spPr>
        <p:txBody>
          <a:bodyPr/>
          <a:lstStyle/>
          <a:p>
            <a:fld id="{5325F5FF-6457-6E4E-A05C-260DAC74715F}" type="slidenum">
              <a:rPr lang="en-US" smtClean="0">
                <a:solidFill>
                  <a:schemeClr val="bg1"/>
                </a:solidFill>
              </a:rPr>
              <a:t>4</a:t>
            </a:fld>
            <a:endParaRPr lang="en-US" dirty="0">
              <a:solidFill>
                <a:schemeClr val="bg1"/>
              </a:solidFill>
            </a:endParaRPr>
          </a:p>
        </p:txBody>
      </p:sp>
      <p:sp>
        <p:nvSpPr>
          <p:cNvPr id="9" name="Footer Placeholder 1"/>
          <p:cNvSpPr txBox="1">
            <a:spLocks/>
          </p:cNvSpPr>
          <p:nvPr/>
        </p:nvSpPr>
        <p:spPr>
          <a:xfrm>
            <a:off x="5375920" y="6653249"/>
            <a:ext cx="1440160" cy="196131"/>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800" smtClean="0">
                <a:solidFill>
                  <a:schemeClr val="bg1"/>
                </a:solidFill>
              </a:rPr>
              <a:t>STRICTEMENT CONFIDENTIEL</a:t>
            </a:r>
            <a:endParaRPr lang="en-US" sz="800" dirty="0">
              <a:solidFill>
                <a:schemeClr val="bg1"/>
              </a:solidFill>
            </a:endParaRPr>
          </a:p>
        </p:txBody>
      </p:sp>
    </p:spTree>
    <p:extLst>
      <p:ext uri="{BB962C8B-B14F-4D97-AF65-F5344CB8AC3E}">
        <p14:creationId xmlns:p14="http://schemas.microsoft.com/office/powerpoint/2010/main" val="147710340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1237" y="260648"/>
            <a:ext cx="9603275" cy="379544"/>
          </a:xfrm>
        </p:spPr>
        <p:txBody>
          <a:bodyPr>
            <a:normAutofit/>
          </a:bodyPr>
          <a:lstStyle/>
          <a:p>
            <a:r>
              <a:rPr lang="en-US" sz="2000" b="1" dirty="0" smtClean="0">
                <a:latin typeface="Arial" charset="0"/>
                <a:ea typeface="Arial" charset="0"/>
                <a:cs typeface="Arial" charset="0"/>
              </a:rPr>
              <a:t>L’ATOUT CLÉ : L’ALGORITHME APB-1</a:t>
            </a:r>
            <a:endParaRPr lang="en-US" sz="2000" b="1" dirty="0">
              <a:latin typeface="Arial" charset="0"/>
              <a:ea typeface="Arial" charset="0"/>
              <a:cs typeface="Arial" charset="0"/>
            </a:endParaRPr>
          </a:p>
        </p:txBody>
      </p:sp>
      <p:sp>
        <p:nvSpPr>
          <p:cNvPr id="3" name="TextBox 2"/>
          <p:cNvSpPr txBox="1"/>
          <p:nvPr/>
        </p:nvSpPr>
        <p:spPr>
          <a:xfrm>
            <a:off x="1001017" y="620688"/>
            <a:ext cx="4557658" cy="523220"/>
          </a:xfrm>
          <a:prstGeom prst="rect">
            <a:avLst/>
          </a:prstGeom>
          <a:noFill/>
        </p:spPr>
        <p:txBody>
          <a:bodyPr wrap="none" rtlCol="0">
            <a:spAutoFit/>
          </a:bodyPr>
          <a:lstStyle/>
          <a:p>
            <a:r>
              <a:rPr lang="en-US" sz="2800" dirty="0">
                <a:solidFill>
                  <a:schemeClr val="bg1"/>
                </a:solidFill>
                <a:latin typeface="Arial" charset="0"/>
                <a:ea typeface="Arial" charset="0"/>
                <a:cs typeface="Arial" charset="0"/>
              </a:rPr>
              <a:t> CARACTÉRISTIQUES </a:t>
            </a:r>
            <a:r>
              <a:rPr lang="en-US" sz="2000" dirty="0">
                <a:solidFill>
                  <a:schemeClr val="bg1"/>
                </a:solidFill>
                <a:latin typeface="Arial" charset="0"/>
                <a:ea typeface="Arial" charset="0"/>
                <a:cs typeface="Arial" charset="0"/>
              </a:rPr>
              <a:t>(</a:t>
            </a:r>
            <a:r>
              <a:rPr lang="en-US" sz="2000" dirty="0" smtClean="0">
                <a:solidFill>
                  <a:schemeClr val="bg1"/>
                </a:solidFill>
                <a:latin typeface="Arial" charset="0"/>
                <a:ea typeface="Arial" charset="0"/>
                <a:cs typeface="Arial" charset="0"/>
              </a:rPr>
              <a:t>1/2)</a:t>
            </a:r>
            <a:endParaRPr lang="en-US" sz="2000" dirty="0">
              <a:solidFill>
                <a:schemeClr val="bg1"/>
              </a:solidFill>
              <a:latin typeface="Arial" charset="0"/>
              <a:ea typeface="Arial" charset="0"/>
              <a:cs typeface="Arial" charset="0"/>
            </a:endParaRPr>
          </a:p>
        </p:txBody>
      </p:sp>
      <p:sp>
        <p:nvSpPr>
          <p:cNvPr id="4" name="Rectangle 3"/>
          <p:cNvSpPr/>
          <p:nvPr/>
        </p:nvSpPr>
        <p:spPr>
          <a:xfrm>
            <a:off x="1101237" y="1628800"/>
            <a:ext cx="10467371" cy="6169893"/>
          </a:xfrm>
          <a:prstGeom prst="rect">
            <a:avLst/>
          </a:prstGeom>
        </p:spPr>
        <p:txBody>
          <a:bodyPr wrap="square">
            <a:spAutoFit/>
          </a:bodyPr>
          <a:lstStyle/>
          <a:p>
            <a:pPr marL="285750" lvl="0" indent="-285750" defTabSz="914400">
              <a:buFont typeface="Wingdings" charset="2"/>
              <a:buChar char="§"/>
            </a:pPr>
            <a:r>
              <a:rPr lang="en-US" sz="1200" b="1" dirty="0" smtClean="0">
                <a:solidFill>
                  <a:schemeClr val="accent5"/>
                </a:solidFill>
                <a:latin typeface="Montserrat" charset="0"/>
                <a:ea typeface="Montserrat" charset="0"/>
                <a:cs typeface="Montserrat" charset="0"/>
              </a:rPr>
              <a:t>PRINCIPE</a:t>
            </a:r>
          </a:p>
          <a:p>
            <a:pPr marL="285750" lvl="0" indent="-285750" defTabSz="914400">
              <a:buFont typeface="Wingdings" charset="2"/>
              <a:buChar char="§"/>
            </a:pPr>
            <a:endParaRPr lang="en-US" sz="1000" b="1" dirty="0" smtClean="0">
              <a:solidFill>
                <a:schemeClr val="accent5"/>
              </a:solidFill>
              <a:latin typeface="Montserrat" charset="0"/>
              <a:ea typeface="Montserrat" charset="0"/>
              <a:cs typeface="Montserrat" charset="0"/>
            </a:endParaRPr>
          </a:p>
          <a:p>
            <a:pPr lvl="0" defTabSz="914400"/>
            <a:r>
              <a:rPr lang="fr-FR" sz="1200" dirty="0" smtClean="0">
                <a:solidFill>
                  <a:schemeClr val="accent5"/>
                </a:solidFill>
                <a:latin typeface="Montserrat" charset="0"/>
                <a:ea typeface="Montserrat" charset="0"/>
                <a:cs typeface="Montserrat" charset="0"/>
              </a:rPr>
              <a:t>Nous avons créer un algorithme de prédiction de branches propriétaire qui intègre les technologies d’optimisation et de prédiction les plus avancées dans la conception de microprocesseurs. Le principe de fonctionnement de l’algorithme est d’analyser de manière dynamique des patterns (séquences) caractéristiques de comportement des titres. L’algorithme identifie ensuite parmi une bibliothèque de stratégies de trading systématiques, celle statistiquement la plus susceptible de générer un</a:t>
            </a:r>
            <a:r>
              <a:rPr lang="fr-FR" sz="1200" dirty="0" smtClean="0">
                <a:solidFill>
                  <a:srgbClr val="FF0000"/>
                </a:solidFill>
                <a:latin typeface="Montserrat" charset="0"/>
                <a:ea typeface="Montserrat" charset="0"/>
                <a:cs typeface="Montserrat" charset="0"/>
              </a:rPr>
              <a:t> </a:t>
            </a:r>
            <a:r>
              <a:rPr lang="fr-FR" sz="1200" dirty="0" smtClean="0">
                <a:solidFill>
                  <a:schemeClr val="accent5"/>
                </a:solidFill>
                <a:latin typeface="Montserrat" charset="0"/>
                <a:ea typeface="Montserrat" charset="0"/>
                <a:cs typeface="Montserrat" charset="0"/>
              </a:rPr>
              <a:t>gain sur ces titres. </a:t>
            </a:r>
          </a:p>
          <a:p>
            <a:pPr lvl="0" defTabSz="914400"/>
            <a:endParaRPr lang="en-US" sz="1000" dirty="0" smtClean="0">
              <a:solidFill>
                <a:schemeClr val="accent5"/>
              </a:solidFill>
              <a:latin typeface="Montserrat" charset="0"/>
              <a:ea typeface="Montserrat" charset="0"/>
              <a:cs typeface="Montserrat" charset="0"/>
            </a:endParaRPr>
          </a:p>
          <a:p>
            <a:pPr marL="285750" lvl="0" indent="-285750" defTabSz="914400">
              <a:buFont typeface="Wingdings" charset="2"/>
              <a:buChar char="§"/>
            </a:pPr>
            <a:r>
              <a:rPr lang="en-US" sz="1200" b="1" dirty="0" smtClean="0">
                <a:solidFill>
                  <a:schemeClr val="accent5"/>
                </a:solidFill>
                <a:latin typeface="Montserrat" charset="0"/>
                <a:ea typeface="Montserrat" charset="0"/>
                <a:cs typeface="Montserrat" charset="0"/>
              </a:rPr>
              <a:t>MÉTHODES ET INPUTS</a:t>
            </a:r>
          </a:p>
          <a:p>
            <a:endParaRPr lang="en-US" sz="1000" dirty="0" smtClean="0">
              <a:solidFill>
                <a:schemeClr val="accent5"/>
              </a:solidFill>
              <a:latin typeface="Montserrat" charset="0"/>
              <a:ea typeface="Montserrat" charset="0"/>
              <a:cs typeface="Montserrat" charset="0"/>
            </a:endParaRPr>
          </a:p>
          <a:p>
            <a:r>
              <a:rPr lang="fr-FR" sz="1200" b="1" i="1" dirty="0" smtClean="0">
                <a:solidFill>
                  <a:schemeClr val="accent5"/>
                </a:solidFill>
                <a:latin typeface="Montserrat" charset="0"/>
                <a:ea typeface="Montserrat" charset="0"/>
                <a:cs typeface="Montserrat" charset="0"/>
              </a:rPr>
              <a:t>Méthodes</a:t>
            </a:r>
          </a:p>
          <a:p>
            <a:r>
              <a:rPr lang="en-US" sz="1200" dirty="0" smtClean="0">
                <a:solidFill>
                  <a:schemeClr val="accent5"/>
                </a:solidFill>
                <a:latin typeface="Montserrat" charset="0"/>
                <a:ea typeface="Montserrat" charset="0"/>
                <a:cs typeface="Montserrat" charset="0"/>
              </a:rPr>
              <a:t> </a:t>
            </a:r>
          </a:p>
          <a:p>
            <a:r>
              <a:rPr lang="fr-FR" sz="1200" dirty="0" smtClean="0">
                <a:solidFill>
                  <a:schemeClr val="accent5"/>
                </a:solidFill>
                <a:latin typeface="Montserrat" charset="0"/>
                <a:ea typeface="Montserrat" charset="0"/>
                <a:cs typeface="Montserrat" charset="0"/>
              </a:rPr>
              <a:t>Notre algorithme dispose de stratégies de trading automatique, appelées « méthodes », fondées sur des règles graphiques et techniques. </a:t>
            </a:r>
          </a:p>
          <a:p>
            <a:r>
              <a:rPr lang="fr-FR" sz="1200" dirty="0" smtClean="0">
                <a:solidFill>
                  <a:schemeClr val="accent5"/>
                </a:solidFill>
                <a:latin typeface="Montserrat" charset="0"/>
                <a:ea typeface="Montserrat" charset="0"/>
                <a:cs typeface="Montserrat" charset="0"/>
              </a:rPr>
              <a:t>Les méthodes utilisent des algorithmes propriétaires de prédiction de branches ainsi que des règles de trading fondées sur les supports et résistances, sur les signaux de MACD</a:t>
            </a:r>
            <a:r>
              <a:rPr lang="fr-FR" sz="1200" baseline="30000" dirty="0" smtClean="0">
                <a:solidFill>
                  <a:schemeClr val="accent5"/>
                </a:solidFill>
                <a:latin typeface="Montserrat" charset="0"/>
                <a:ea typeface="Montserrat" charset="0"/>
                <a:cs typeface="Montserrat" charset="0"/>
              </a:rPr>
              <a:t>1</a:t>
            </a:r>
            <a:r>
              <a:rPr lang="fr-FR" sz="1200" dirty="0" smtClean="0">
                <a:solidFill>
                  <a:schemeClr val="accent5"/>
                </a:solidFill>
                <a:latin typeface="Montserrat" charset="0"/>
                <a:ea typeface="Montserrat" charset="0"/>
                <a:cs typeface="Montserrat" charset="0"/>
              </a:rPr>
              <a:t>, sur le RSI</a:t>
            </a:r>
            <a:r>
              <a:rPr lang="fr-FR" sz="1200" baseline="30000" dirty="0" smtClean="0">
                <a:solidFill>
                  <a:schemeClr val="accent5"/>
                </a:solidFill>
                <a:latin typeface="Montserrat" charset="0"/>
                <a:ea typeface="Montserrat" charset="0"/>
                <a:cs typeface="Montserrat" charset="0"/>
              </a:rPr>
              <a:t>2</a:t>
            </a:r>
            <a:r>
              <a:rPr lang="fr-FR" sz="1200" dirty="0" smtClean="0">
                <a:solidFill>
                  <a:schemeClr val="accent5"/>
                </a:solidFill>
                <a:latin typeface="Montserrat" charset="0"/>
                <a:ea typeface="Montserrat" charset="0"/>
                <a:cs typeface="Montserrat" charset="0"/>
              </a:rPr>
              <a:t>, sur le </a:t>
            </a:r>
            <a:r>
              <a:rPr lang="fr-FR" sz="1200" dirty="0" err="1" smtClean="0">
                <a:solidFill>
                  <a:schemeClr val="accent5"/>
                </a:solidFill>
                <a:latin typeface="Montserrat" charset="0"/>
                <a:ea typeface="Montserrat" charset="0"/>
                <a:cs typeface="Montserrat" charset="0"/>
              </a:rPr>
              <a:t>momentum</a:t>
            </a:r>
            <a:r>
              <a:rPr lang="fr-FR" sz="1200" dirty="0" smtClean="0">
                <a:solidFill>
                  <a:schemeClr val="accent5"/>
                </a:solidFill>
                <a:latin typeface="Montserrat" charset="0"/>
                <a:ea typeface="Montserrat" charset="0"/>
                <a:cs typeface="Montserrat" charset="0"/>
              </a:rPr>
              <a:t>, </a:t>
            </a:r>
            <a:r>
              <a:rPr lang="fr-FR" sz="1200" dirty="0" err="1" smtClean="0">
                <a:solidFill>
                  <a:schemeClr val="accent5"/>
                </a:solidFill>
                <a:latin typeface="Montserrat" charset="0"/>
                <a:ea typeface="Montserrat" charset="0"/>
                <a:cs typeface="Montserrat" charset="0"/>
              </a:rPr>
              <a:t>etc</a:t>
            </a:r>
            <a:r>
              <a:rPr lang="fr-FR" sz="1200" dirty="0" smtClean="0">
                <a:solidFill>
                  <a:schemeClr val="accent5"/>
                </a:solidFill>
                <a:latin typeface="Montserrat" charset="0"/>
                <a:ea typeface="Montserrat" charset="0"/>
                <a:cs typeface="Montserrat" charset="0"/>
              </a:rPr>
              <a:t> </a:t>
            </a:r>
            <a:r>
              <a:rPr lang="is-IS" sz="1200" dirty="0" smtClean="0">
                <a:solidFill>
                  <a:schemeClr val="accent5"/>
                </a:solidFill>
                <a:latin typeface="Montserrat" charset="0"/>
                <a:ea typeface="Montserrat" charset="0"/>
                <a:cs typeface="Montserrat" charset="0"/>
              </a:rPr>
              <a:t>…</a:t>
            </a:r>
          </a:p>
          <a:p>
            <a:pPr lvl="0"/>
            <a:r>
              <a:rPr lang="fr-FR" sz="1200" dirty="0" smtClean="0">
                <a:solidFill>
                  <a:srgbClr val="586EA6"/>
                </a:solidFill>
                <a:latin typeface="Montserrat" charset="0"/>
                <a:ea typeface="Montserrat" charset="0"/>
                <a:cs typeface="Montserrat" charset="0"/>
              </a:rPr>
              <a:t>Ces </a:t>
            </a:r>
            <a:r>
              <a:rPr lang="fr-FR" sz="1200" dirty="0">
                <a:solidFill>
                  <a:srgbClr val="586EA6"/>
                </a:solidFill>
                <a:latin typeface="Montserrat" charset="0"/>
                <a:ea typeface="Montserrat" charset="0"/>
                <a:cs typeface="Montserrat" charset="0"/>
              </a:rPr>
              <a:t>méthodes sont indépendantes les unes des autres et leur nombre n’est pas limité, ce qui signifie que la bibliothèque de méthodes peut être enrichie à tout instant. </a:t>
            </a:r>
            <a:endParaRPr lang="fr-FR" sz="1200" dirty="0" smtClean="0">
              <a:solidFill>
                <a:srgbClr val="586EA6"/>
              </a:solidFill>
              <a:latin typeface="Montserrat" charset="0"/>
              <a:ea typeface="Montserrat" charset="0"/>
              <a:cs typeface="Montserrat" charset="0"/>
            </a:endParaRPr>
          </a:p>
          <a:p>
            <a:pPr lvl="0"/>
            <a:endParaRPr lang="fr-FR" sz="1200" dirty="0">
              <a:solidFill>
                <a:srgbClr val="586EA6"/>
              </a:solidFill>
              <a:latin typeface="Montserrat" charset="0"/>
              <a:ea typeface="Montserrat" charset="0"/>
              <a:cs typeface="Montserrat" charset="0"/>
            </a:endParaRPr>
          </a:p>
          <a:p>
            <a:pPr lvl="0" algn="just"/>
            <a:r>
              <a:rPr lang="fr-FR" sz="1200" b="1" i="1" dirty="0">
                <a:solidFill>
                  <a:schemeClr val="accent5"/>
                </a:solidFill>
                <a:latin typeface="Montserrat" charset="0"/>
                <a:ea typeface="Montserrat" charset="0"/>
                <a:cs typeface="Montserrat" charset="0"/>
              </a:rPr>
              <a:t>Inputs</a:t>
            </a:r>
          </a:p>
          <a:p>
            <a:pPr lvl="0" algn="just"/>
            <a:endParaRPr lang="en-US" sz="1200" i="1" dirty="0">
              <a:solidFill>
                <a:schemeClr val="accent5"/>
              </a:solidFill>
              <a:latin typeface="Montserrat" charset="0"/>
              <a:ea typeface="Montserrat" charset="0"/>
              <a:cs typeface="Montserrat" charset="0"/>
            </a:endParaRPr>
          </a:p>
          <a:p>
            <a:pPr lvl="0"/>
            <a:r>
              <a:rPr lang="fr-FR" sz="1200" dirty="0">
                <a:solidFill>
                  <a:schemeClr val="accent5"/>
                </a:solidFill>
                <a:latin typeface="Montserrat" charset="0"/>
                <a:ea typeface="Montserrat" charset="0"/>
                <a:cs typeface="Montserrat" charset="0"/>
              </a:rPr>
              <a:t>L’algorithme fonctionne à ce stade sur un nombre de données brutes limitées (Inputs) : cours d’ouverture, de clôture, volume... </a:t>
            </a:r>
          </a:p>
          <a:p>
            <a:pPr lvl="0"/>
            <a:r>
              <a:rPr lang="fr-FR" sz="1200" dirty="0">
                <a:solidFill>
                  <a:schemeClr val="accent5"/>
                </a:solidFill>
                <a:latin typeface="Montserrat" charset="0"/>
                <a:ea typeface="Montserrat" charset="0"/>
                <a:cs typeface="Montserrat" charset="0"/>
              </a:rPr>
              <a:t>A partir de ces données brutes sont dérivés des signaux calculés : lignes de support et de résistance, RSI</a:t>
            </a:r>
            <a:r>
              <a:rPr lang="fr-FR" sz="1200" baseline="30000" dirty="0">
                <a:solidFill>
                  <a:schemeClr val="accent5"/>
                </a:solidFill>
                <a:latin typeface="Montserrat" charset="0"/>
                <a:ea typeface="Montserrat" charset="0"/>
                <a:cs typeface="Montserrat" charset="0"/>
              </a:rPr>
              <a:t>2</a:t>
            </a:r>
            <a:r>
              <a:rPr lang="fr-FR" sz="1200" dirty="0">
                <a:solidFill>
                  <a:schemeClr val="accent5"/>
                </a:solidFill>
                <a:latin typeface="Montserrat" charset="0"/>
                <a:ea typeface="Montserrat" charset="0"/>
                <a:cs typeface="Montserrat" charset="0"/>
              </a:rPr>
              <a:t>, historiques, oscillateurs, </a:t>
            </a:r>
            <a:r>
              <a:rPr lang="fr-FR" sz="1200" dirty="0" err="1">
                <a:solidFill>
                  <a:schemeClr val="accent5"/>
                </a:solidFill>
                <a:latin typeface="Montserrat" charset="0"/>
                <a:ea typeface="Montserrat" charset="0"/>
                <a:cs typeface="Montserrat" charset="0"/>
              </a:rPr>
              <a:t>etc</a:t>
            </a:r>
            <a:r>
              <a:rPr lang="fr-FR" sz="1200" dirty="0">
                <a:solidFill>
                  <a:schemeClr val="accent5"/>
                </a:solidFill>
                <a:latin typeface="Montserrat" charset="0"/>
                <a:ea typeface="Montserrat" charset="0"/>
                <a:cs typeface="Montserrat" charset="0"/>
              </a:rPr>
              <a:t> </a:t>
            </a:r>
            <a:r>
              <a:rPr lang="is-IS" sz="1200" dirty="0">
                <a:solidFill>
                  <a:schemeClr val="accent5"/>
                </a:solidFill>
                <a:latin typeface="Montserrat" charset="0"/>
                <a:ea typeface="Montserrat" charset="0"/>
                <a:cs typeface="Montserrat" charset="0"/>
              </a:rPr>
              <a:t>…</a:t>
            </a:r>
            <a:endParaRPr lang="fr-FR" sz="1200" dirty="0">
              <a:solidFill>
                <a:schemeClr val="accent5"/>
              </a:solidFill>
              <a:latin typeface="Montserrat" charset="0"/>
              <a:ea typeface="Montserrat" charset="0"/>
              <a:cs typeface="Montserrat" charset="0"/>
            </a:endParaRPr>
          </a:p>
          <a:p>
            <a:pPr lvl="0"/>
            <a:endParaRPr lang="fr-FR" sz="1200" dirty="0" smtClean="0">
              <a:solidFill>
                <a:srgbClr val="586EA6"/>
              </a:solidFill>
              <a:latin typeface="Montserrat" charset="0"/>
              <a:ea typeface="Montserrat" charset="0"/>
              <a:cs typeface="Montserrat" charset="0"/>
            </a:endParaRPr>
          </a:p>
          <a:p>
            <a:pPr marL="285750" lvl="0" indent="-285750" algn="just" defTabSz="914400">
              <a:buFont typeface="Wingdings" charset="2"/>
              <a:buChar char="§"/>
            </a:pPr>
            <a:r>
              <a:rPr lang="en-US" sz="1200" b="1" dirty="0">
                <a:solidFill>
                  <a:schemeClr val="accent5"/>
                </a:solidFill>
                <a:latin typeface="Montserrat" charset="0"/>
                <a:ea typeface="Montserrat" charset="0"/>
                <a:cs typeface="Montserrat" charset="0"/>
              </a:rPr>
              <a:t>LE COUPLE TITRE/MÉTHODE</a:t>
            </a:r>
          </a:p>
          <a:p>
            <a:pPr defTabSz="914400">
              <a:lnSpc>
                <a:spcPct val="110000"/>
              </a:lnSpc>
              <a:spcBef>
                <a:spcPts val="600"/>
              </a:spcBef>
              <a:spcAft>
                <a:spcPts val="1000"/>
              </a:spcAft>
            </a:pPr>
            <a:r>
              <a:rPr lang="fr-FR" sz="1200" dirty="0" smtClean="0">
                <a:solidFill>
                  <a:schemeClr val="accent5"/>
                </a:solidFill>
                <a:latin typeface="Montserrat" charset="0"/>
                <a:ea typeface="Montserrat" charset="0"/>
                <a:cs typeface="Montserrat" charset="0"/>
              </a:rPr>
              <a:t>L’originalité </a:t>
            </a:r>
            <a:r>
              <a:rPr lang="fr-FR" sz="1200" dirty="0">
                <a:solidFill>
                  <a:schemeClr val="accent5"/>
                </a:solidFill>
                <a:latin typeface="Montserrat" charset="0"/>
                <a:ea typeface="Montserrat" charset="0"/>
                <a:cs typeface="Montserrat" charset="0"/>
              </a:rPr>
              <a:t>de </a:t>
            </a:r>
            <a:r>
              <a:rPr lang="fr-FR" sz="1200" dirty="0" smtClean="0">
                <a:solidFill>
                  <a:schemeClr val="accent5"/>
                </a:solidFill>
                <a:latin typeface="Montserrat" charset="0"/>
                <a:ea typeface="Montserrat" charset="0"/>
                <a:cs typeface="Montserrat" charset="0"/>
              </a:rPr>
              <a:t>l’algorithme </a:t>
            </a:r>
            <a:r>
              <a:rPr lang="fr-FR" sz="1200" dirty="0">
                <a:solidFill>
                  <a:schemeClr val="accent5"/>
                </a:solidFill>
                <a:latin typeface="Montserrat" charset="0"/>
                <a:ea typeface="Montserrat" charset="0"/>
                <a:cs typeface="Montserrat" charset="0"/>
              </a:rPr>
              <a:t>réside non seulement dans les méthodes de </a:t>
            </a:r>
            <a:r>
              <a:rPr lang="fr-FR" sz="1200" dirty="0" err="1">
                <a:solidFill>
                  <a:schemeClr val="accent5"/>
                </a:solidFill>
                <a:latin typeface="Montserrat" charset="0"/>
                <a:ea typeface="Montserrat" charset="0"/>
                <a:cs typeface="Montserrat" charset="0"/>
              </a:rPr>
              <a:t>trading</a:t>
            </a:r>
            <a:r>
              <a:rPr lang="fr-FR" sz="1200" dirty="0">
                <a:solidFill>
                  <a:schemeClr val="accent5"/>
                </a:solidFill>
                <a:latin typeface="Montserrat" charset="0"/>
                <a:ea typeface="Montserrat" charset="0"/>
                <a:cs typeface="Montserrat" charset="0"/>
              </a:rPr>
              <a:t>, mais également dans le processus très sophistiqué d’identification du meilleur couple Titre/Méthode. Ce processus repose sur les technologies les plus avancées d’intelligence artificielle, en particulier dans le domaine de la prédiction de branches.</a:t>
            </a:r>
            <a:endParaRPr lang="en-US" sz="1200" dirty="0">
              <a:solidFill>
                <a:schemeClr val="accent5"/>
              </a:solidFill>
              <a:latin typeface="Montserrat" charset="0"/>
              <a:ea typeface="Montserrat" charset="0"/>
              <a:cs typeface="Montserrat" charset="0"/>
            </a:endParaRPr>
          </a:p>
          <a:p>
            <a:pPr lvl="0"/>
            <a:endParaRPr lang="fr-FR" sz="1200" dirty="0">
              <a:solidFill>
                <a:srgbClr val="586EA6"/>
              </a:solidFill>
              <a:latin typeface="Montserrat" charset="0"/>
              <a:ea typeface="Montserrat" charset="0"/>
              <a:cs typeface="Montserrat" charset="0"/>
            </a:endParaRPr>
          </a:p>
          <a:p>
            <a:pPr lvl="0"/>
            <a:endParaRPr lang="fr-FR" sz="1200" dirty="0" smtClean="0">
              <a:solidFill>
                <a:srgbClr val="586EA6"/>
              </a:solidFill>
              <a:latin typeface="Montserrat" charset="0"/>
              <a:ea typeface="Montserrat" charset="0"/>
              <a:cs typeface="Montserrat" charset="0"/>
            </a:endParaRPr>
          </a:p>
          <a:p>
            <a:pPr lvl="0"/>
            <a:endParaRPr lang="fr-FR" sz="1200" dirty="0">
              <a:solidFill>
                <a:srgbClr val="586EA6"/>
              </a:solidFill>
              <a:latin typeface="Montserrat" charset="0"/>
              <a:ea typeface="Montserrat" charset="0"/>
              <a:cs typeface="Montserrat" charset="0"/>
            </a:endParaRPr>
          </a:p>
          <a:p>
            <a:pPr lvl="0"/>
            <a:endParaRPr lang="fr-FR" sz="1200" dirty="0" smtClean="0">
              <a:solidFill>
                <a:srgbClr val="586EA6"/>
              </a:solidFill>
              <a:latin typeface="Montserrat" charset="0"/>
              <a:ea typeface="Montserrat" charset="0"/>
              <a:cs typeface="Montserrat" charset="0"/>
            </a:endParaRPr>
          </a:p>
          <a:p>
            <a:pPr lvl="0"/>
            <a:endParaRPr lang="fr-FR" sz="1200" dirty="0" smtClean="0">
              <a:solidFill>
                <a:schemeClr val="accent5"/>
              </a:solidFill>
              <a:latin typeface="Montserrat" charset="0"/>
              <a:ea typeface="Montserrat" charset="0"/>
              <a:cs typeface="Montserrat" charset="0"/>
            </a:endParaRPr>
          </a:p>
        </p:txBody>
      </p:sp>
      <p:sp>
        <p:nvSpPr>
          <p:cNvPr id="6" name="Slide Number Placeholder 5"/>
          <p:cNvSpPr>
            <a:spLocks noGrp="1"/>
          </p:cNvSpPr>
          <p:nvPr>
            <p:ph type="sldNum" sz="quarter" idx="4"/>
          </p:nvPr>
        </p:nvSpPr>
        <p:spPr>
          <a:xfrm>
            <a:off x="11749420" y="6612484"/>
            <a:ext cx="395252" cy="200892"/>
          </a:xfrm>
        </p:spPr>
        <p:txBody>
          <a:bodyPr/>
          <a:lstStyle/>
          <a:p>
            <a:fld id="{6D22F896-40B5-4ADD-8801-0D06FADFA095}" type="slidenum">
              <a:rPr lang="en-US" smtClean="0"/>
              <a:pPr/>
              <a:t>5</a:t>
            </a:fld>
            <a:endParaRPr lang="en-US" dirty="0"/>
          </a:p>
        </p:txBody>
      </p:sp>
    </p:spTree>
    <p:extLst>
      <p:ext uri="{BB962C8B-B14F-4D97-AF65-F5344CB8AC3E}">
        <p14:creationId xmlns:p14="http://schemas.microsoft.com/office/powerpoint/2010/main" val="79141949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788893" y="2255539"/>
            <a:ext cx="3181370" cy="295466"/>
          </a:xfrm>
          <a:prstGeom prst="rect">
            <a:avLst/>
          </a:prstGeom>
          <a:noFill/>
        </p:spPr>
        <p:txBody>
          <a:bodyPr wrap="square" rtlCol="0">
            <a:spAutoFit/>
          </a:bodyPr>
          <a:lstStyle/>
          <a:p>
            <a:pPr lvl="0" algn="just" defTabSz="914400">
              <a:lnSpc>
                <a:spcPct val="110000"/>
              </a:lnSpc>
              <a:spcBef>
                <a:spcPts val="1500"/>
              </a:spcBef>
            </a:pPr>
            <a:r>
              <a:rPr lang="fr-FR" sz="1200" cap="all" spc="75" dirty="0" smtClean="0">
                <a:solidFill>
                  <a:schemeClr val="accent5"/>
                </a:solidFill>
                <a:latin typeface="Montserrat" charset="0"/>
                <a:ea typeface="Montserrat" charset="0"/>
                <a:cs typeface="Montserrat" charset="0"/>
              </a:rPr>
              <a:t>Etape 2 - </a:t>
            </a:r>
            <a:r>
              <a:rPr lang="fr-FR" sz="1200" b="1" cap="all" spc="75" dirty="0" smtClean="0">
                <a:solidFill>
                  <a:schemeClr val="accent5"/>
                </a:solidFill>
                <a:latin typeface="Montserrat" charset="0"/>
                <a:ea typeface="Montserrat" charset="0"/>
                <a:cs typeface="Montserrat" charset="0"/>
              </a:rPr>
              <a:t>EVALUATION</a:t>
            </a:r>
            <a:endParaRPr lang="en-US" sz="1200" b="1" cap="all" spc="75" dirty="0">
              <a:solidFill>
                <a:schemeClr val="accent5"/>
              </a:solidFill>
              <a:latin typeface="Montserrat" charset="0"/>
              <a:ea typeface="Montserrat" charset="0"/>
              <a:cs typeface="Montserrat" charset="0"/>
            </a:endParaRPr>
          </a:p>
        </p:txBody>
      </p:sp>
      <p:sp>
        <p:nvSpPr>
          <p:cNvPr id="9" name="Espace réservé du contenu 5"/>
          <p:cNvSpPr txBox="1">
            <a:spLocks/>
          </p:cNvSpPr>
          <p:nvPr/>
        </p:nvSpPr>
        <p:spPr>
          <a:xfrm>
            <a:off x="5676511" y="2776492"/>
            <a:ext cx="5967619" cy="1793229"/>
          </a:xfrm>
          <a:prstGeom prst="rect">
            <a:avLst/>
          </a:prstGeom>
        </p:spPr>
        <p:txBody>
          <a:bodyPr>
            <a:normAutofit/>
          </a:bodyPr>
          <a:lstStyle>
            <a:lvl1pPr marL="420624" indent="-384048" algn="l" rtl="0" eaLnBrk="1" latinLnBrk="0" hangingPunct="1">
              <a:spcBef>
                <a:spcPct val="20000"/>
              </a:spcBef>
              <a:buClr>
                <a:schemeClr val="accent1"/>
              </a:buClr>
              <a:buSzPct val="80000"/>
              <a:buFont typeface="Wingdings 2"/>
              <a:buChar char=""/>
              <a:defRPr kumimoji="0" sz="3200" kern="1200">
                <a:solidFill>
                  <a:schemeClr val="bg2"/>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bg2"/>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bg2"/>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bg2"/>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bg2"/>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pPr marL="36576" indent="0" algn="just">
              <a:buFont typeface="Wingdings 2"/>
              <a:buNone/>
            </a:pPr>
            <a:endParaRPr lang="fr-FR" sz="1600" dirty="0">
              <a:latin typeface="Montserrat" charset="0"/>
              <a:ea typeface="Montserrat" charset="0"/>
              <a:cs typeface="Montserrat" charset="0"/>
            </a:endParaRPr>
          </a:p>
        </p:txBody>
      </p:sp>
      <p:sp>
        <p:nvSpPr>
          <p:cNvPr id="10" name="Espace réservé du contenu 5"/>
          <p:cNvSpPr txBox="1">
            <a:spLocks/>
          </p:cNvSpPr>
          <p:nvPr/>
        </p:nvSpPr>
        <p:spPr>
          <a:xfrm>
            <a:off x="5803069" y="4729922"/>
            <a:ext cx="6053571" cy="1323328"/>
          </a:xfrm>
          <a:prstGeom prst="rect">
            <a:avLst/>
          </a:prstGeom>
        </p:spPr>
        <p:txBody>
          <a:bodyPr vert="horz">
            <a:normAutofit/>
          </a:bodyPr>
          <a:lstStyle>
            <a:lvl1pPr marL="420624" indent="-384048" algn="l" rtl="0" eaLnBrk="1" latinLnBrk="0" hangingPunct="1">
              <a:spcBef>
                <a:spcPct val="20000"/>
              </a:spcBef>
              <a:buClr>
                <a:schemeClr val="accent1"/>
              </a:buClr>
              <a:buSzPct val="80000"/>
              <a:buFont typeface="Wingdings 2"/>
              <a:buChar char=""/>
              <a:defRPr kumimoji="0" sz="24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0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18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16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16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pPr algn="just"/>
            <a:endParaRPr lang="fr-FR" sz="1400" dirty="0">
              <a:solidFill>
                <a:srgbClr val="002060"/>
              </a:solidFill>
            </a:endParaRPr>
          </a:p>
        </p:txBody>
      </p:sp>
      <p:sp>
        <p:nvSpPr>
          <p:cNvPr id="36" name="TextBox 35"/>
          <p:cNvSpPr txBox="1"/>
          <p:nvPr/>
        </p:nvSpPr>
        <p:spPr>
          <a:xfrm>
            <a:off x="991625" y="620688"/>
            <a:ext cx="4294702" cy="523220"/>
          </a:xfrm>
          <a:prstGeom prst="rect">
            <a:avLst/>
          </a:prstGeom>
          <a:noFill/>
        </p:spPr>
        <p:txBody>
          <a:bodyPr wrap="none" rtlCol="0">
            <a:spAutoFit/>
          </a:bodyPr>
          <a:lstStyle/>
          <a:p>
            <a:r>
              <a:rPr lang="en-US" sz="2800" dirty="0">
                <a:solidFill>
                  <a:schemeClr val="bg1"/>
                </a:solidFill>
                <a:latin typeface="Arial" charset="0"/>
                <a:ea typeface="Arial" charset="0"/>
                <a:cs typeface="Arial" charset="0"/>
              </a:rPr>
              <a:t> FONCTIONNEMENT </a:t>
            </a:r>
            <a:r>
              <a:rPr lang="en-US" sz="2000" dirty="0" smtClean="0">
                <a:solidFill>
                  <a:schemeClr val="bg1"/>
                </a:solidFill>
                <a:latin typeface="Arial" charset="0"/>
                <a:ea typeface="Arial" charset="0"/>
                <a:cs typeface="Arial" charset="0"/>
              </a:rPr>
              <a:t>(1/2)</a:t>
            </a:r>
            <a:endParaRPr lang="en-US" sz="2000" dirty="0">
              <a:solidFill>
                <a:schemeClr val="bg1"/>
              </a:solidFill>
              <a:latin typeface="Arial" charset="0"/>
              <a:ea typeface="Arial" charset="0"/>
              <a:cs typeface="Arial" charset="0"/>
            </a:endParaRPr>
          </a:p>
        </p:txBody>
      </p:sp>
      <p:sp>
        <p:nvSpPr>
          <p:cNvPr id="37" name="Title 1"/>
          <p:cNvSpPr txBox="1">
            <a:spLocks/>
          </p:cNvSpPr>
          <p:nvPr/>
        </p:nvSpPr>
        <p:spPr>
          <a:xfrm>
            <a:off x="1101237" y="260648"/>
            <a:ext cx="9603275" cy="3795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0" i="0" kern="1200" cap="all">
                <a:solidFill>
                  <a:schemeClr val="bg1"/>
                </a:solidFill>
                <a:effectLst/>
                <a:latin typeface="Alido" charset="0"/>
                <a:ea typeface="Alido" charset="0"/>
                <a:cs typeface="Alido" charset="0"/>
              </a:defRPr>
            </a:lvl1pPr>
          </a:lstStyle>
          <a:p>
            <a:r>
              <a:rPr lang="en-US" sz="2000" b="1" smtClean="0">
                <a:latin typeface="Arial" charset="0"/>
                <a:ea typeface="Arial" charset="0"/>
                <a:cs typeface="Arial" charset="0"/>
              </a:rPr>
              <a:t>L’ATOUT CLÉ : L’ALGORITHME APB-1</a:t>
            </a:r>
            <a:endParaRPr lang="en-US" sz="2000" b="1" dirty="0">
              <a:latin typeface="Arial" charset="0"/>
              <a:ea typeface="Arial" charset="0"/>
              <a:cs typeface="Arial" charset="0"/>
            </a:endParaRPr>
          </a:p>
        </p:txBody>
      </p:sp>
      <p:sp>
        <p:nvSpPr>
          <p:cNvPr id="3" name="Slide Number Placeholder 2"/>
          <p:cNvSpPr>
            <a:spLocks noGrp="1"/>
          </p:cNvSpPr>
          <p:nvPr>
            <p:ph type="sldNum" sz="quarter" idx="4"/>
          </p:nvPr>
        </p:nvSpPr>
        <p:spPr>
          <a:xfrm>
            <a:off x="11749420" y="6619460"/>
            <a:ext cx="395252" cy="265924"/>
          </a:xfrm>
        </p:spPr>
        <p:txBody>
          <a:bodyPr/>
          <a:lstStyle/>
          <a:p>
            <a:fld id="{6D22F896-40B5-4ADD-8801-0D06FADFA095}" type="slidenum">
              <a:rPr lang="en-US" smtClean="0"/>
              <a:pPr/>
              <a:t>6</a:t>
            </a:fld>
            <a:endParaRPr lang="en-US" dirty="0"/>
          </a:p>
        </p:txBody>
      </p:sp>
      <p:sp>
        <p:nvSpPr>
          <p:cNvPr id="5" name="ZoneTexte 4"/>
          <p:cNvSpPr txBox="1"/>
          <p:nvPr/>
        </p:nvSpPr>
        <p:spPr>
          <a:xfrm>
            <a:off x="4788893" y="2624117"/>
            <a:ext cx="3239734" cy="701731"/>
          </a:xfrm>
          <a:prstGeom prst="rect">
            <a:avLst/>
          </a:prstGeom>
          <a:noFill/>
        </p:spPr>
        <p:txBody>
          <a:bodyPr wrap="square" rtlCol="0">
            <a:spAutoFit/>
          </a:bodyPr>
          <a:lstStyle/>
          <a:p>
            <a:pPr lvl="0" defTabSz="914400">
              <a:lnSpc>
                <a:spcPct val="110000"/>
              </a:lnSpc>
              <a:spcBef>
                <a:spcPts val="600"/>
              </a:spcBef>
              <a:spcAft>
                <a:spcPts val="1000"/>
              </a:spcAft>
            </a:pPr>
            <a:r>
              <a:rPr lang="en-US" sz="1200" dirty="0">
                <a:solidFill>
                  <a:schemeClr val="accent5"/>
                </a:solidFill>
                <a:latin typeface="Montserrat" charset="0"/>
                <a:ea typeface="Montserrat" charset="0"/>
                <a:cs typeface="Montserrat" charset="0"/>
              </a:rPr>
              <a:t>L</a:t>
            </a:r>
            <a:r>
              <a:rPr lang="fr-FR" sz="1200" dirty="0">
                <a:solidFill>
                  <a:schemeClr val="accent5"/>
                </a:solidFill>
                <a:latin typeface="Montserrat" charset="0"/>
                <a:ea typeface="Montserrat" charset="0"/>
                <a:cs typeface="Montserrat" charset="0"/>
              </a:rPr>
              <a:t>es titres considérés comme éligibles, c’est-à-dire susceptibles de générer un gain, sont ensuite évalués. </a:t>
            </a:r>
          </a:p>
        </p:txBody>
      </p:sp>
      <p:sp>
        <p:nvSpPr>
          <p:cNvPr id="6" name="ZoneTexte 5"/>
          <p:cNvSpPr txBox="1"/>
          <p:nvPr/>
        </p:nvSpPr>
        <p:spPr>
          <a:xfrm>
            <a:off x="8477231" y="2214126"/>
            <a:ext cx="3166899" cy="1522735"/>
          </a:xfrm>
          <a:prstGeom prst="rect">
            <a:avLst/>
          </a:prstGeom>
          <a:noFill/>
        </p:spPr>
        <p:txBody>
          <a:bodyPr wrap="square" rtlCol="0">
            <a:spAutoFit/>
          </a:bodyPr>
          <a:lstStyle/>
          <a:p>
            <a:pPr lvl="0" defTabSz="914400">
              <a:lnSpc>
                <a:spcPct val="110000"/>
              </a:lnSpc>
              <a:spcBef>
                <a:spcPts val="1500"/>
              </a:spcBef>
            </a:pPr>
            <a:r>
              <a:rPr lang="fr-FR" sz="1200" cap="all" spc="75" dirty="0">
                <a:solidFill>
                  <a:schemeClr val="accent5"/>
                </a:solidFill>
                <a:latin typeface="Montserrat" charset="0"/>
                <a:ea typeface="Montserrat" charset="0"/>
                <a:cs typeface="Montserrat" charset="0"/>
              </a:rPr>
              <a:t>Etape 3- </a:t>
            </a:r>
            <a:r>
              <a:rPr lang="fr-FR" sz="1200" b="1" cap="all" spc="75" dirty="0" smtClean="0">
                <a:solidFill>
                  <a:schemeClr val="accent5"/>
                </a:solidFill>
                <a:latin typeface="Montserrat" charset="0"/>
                <a:ea typeface="Montserrat" charset="0"/>
                <a:cs typeface="Montserrat" charset="0"/>
              </a:rPr>
              <a:t>FILTRAGE</a:t>
            </a:r>
            <a:endParaRPr lang="en-US" sz="1200" b="1" cap="all" spc="75" dirty="0">
              <a:solidFill>
                <a:schemeClr val="accent5"/>
              </a:solidFill>
              <a:latin typeface="Montserrat" charset="0"/>
              <a:ea typeface="Montserrat" charset="0"/>
              <a:cs typeface="Montserrat" charset="0"/>
            </a:endParaRPr>
          </a:p>
          <a:p>
            <a:pPr lvl="0" defTabSz="914400">
              <a:lnSpc>
                <a:spcPct val="110000"/>
              </a:lnSpc>
              <a:spcBef>
                <a:spcPts val="1500"/>
              </a:spcBef>
            </a:pPr>
            <a:r>
              <a:rPr lang="fr-FR" sz="1200" dirty="0" smtClean="0">
                <a:solidFill>
                  <a:schemeClr val="accent5"/>
                </a:solidFill>
                <a:latin typeface="Montserrat" charset="0"/>
                <a:ea typeface="Montserrat" charset="0"/>
                <a:cs typeface="Montserrat" charset="0"/>
              </a:rPr>
              <a:t>La </a:t>
            </a:r>
            <a:r>
              <a:rPr lang="fr-FR" sz="1200" dirty="0">
                <a:solidFill>
                  <a:schemeClr val="accent5"/>
                </a:solidFill>
                <a:latin typeface="Montserrat" charset="0"/>
                <a:ea typeface="Montserrat" charset="0"/>
                <a:cs typeface="Montserrat" charset="0"/>
              </a:rPr>
              <a:t>troisième étape du processus consiste à appliquer un filtrage sur les meilleurs titres identifiés à l’issue de l’étape précédente afin d’éliminer les aberrations statistiques. </a:t>
            </a:r>
            <a:endParaRPr lang="en-US" sz="1200" dirty="0">
              <a:solidFill>
                <a:schemeClr val="accent5"/>
              </a:solidFill>
              <a:latin typeface="Montserrat" charset="0"/>
              <a:ea typeface="Montserrat" charset="0"/>
              <a:cs typeface="Montserrat" charset="0"/>
            </a:endParaRPr>
          </a:p>
        </p:txBody>
      </p:sp>
      <p:grpSp>
        <p:nvGrpSpPr>
          <p:cNvPr id="35" name="Group 7"/>
          <p:cNvGrpSpPr/>
          <p:nvPr/>
        </p:nvGrpSpPr>
        <p:grpSpPr>
          <a:xfrm>
            <a:off x="5058695" y="3801730"/>
            <a:ext cx="6941963" cy="2817729"/>
            <a:chOff x="248476" y="3813150"/>
            <a:chExt cx="6308561" cy="4184534"/>
          </a:xfrm>
        </p:grpSpPr>
        <p:sp>
          <p:nvSpPr>
            <p:cNvPr id="38" name="Espace réservé du contenu 5"/>
            <p:cNvSpPr txBox="1">
              <a:spLocks/>
            </p:cNvSpPr>
            <p:nvPr/>
          </p:nvSpPr>
          <p:spPr>
            <a:xfrm>
              <a:off x="248476" y="4720926"/>
              <a:ext cx="5511330" cy="1793229"/>
            </a:xfrm>
            <a:prstGeom prst="rect">
              <a:avLst/>
            </a:prstGeom>
          </p:spPr>
          <p:txBody>
            <a:bodyPr>
              <a:normAutofit/>
            </a:bodyPr>
            <a:lstStyle>
              <a:lvl1pPr marL="420624" indent="-384048" algn="l" rtl="0" eaLnBrk="1" latinLnBrk="0" hangingPunct="1">
                <a:spcBef>
                  <a:spcPct val="20000"/>
                </a:spcBef>
                <a:buClr>
                  <a:schemeClr val="accent1"/>
                </a:buClr>
                <a:buSzPct val="80000"/>
                <a:buFont typeface="Wingdings 2"/>
                <a:buChar char=""/>
                <a:defRPr kumimoji="0" sz="3200" kern="1200">
                  <a:solidFill>
                    <a:schemeClr val="bg2"/>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bg2"/>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bg2"/>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bg2"/>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bg2"/>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pPr marL="36576" indent="0" algn="just">
                <a:buFont typeface="Wingdings 2"/>
                <a:buNone/>
              </a:pPr>
              <a:endParaRPr lang="fr-FR" sz="1600" dirty="0">
                <a:latin typeface="Montserrat" charset="0"/>
                <a:ea typeface="Montserrat" charset="0"/>
                <a:cs typeface="Montserrat" charset="0"/>
              </a:endParaRPr>
            </a:p>
          </p:txBody>
        </p:sp>
        <p:sp>
          <p:nvSpPr>
            <p:cNvPr id="39" name="Espace réservé du contenu 5"/>
            <p:cNvSpPr txBox="1">
              <a:spLocks/>
            </p:cNvSpPr>
            <p:nvPr/>
          </p:nvSpPr>
          <p:spPr>
            <a:xfrm>
              <a:off x="365357" y="6674356"/>
              <a:ext cx="5590710" cy="1323328"/>
            </a:xfrm>
            <a:prstGeom prst="rect">
              <a:avLst/>
            </a:prstGeom>
          </p:spPr>
          <p:txBody>
            <a:bodyPr vert="horz">
              <a:normAutofit/>
            </a:bodyPr>
            <a:lstStyle>
              <a:lvl1pPr marL="420624" indent="-384048" algn="l" rtl="0" eaLnBrk="1" latinLnBrk="0" hangingPunct="1">
                <a:spcBef>
                  <a:spcPct val="20000"/>
                </a:spcBef>
                <a:buClr>
                  <a:schemeClr val="accent1"/>
                </a:buClr>
                <a:buSzPct val="80000"/>
                <a:buFont typeface="Wingdings 2"/>
                <a:buChar char=""/>
                <a:defRPr kumimoji="0" sz="24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0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18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16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16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pPr algn="just"/>
              <a:endParaRPr lang="fr-FR" sz="1400" dirty="0">
                <a:solidFill>
                  <a:srgbClr val="002060"/>
                </a:solidFill>
              </a:endParaRPr>
            </a:p>
          </p:txBody>
        </p:sp>
        <p:sp>
          <p:nvSpPr>
            <p:cNvPr id="40" name="Trapezoid 10"/>
            <p:cNvSpPr/>
            <p:nvPr/>
          </p:nvSpPr>
          <p:spPr>
            <a:xfrm rot="5400000">
              <a:off x="2457417" y="5562316"/>
              <a:ext cx="2380231" cy="465408"/>
            </a:xfrm>
            <a:prstGeom prst="trapezoid">
              <a:avLst>
                <a:gd name="adj" fmla="val 56461"/>
              </a:avLst>
            </a:prstGeom>
            <a:solidFill>
              <a:srgbClr val="0279C2"/>
            </a:solidFill>
            <a:ln>
              <a:noFill/>
            </a:ln>
            <a:effectLst>
              <a:outerShdw blurRad="57150" dist="19050" dir="5400000" algn="ctr" rotWithShape="0">
                <a:srgbClr val="000000">
                  <a:alpha val="63000"/>
                </a:srgbClr>
              </a:outerShdw>
            </a:effectLst>
          </p:spPr>
          <p:txBody>
            <a:bodyPr vert="vert270" lIns="0" rIns="0" rtlCol="0" anchor="ctr">
              <a:noAutofit/>
            </a:bodyP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smtClean="0">
                <a:ln>
                  <a:noFill/>
                </a:ln>
                <a:solidFill>
                  <a:prstClr val="white"/>
                </a:solidFill>
                <a:effectLst/>
                <a:uLnTx/>
                <a:uFillTx/>
                <a:latin typeface="Calibri" panose="020F0502020204030204"/>
                <a:ea typeface=""/>
                <a:cs typeface=""/>
              </a:endParaRPr>
            </a:p>
          </p:txBody>
        </p:sp>
        <p:sp>
          <p:nvSpPr>
            <p:cNvPr id="41" name="Right Arrow 11"/>
            <p:cNvSpPr/>
            <p:nvPr/>
          </p:nvSpPr>
          <p:spPr>
            <a:xfrm>
              <a:off x="5632412" y="5653969"/>
              <a:ext cx="647311" cy="185231"/>
            </a:xfrm>
            <a:prstGeom prst="rightArrow">
              <a:avLst/>
            </a:prstGeom>
            <a:solidFill>
              <a:srgbClr val="0279C2"/>
            </a:solidFill>
            <a:ln>
              <a:noFill/>
            </a:ln>
            <a:effectLst>
              <a:outerShdw blurRad="57150" dist="19050" dir="5400000" algn="ctr" rotWithShape="0">
                <a:srgbClr val="000000">
                  <a:alpha val="63000"/>
                </a:srgbClr>
              </a:outerShdw>
            </a:effectLst>
          </p:spPr>
          <p:txBody>
            <a:bodyPr vert="vert270" lIns="0" rIns="0" rtlCol="0" anchor="ctr">
              <a:noAutofit/>
            </a:bodyPr>
            <a:lstStyle/>
            <a:p>
              <a:pPr algn="r"/>
              <a:endParaRPr lang="en-US" sz="1600" kern="0">
                <a:solidFill>
                  <a:prstClr val="white"/>
                </a:solidFill>
                <a:latin typeface="Calibri" panose="020F0502020204030204"/>
                <a:ea typeface=""/>
                <a:cs typeface=""/>
              </a:endParaRPr>
            </a:p>
          </p:txBody>
        </p:sp>
        <p:sp>
          <p:nvSpPr>
            <p:cNvPr id="42" name="TextBox 12"/>
            <p:cNvSpPr txBox="1"/>
            <p:nvPr/>
          </p:nvSpPr>
          <p:spPr>
            <a:xfrm rot="5400000">
              <a:off x="2553709" y="5849238"/>
              <a:ext cx="2240443" cy="326184"/>
            </a:xfrm>
            <a:prstGeom prst="rect">
              <a:avLst/>
            </a:prstGeom>
            <a:noFill/>
          </p:spPr>
          <p:txBody>
            <a:bodyPr wrap="square" rtlCol="0">
              <a:spAutoFit/>
            </a:bodyPr>
            <a:lstStyle/>
            <a:p>
              <a:r>
                <a:rPr lang="en-US" sz="1400" dirty="0" smtClean="0">
                  <a:solidFill>
                    <a:prstClr val="white"/>
                  </a:solidFill>
                  <a:latin typeface="Calibri" panose="020F0502020204030204"/>
                </a:rPr>
                <a:t>EVALUATION</a:t>
              </a:r>
              <a:endParaRPr lang="en-US" sz="1400" dirty="0">
                <a:solidFill>
                  <a:prstClr val="white"/>
                </a:solidFill>
                <a:latin typeface="Calibri" panose="020F0502020204030204"/>
              </a:endParaRPr>
            </a:p>
          </p:txBody>
        </p:sp>
        <p:sp>
          <p:nvSpPr>
            <p:cNvPr id="43" name="Rectangle 42"/>
            <p:cNvSpPr/>
            <p:nvPr/>
          </p:nvSpPr>
          <p:spPr>
            <a:xfrm>
              <a:off x="349210" y="3952873"/>
              <a:ext cx="1596123" cy="512309"/>
            </a:xfrm>
            <a:prstGeom prst="rect">
              <a:avLst/>
            </a:prstGeom>
            <a:gradFill rotWithShape="1">
              <a:gsLst>
                <a:gs pos="0">
                  <a:srgbClr val="70AD47">
                    <a:satMod val="103000"/>
                    <a:lumMod val="102000"/>
                    <a:tint val="94000"/>
                  </a:srgbClr>
                </a:gs>
                <a:gs pos="50000">
                  <a:srgbClr val="70AD47">
                    <a:satMod val="110000"/>
                    <a:lumMod val="100000"/>
                    <a:shade val="100000"/>
                  </a:srgbClr>
                </a:gs>
                <a:gs pos="100000">
                  <a:srgbClr val="70AD47">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prstClr val="white"/>
                  </a:solidFill>
                  <a:effectLst/>
                  <a:uLnTx/>
                  <a:uFillTx/>
                  <a:latin typeface="Calibri" panose="020F0502020204030204"/>
                  <a:ea typeface=""/>
                  <a:cs typeface=""/>
                </a:rPr>
                <a:t>Action: INTC</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err="1" smtClean="0">
                  <a:ln>
                    <a:noFill/>
                  </a:ln>
                  <a:solidFill>
                    <a:prstClr val="white"/>
                  </a:solidFill>
                  <a:effectLst/>
                  <a:uLnTx/>
                  <a:uFillTx/>
                  <a:latin typeface="Calibri" panose="020F0502020204030204"/>
                  <a:ea typeface=""/>
                  <a:cs typeface=""/>
                </a:rPr>
                <a:t>Méthode</a:t>
              </a:r>
              <a:r>
                <a:rPr kumimoji="0" lang="en-US" sz="1100" b="0" i="0" u="none" strike="noStrike" kern="0" cap="none" spc="0" normalizeH="0" baseline="0" noProof="0" dirty="0" smtClean="0">
                  <a:ln>
                    <a:noFill/>
                  </a:ln>
                  <a:solidFill>
                    <a:prstClr val="white"/>
                  </a:solidFill>
                  <a:effectLst/>
                  <a:uLnTx/>
                  <a:uFillTx/>
                  <a:latin typeface="Calibri" panose="020F0502020204030204"/>
                  <a:ea typeface=""/>
                  <a:cs typeface=""/>
                </a:rPr>
                <a:t>: 1</a:t>
              </a:r>
            </a:p>
          </p:txBody>
        </p:sp>
        <p:sp>
          <p:nvSpPr>
            <p:cNvPr id="44" name="Rectangle 43"/>
            <p:cNvSpPr/>
            <p:nvPr/>
          </p:nvSpPr>
          <p:spPr>
            <a:xfrm>
              <a:off x="349210" y="4635951"/>
              <a:ext cx="1596123" cy="512309"/>
            </a:xfrm>
            <a:prstGeom prst="rect">
              <a:avLst/>
            </a:prstGeom>
            <a:gradFill rotWithShape="1">
              <a:gsLst>
                <a:gs pos="0">
                  <a:srgbClr val="70AD47">
                    <a:satMod val="103000"/>
                    <a:lumMod val="102000"/>
                    <a:tint val="94000"/>
                  </a:srgbClr>
                </a:gs>
                <a:gs pos="50000">
                  <a:srgbClr val="70AD47">
                    <a:satMod val="110000"/>
                    <a:lumMod val="100000"/>
                    <a:shade val="100000"/>
                  </a:srgbClr>
                </a:gs>
                <a:gs pos="100000">
                  <a:srgbClr val="70AD47">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prstClr val="white"/>
                  </a:solidFill>
                  <a:effectLst/>
                  <a:uLnTx/>
                  <a:uFillTx/>
                  <a:latin typeface="Calibri" panose="020F0502020204030204"/>
                  <a:ea typeface=""/>
                  <a:cs typeface=""/>
                </a:rPr>
                <a:t>Action: INTC</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err="1" smtClean="0">
                  <a:ln>
                    <a:noFill/>
                  </a:ln>
                  <a:solidFill>
                    <a:prstClr val="white"/>
                  </a:solidFill>
                  <a:effectLst/>
                  <a:uLnTx/>
                  <a:uFillTx/>
                  <a:latin typeface="Calibri" panose="020F0502020204030204"/>
                  <a:ea typeface=""/>
                  <a:cs typeface=""/>
                </a:rPr>
                <a:t>Méthode</a:t>
              </a:r>
              <a:r>
                <a:rPr kumimoji="0" lang="en-US" sz="1100" b="0" i="0" u="none" strike="noStrike" kern="0" cap="none" spc="0" normalizeH="0" baseline="0" noProof="0" dirty="0" smtClean="0">
                  <a:ln>
                    <a:noFill/>
                  </a:ln>
                  <a:solidFill>
                    <a:prstClr val="white"/>
                  </a:solidFill>
                  <a:effectLst/>
                  <a:uLnTx/>
                  <a:uFillTx/>
                  <a:latin typeface="Calibri" panose="020F0502020204030204"/>
                  <a:ea typeface=""/>
                  <a:cs typeface=""/>
                </a:rPr>
                <a:t>: 2</a:t>
              </a:r>
            </a:p>
          </p:txBody>
        </p:sp>
        <p:sp>
          <p:nvSpPr>
            <p:cNvPr id="45" name="Rectangle 44"/>
            <p:cNvSpPr/>
            <p:nvPr/>
          </p:nvSpPr>
          <p:spPr>
            <a:xfrm>
              <a:off x="349210" y="5319030"/>
              <a:ext cx="1596123" cy="512309"/>
            </a:xfrm>
            <a:prstGeom prst="rect">
              <a:avLst/>
            </a:prstGeom>
            <a:gradFill rotWithShape="1">
              <a:gsLst>
                <a:gs pos="0">
                  <a:srgbClr val="70AD47">
                    <a:satMod val="103000"/>
                    <a:lumMod val="102000"/>
                    <a:tint val="94000"/>
                  </a:srgbClr>
                </a:gs>
                <a:gs pos="50000">
                  <a:srgbClr val="70AD47">
                    <a:satMod val="110000"/>
                    <a:lumMod val="100000"/>
                    <a:shade val="100000"/>
                  </a:srgbClr>
                </a:gs>
                <a:gs pos="100000">
                  <a:srgbClr val="70AD47">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prstClr val="white"/>
                  </a:solidFill>
                  <a:effectLst/>
                  <a:uLnTx/>
                  <a:uFillTx/>
                  <a:latin typeface="Calibri" panose="020F0502020204030204"/>
                  <a:ea typeface=""/>
                  <a:cs typeface=""/>
                </a:rPr>
                <a:t>Action: INTC</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smtClean="0">
                  <a:ln>
                    <a:noFill/>
                  </a:ln>
                  <a:solidFill>
                    <a:prstClr val="white"/>
                  </a:solidFill>
                  <a:effectLst/>
                  <a:uLnTx/>
                  <a:uFillTx/>
                  <a:latin typeface="Calibri" panose="020F0502020204030204"/>
                  <a:ea typeface=""/>
                  <a:cs typeface=""/>
                </a:rPr>
                <a:t>Méthode</a:t>
              </a:r>
              <a:r>
                <a:rPr kumimoji="0" lang="en-US" sz="1200" b="0" i="0" u="none" strike="noStrike" kern="0" cap="none" spc="0" normalizeH="0" baseline="0" noProof="0" dirty="0" smtClean="0">
                  <a:ln>
                    <a:noFill/>
                  </a:ln>
                  <a:solidFill>
                    <a:prstClr val="white"/>
                  </a:solidFill>
                  <a:effectLst/>
                  <a:uLnTx/>
                  <a:uFillTx/>
                  <a:latin typeface="Calibri" panose="020F0502020204030204"/>
                  <a:ea typeface=""/>
                  <a:cs typeface=""/>
                </a:rPr>
                <a:t>: 3</a:t>
              </a:r>
            </a:p>
          </p:txBody>
        </p:sp>
        <p:sp>
          <p:nvSpPr>
            <p:cNvPr id="46" name="Rectangle 45"/>
            <p:cNvSpPr/>
            <p:nvPr/>
          </p:nvSpPr>
          <p:spPr>
            <a:xfrm>
              <a:off x="349210" y="6002108"/>
              <a:ext cx="1596123" cy="512309"/>
            </a:xfrm>
            <a:prstGeom prst="rect">
              <a:avLst/>
            </a:prstGeom>
            <a:gradFill rotWithShape="1">
              <a:gsLst>
                <a:gs pos="0">
                  <a:srgbClr val="70AD47">
                    <a:satMod val="103000"/>
                    <a:lumMod val="102000"/>
                    <a:tint val="94000"/>
                  </a:srgbClr>
                </a:gs>
                <a:gs pos="50000">
                  <a:srgbClr val="70AD47">
                    <a:satMod val="110000"/>
                    <a:lumMod val="100000"/>
                    <a:shade val="100000"/>
                  </a:srgbClr>
                </a:gs>
                <a:gs pos="100000">
                  <a:srgbClr val="70AD47">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prstClr val="white"/>
                  </a:solidFill>
                  <a:effectLst/>
                  <a:uLnTx/>
                  <a:uFillTx/>
                  <a:latin typeface="Calibri" panose="020F0502020204030204"/>
                  <a:ea typeface=""/>
                  <a:cs typeface=""/>
                </a:rPr>
                <a:t>Action: AAPL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smtClean="0">
                  <a:ln>
                    <a:noFill/>
                  </a:ln>
                  <a:solidFill>
                    <a:prstClr val="white"/>
                  </a:solidFill>
                  <a:effectLst/>
                  <a:uLnTx/>
                  <a:uFillTx/>
                  <a:latin typeface="Calibri" panose="020F0502020204030204"/>
                  <a:ea typeface=""/>
                  <a:cs typeface=""/>
                </a:rPr>
                <a:t>Méthode</a:t>
              </a:r>
              <a:r>
                <a:rPr kumimoji="0" lang="en-US" sz="1200" b="0" i="0" u="none" strike="noStrike" kern="0" cap="none" spc="0" normalizeH="0" baseline="0" noProof="0" dirty="0" smtClean="0">
                  <a:ln>
                    <a:noFill/>
                  </a:ln>
                  <a:solidFill>
                    <a:prstClr val="white"/>
                  </a:solidFill>
                  <a:effectLst/>
                  <a:uLnTx/>
                  <a:uFillTx/>
                  <a:latin typeface="Calibri" panose="020F0502020204030204"/>
                  <a:ea typeface=""/>
                  <a:cs typeface=""/>
                </a:rPr>
                <a:t>: 1</a:t>
              </a:r>
            </a:p>
          </p:txBody>
        </p:sp>
        <p:sp>
          <p:nvSpPr>
            <p:cNvPr id="47" name="Rectangle 46"/>
            <p:cNvSpPr/>
            <p:nvPr/>
          </p:nvSpPr>
          <p:spPr>
            <a:xfrm>
              <a:off x="349210" y="7104348"/>
              <a:ext cx="1596123" cy="512309"/>
            </a:xfrm>
            <a:prstGeom prst="rect">
              <a:avLst/>
            </a:prstGeom>
            <a:gradFill rotWithShape="1">
              <a:gsLst>
                <a:gs pos="0">
                  <a:srgbClr val="70AD47">
                    <a:satMod val="103000"/>
                    <a:lumMod val="102000"/>
                    <a:tint val="94000"/>
                  </a:srgbClr>
                </a:gs>
                <a:gs pos="50000">
                  <a:srgbClr val="70AD47">
                    <a:satMod val="110000"/>
                    <a:lumMod val="100000"/>
                    <a:shade val="100000"/>
                  </a:srgbClr>
                </a:gs>
                <a:gs pos="100000">
                  <a:srgbClr val="70AD47">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prstClr val="white"/>
                  </a:solidFill>
                  <a:effectLst/>
                  <a:uLnTx/>
                  <a:uFillTx/>
                  <a:latin typeface="Calibri" panose="020F0502020204030204"/>
                  <a:ea typeface=""/>
                  <a:cs typeface=""/>
                </a:rPr>
                <a:t>Action: IBM</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smtClean="0">
                  <a:ln>
                    <a:noFill/>
                  </a:ln>
                  <a:solidFill>
                    <a:prstClr val="white"/>
                  </a:solidFill>
                  <a:effectLst/>
                  <a:uLnTx/>
                  <a:uFillTx/>
                  <a:latin typeface="Calibri" panose="020F0502020204030204"/>
                  <a:ea typeface=""/>
                  <a:cs typeface=""/>
                </a:rPr>
                <a:t>Méthode</a:t>
              </a:r>
              <a:r>
                <a:rPr kumimoji="0" lang="en-US" sz="1200" b="0" i="0" u="none" strike="noStrike" kern="0" cap="none" spc="0" normalizeH="0" baseline="0" noProof="0" dirty="0" smtClean="0">
                  <a:ln>
                    <a:noFill/>
                  </a:ln>
                  <a:solidFill>
                    <a:prstClr val="white"/>
                  </a:solidFill>
                  <a:effectLst/>
                  <a:uLnTx/>
                  <a:uFillTx/>
                  <a:latin typeface="Calibri" panose="020F0502020204030204"/>
                  <a:ea typeface=""/>
                  <a:cs typeface=""/>
                </a:rPr>
                <a:t>: 2</a:t>
              </a:r>
            </a:p>
          </p:txBody>
        </p:sp>
        <p:sp>
          <p:nvSpPr>
            <p:cNvPr id="48" name="TextBox 18"/>
            <p:cNvSpPr txBox="1"/>
            <p:nvPr/>
          </p:nvSpPr>
          <p:spPr>
            <a:xfrm rot="5400000">
              <a:off x="822808" y="6405284"/>
              <a:ext cx="755290" cy="69923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4400" b="0" i="0" u="none" strike="noStrike" kern="0" cap="none" spc="0" normalizeH="0" baseline="0" noProof="0" dirty="0" smtClean="0">
                  <a:ln>
                    <a:noFill/>
                  </a:ln>
                  <a:solidFill>
                    <a:srgbClr val="92D050"/>
                  </a:solidFill>
                  <a:effectLst/>
                  <a:uLnTx/>
                  <a:uFillTx/>
                  <a:latin typeface="Aharoni" panose="02010803020104030203" pitchFamily="2" charset="-79"/>
                  <a:cs typeface="Aharoni" panose="02010803020104030203" pitchFamily="2" charset="-79"/>
                </a:rPr>
                <a:t>…</a:t>
              </a:r>
            </a:p>
          </p:txBody>
        </p:sp>
        <p:cxnSp>
          <p:nvCxnSpPr>
            <p:cNvPr id="49" name="Elbow Connector 19"/>
            <p:cNvCxnSpPr/>
            <p:nvPr/>
          </p:nvCxnSpPr>
          <p:spPr>
            <a:xfrm>
              <a:off x="1958170" y="4209028"/>
              <a:ext cx="1470830" cy="647340"/>
            </a:xfrm>
            <a:prstGeom prst="bentConnector3">
              <a:avLst>
                <a:gd name="adj1" fmla="val 79733"/>
              </a:avLst>
            </a:prstGeom>
            <a:noFill/>
            <a:ln w="19050" cap="flat" cmpd="sng" algn="ctr">
              <a:solidFill>
                <a:srgbClr val="0070C0"/>
              </a:solidFill>
              <a:prstDash val="solid"/>
              <a:miter lim="800000"/>
              <a:tailEnd type="triangle" w="lg" len="lg"/>
            </a:ln>
            <a:effectLst/>
          </p:spPr>
        </p:cxnSp>
        <p:cxnSp>
          <p:nvCxnSpPr>
            <p:cNvPr id="50" name="Elbow Connector 20"/>
            <p:cNvCxnSpPr/>
            <p:nvPr/>
          </p:nvCxnSpPr>
          <p:spPr>
            <a:xfrm>
              <a:off x="1945333" y="4892106"/>
              <a:ext cx="1483667" cy="354629"/>
            </a:xfrm>
            <a:prstGeom prst="bentConnector3">
              <a:avLst>
                <a:gd name="adj1" fmla="val 50000"/>
              </a:avLst>
            </a:prstGeom>
            <a:noFill/>
            <a:ln w="19050" cap="flat" cmpd="sng" algn="ctr">
              <a:solidFill>
                <a:srgbClr val="0070C0"/>
              </a:solidFill>
              <a:prstDash val="solid"/>
              <a:miter lim="800000"/>
              <a:tailEnd type="triangle" w="lg" len="lg"/>
            </a:ln>
            <a:effectLst/>
          </p:spPr>
        </p:cxnSp>
        <p:cxnSp>
          <p:nvCxnSpPr>
            <p:cNvPr id="51" name="Elbow Connector 22"/>
            <p:cNvCxnSpPr>
              <a:stCxn id="52" idx="3"/>
            </p:cNvCxnSpPr>
            <p:nvPr/>
          </p:nvCxnSpPr>
          <p:spPr>
            <a:xfrm flipV="1">
              <a:off x="1945333" y="6123485"/>
              <a:ext cx="1483667" cy="134778"/>
            </a:xfrm>
            <a:prstGeom prst="bentConnector3">
              <a:avLst/>
            </a:prstGeom>
            <a:noFill/>
            <a:ln w="19050" cap="flat" cmpd="sng" algn="ctr">
              <a:solidFill>
                <a:srgbClr val="0070C0"/>
              </a:solidFill>
              <a:prstDash val="solid"/>
              <a:miter lim="800000"/>
              <a:tailEnd type="triangle" w="lg" len="lg"/>
            </a:ln>
            <a:effectLst/>
          </p:spPr>
        </p:cxnSp>
        <p:cxnSp>
          <p:nvCxnSpPr>
            <p:cNvPr id="52" name="Elbow Connector 23"/>
            <p:cNvCxnSpPr/>
            <p:nvPr/>
          </p:nvCxnSpPr>
          <p:spPr>
            <a:xfrm flipV="1">
              <a:off x="1945333" y="6702370"/>
              <a:ext cx="1469496" cy="658133"/>
            </a:xfrm>
            <a:prstGeom prst="bentConnector3">
              <a:avLst>
                <a:gd name="adj1" fmla="val 50000"/>
              </a:avLst>
            </a:prstGeom>
            <a:noFill/>
            <a:ln w="19050" cap="flat" cmpd="sng" algn="ctr">
              <a:solidFill>
                <a:srgbClr val="0070C0"/>
              </a:solidFill>
              <a:prstDash val="solid"/>
              <a:miter lim="800000"/>
              <a:tailEnd type="triangle" w="lg" len="lg"/>
            </a:ln>
            <a:effectLst/>
          </p:spPr>
        </p:cxnSp>
        <p:sp>
          <p:nvSpPr>
            <p:cNvPr id="53" name="TextBox 24"/>
            <p:cNvSpPr txBox="1"/>
            <p:nvPr/>
          </p:nvSpPr>
          <p:spPr>
            <a:xfrm>
              <a:off x="1945332" y="3813150"/>
              <a:ext cx="758173" cy="42574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rgbClr val="475A8B"/>
                  </a:solidFill>
                  <a:effectLst/>
                  <a:uLnTx/>
                  <a:uFillTx/>
                  <a:latin typeface="Calibri" panose="020F0502020204030204"/>
                </a:rPr>
                <a:t>Buy INTC </a:t>
              </a:r>
            </a:p>
          </p:txBody>
        </p:sp>
        <p:sp>
          <p:nvSpPr>
            <p:cNvPr id="54" name="TextBox 25"/>
            <p:cNvSpPr txBox="1"/>
            <p:nvPr/>
          </p:nvSpPr>
          <p:spPr>
            <a:xfrm>
              <a:off x="1956532" y="4521661"/>
              <a:ext cx="1034388" cy="42574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rgbClr val="475A8B"/>
                  </a:solidFill>
                  <a:effectLst/>
                  <a:uLnTx/>
                  <a:uFillTx/>
                  <a:latin typeface="Calibri" panose="020F0502020204030204"/>
                </a:rPr>
                <a:t>No Buy INTC </a:t>
              </a:r>
            </a:p>
          </p:txBody>
        </p:sp>
        <p:sp>
          <p:nvSpPr>
            <p:cNvPr id="55" name="TextBox 26"/>
            <p:cNvSpPr txBox="1"/>
            <p:nvPr/>
          </p:nvSpPr>
          <p:spPr>
            <a:xfrm>
              <a:off x="1945332" y="5179306"/>
              <a:ext cx="949579" cy="42574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rgbClr val="475A8B"/>
                  </a:solidFill>
                  <a:effectLst/>
                  <a:uLnTx/>
                  <a:uFillTx/>
                  <a:latin typeface="Calibri" panose="020F0502020204030204"/>
                </a:rPr>
                <a:t>No Buy INTC </a:t>
              </a:r>
            </a:p>
          </p:txBody>
        </p:sp>
        <p:sp>
          <p:nvSpPr>
            <p:cNvPr id="56" name="TextBox 27"/>
            <p:cNvSpPr txBox="1"/>
            <p:nvPr/>
          </p:nvSpPr>
          <p:spPr>
            <a:xfrm>
              <a:off x="1956532" y="5898379"/>
              <a:ext cx="938379" cy="42574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rgbClr val="475A8B"/>
                  </a:solidFill>
                  <a:effectLst/>
                  <a:uLnTx/>
                  <a:uFillTx/>
                  <a:latin typeface="Calibri" panose="020F0502020204030204"/>
                </a:rPr>
                <a:t>Buy AAPL</a:t>
              </a:r>
            </a:p>
          </p:txBody>
        </p:sp>
        <p:sp>
          <p:nvSpPr>
            <p:cNvPr id="57" name="TextBox 28"/>
            <p:cNvSpPr txBox="1"/>
            <p:nvPr/>
          </p:nvSpPr>
          <p:spPr>
            <a:xfrm>
              <a:off x="1902119" y="6985136"/>
              <a:ext cx="992792" cy="42574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rgbClr val="475A8B"/>
                  </a:solidFill>
                  <a:effectLst/>
                  <a:uLnTx/>
                  <a:uFillTx/>
                  <a:latin typeface="Calibri" panose="020F0502020204030204"/>
                </a:rPr>
                <a:t>Buy IBM</a:t>
              </a:r>
            </a:p>
          </p:txBody>
        </p:sp>
        <p:sp>
          <p:nvSpPr>
            <p:cNvPr id="58" name="TextBox 29"/>
            <p:cNvSpPr txBox="1"/>
            <p:nvPr/>
          </p:nvSpPr>
          <p:spPr>
            <a:xfrm>
              <a:off x="5587379" y="5319032"/>
              <a:ext cx="969658" cy="388510"/>
            </a:xfrm>
            <a:prstGeom prst="rect">
              <a:avLst/>
            </a:prstGeom>
            <a:noFill/>
          </p:spPr>
          <p:txBody>
            <a:bodyPr wrap="square" rtlCol="0">
              <a:spAutoFit/>
            </a:bodyPr>
            <a:lstStyle/>
            <a:p>
              <a:r>
                <a:rPr lang="en-US" sz="1100" dirty="0" smtClean="0">
                  <a:solidFill>
                    <a:srgbClr val="475A8B"/>
                  </a:solidFill>
                  <a:latin typeface="Calibri" panose="020F0502020204030204"/>
                </a:rPr>
                <a:t>Buy AAPL</a:t>
              </a:r>
              <a:endParaRPr lang="en-US" sz="1100" dirty="0">
                <a:solidFill>
                  <a:srgbClr val="475A8B"/>
                </a:solidFill>
                <a:latin typeface="Calibri" panose="020F0502020204030204"/>
              </a:endParaRPr>
            </a:p>
          </p:txBody>
        </p:sp>
        <p:cxnSp>
          <p:nvCxnSpPr>
            <p:cNvPr id="59" name="Elbow Connector 30"/>
            <p:cNvCxnSpPr/>
            <p:nvPr/>
          </p:nvCxnSpPr>
          <p:spPr>
            <a:xfrm>
              <a:off x="1945333" y="5575185"/>
              <a:ext cx="1456659" cy="152423"/>
            </a:xfrm>
            <a:prstGeom prst="bentConnector3">
              <a:avLst/>
            </a:prstGeom>
            <a:noFill/>
            <a:ln w="19050" cap="flat" cmpd="sng" algn="ctr">
              <a:solidFill>
                <a:srgbClr val="0070C0"/>
              </a:solidFill>
              <a:prstDash val="solid"/>
              <a:miter lim="800000"/>
              <a:tailEnd type="triangle" w="lg" len="lg"/>
            </a:ln>
            <a:effectLst/>
          </p:spPr>
        </p:cxnSp>
        <p:sp>
          <p:nvSpPr>
            <p:cNvPr id="60" name="Right Arrow 31"/>
            <p:cNvSpPr/>
            <p:nvPr/>
          </p:nvSpPr>
          <p:spPr>
            <a:xfrm>
              <a:off x="3898547" y="5671201"/>
              <a:ext cx="330956" cy="160138"/>
            </a:xfrm>
            <a:prstGeom prst="rightArrow">
              <a:avLst/>
            </a:prstGeom>
            <a:solidFill>
              <a:srgbClr val="0279C2"/>
            </a:solidFill>
            <a:ln>
              <a:noFill/>
            </a:ln>
            <a:effectLst>
              <a:outerShdw blurRad="57150" dist="19050" dir="5400000" algn="ctr" rotWithShape="0">
                <a:srgbClr val="000000">
                  <a:alpha val="63000"/>
                </a:srgbClr>
              </a:outerShdw>
            </a:effectLst>
          </p:spPr>
          <p:txBody>
            <a:bodyPr vert="vert270" lIns="0" rIns="0" rtlCol="0" anchor="ctr">
              <a:noAutofit/>
            </a:bodyPr>
            <a:lstStyle/>
            <a:p>
              <a:pPr algn="r"/>
              <a:endParaRPr lang="en-US" sz="1600" kern="0">
                <a:solidFill>
                  <a:prstClr val="white"/>
                </a:solidFill>
                <a:latin typeface="Calibri" panose="020F0502020204030204"/>
                <a:ea typeface=""/>
                <a:cs typeface=""/>
              </a:endParaRPr>
            </a:p>
          </p:txBody>
        </p:sp>
        <p:pic>
          <p:nvPicPr>
            <p:cNvPr id="61" name="Picture 32"/>
            <p:cNvPicPr>
              <a:picLocks noChangeAspect="1"/>
            </p:cNvPicPr>
            <p:nvPr/>
          </p:nvPicPr>
          <p:blipFill>
            <a:blip r:embed="rId3">
              <a:extLst>
                <a:ext uri="{BEBA8EAE-BF5A-486C-A8C5-ECC9F3942E4B}">
                  <a14:imgProps xmlns:a14="http://schemas.microsoft.com/office/drawing/2010/main">
                    <a14:imgLayer r:embed="rId4">
                      <a14:imgEffect>
                        <a14:colorTemperature colorTemp="4700"/>
                      </a14:imgEffect>
                    </a14:imgLayer>
                  </a14:imgProps>
                </a:ext>
              </a:extLst>
            </a:blip>
            <a:stretch>
              <a:fillRect/>
            </a:stretch>
          </p:blipFill>
          <p:spPr>
            <a:xfrm>
              <a:off x="4211903" y="5044335"/>
              <a:ext cx="1420509" cy="1420509"/>
            </a:xfrm>
            <a:prstGeom prst="rect">
              <a:avLst/>
            </a:prstGeom>
          </p:spPr>
        </p:pic>
        <p:sp>
          <p:nvSpPr>
            <p:cNvPr id="62" name="TextBox 33"/>
            <p:cNvSpPr txBox="1"/>
            <p:nvPr/>
          </p:nvSpPr>
          <p:spPr>
            <a:xfrm>
              <a:off x="4659339" y="5920185"/>
              <a:ext cx="719816" cy="457071"/>
            </a:xfrm>
            <a:prstGeom prst="rect">
              <a:avLst/>
            </a:prstGeom>
            <a:noFill/>
          </p:spPr>
          <p:txBody>
            <a:bodyPr wrap="square" rtlCol="0">
              <a:spAutoFit/>
            </a:bodyPr>
            <a:lstStyle/>
            <a:p>
              <a:r>
                <a:rPr lang="en-US" sz="1400" dirty="0" err="1" smtClean="0">
                  <a:solidFill>
                    <a:prstClr val="white"/>
                  </a:solidFill>
                  <a:latin typeface="Calibri" panose="020F0502020204030204"/>
                </a:rPr>
                <a:t>filtrage</a:t>
              </a:r>
              <a:endParaRPr lang="en-US" sz="2000" dirty="0">
                <a:solidFill>
                  <a:prstClr val="white"/>
                </a:solidFill>
                <a:latin typeface="Calibri" panose="020F0502020204030204"/>
              </a:endParaRPr>
            </a:p>
          </p:txBody>
        </p:sp>
      </p:grpSp>
      <p:sp>
        <p:nvSpPr>
          <p:cNvPr id="63" name="ZoneTexte 62"/>
          <p:cNvSpPr txBox="1"/>
          <p:nvPr/>
        </p:nvSpPr>
        <p:spPr>
          <a:xfrm>
            <a:off x="1362268" y="2260678"/>
            <a:ext cx="2753716" cy="1588127"/>
          </a:xfrm>
          <a:prstGeom prst="rect">
            <a:avLst/>
          </a:prstGeom>
          <a:noFill/>
        </p:spPr>
        <p:txBody>
          <a:bodyPr wrap="square" rtlCol="0">
            <a:spAutoFit/>
          </a:bodyPr>
          <a:lstStyle/>
          <a:p>
            <a:pPr lvl="0" algn="just" defTabSz="914400">
              <a:lnSpc>
                <a:spcPct val="110000"/>
              </a:lnSpc>
              <a:spcBef>
                <a:spcPts val="1500"/>
              </a:spcBef>
            </a:pPr>
            <a:r>
              <a:rPr lang="fr-FR" sz="1200" cap="all" spc="75" dirty="0">
                <a:solidFill>
                  <a:schemeClr val="accent5"/>
                </a:solidFill>
                <a:latin typeface="Montserrat" charset="0"/>
                <a:ea typeface="Montserrat" charset="0"/>
                <a:cs typeface="Montserrat" charset="0"/>
              </a:rPr>
              <a:t>Etape 1 – </a:t>
            </a:r>
            <a:r>
              <a:rPr lang="fr-FR" sz="1200" b="1" cap="all" spc="75" dirty="0">
                <a:solidFill>
                  <a:schemeClr val="accent5"/>
                </a:solidFill>
                <a:latin typeface="Montserrat" charset="0"/>
                <a:ea typeface="Montserrat" charset="0"/>
                <a:cs typeface="Montserrat" charset="0"/>
              </a:rPr>
              <a:t>prédiction</a:t>
            </a:r>
            <a:endParaRPr lang="en-US" sz="1200" b="1" cap="all" spc="75" dirty="0">
              <a:solidFill>
                <a:schemeClr val="accent5"/>
              </a:solidFill>
              <a:latin typeface="Montserrat" charset="0"/>
              <a:ea typeface="Montserrat" charset="0"/>
              <a:cs typeface="Montserrat" charset="0"/>
            </a:endParaRPr>
          </a:p>
          <a:p>
            <a:endParaRPr lang="fr-FR" sz="1200" dirty="0">
              <a:solidFill>
                <a:schemeClr val="accent5"/>
              </a:solidFill>
              <a:latin typeface="Montserrat" charset="0"/>
              <a:ea typeface="Montserrat" charset="0"/>
              <a:cs typeface="Montserrat" charset="0"/>
            </a:endParaRPr>
          </a:p>
          <a:p>
            <a:pPr lvl="0"/>
            <a:r>
              <a:rPr lang="fr-FR" sz="1200" dirty="0">
                <a:solidFill>
                  <a:schemeClr val="accent5"/>
                </a:solidFill>
                <a:latin typeface="Montserrat" charset="0"/>
                <a:ea typeface="Montserrat" charset="0"/>
                <a:cs typeface="Montserrat" charset="0"/>
              </a:rPr>
              <a:t>Dans cette étape, à l’aide d’un certain nombre d’algorithmes d’optimisation, APB-1 va déterminer pour l’ensemble des couples possibles Titre/Méthode la probabilité de réaliser un gain.</a:t>
            </a:r>
            <a:endParaRPr lang="en-US" sz="1200" dirty="0">
              <a:solidFill>
                <a:schemeClr val="accent5"/>
              </a:solidFill>
              <a:latin typeface="Montserrat" charset="0"/>
              <a:ea typeface="Montserrat" charset="0"/>
              <a:cs typeface="Montserrat" charset="0"/>
            </a:endParaRPr>
          </a:p>
        </p:txBody>
      </p:sp>
      <p:grpSp>
        <p:nvGrpSpPr>
          <p:cNvPr id="65" name="Group 5"/>
          <p:cNvGrpSpPr/>
          <p:nvPr/>
        </p:nvGrpSpPr>
        <p:grpSpPr>
          <a:xfrm>
            <a:off x="473273" y="4252413"/>
            <a:ext cx="4315620" cy="2200921"/>
            <a:chOff x="5807968" y="2914637"/>
            <a:chExt cx="5590710" cy="1762561"/>
          </a:xfrm>
        </p:grpSpPr>
        <p:grpSp>
          <p:nvGrpSpPr>
            <p:cNvPr id="66" name="Group 24"/>
            <p:cNvGrpSpPr/>
            <p:nvPr/>
          </p:nvGrpSpPr>
          <p:grpSpPr>
            <a:xfrm>
              <a:off x="5807968" y="3135790"/>
              <a:ext cx="5590710" cy="1541408"/>
              <a:chOff x="284140" y="5780770"/>
              <a:chExt cx="5590710" cy="1541408"/>
            </a:xfrm>
          </p:grpSpPr>
          <p:sp>
            <p:nvSpPr>
              <p:cNvPr id="68" name="Espace réservé du contenu 5"/>
              <p:cNvSpPr txBox="1">
                <a:spLocks/>
              </p:cNvSpPr>
              <p:nvPr/>
            </p:nvSpPr>
            <p:spPr>
              <a:xfrm>
                <a:off x="284140" y="5998850"/>
                <a:ext cx="5590710" cy="1323328"/>
              </a:xfrm>
              <a:prstGeom prst="rect">
                <a:avLst/>
              </a:prstGeom>
            </p:spPr>
            <p:txBody>
              <a:bodyPr vert="horz">
                <a:normAutofit/>
              </a:bodyPr>
              <a:lstStyle>
                <a:lvl1pPr marL="420624" indent="-384048" algn="l" rtl="0" eaLnBrk="1" latinLnBrk="0" hangingPunct="1">
                  <a:spcBef>
                    <a:spcPct val="20000"/>
                  </a:spcBef>
                  <a:buClr>
                    <a:schemeClr val="accent1"/>
                  </a:buClr>
                  <a:buSzPct val="80000"/>
                  <a:buFont typeface="Wingdings 2"/>
                  <a:buChar char=""/>
                  <a:defRPr kumimoji="0" sz="24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0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18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16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16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pPr marL="420624" marR="0" lvl="0" indent="-384048" algn="just" defTabSz="914400" rtl="0" eaLnBrk="1" fontAlgn="auto" latinLnBrk="0" hangingPunct="1">
                  <a:lnSpc>
                    <a:spcPct val="100000"/>
                  </a:lnSpc>
                  <a:spcBef>
                    <a:spcPct val="20000"/>
                  </a:spcBef>
                  <a:spcAft>
                    <a:spcPts val="0"/>
                  </a:spcAft>
                  <a:buClr>
                    <a:srgbClr val="4A66AC"/>
                  </a:buClr>
                  <a:buSzPct val="80000"/>
                  <a:buFont typeface="Wingdings 2"/>
                  <a:buChar char=""/>
                  <a:tabLst/>
                  <a:defRPr/>
                </a:pPr>
                <a:endParaRPr kumimoji="0" lang="fr-FR" sz="1400" b="0" i="0" u="none" strike="noStrike" kern="1200" cap="none" spc="0" normalizeH="0" baseline="0" noProof="0" dirty="0">
                  <a:ln>
                    <a:noFill/>
                  </a:ln>
                  <a:solidFill>
                    <a:srgbClr val="002060"/>
                  </a:solidFill>
                  <a:effectLst/>
                  <a:uLnTx/>
                  <a:uFillTx/>
                  <a:latin typeface="Arial"/>
                  <a:ea typeface=""/>
                  <a:cs typeface=""/>
                </a:endParaRPr>
              </a:p>
            </p:txBody>
          </p:sp>
          <p:sp>
            <p:nvSpPr>
              <p:cNvPr id="69" name="Rectangle 68"/>
              <p:cNvSpPr/>
              <p:nvPr/>
            </p:nvSpPr>
            <p:spPr>
              <a:xfrm>
                <a:off x="2326205" y="5884233"/>
                <a:ext cx="1744871" cy="1296021"/>
              </a:xfrm>
              <a:prstGeom prst="rect">
                <a:avLst/>
              </a:prstGeom>
              <a:gradFill rotWithShape="1">
                <a:gsLst>
                  <a:gs pos="0">
                    <a:srgbClr val="4472C4">
                      <a:satMod val="103000"/>
                      <a:lumMod val="102000"/>
                      <a:tint val="94000"/>
                    </a:srgbClr>
                  </a:gs>
                  <a:gs pos="50000">
                    <a:srgbClr val="4472C4">
                      <a:satMod val="110000"/>
                      <a:lumMod val="100000"/>
                      <a:shade val="100000"/>
                    </a:srgb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vert="horz" lIns="0" r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600" b="0" i="0" u="none" strike="noStrike" kern="0" cap="none" spc="0" normalizeH="0" baseline="0" noProof="0" dirty="0" smtClean="0">
                    <a:ln>
                      <a:noFill/>
                    </a:ln>
                    <a:solidFill>
                      <a:prstClr val="white"/>
                    </a:solidFill>
                    <a:effectLst/>
                    <a:uLnTx/>
                    <a:uFillTx/>
                    <a:latin typeface="Calibri" panose="020F0502020204030204"/>
                  </a:rPr>
                  <a:t>APB-1</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800" b="0" i="0" u="none" strike="noStrike" kern="0" cap="none" spc="0" normalizeH="0" baseline="0" noProof="0" dirty="0" smtClean="0">
                  <a:ln>
                    <a:noFill/>
                  </a:ln>
                  <a:solidFill>
                    <a:prstClr val="white"/>
                  </a:solidFill>
                  <a:effectLst/>
                  <a:uLnTx/>
                  <a:uFillTx/>
                  <a:latin typeface="Calibri" panose="020F0502020204030204"/>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600" b="0" i="0" u="none" strike="noStrike" kern="0" cap="none" spc="0" normalizeH="0" baseline="0" noProof="0" dirty="0" smtClean="0">
                    <a:ln>
                      <a:noFill/>
                    </a:ln>
                    <a:solidFill>
                      <a:prstClr val="white"/>
                    </a:solidFill>
                    <a:effectLst/>
                    <a:uLnTx/>
                    <a:uFillTx/>
                    <a:latin typeface="Calibri" panose="020F0502020204030204"/>
                  </a:rPr>
                  <a:t>Option: </a:t>
                </a:r>
                <a:r>
                  <a:rPr kumimoji="0" lang="fr-FR" sz="1600" b="0" i="1" u="none" strike="noStrike" kern="0" cap="none" spc="0" normalizeH="0" baseline="0" noProof="0" dirty="0" smtClean="0">
                    <a:ln>
                      <a:noFill/>
                    </a:ln>
                    <a:solidFill>
                      <a:prstClr val="white"/>
                    </a:solidFill>
                    <a:effectLst/>
                    <a:uLnTx/>
                    <a:uFillTx/>
                    <a:latin typeface="Calibri" panose="020F0502020204030204"/>
                  </a:rPr>
                  <a:t>MyStock</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600" b="0" i="0" u="none" strike="noStrike" kern="0" cap="none" spc="0" normalizeH="0" baseline="0" noProof="0" dirty="0" smtClean="0">
                    <a:ln>
                      <a:noFill/>
                    </a:ln>
                    <a:solidFill>
                      <a:prstClr val="white"/>
                    </a:solidFill>
                    <a:effectLst/>
                    <a:uLnTx/>
                    <a:uFillTx/>
                    <a:latin typeface="Calibri" panose="020F0502020204030204"/>
                  </a:rPr>
                  <a:t>M</a:t>
                </a:r>
                <a:r>
                  <a:rPr kumimoji="0" lang="fr-FR" sz="1600" b="0" i="0" u="none" strike="noStrike" kern="0" cap="none" spc="0" normalizeH="0" baseline="0" dirty="0" err="1" smtClean="0">
                    <a:ln>
                      <a:noFill/>
                    </a:ln>
                    <a:solidFill>
                      <a:prstClr val="white"/>
                    </a:solidFill>
                    <a:effectLst/>
                    <a:uLnTx/>
                    <a:uFillTx/>
                    <a:latin typeface="Calibri" panose="020F0502020204030204"/>
                  </a:rPr>
                  <a:t>éthode</a:t>
                </a:r>
                <a:r>
                  <a:rPr kumimoji="0" lang="fr-FR" sz="1600" b="0" i="0" u="none" strike="noStrike" kern="0" cap="none" spc="0" normalizeH="0" baseline="0" noProof="0" dirty="0" smtClean="0">
                    <a:ln>
                      <a:noFill/>
                    </a:ln>
                    <a:solidFill>
                      <a:prstClr val="white"/>
                    </a:solidFill>
                    <a:effectLst/>
                    <a:uLnTx/>
                    <a:uFillTx/>
                    <a:latin typeface="Calibri" panose="020F0502020204030204"/>
                  </a:rPr>
                  <a:t>: 1</a:t>
                </a:r>
              </a:p>
            </p:txBody>
          </p:sp>
          <p:cxnSp>
            <p:nvCxnSpPr>
              <p:cNvPr id="70" name="Straight Arrow Connector 27"/>
              <p:cNvCxnSpPr/>
              <p:nvPr/>
            </p:nvCxnSpPr>
            <p:spPr>
              <a:xfrm>
                <a:off x="4087797" y="6073725"/>
                <a:ext cx="1470717" cy="0"/>
              </a:xfrm>
              <a:prstGeom prst="straightConnector1">
                <a:avLst/>
              </a:prstGeom>
              <a:noFill/>
              <a:ln w="28575" cap="flat" cmpd="sng" algn="ctr">
                <a:solidFill>
                  <a:srgbClr val="4A66AC"/>
                </a:solidFill>
                <a:prstDash val="solid"/>
                <a:miter lim="800000"/>
                <a:tailEnd type="triangle" w="lg" len="lg"/>
              </a:ln>
              <a:effectLst/>
            </p:spPr>
          </p:cxnSp>
          <p:cxnSp>
            <p:nvCxnSpPr>
              <p:cNvPr id="71" name="Straight Arrow Connector 28"/>
              <p:cNvCxnSpPr/>
              <p:nvPr/>
            </p:nvCxnSpPr>
            <p:spPr>
              <a:xfrm>
                <a:off x="4087797" y="6554512"/>
                <a:ext cx="1470717" cy="0"/>
              </a:xfrm>
              <a:prstGeom prst="straightConnector1">
                <a:avLst/>
              </a:prstGeom>
              <a:noFill/>
              <a:ln w="28575" cap="flat" cmpd="sng" algn="ctr">
                <a:solidFill>
                  <a:srgbClr val="4A66AC"/>
                </a:solidFill>
                <a:prstDash val="solid"/>
                <a:miter lim="800000"/>
                <a:tailEnd type="triangle" w="lg" len="lg"/>
              </a:ln>
              <a:effectLst/>
            </p:spPr>
          </p:cxnSp>
          <p:sp>
            <p:nvSpPr>
              <p:cNvPr id="72" name="TextBox 30"/>
              <p:cNvSpPr txBox="1"/>
              <p:nvPr/>
            </p:nvSpPr>
            <p:spPr>
              <a:xfrm>
                <a:off x="5040372" y="5780770"/>
                <a:ext cx="500352"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rgbClr val="4A66AC">
                      <a:lumMod val="75000"/>
                    </a:srgbClr>
                  </a:solidFill>
                  <a:effectLst/>
                  <a:uLnTx/>
                  <a:uFillTx/>
                  <a:latin typeface="Calibri" panose="020F0502020204030204"/>
                </a:endParaRPr>
              </a:p>
            </p:txBody>
          </p:sp>
          <p:sp>
            <p:nvSpPr>
              <p:cNvPr id="73" name="TextBox 31"/>
              <p:cNvSpPr txBox="1"/>
              <p:nvPr/>
            </p:nvSpPr>
            <p:spPr>
              <a:xfrm>
                <a:off x="5061351" y="6243019"/>
                <a:ext cx="479373"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rgbClr val="4A66AC">
                      <a:lumMod val="75000"/>
                    </a:srgbClr>
                  </a:solidFill>
                  <a:effectLst/>
                  <a:uLnTx/>
                  <a:uFillTx/>
                  <a:latin typeface="Calibri" panose="020F0502020204030204"/>
                </a:endParaRPr>
              </a:p>
            </p:txBody>
          </p:sp>
          <p:sp>
            <p:nvSpPr>
              <p:cNvPr id="74" name="TextBox 32"/>
              <p:cNvSpPr txBox="1"/>
              <p:nvPr/>
            </p:nvSpPr>
            <p:spPr>
              <a:xfrm>
                <a:off x="4079011" y="6759096"/>
                <a:ext cx="1479503"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rgbClr val="4A66AC">
                      <a:lumMod val="75000"/>
                    </a:srgbClr>
                  </a:solidFill>
                  <a:effectLst/>
                  <a:uLnTx/>
                  <a:uFillTx/>
                  <a:latin typeface="Calibri" panose="020F0502020204030204"/>
                </a:endParaRPr>
              </a:p>
            </p:txBody>
          </p:sp>
          <p:cxnSp>
            <p:nvCxnSpPr>
              <p:cNvPr id="75" name="Straight Arrow Connector 33"/>
              <p:cNvCxnSpPr/>
              <p:nvPr/>
            </p:nvCxnSpPr>
            <p:spPr>
              <a:xfrm>
                <a:off x="740684" y="6084798"/>
                <a:ext cx="1559680" cy="0"/>
              </a:xfrm>
              <a:prstGeom prst="straightConnector1">
                <a:avLst/>
              </a:prstGeom>
              <a:noFill/>
              <a:ln w="28575" cap="flat" cmpd="sng" algn="ctr">
                <a:solidFill>
                  <a:srgbClr val="4A66AC"/>
                </a:solidFill>
                <a:prstDash val="solid"/>
                <a:miter lim="800000"/>
                <a:tailEnd type="triangle" w="lg" len="lg"/>
              </a:ln>
              <a:effectLst/>
            </p:spPr>
          </p:cxnSp>
          <p:sp>
            <p:nvSpPr>
              <p:cNvPr id="76" name="TextBox 34"/>
              <p:cNvSpPr txBox="1"/>
              <p:nvPr/>
            </p:nvSpPr>
            <p:spPr>
              <a:xfrm>
                <a:off x="693375" y="5780770"/>
                <a:ext cx="184731" cy="30777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rgbClr val="4A66AC">
                      <a:lumMod val="75000"/>
                    </a:srgbClr>
                  </a:solidFill>
                  <a:effectLst/>
                  <a:uLnTx/>
                  <a:uFillTx/>
                  <a:latin typeface="Calibri" panose="020F0502020204030204"/>
                </a:endParaRPr>
              </a:p>
            </p:txBody>
          </p:sp>
          <p:sp>
            <p:nvSpPr>
              <p:cNvPr id="77" name="TextBox 35"/>
              <p:cNvSpPr txBox="1"/>
              <p:nvPr/>
            </p:nvSpPr>
            <p:spPr>
              <a:xfrm>
                <a:off x="794356" y="6303530"/>
                <a:ext cx="1259162" cy="22275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chemeClr val="accent5"/>
                    </a:solidFill>
                    <a:effectLst/>
                    <a:uLnTx/>
                    <a:uFillTx/>
                  </a:rPr>
                  <a:t>INPUTS</a:t>
                </a:r>
              </a:p>
            </p:txBody>
          </p:sp>
          <p:sp>
            <p:nvSpPr>
              <p:cNvPr id="78" name="TextBox 38"/>
              <p:cNvSpPr txBox="1"/>
              <p:nvPr/>
            </p:nvSpPr>
            <p:spPr>
              <a:xfrm>
                <a:off x="693375" y="6759096"/>
                <a:ext cx="184731" cy="30777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rgbClr val="4A66AC">
                      <a:lumMod val="75000"/>
                    </a:srgbClr>
                  </a:solidFill>
                  <a:effectLst/>
                  <a:uLnTx/>
                  <a:uFillTx/>
                  <a:latin typeface="Calibri" panose="020F0502020204030204"/>
                </a:endParaRPr>
              </a:p>
            </p:txBody>
          </p:sp>
          <p:cxnSp>
            <p:nvCxnSpPr>
              <p:cNvPr id="79" name="Straight Arrow Connector 40"/>
              <p:cNvCxnSpPr/>
              <p:nvPr/>
            </p:nvCxnSpPr>
            <p:spPr>
              <a:xfrm>
                <a:off x="4087797" y="7042054"/>
                <a:ext cx="1470717" cy="0"/>
              </a:xfrm>
              <a:prstGeom prst="straightConnector1">
                <a:avLst/>
              </a:prstGeom>
              <a:noFill/>
              <a:ln w="28575" cap="flat" cmpd="sng" algn="ctr">
                <a:solidFill>
                  <a:srgbClr val="4A66AC"/>
                </a:solidFill>
                <a:prstDash val="solid"/>
                <a:miter lim="800000"/>
                <a:tailEnd type="triangle" w="lg" len="lg"/>
              </a:ln>
              <a:effectLst/>
            </p:spPr>
          </p:cxnSp>
          <p:cxnSp>
            <p:nvCxnSpPr>
              <p:cNvPr id="80" name="Straight Arrow Connector 41"/>
              <p:cNvCxnSpPr/>
              <p:nvPr/>
            </p:nvCxnSpPr>
            <p:spPr>
              <a:xfrm>
                <a:off x="740684" y="6553736"/>
                <a:ext cx="1559680" cy="0"/>
              </a:xfrm>
              <a:prstGeom prst="straightConnector1">
                <a:avLst/>
              </a:prstGeom>
              <a:noFill/>
              <a:ln w="28575" cap="flat" cmpd="sng" algn="ctr">
                <a:solidFill>
                  <a:srgbClr val="4A66AC"/>
                </a:solidFill>
                <a:prstDash val="solid"/>
                <a:miter lim="800000"/>
                <a:tailEnd type="triangle" w="lg" len="lg"/>
              </a:ln>
              <a:effectLst/>
            </p:spPr>
          </p:cxnSp>
          <p:cxnSp>
            <p:nvCxnSpPr>
              <p:cNvPr id="81" name="Straight Arrow Connector 42"/>
              <p:cNvCxnSpPr/>
              <p:nvPr/>
            </p:nvCxnSpPr>
            <p:spPr>
              <a:xfrm>
                <a:off x="740684" y="7040002"/>
                <a:ext cx="1559680" cy="0"/>
              </a:xfrm>
              <a:prstGeom prst="straightConnector1">
                <a:avLst/>
              </a:prstGeom>
              <a:noFill/>
              <a:ln w="28575" cap="flat" cmpd="sng" algn="ctr">
                <a:solidFill>
                  <a:srgbClr val="4A66AC"/>
                </a:solidFill>
                <a:prstDash val="solid"/>
                <a:miter lim="800000"/>
                <a:tailEnd type="triangle" w="lg" len="lg"/>
              </a:ln>
              <a:effectLst/>
            </p:spPr>
          </p:cxnSp>
        </p:grpSp>
        <p:sp>
          <p:nvSpPr>
            <p:cNvPr id="67" name="TextBox 23"/>
            <p:cNvSpPr txBox="1"/>
            <p:nvPr/>
          </p:nvSpPr>
          <p:spPr>
            <a:xfrm>
              <a:off x="6751452" y="2914637"/>
              <a:ext cx="4433949" cy="221829"/>
            </a:xfrm>
            <a:prstGeom prst="rect">
              <a:avLst/>
            </a:prstGeom>
            <a:noFill/>
          </p:spPr>
          <p:txBody>
            <a:bodyPr wrap="square" rtlCol="0">
              <a:spAutoFit/>
            </a:bodyPr>
            <a:lstStyle/>
            <a:p>
              <a:r>
                <a:rPr lang="fr-FR" sz="1200" b="1" dirty="0" smtClean="0">
                  <a:solidFill>
                    <a:schemeClr val="accent5"/>
                  </a:solidFill>
                  <a:latin typeface="Montserrat" charset="0"/>
                  <a:ea typeface="Montserrat" charset="0"/>
                  <a:cs typeface="Montserrat" charset="0"/>
                </a:rPr>
                <a:t>Inputs et signaux de sortie d’ APB-1</a:t>
              </a:r>
              <a:endParaRPr lang="fr-FR" sz="1200" b="1" dirty="0">
                <a:solidFill>
                  <a:schemeClr val="accent5"/>
                </a:solidFill>
                <a:latin typeface="Montserrat" charset="0"/>
                <a:ea typeface="Montserrat" charset="0"/>
                <a:cs typeface="Montserrat" charset="0"/>
              </a:endParaRPr>
            </a:p>
          </p:txBody>
        </p:sp>
      </p:grpSp>
      <p:sp>
        <p:nvSpPr>
          <p:cNvPr id="83" name="ZoneTexte 82"/>
          <p:cNvSpPr txBox="1"/>
          <p:nvPr/>
        </p:nvSpPr>
        <p:spPr>
          <a:xfrm>
            <a:off x="3439342" y="5185210"/>
            <a:ext cx="1481971" cy="307777"/>
          </a:xfrm>
          <a:prstGeom prst="rect">
            <a:avLst/>
          </a:prstGeom>
          <a:noFill/>
        </p:spPr>
        <p:txBody>
          <a:bodyPr wrap="square" rtlCol="0">
            <a:spAutoFit/>
          </a:bodyPr>
          <a:lstStyle/>
          <a:p>
            <a:r>
              <a:rPr lang="fr-FR" sz="1400" dirty="0">
                <a:solidFill>
                  <a:schemeClr val="accent5"/>
                </a:solidFill>
              </a:rPr>
              <a:t>INSTRUCTIONS</a:t>
            </a:r>
          </a:p>
        </p:txBody>
      </p:sp>
      <p:sp>
        <p:nvSpPr>
          <p:cNvPr id="87" name="ZoneTexte 86"/>
          <p:cNvSpPr txBox="1"/>
          <p:nvPr/>
        </p:nvSpPr>
        <p:spPr>
          <a:xfrm>
            <a:off x="1101237" y="1568598"/>
            <a:ext cx="9832406" cy="557076"/>
          </a:xfrm>
          <a:prstGeom prst="rect">
            <a:avLst/>
          </a:prstGeom>
          <a:noFill/>
        </p:spPr>
        <p:txBody>
          <a:bodyPr wrap="square" rtlCol="0">
            <a:spAutoFit/>
          </a:bodyPr>
          <a:lstStyle/>
          <a:p>
            <a:pPr marL="285750" lvl="0" indent="-285750" algn="just" defTabSz="914400">
              <a:buFont typeface="Wingdings" charset="2"/>
              <a:buChar char="§"/>
            </a:pPr>
            <a:r>
              <a:rPr lang="en-US" sz="1200" b="1" dirty="0">
                <a:solidFill>
                  <a:schemeClr val="accent5"/>
                </a:solidFill>
                <a:latin typeface="Montserrat" charset="0"/>
                <a:ea typeface="Montserrat" charset="0"/>
                <a:cs typeface="Montserrat" charset="0"/>
              </a:rPr>
              <a:t>DÉTAILS DE FONCTIONNEMENT D’APB-1</a:t>
            </a:r>
          </a:p>
          <a:p>
            <a:pPr lvl="0" defTabSz="914400">
              <a:lnSpc>
                <a:spcPct val="110000"/>
              </a:lnSpc>
              <a:spcBef>
                <a:spcPts val="600"/>
              </a:spcBef>
              <a:spcAft>
                <a:spcPts val="1000"/>
              </a:spcAft>
            </a:pPr>
            <a:r>
              <a:rPr lang="fr-FR" sz="1200" dirty="0" smtClean="0">
                <a:solidFill>
                  <a:schemeClr val="accent5"/>
                </a:solidFill>
                <a:latin typeface="Montserrat" charset="0"/>
                <a:ea typeface="Montserrat" charset="0"/>
                <a:cs typeface="Montserrat" charset="0"/>
              </a:rPr>
              <a:t>En </a:t>
            </a:r>
            <a:r>
              <a:rPr lang="fr-FR" sz="1200" dirty="0">
                <a:solidFill>
                  <a:schemeClr val="accent5"/>
                </a:solidFill>
                <a:latin typeface="Montserrat" charset="0"/>
                <a:ea typeface="Montserrat" charset="0"/>
                <a:cs typeface="Montserrat" charset="0"/>
              </a:rPr>
              <a:t>pratique, le mécanisme d’identification du meilleur couple Titre/Méthode se divise en trois étapes :</a:t>
            </a:r>
            <a:endParaRPr lang="en-US" sz="1200" dirty="0">
              <a:solidFill>
                <a:schemeClr val="accent5"/>
              </a:solidFill>
              <a:latin typeface="Montserrat" charset="0"/>
              <a:ea typeface="Montserrat" charset="0"/>
              <a:cs typeface="Montserrat" charset="0"/>
            </a:endParaRPr>
          </a:p>
        </p:txBody>
      </p:sp>
    </p:spTree>
    <p:extLst>
      <p:ext uri="{BB962C8B-B14F-4D97-AF65-F5344CB8AC3E}">
        <p14:creationId xmlns:p14="http://schemas.microsoft.com/office/powerpoint/2010/main" val="44932040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38446" y="1645459"/>
            <a:ext cx="9566066" cy="4405308"/>
          </a:xfrm>
          <a:prstGeom prst="rect">
            <a:avLst/>
          </a:prstGeom>
        </p:spPr>
        <p:txBody>
          <a:bodyPr wrap="square">
            <a:spAutoFit/>
          </a:bodyPr>
          <a:lstStyle/>
          <a:p>
            <a:pPr marL="285750" lvl="0" indent="-285750" defTabSz="914400">
              <a:buFont typeface="Wingdings" charset="2"/>
              <a:buChar char="§"/>
            </a:pPr>
            <a:r>
              <a:rPr lang="en-US" sz="1200" b="1" dirty="0" smtClean="0">
                <a:solidFill>
                  <a:schemeClr val="accent5"/>
                </a:solidFill>
                <a:latin typeface="Montserrat" charset="0"/>
                <a:ea typeface="Montserrat" charset="0"/>
                <a:cs typeface="Montserrat" charset="0"/>
              </a:rPr>
              <a:t>SEUIL DE VENTE</a:t>
            </a:r>
          </a:p>
          <a:p>
            <a:pPr marL="285750" lvl="0" indent="-285750" defTabSz="914400">
              <a:buFont typeface="Wingdings" charset="2"/>
              <a:buChar char="§"/>
            </a:pPr>
            <a:endParaRPr lang="en-US" sz="1200" b="1" dirty="0">
              <a:solidFill>
                <a:schemeClr val="accent5"/>
              </a:solidFill>
              <a:latin typeface="Montserrat" charset="0"/>
              <a:ea typeface="Montserrat" charset="0"/>
              <a:cs typeface="Montserrat" charset="0"/>
            </a:endParaRPr>
          </a:p>
          <a:p>
            <a:pPr lvl="0" defTabSz="914400">
              <a:lnSpc>
                <a:spcPct val="110000"/>
              </a:lnSpc>
              <a:spcBef>
                <a:spcPts val="600"/>
              </a:spcBef>
              <a:spcAft>
                <a:spcPts val="1000"/>
              </a:spcAft>
            </a:pPr>
            <a:r>
              <a:rPr lang="fr-FR" sz="1200" dirty="0" smtClean="0">
                <a:solidFill>
                  <a:schemeClr val="accent5"/>
                </a:solidFill>
                <a:latin typeface="Montserrat" charset="0"/>
                <a:ea typeface="Montserrat" charset="0"/>
                <a:cs typeface="Montserrat" charset="0"/>
              </a:rPr>
              <a:t>L’algorithme cherche </a:t>
            </a:r>
            <a:r>
              <a:rPr lang="fr-FR" sz="1200" dirty="0">
                <a:solidFill>
                  <a:schemeClr val="accent5"/>
                </a:solidFill>
                <a:latin typeface="Montserrat" charset="0"/>
                <a:ea typeface="Montserrat" charset="0"/>
                <a:cs typeface="Montserrat" charset="0"/>
              </a:rPr>
              <a:t>à identifier quotidiennement la meilleure action à acheter. Lorsqu’un titre est en </a:t>
            </a:r>
            <a:r>
              <a:rPr lang="fr-FR" sz="1200" dirty="0" smtClean="0">
                <a:solidFill>
                  <a:schemeClr val="accent5"/>
                </a:solidFill>
                <a:latin typeface="Montserrat" charset="0"/>
                <a:ea typeface="Montserrat" charset="0"/>
                <a:cs typeface="Montserrat" charset="0"/>
              </a:rPr>
              <a:t>portefeuille</a:t>
            </a:r>
            <a:r>
              <a:rPr lang="fr-FR" sz="1200" dirty="0">
                <a:solidFill>
                  <a:schemeClr val="accent5"/>
                </a:solidFill>
                <a:latin typeface="Montserrat" charset="0"/>
                <a:ea typeface="Montserrat" charset="0"/>
                <a:cs typeface="Montserrat" charset="0"/>
              </a:rPr>
              <a:t>, tant qu’aucun meilleur candidat ne sera identifié </a:t>
            </a:r>
            <a:r>
              <a:rPr lang="fr-FR" sz="1200" dirty="0" smtClean="0">
                <a:solidFill>
                  <a:schemeClr val="accent5"/>
                </a:solidFill>
                <a:latin typeface="Montserrat" charset="0"/>
                <a:ea typeface="Montserrat" charset="0"/>
                <a:cs typeface="Montserrat" charset="0"/>
              </a:rPr>
              <a:t>par </a:t>
            </a:r>
            <a:r>
              <a:rPr lang="fr-FR" sz="1200" dirty="0">
                <a:solidFill>
                  <a:schemeClr val="accent5"/>
                </a:solidFill>
                <a:latin typeface="Montserrat" charset="0"/>
                <a:ea typeface="Montserrat" charset="0"/>
                <a:cs typeface="Montserrat" charset="0"/>
              </a:rPr>
              <a:t>ce dernier aura vocation </a:t>
            </a:r>
            <a:r>
              <a:rPr lang="fr-FR" sz="1200" dirty="0" smtClean="0">
                <a:solidFill>
                  <a:schemeClr val="accent5"/>
                </a:solidFill>
                <a:latin typeface="Montserrat" charset="0"/>
                <a:ea typeface="Montserrat" charset="0"/>
                <a:cs typeface="Montserrat" charset="0"/>
              </a:rPr>
              <a:t>à </a:t>
            </a:r>
            <a:r>
              <a:rPr lang="fr-FR" sz="1200" dirty="0">
                <a:solidFill>
                  <a:schemeClr val="accent5"/>
                </a:solidFill>
                <a:latin typeface="Montserrat" charset="0"/>
                <a:ea typeface="Montserrat" charset="0"/>
                <a:cs typeface="Montserrat" charset="0"/>
              </a:rPr>
              <a:t>conserver la </a:t>
            </a:r>
            <a:r>
              <a:rPr lang="fr-FR" sz="1200" dirty="0" smtClean="0">
                <a:solidFill>
                  <a:schemeClr val="accent5"/>
                </a:solidFill>
                <a:latin typeface="Montserrat" charset="0"/>
                <a:ea typeface="Montserrat" charset="0"/>
                <a:cs typeface="Montserrat" charset="0"/>
              </a:rPr>
              <a:t>position. </a:t>
            </a:r>
          </a:p>
          <a:p>
            <a:pPr lvl="0" defTabSz="914400">
              <a:lnSpc>
                <a:spcPct val="110000"/>
              </a:lnSpc>
              <a:spcBef>
                <a:spcPts val="600"/>
              </a:spcBef>
              <a:spcAft>
                <a:spcPts val="1000"/>
              </a:spcAft>
            </a:pPr>
            <a:r>
              <a:rPr lang="fr-FR" sz="1200" dirty="0" smtClean="0">
                <a:solidFill>
                  <a:schemeClr val="accent5"/>
                </a:solidFill>
                <a:latin typeface="Montserrat" charset="0"/>
                <a:ea typeface="Montserrat" charset="0"/>
                <a:cs typeface="Montserrat" charset="0"/>
              </a:rPr>
              <a:t>Néanmoins l’algorithme génère </a:t>
            </a:r>
            <a:r>
              <a:rPr lang="fr-FR" sz="1200" dirty="0">
                <a:solidFill>
                  <a:schemeClr val="accent5"/>
                </a:solidFill>
                <a:latin typeface="Montserrat" charset="0"/>
                <a:ea typeface="Montserrat" charset="0"/>
                <a:cs typeface="Montserrat" charset="0"/>
              </a:rPr>
              <a:t>également </a:t>
            </a:r>
            <a:r>
              <a:rPr lang="fr-FR" sz="1200" dirty="0" smtClean="0">
                <a:solidFill>
                  <a:schemeClr val="accent5"/>
                </a:solidFill>
                <a:latin typeface="Montserrat" charset="0"/>
                <a:ea typeface="Montserrat" charset="0"/>
                <a:cs typeface="Montserrat" charset="0"/>
              </a:rPr>
              <a:t>un </a:t>
            </a:r>
            <a:r>
              <a:rPr lang="fr-FR" sz="1200" dirty="0">
                <a:solidFill>
                  <a:schemeClr val="accent5"/>
                </a:solidFill>
                <a:latin typeface="Montserrat" charset="0"/>
                <a:ea typeface="Montserrat" charset="0"/>
                <a:cs typeface="Montserrat" charset="0"/>
              </a:rPr>
              <a:t>prix de cession (</a:t>
            </a:r>
            <a:r>
              <a:rPr lang="fr-FR" sz="1200" i="1" dirty="0" err="1">
                <a:solidFill>
                  <a:schemeClr val="accent5"/>
                </a:solidFill>
                <a:latin typeface="Montserrat" charset="0"/>
                <a:ea typeface="Montserrat" charset="0"/>
                <a:cs typeface="Montserrat" charset="0"/>
              </a:rPr>
              <a:t>take</a:t>
            </a:r>
            <a:r>
              <a:rPr lang="fr-FR" sz="1200" i="1" dirty="0">
                <a:solidFill>
                  <a:schemeClr val="accent5"/>
                </a:solidFill>
                <a:latin typeface="Montserrat" charset="0"/>
                <a:ea typeface="Montserrat" charset="0"/>
                <a:cs typeface="Montserrat" charset="0"/>
              </a:rPr>
              <a:t> profit </a:t>
            </a:r>
            <a:r>
              <a:rPr lang="fr-FR" sz="1200" dirty="0">
                <a:solidFill>
                  <a:schemeClr val="accent5"/>
                </a:solidFill>
                <a:latin typeface="Montserrat" charset="0"/>
                <a:ea typeface="Montserrat" charset="0"/>
                <a:cs typeface="Montserrat" charset="0"/>
              </a:rPr>
              <a:t>ou </a:t>
            </a:r>
            <a:r>
              <a:rPr lang="fr-FR" sz="1200" i="1" dirty="0">
                <a:solidFill>
                  <a:schemeClr val="accent5"/>
                </a:solidFill>
                <a:latin typeface="Montserrat" charset="0"/>
                <a:ea typeface="Montserrat" charset="0"/>
                <a:cs typeface="Montserrat" charset="0"/>
              </a:rPr>
              <a:t>stop </a:t>
            </a:r>
            <a:r>
              <a:rPr lang="fr-FR" sz="1200" i="1" dirty="0" err="1" smtClean="0">
                <a:solidFill>
                  <a:schemeClr val="accent5"/>
                </a:solidFill>
                <a:latin typeface="Montserrat" charset="0"/>
                <a:ea typeface="Montserrat" charset="0"/>
                <a:cs typeface="Montserrat" charset="0"/>
              </a:rPr>
              <a:t>loss</a:t>
            </a:r>
            <a:r>
              <a:rPr lang="fr-FR" sz="1200" i="1" dirty="0">
                <a:solidFill>
                  <a:schemeClr val="accent5"/>
                </a:solidFill>
                <a:latin typeface="Montserrat" charset="0"/>
                <a:ea typeface="Montserrat" charset="0"/>
                <a:cs typeface="Montserrat" charset="0"/>
              </a:rPr>
              <a:t> </a:t>
            </a:r>
            <a:r>
              <a:rPr lang="fr-FR" sz="1200" dirty="0" smtClean="0">
                <a:solidFill>
                  <a:schemeClr val="accent5"/>
                </a:solidFill>
                <a:latin typeface="Montserrat" charset="0"/>
                <a:ea typeface="Montserrat" charset="0"/>
                <a:cs typeface="Montserrat" charset="0"/>
              </a:rPr>
              <a:t>selon </a:t>
            </a:r>
            <a:r>
              <a:rPr lang="fr-FR" sz="1200" dirty="0">
                <a:solidFill>
                  <a:schemeClr val="accent5"/>
                </a:solidFill>
                <a:latin typeface="Montserrat" charset="0"/>
                <a:ea typeface="Montserrat" charset="0"/>
                <a:cs typeface="Montserrat" charset="0"/>
              </a:rPr>
              <a:t>que la position soit gagnante ou perdante) qui se situe en dessous du dernier cours de clôture. </a:t>
            </a:r>
            <a:endParaRPr lang="en-US" sz="1200" dirty="0">
              <a:solidFill>
                <a:schemeClr val="accent5"/>
              </a:solidFill>
              <a:latin typeface="Montserrat" charset="0"/>
              <a:ea typeface="Montserrat" charset="0"/>
              <a:cs typeface="Montserrat" charset="0"/>
            </a:endParaRPr>
          </a:p>
          <a:p>
            <a:pPr defTabSz="914400">
              <a:lnSpc>
                <a:spcPct val="110000"/>
              </a:lnSpc>
              <a:spcBef>
                <a:spcPts val="600"/>
              </a:spcBef>
              <a:spcAft>
                <a:spcPts val="1000"/>
              </a:spcAft>
            </a:pPr>
            <a:r>
              <a:rPr lang="fr-FR" sz="1200" dirty="0">
                <a:solidFill>
                  <a:schemeClr val="accent5"/>
                </a:solidFill>
                <a:latin typeface="Montserrat" charset="0"/>
                <a:ea typeface="Montserrat" charset="0"/>
                <a:cs typeface="Montserrat" charset="0"/>
              </a:rPr>
              <a:t>Un ordre de vente de la totalité de la position devra être exécuté en cours de séance dès lors que le prix coté franchit à la baisse le seuil de vente. Si toutefois, l’ordre de vente n’est exécuté que partiellement, le solde sera vendu lors de la séance suivante. </a:t>
            </a:r>
            <a:endParaRPr lang="en-US" sz="1200" dirty="0">
              <a:solidFill>
                <a:schemeClr val="accent5"/>
              </a:solidFill>
              <a:latin typeface="Montserrat" charset="0"/>
              <a:ea typeface="Montserrat" charset="0"/>
              <a:cs typeface="Montserrat" charset="0"/>
            </a:endParaRPr>
          </a:p>
          <a:p>
            <a:pPr lvl="0" defTabSz="914400">
              <a:lnSpc>
                <a:spcPct val="110000"/>
              </a:lnSpc>
              <a:spcBef>
                <a:spcPts val="600"/>
              </a:spcBef>
              <a:spcAft>
                <a:spcPts val="1000"/>
              </a:spcAft>
            </a:pPr>
            <a:r>
              <a:rPr lang="fr-FR" sz="1200" dirty="0">
                <a:solidFill>
                  <a:schemeClr val="accent5"/>
                </a:solidFill>
                <a:latin typeface="Montserrat" charset="0"/>
                <a:ea typeface="Montserrat" charset="0"/>
                <a:cs typeface="Montserrat" charset="0"/>
              </a:rPr>
              <a:t>En pratique, pour une position qui s’apprécie régulièrement, le seuil de vente est ajusté jour après jour automatiquement par </a:t>
            </a:r>
            <a:r>
              <a:rPr lang="fr-FR" sz="1200" dirty="0" smtClean="0">
                <a:solidFill>
                  <a:schemeClr val="accent5"/>
                </a:solidFill>
                <a:latin typeface="Montserrat" charset="0"/>
                <a:ea typeface="Montserrat" charset="0"/>
                <a:cs typeface="Montserrat" charset="0"/>
              </a:rPr>
              <a:t>l’algorithme</a:t>
            </a:r>
            <a:r>
              <a:rPr lang="fr-FR" sz="1200" dirty="0">
                <a:solidFill>
                  <a:schemeClr val="accent5"/>
                </a:solidFill>
                <a:latin typeface="Montserrat" charset="0"/>
                <a:ea typeface="Montserrat" charset="0"/>
                <a:cs typeface="Montserrat" charset="0"/>
              </a:rPr>
              <a:t>. Le principe de fixation du seuil dépend d’une évaluation du potentiel haussier de la position, en fonction de son comportement récent. Au fur et à mesure que le potentiel haussier paraît s’épuiser, le seuil de vente va se rapprocher du dernier cours coté afin de préserver au mieux le </a:t>
            </a:r>
            <a:r>
              <a:rPr lang="fr-FR" sz="1200" dirty="0" smtClean="0">
                <a:solidFill>
                  <a:schemeClr val="accent5"/>
                </a:solidFill>
                <a:latin typeface="Montserrat" charset="0"/>
                <a:ea typeface="Montserrat" charset="0"/>
                <a:cs typeface="Montserrat" charset="0"/>
              </a:rPr>
              <a:t>gain </a:t>
            </a:r>
            <a:r>
              <a:rPr lang="fr-FR" sz="1200" dirty="0">
                <a:solidFill>
                  <a:schemeClr val="accent5"/>
                </a:solidFill>
                <a:latin typeface="Montserrat" charset="0"/>
                <a:ea typeface="Montserrat" charset="0"/>
                <a:cs typeface="Montserrat" charset="0"/>
              </a:rPr>
              <a:t>réalisé</a:t>
            </a:r>
            <a:r>
              <a:rPr lang="fr-FR" sz="1200" dirty="0" smtClean="0">
                <a:solidFill>
                  <a:schemeClr val="accent5"/>
                </a:solidFill>
                <a:latin typeface="Montserrat" charset="0"/>
                <a:ea typeface="Montserrat" charset="0"/>
                <a:cs typeface="Montserrat" charset="0"/>
              </a:rPr>
              <a:t>.</a:t>
            </a:r>
          </a:p>
          <a:p>
            <a:pPr defTabSz="914400">
              <a:lnSpc>
                <a:spcPct val="110000"/>
              </a:lnSpc>
              <a:spcBef>
                <a:spcPts val="600"/>
              </a:spcBef>
              <a:spcAft>
                <a:spcPts val="1000"/>
              </a:spcAft>
            </a:pPr>
            <a:r>
              <a:rPr lang="fr-FR" sz="1200" dirty="0">
                <a:solidFill>
                  <a:schemeClr val="accent5"/>
                </a:solidFill>
                <a:latin typeface="Montserrat" charset="0"/>
                <a:ea typeface="Montserrat" charset="0"/>
                <a:cs typeface="Montserrat" charset="0"/>
              </a:rPr>
              <a:t>APB-1 se différencie </a:t>
            </a:r>
            <a:r>
              <a:rPr lang="fr-FR" sz="1200" dirty="0" smtClean="0">
                <a:solidFill>
                  <a:schemeClr val="accent5"/>
                </a:solidFill>
                <a:latin typeface="Montserrat" charset="0"/>
                <a:ea typeface="Montserrat" charset="0"/>
                <a:cs typeface="Montserrat" charset="0"/>
              </a:rPr>
              <a:t>des autres </a:t>
            </a:r>
            <a:r>
              <a:rPr lang="fr-FR" sz="1200" dirty="0">
                <a:solidFill>
                  <a:schemeClr val="accent5"/>
                </a:solidFill>
                <a:latin typeface="Montserrat" charset="0"/>
                <a:ea typeface="Montserrat" charset="0"/>
                <a:cs typeface="Montserrat" charset="0"/>
              </a:rPr>
              <a:t>algorithmes en cela qu’il n’est pas soumis à la nécessité d’intervenir rapidement, qu’il n’est pas sujet au succès d’une stratégie de </a:t>
            </a:r>
            <a:r>
              <a:rPr lang="fr-FR" sz="1200" dirty="0" err="1">
                <a:solidFill>
                  <a:schemeClr val="accent5"/>
                </a:solidFill>
                <a:latin typeface="Montserrat" charset="0"/>
                <a:ea typeface="Montserrat" charset="0"/>
                <a:cs typeface="Montserrat" charset="0"/>
              </a:rPr>
              <a:t>trading</a:t>
            </a:r>
            <a:r>
              <a:rPr lang="fr-FR" sz="1200" dirty="0">
                <a:solidFill>
                  <a:schemeClr val="accent5"/>
                </a:solidFill>
                <a:latin typeface="Montserrat" charset="0"/>
                <a:ea typeface="Montserrat" charset="0"/>
                <a:cs typeface="Montserrat" charset="0"/>
              </a:rPr>
              <a:t> particulière et qu’il a la capacité d’augmenter sa compréhension des mouvements de marché avec le temps </a:t>
            </a:r>
            <a:r>
              <a:rPr lang="fr-FR" sz="1200" dirty="0" smtClean="0">
                <a:solidFill>
                  <a:schemeClr val="accent5"/>
                </a:solidFill>
                <a:latin typeface="Montserrat" charset="0"/>
                <a:ea typeface="Montserrat" charset="0"/>
                <a:cs typeface="Montserrat" charset="0"/>
              </a:rPr>
              <a:t>(machine </a:t>
            </a:r>
            <a:r>
              <a:rPr lang="fr-FR" sz="1200" dirty="0" err="1" smtClean="0">
                <a:solidFill>
                  <a:schemeClr val="accent5"/>
                </a:solidFill>
                <a:latin typeface="Montserrat" charset="0"/>
                <a:ea typeface="Montserrat" charset="0"/>
                <a:cs typeface="Montserrat" charset="0"/>
              </a:rPr>
              <a:t>learning</a:t>
            </a:r>
            <a:r>
              <a:rPr lang="fr-FR" sz="1200" dirty="0" smtClean="0">
                <a:solidFill>
                  <a:schemeClr val="accent5"/>
                </a:solidFill>
                <a:latin typeface="Montserrat" charset="0"/>
                <a:ea typeface="Montserrat" charset="0"/>
                <a:cs typeface="Montserrat" charset="0"/>
              </a:rPr>
              <a:t>)</a:t>
            </a:r>
            <a:r>
              <a:rPr lang="fr-FR" sz="1200" dirty="0">
                <a:solidFill>
                  <a:schemeClr val="accent5"/>
                </a:solidFill>
                <a:latin typeface="Montserrat" charset="0"/>
                <a:ea typeface="Montserrat" charset="0"/>
                <a:cs typeface="Montserrat" charset="0"/>
              </a:rPr>
              <a:t>.</a:t>
            </a:r>
          </a:p>
          <a:p>
            <a:pPr lvl="0" defTabSz="914400">
              <a:lnSpc>
                <a:spcPct val="110000"/>
              </a:lnSpc>
              <a:spcBef>
                <a:spcPts val="600"/>
              </a:spcBef>
              <a:spcAft>
                <a:spcPts val="1000"/>
              </a:spcAft>
            </a:pPr>
            <a:endParaRPr lang="en-US" sz="1200" dirty="0">
              <a:solidFill>
                <a:schemeClr val="accent5"/>
              </a:solidFill>
              <a:latin typeface="Montserrat" charset="0"/>
              <a:ea typeface="Montserrat" charset="0"/>
              <a:cs typeface="Montserrat" charset="0"/>
            </a:endParaRPr>
          </a:p>
        </p:txBody>
      </p:sp>
      <p:sp>
        <p:nvSpPr>
          <p:cNvPr id="7" name="TextBox 6"/>
          <p:cNvSpPr txBox="1"/>
          <p:nvPr/>
        </p:nvSpPr>
        <p:spPr>
          <a:xfrm>
            <a:off x="991625" y="620688"/>
            <a:ext cx="4294702" cy="523220"/>
          </a:xfrm>
          <a:prstGeom prst="rect">
            <a:avLst/>
          </a:prstGeom>
          <a:noFill/>
        </p:spPr>
        <p:txBody>
          <a:bodyPr wrap="none" rtlCol="0">
            <a:spAutoFit/>
          </a:bodyPr>
          <a:lstStyle/>
          <a:p>
            <a:r>
              <a:rPr lang="en-US" sz="2800" dirty="0">
                <a:solidFill>
                  <a:schemeClr val="bg1"/>
                </a:solidFill>
                <a:latin typeface="Arial" charset="0"/>
                <a:ea typeface="Arial" charset="0"/>
                <a:cs typeface="Arial" charset="0"/>
              </a:rPr>
              <a:t> FONCTIONNEMENT </a:t>
            </a:r>
            <a:r>
              <a:rPr lang="en-US" sz="2000" dirty="0" smtClean="0">
                <a:solidFill>
                  <a:schemeClr val="bg1"/>
                </a:solidFill>
                <a:latin typeface="Arial" charset="0"/>
                <a:ea typeface="Arial" charset="0"/>
                <a:cs typeface="Arial" charset="0"/>
              </a:rPr>
              <a:t>(2/2)</a:t>
            </a:r>
            <a:endParaRPr lang="en-US" sz="2000" dirty="0">
              <a:solidFill>
                <a:schemeClr val="bg1"/>
              </a:solidFill>
              <a:latin typeface="Arial" charset="0"/>
              <a:ea typeface="Arial" charset="0"/>
              <a:cs typeface="Arial" charset="0"/>
            </a:endParaRPr>
          </a:p>
        </p:txBody>
      </p:sp>
      <p:sp>
        <p:nvSpPr>
          <p:cNvPr id="8" name="Title 1"/>
          <p:cNvSpPr txBox="1">
            <a:spLocks/>
          </p:cNvSpPr>
          <p:nvPr/>
        </p:nvSpPr>
        <p:spPr>
          <a:xfrm>
            <a:off x="1101237" y="260648"/>
            <a:ext cx="9603275" cy="3795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0" i="0" kern="1200" cap="all">
                <a:solidFill>
                  <a:schemeClr val="bg1"/>
                </a:solidFill>
                <a:effectLst/>
                <a:latin typeface="Alido" charset="0"/>
                <a:ea typeface="Alido" charset="0"/>
                <a:cs typeface="Alido" charset="0"/>
              </a:defRPr>
            </a:lvl1pPr>
          </a:lstStyle>
          <a:p>
            <a:r>
              <a:rPr lang="en-US" sz="2000" b="1" dirty="0" smtClean="0">
                <a:latin typeface="Arial" charset="0"/>
                <a:ea typeface="Arial" charset="0"/>
                <a:cs typeface="Arial" charset="0"/>
              </a:rPr>
              <a:t>L’ATOUT CLÉ : L’ALGORITHME APB-1</a:t>
            </a:r>
            <a:endParaRPr lang="en-US" sz="2000" b="1" dirty="0">
              <a:latin typeface="Arial" charset="0"/>
              <a:ea typeface="Arial" charset="0"/>
              <a:cs typeface="Arial" charset="0"/>
            </a:endParaRPr>
          </a:p>
        </p:txBody>
      </p:sp>
      <p:sp>
        <p:nvSpPr>
          <p:cNvPr id="3" name="Slide Number Placeholder 2"/>
          <p:cNvSpPr>
            <a:spLocks noGrp="1"/>
          </p:cNvSpPr>
          <p:nvPr>
            <p:ph type="sldNum" sz="quarter" idx="4"/>
          </p:nvPr>
        </p:nvSpPr>
        <p:spPr>
          <a:xfrm>
            <a:off x="11749420" y="6619460"/>
            <a:ext cx="395252" cy="265924"/>
          </a:xfrm>
        </p:spPr>
        <p:txBody>
          <a:bodyPr/>
          <a:lstStyle/>
          <a:p>
            <a:fld id="{6D22F896-40B5-4ADD-8801-0D06FADFA095}" type="slidenum">
              <a:rPr lang="en-US" smtClean="0"/>
              <a:pPr/>
              <a:t>7</a:t>
            </a:fld>
            <a:endParaRPr lang="en-US" dirty="0"/>
          </a:p>
        </p:txBody>
      </p:sp>
    </p:spTree>
    <p:extLst>
      <p:ext uri="{BB962C8B-B14F-4D97-AF65-F5344CB8AC3E}">
        <p14:creationId xmlns:p14="http://schemas.microsoft.com/office/powerpoint/2010/main" val="158586481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2"/>
          <p:cNvPicPr>
            <a:picLocks noChangeAspect="1"/>
          </p:cNvPicPr>
          <p:nvPr/>
        </p:nvPicPr>
        <p:blipFill>
          <a:blip r:embed="rId2">
            <a:alphaModFix/>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a:ext>
            </a:extLst>
          </a:blip>
          <a:stretch>
            <a:fillRect/>
          </a:stretch>
        </p:blipFill>
        <p:spPr>
          <a:xfrm>
            <a:off x="0" y="-3830"/>
            <a:ext cx="12192000" cy="6889213"/>
          </a:xfrm>
          <a:prstGeom prst="rect">
            <a:avLst/>
          </a:prstGeom>
          <a:gradFill flip="none" rotWithShape="1">
            <a:gsLst>
              <a:gs pos="0">
                <a:schemeClr val="bg2">
                  <a:shade val="30000"/>
                  <a:satMod val="115000"/>
                </a:schemeClr>
              </a:gs>
              <a:gs pos="50000">
                <a:schemeClr val="bg2">
                  <a:shade val="67500"/>
                  <a:satMod val="115000"/>
                </a:schemeClr>
              </a:gs>
              <a:gs pos="100000">
                <a:schemeClr val="bg2">
                  <a:shade val="100000"/>
                  <a:satMod val="115000"/>
                </a:schemeClr>
              </a:gs>
            </a:gsLst>
            <a:lin ang="0" scaled="1"/>
            <a:tileRect/>
          </a:gradFill>
          <a:ln>
            <a:solidFill>
              <a:schemeClr val="accent3"/>
            </a:solidFill>
          </a:ln>
          <a:effectLst>
            <a:outerShdw blurRad="50800" dist="50800" dir="5400000" algn="ctr" rotWithShape="0">
              <a:schemeClr val="bg1">
                <a:lumMod val="50000"/>
              </a:schemeClr>
            </a:outerShdw>
          </a:effectLst>
        </p:spPr>
      </p:pic>
      <p:sp>
        <p:nvSpPr>
          <p:cNvPr id="5" name="TextBox 4"/>
          <p:cNvSpPr txBox="1"/>
          <p:nvPr/>
        </p:nvSpPr>
        <p:spPr>
          <a:xfrm>
            <a:off x="335360" y="764704"/>
            <a:ext cx="648072" cy="1323439"/>
          </a:xfrm>
          <a:prstGeom prst="rect">
            <a:avLst/>
          </a:prstGeom>
          <a:noFill/>
        </p:spPr>
        <p:txBody>
          <a:bodyPr wrap="square" rtlCol="0">
            <a:spAutoFit/>
          </a:bodyPr>
          <a:lstStyle/>
          <a:p>
            <a:r>
              <a:rPr lang="en-US" sz="8000" dirty="0" smtClean="0">
                <a:solidFill>
                  <a:schemeClr val="bg1"/>
                </a:solidFill>
                <a:latin typeface="Oriya MN" charset="0"/>
                <a:ea typeface="Oriya MN" charset="0"/>
                <a:cs typeface="Oriya MN" charset="0"/>
              </a:rPr>
              <a:t>3</a:t>
            </a:r>
            <a:endParaRPr lang="en-US" sz="8000" dirty="0">
              <a:solidFill>
                <a:schemeClr val="bg1"/>
              </a:solidFill>
              <a:latin typeface="Oriya MN" charset="0"/>
              <a:ea typeface="Oriya MN" charset="0"/>
              <a:cs typeface="Oriya MN" charset="0"/>
            </a:endParaRPr>
          </a:p>
        </p:txBody>
      </p:sp>
      <p:cxnSp>
        <p:nvCxnSpPr>
          <p:cNvPr id="7" name="Straight Connector 6"/>
          <p:cNvCxnSpPr/>
          <p:nvPr/>
        </p:nvCxnSpPr>
        <p:spPr>
          <a:xfrm>
            <a:off x="1127448" y="1700808"/>
            <a:ext cx="1087320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Slide Number Placeholder 7"/>
          <p:cNvSpPr>
            <a:spLocks noGrp="1"/>
          </p:cNvSpPr>
          <p:nvPr>
            <p:ph type="sldNum" sz="quarter" idx="4"/>
          </p:nvPr>
        </p:nvSpPr>
        <p:spPr>
          <a:xfrm>
            <a:off x="11627485" y="6636554"/>
            <a:ext cx="517187" cy="248830"/>
          </a:xfrm>
        </p:spPr>
        <p:txBody>
          <a:bodyPr/>
          <a:lstStyle/>
          <a:p>
            <a:fld id="{5325F5FF-6457-6E4E-A05C-260DAC74715F}" type="slidenum">
              <a:rPr lang="en-US" smtClean="0">
                <a:solidFill>
                  <a:schemeClr val="bg1"/>
                </a:solidFill>
              </a:rPr>
              <a:t>8</a:t>
            </a:fld>
            <a:endParaRPr lang="en-US" dirty="0">
              <a:solidFill>
                <a:schemeClr val="bg1"/>
              </a:solidFill>
            </a:endParaRPr>
          </a:p>
        </p:txBody>
      </p:sp>
      <p:sp>
        <p:nvSpPr>
          <p:cNvPr id="9" name="TextBox 8"/>
          <p:cNvSpPr txBox="1"/>
          <p:nvPr/>
        </p:nvSpPr>
        <p:spPr>
          <a:xfrm>
            <a:off x="1127448" y="902330"/>
            <a:ext cx="12025335" cy="723275"/>
          </a:xfrm>
          <a:prstGeom prst="rect">
            <a:avLst/>
          </a:prstGeom>
          <a:noFill/>
        </p:spPr>
        <p:txBody>
          <a:bodyPr wrap="square" rtlCol="0">
            <a:spAutoFit/>
          </a:bodyPr>
          <a:lstStyle/>
          <a:p>
            <a:r>
              <a:rPr lang="en-US" sz="4100" dirty="0" smtClean="0">
                <a:solidFill>
                  <a:schemeClr val="bg1"/>
                </a:solidFill>
                <a:latin typeface="Arial" charset="0"/>
                <a:ea typeface="Arial" charset="0"/>
                <a:cs typeface="Arial" charset="0"/>
              </a:rPr>
              <a:t>LA GESTION D’UN FONDS </a:t>
            </a:r>
            <a:r>
              <a:rPr lang="en-US" sz="4100" dirty="0" err="1" smtClean="0">
                <a:solidFill>
                  <a:schemeClr val="bg1"/>
                </a:solidFill>
                <a:latin typeface="Arial" charset="0"/>
                <a:ea typeface="Arial" charset="0"/>
                <a:cs typeface="Arial" charset="0"/>
              </a:rPr>
              <a:t>À</a:t>
            </a:r>
            <a:r>
              <a:rPr lang="en-US" sz="4100" dirty="0" smtClean="0">
                <a:solidFill>
                  <a:schemeClr val="bg1"/>
                </a:solidFill>
                <a:latin typeface="Arial" charset="0"/>
                <a:ea typeface="Arial" charset="0"/>
                <a:cs typeface="Arial" charset="0"/>
              </a:rPr>
              <a:t> L’AIDE D’APB-1</a:t>
            </a:r>
            <a:endParaRPr lang="en-US" sz="4100" dirty="0">
              <a:solidFill>
                <a:schemeClr val="bg1"/>
              </a:solidFill>
              <a:latin typeface="Arial" charset="0"/>
              <a:ea typeface="Arial" charset="0"/>
              <a:cs typeface="Arial" charset="0"/>
            </a:endParaRPr>
          </a:p>
        </p:txBody>
      </p:sp>
      <p:sp>
        <p:nvSpPr>
          <p:cNvPr id="10" name="Rectangle 9"/>
          <p:cNvSpPr/>
          <p:nvPr/>
        </p:nvSpPr>
        <p:spPr>
          <a:xfrm>
            <a:off x="1694775" y="2743621"/>
            <a:ext cx="10593913" cy="1569660"/>
          </a:xfrm>
          <a:prstGeom prst="rect">
            <a:avLst/>
          </a:prstGeom>
        </p:spPr>
        <p:txBody>
          <a:bodyPr wrap="square">
            <a:spAutoFit/>
          </a:bodyPr>
          <a:lstStyle/>
          <a:p>
            <a:pPr marL="571500" indent="-571500">
              <a:lnSpc>
                <a:spcPct val="150000"/>
              </a:lnSpc>
              <a:buFont typeface="Wingdings" charset="2"/>
              <a:buChar char="§"/>
            </a:pPr>
            <a:r>
              <a:rPr lang="en-US" sz="3200" dirty="0" smtClean="0">
                <a:solidFill>
                  <a:schemeClr val="bg1"/>
                </a:solidFill>
                <a:latin typeface="Arial" charset="0"/>
                <a:ea typeface="Arial" charset="0"/>
                <a:cs typeface="Arial" charset="0"/>
              </a:rPr>
              <a:t>PRINCIPE DE BASE</a:t>
            </a:r>
          </a:p>
          <a:p>
            <a:pPr marL="571500" indent="-571500">
              <a:lnSpc>
                <a:spcPct val="150000"/>
              </a:lnSpc>
              <a:buFont typeface="Wingdings" charset="2"/>
              <a:buChar char="§"/>
            </a:pPr>
            <a:r>
              <a:rPr lang="en-US" sz="3200" dirty="0" smtClean="0">
                <a:solidFill>
                  <a:schemeClr val="bg1"/>
                </a:solidFill>
                <a:latin typeface="Arial" charset="0"/>
                <a:ea typeface="Arial" charset="0"/>
                <a:cs typeface="Arial" charset="0"/>
              </a:rPr>
              <a:t>GESTION QUOTIDIENNE ET GESTION DU RISQUE</a:t>
            </a:r>
          </a:p>
        </p:txBody>
      </p:sp>
      <p:sp>
        <p:nvSpPr>
          <p:cNvPr id="11" name="Footer Placeholder 1"/>
          <p:cNvSpPr txBox="1">
            <a:spLocks/>
          </p:cNvSpPr>
          <p:nvPr/>
        </p:nvSpPr>
        <p:spPr>
          <a:xfrm>
            <a:off x="5375920" y="6617245"/>
            <a:ext cx="1440160" cy="196131"/>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800" smtClean="0">
                <a:solidFill>
                  <a:schemeClr val="bg1"/>
                </a:solidFill>
              </a:rPr>
              <a:t>STRICTEMENT CONFIDENTIEL</a:t>
            </a:r>
            <a:endParaRPr lang="en-US" sz="800" dirty="0">
              <a:solidFill>
                <a:schemeClr val="bg1"/>
              </a:solidFill>
            </a:endParaRPr>
          </a:p>
        </p:txBody>
      </p:sp>
    </p:spTree>
    <p:extLst>
      <p:ext uri="{BB962C8B-B14F-4D97-AF65-F5344CB8AC3E}">
        <p14:creationId xmlns:p14="http://schemas.microsoft.com/office/powerpoint/2010/main" val="144128528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Thème Office">
  <a:themeElements>
    <a:clrScheme name="Bureau">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Bureau">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Gallery</Template>
  <TotalTime>9457</TotalTime>
  <Words>1787</Words>
  <Application>Microsoft Macintosh PowerPoint</Application>
  <PresentationFormat>Personnalisé</PresentationFormat>
  <Paragraphs>399</Paragraphs>
  <Slides>16</Slides>
  <Notes>9</Notes>
  <HiddenSlides>0</HiddenSlides>
  <MMClips>0</MMClips>
  <ScaleCrop>false</ScaleCrop>
  <HeadingPairs>
    <vt:vector size="4" baseType="variant">
      <vt:variant>
        <vt:lpstr>Thème</vt:lpstr>
      </vt:variant>
      <vt:variant>
        <vt:i4>3</vt:i4>
      </vt:variant>
      <vt:variant>
        <vt:lpstr>Titres des diapositives</vt:lpstr>
      </vt:variant>
      <vt:variant>
        <vt:i4>16</vt:i4>
      </vt:variant>
    </vt:vector>
  </HeadingPairs>
  <TitlesOfParts>
    <vt:vector size="19" baseType="lpstr">
      <vt:lpstr>Gallery</vt:lpstr>
      <vt:lpstr>Custom Design</vt:lpstr>
      <vt:lpstr>1_Thème Office</vt:lpstr>
      <vt:lpstr>Présentation PowerPoint</vt:lpstr>
      <vt:lpstr>Présentation PowerPoint</vt:lpstr>
      <vt:lpstr>Présentation PowerPoint</vt:lpstr>
      <vt:lpstr>PRéSENTation</vt:lpstr>
      <vt:lpstr>Présentation PowerPoint</vt:lpstr>
      <vt:lpstr>L’ATOUT CLÉ : L’ALGORITHME APB-1</vt:lpstr>
      <vt:lpstr>Présentation PowerPoint</vt:lpstr>
      <vt:lpstr>Présentation PowerPoint</vt:lpstr>
      <vt:lpstr>Présentation PowerPoint</vt:lpstr>
      <vt:lpstr>LA GESTION D’UN FONDS À PARTIR D’APB-1</vt:lpstr>
      <vt:lpstr>LA GESTION D’UN FONDS À PARTIR D’APB-1</vt:lpstr>
      <vt:lpstr>Présentation PowerPoint</vt:lpstr>
      <vt:lpstr> BACK TESTS</vt:lpstr>
      <vt:lpstr>BACK TESTS</vt:lpstr>
      <vt:lpstr>BACK TESTS</vt:lpstr>
      <vt:lpstr>BACK TESTS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severine SALA</dc:creator>
  <cp:lastModifiedBy>MICKAEL ACHOUCH</cp:lastModifiedBy>
  <cp:revision>801</cp:revision>
  <cp:lastPrinted>2017-06-28T13:11:55Z</cp:lastPrinted>
  <dcterms:created xsi:type="dcterms:W3CDTF">2016-10-26T08:53:24Z</dcterms:created>
  <dcterms:modified xsi:type="dcterms:W3CDTF">2017-07-17T12:50:03Z</dcterms:modified>
</cp:coreProperties>
</file>