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charts/chart3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5" r:id="rId2"/>
    <p:sldId id="257" r:id="rId3"/>
    <p:sldId id="282" r:id="rId4"/>
    <p:sldId id="270" r:id="rId5"/>
    <p:sldId id="277" r:id="rId6"/>
    <p:sldId id="294" r:id="rId7"/>
    <p:sldId id="292" r:id="rId8"/>
    <p:sldId id="293" r:id="rId9"/>
    <p:sldId id="295" r:id="rId10"/>
    <p:sldId id="272" r:id="rId11"/>
    <p:sldId id="289" r:id="rId12"/>
    <p:sldId id="286" r:id="rId13"/>
    <p:sldId id="279" r:id="rId14"/>
    <p:sldId id="287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BO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1B7CB"/>
    <a:srgbClr val="F5F5F5"/>
    <a:srgbClr val="4C5153"/>
    <a:srgbClr val="657379"/>
    <a:srgbClr val="9CAEAD"/>
    <a:srgbClr val="0C8292"/>
    <a:srgbClr val="E6E6E6"/>
    <a:srgbClr val="EBEBEB"/>
    <a:srgbClr val="E7FAFD"/>
    <a:srgbClr val="B9F1F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094" autoAdjust="0"/>
    <p:restoredTop sz="94660" autoAdjust="0"/>
  </p:normalViewPr>
  <p:slideViewPr>
    <p:cSldViewPr snapToGrid="0">
      <p:cViewPr>
        <p:scale>
          <a:sx n="70" d="100"/>
          <a:sy n="70" d="100"/>
        </p:scale>
        <p:origin x="-768" y="7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7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11B7CB"/>
            </a:solidFill>
          </c:spPr>
          <c:dPt>
            <c:idx val="0"/>
            <c:spPr>
              <a:solidFill>
                <a:srgbClr val="0D91A3"/>
              </a:solidFill>
              <a:ln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2.5</c:v>
                </c:pt>
                <c:pt idx="1">
                  <c:v>10</c:v>
                </c:pt>
              </c:numCache>
            </c:numRef>
          </c:val>
        </c:ser>
        <c:firstSliceAng val="0"/>
        <c:holeSize val="50"/>
      </c:doughnutChart>
    </c:plotArea>
    <c:plotVisOnly val="1"/>
    <c:dispBlanksAs val="zero"/>
  </c:chart>
  <c:txPr>
    <a:bodyPr/>
    <a:lstStyle/>
    <a:p>
      <a:pPr>
        <a:defRPr lang="en-US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7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11B7CB"/>
            </a:solidFill>
          </c:spPr>
          <c:dPt>
            <c:idx val="0"/>
            <c:spPr>
              <a:solidFill>
                <a:srgbClr val="0D91A3"/>
              </a:solidFill>
              <a:ln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2.5</c:v>
                </c:pt>
                <c:pt idx="1">
                  <c:v>10</c:v>
                </c:pt>
              </c:numCache>
            </c:numRef>
          </c:val>
        </c:ser>
        <c:firstSliceAng val="0"/>
        <c:holeSize val="50"/>
      </c:doughnutChart>
    </c:plotArea>
    <c:plotVisOnly val="1"/>
    <c:dispBlanksAs val="zero"/>
  </c:chart>
  <c:txPr>
    <a:bodyPr/>
    <a:lstStyle/>
    <a:p>
      <a:pPr>
        <a:defRPr lang="en-US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7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11B7CB"/>
            </a:solidFill>
          </c:spPr>
          <c:dPt>
            <c:idx val="0"/>
            <c:spPr>
              <a:solidFill>
                <a:srgbClr val="0D91A3"/>
              </a:solidFill>
              <a:ln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2.5</c:v>
                </c:pt>
                <c:pt idx="1">
                  <c:v>10</c:v>
                </c:pt>
              </c:numCache>
            </c:numRef>
          </c:val>
        </c:ser>
        <c:firstSliceAng val="0"/>
        <c:holeSize val="50"/>
      </c:doughnutChart>
    </c:plotArea>
    <c:plotVisOnly val="1"/>
    <c:dispBlanksAs val="zero"/>
  </c:chart>
  <c:txPr>
    <a:bodyPr/>
    <a:lstStyle/>
    <a:p>
      <a:pPr>
        <a:defRPr lang="en-US"/>
      </a:pPr>
      <a:endParaRPr lang="en-US"/>
    </a:p>
  </c:txPr>
  <c:externalData r:id="rId1"/>
</c:chartSpace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153519-CCBA-4D3E-B42D-60C257C677D7}">
      <dsp:nvSpPr>
        <dsp:cNvPr id="0" name=""/>
        <dsp:cNvSpPr/>
      </dsp:nvSpPr>
      <dsp:spPr>
        <a:xfrm>
          <a:off x="5957546" y="1293471"/>
          <a:ext cx="335383" cy="1249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9040"/>
              </a:lnTo>
              <a:lnTo>
                <a:pt x="335383" y="1249040"/>
              </a:lnTo>
            </a:path>
          </a:pathLst>
        </a:custGeom>
        <a:noFill/>
        <a:ln w="9525" cap="flat" cmpd="sng" algn="ctr">
          <a:solidFill>
            <a:srgbClr val="9CAEA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610F57-82D5-4B76-9D50-6D86E094F05B}">
      <dsp:nvSpPr>
        <dsp:cNvPr id="0" name=""/>
        <dsp:cNvSpPr/>
      </dsp:nvSpPr>
      <dsp:spPr>
        <a:xfrm>
          <a:off x="5957546" y="1293471"/>
          <a:ext cx="335383" cy="491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1075"/>
              </a:lnTo>
              <a:lnTo>
                <a:pt x="335383" y="491075"/>
              </a:lnTo>
            </a:path>
          </a:pathLst>
        </a:custGeom>
        <a:noFill/>
        <a:ln w="9525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AC3809-D831-4464-8ED3-10CDBAF7BBAE}">
      <dsp:nvSpPr>
        <dsp:cNvPr id="0" name=""/>
        <dsp:cNvSpPr/>
      </dsp:nvSpPr>
      <dsp:spPr>
        <a:xfrm>
          <a:off x="4334733" y="535506"/>
          <a:ext cx="2049835" cy="224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93"/>
              </a:lnTo>
              <a:lnTo>
                <a:pt x="2049835" y="112093"/>
              </a:lnTo>
              <a:lnTo>
                <a:pt x="2049835" y="224186"/>
              </a:lnTo>
            </a:path>
          </a:pathLst>
        </a:custGeom>
        <a:noFill/>
        <a:ln w="9525" cap="flat" cmpd="sng" algn="ctr">
          <a:solidFill>
            <a:srgbClr val="9CAEA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961BA0-AE72-4331-9CEF-F3334D98A6CB}">
      <dsp:nvSpPr>
        <dsp:cNvPr id="0" name=""/>
        <dsp:cNvSpPr/>
      </dsp:nvSpPr>
      <dsp:spPr>
        <a:xfrm>
          <a:off x="4150815" y="1293471"/>
          <a:ext cx="181377" cy="2764969"/>
        </a:xfrm>
        <a:custGeom>
          <a:avLst/>
          <a:gdLst/>
          <a:ahLst/>
          <a:cxnLst/>
          <a:rect l="0" t="0" r="0" b="0"/>
          <a:pathLst>
            <a:path>
              <a:moveTo>
                <a:pt x="181377" y="0"/>
              </a:moveTo>
              <a:lnTo>
                <a:pt x="181377" y="2764969"/>
              </a:lnTo>
              <a:lnTo>
                <a:pt x="0" y="2764969"/>
              </a:lnTo>
            </a:path>
          </a:pathLst>
        </a:custGeom>
        <a:noFill/>
        <a:ln w="9525" cap="flat" cmpd="sng" algn="ctr">
          <a:solidFill>
            <a:srgbClr val="9CAEA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D9F135-57F5-46D5-A65C-B96674D5E6E1}">
      <dsp:nvSpPr>
        <dsp:cNvPr id="0" name=""/>
        <dsp:cNvSpPr/>
      </dsp:nvSpPr>
      <dsp:spPr>
        <a:xfrm>
          <a:off x="4332193" y="1293471"/>
          <a:ext cx="181377" cy="2007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7004"/>
              </a:lnTo>
              <a:lnTo>
                <a:pt x="181377" y="2007004"/>
              </a:lnTo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7EDED9-A84E-4D0B-BADB-D15406EB8B47}">
      <dsp:nvSpPr>
        <dsp:cNvPr id="0" name=""/>
        <dsp:cNvSpPr/>
      </dsp:nvSpPr>
      <dsp:spPr>
        <a:xfrm>
          <a:off x="4150815" y="1293471"/>
          <a:ext cx="181377" cy="2007004"/>
        </a:xfrm>
        <a:custGeom>
          <a:avLst/>
          <a:gdLst/>
          <a:ahLst/>
          <a:cxnLst/>
          <a:rect l="0" t="0" r="0" b="0"/>
          <a:pathLst>
            <a:path>
              <a:moveTo>
                <a:pt x="181377" y="0"/>
              </a:moveTo>
              <a:lnTo>
                <a:pt x="181377" y="2007004"/>
              </a:lnTo>
              <a:lnTo>
                <a:pt x="0" y="2007004"/>
              </a:lnTo>
            </a:path>
          </a:pathLst>
        </a:custGeom>
        <a:noFill/>
        <a:ln w="9525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91288C-6993-413D-9B0B-A629498F39C2}">
      <dsp:nvSpPr>
        <dsp:cNvPr id="0" name=""/>
        <dsp:cNvSpPr/>
      </dsp:nvSpPr>
      <dsp:spPr>
        <a:xfrm>
          <a:off x="4332193" y="1293471"/>
          <a:ext cx="181377" cy="1249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9040"/>
              </a:lnTo>
              <a:lnTo>
                <a:pt x="181377" y="1249040"/>
              </a:lnTo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25442-198E-4034-AF37-39D423A53037}">
      <dsp:nvSpPr>
        <dsp:cNvPr id="0" name=""/>
        <dsp:cNvSpPr/>
      </dsp:nvSpPr>
      <dsp:spPr>
        <a:xfrm>
          <a:off x="4150815" y="1293471"/>
          <a:ext cx="181377" cy="1249040"/>
        </a:xfrm>
        <a:custGeom>
          <a:avLst/>
          <a:gdLst/>
          <a:ahLst/>
          <a:cxnLst/>
          <a:rect l="0" t="0" r="0" b="0"/>
          <a:pathLst>
            <a:path>
              <a:moveTo>
                <a:pt x="181377" y="0"/>
              </a:moveTo>
              <a:lnTo>
                <a:pt x="181377" y="1249040"/>
              </a:lnTo>
              <a:lnTo>
                <a:pt x="0" y="1249040"/>
              </a:lnTo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6B7940-1A6E-4891-A92D-698B32FC57F9}">
      <dsp:nvSpPr>
        <dsp:cNvPr id="0" name=""/>
        <dsp:cNvSpPr/>
      </dsp:nvSpPr>
      <dsp:spPr>
        <a:xfrm>
          <a:off x="4332193" y="1293471"/>
          <a:ext cx="181377" cy="491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1075"/>
              </a:lnTo>
              <a:lnTo>
                <a:pt x="181377" y="491075"/>
              </a:lnTo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99722-F376-463F-8FA5-78F40D073E2E}">
      <dsp:nvSpPr>
        <dsp:cNvPr id="0" name=""/>
        <dsp:cNvSpPr/>
      </dsp:nvSpPr>
      <dsp:spPr>
        <a:xfrm>
          <a:off x="4150815" y="1293471"/>
          <a:ext cx="181377" cy="491075"/>
        </a:xfrm>
        <a:custGeom>
          <a:avLst/>
          <a:gdLst/>
          <a:ahLst/>
          <a:cxnLst/>
          <a:rect l="0" t="0" r="0" b="0"/>
          <a:pathLst>
            <a:path>
              <a:moveTo>
                <a:pt x="181377" y="0"/>
              </a:moveTo>
              <a:lnTo>
                <a:pt x="181377" y="491075"/>
              </a:lnTo>
              <a:lnTo>
                <a:pt x="0" y="491075"/>
              </a:lnTo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26D27F-4E2A-4ED3-A229-E52F45069140}">
      <dsp:nvSpPr>
        <dsp:cNvPr id="0" name=""/>
        <dsp:cNvSpPr/>
      </dsp:nvSpPr>
      <dsp:spPr>
        <a:xfrm>
          <a:off x="4286473" y="535506"/>
          <a:ext cx="91440" cy="224186"/>
        </a:xfrm>
        <a:custGeom>
          <a:avLst/>
          <a:gdLst/>
          <a:ahLst/>
          <a:cxnLst/>
          <a:rect l="0" t="0" r="0" b="0"/>
          <a:pathLst>
            <a:path>
              <a:moveTo>
                <a:pt x="48260" y="0"/>
              </a:moveTo>
              <a:lnTo>
                <a:pt x="48260" y="112093"/>
              </a:lnTo>
              <a:lnTo>
                <a:pt x="45720" y="112093"/>
              </a:lnTo>
              <a:lnTo>
                <a:pt x="45720" y="224186"/>
              </a:lnTo>
            </a:path>
          </a:pathLst>
        </a:custGeom>
        <a:noFill/>
        <a:ln w="9525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1D0EDF-D84C-48DB-B57D-6D55AAF13C2C}">
      <dsp:nvSpPr>
        <dsp:cNvPr id="0" name=""/>
        <dsp:cNvSpPr/>
      </dsp:nvSpPr>
      <dsp:spPr>
        <a:xfrm>
          <a:off x="2421716" y="1293471"/>
          <a:ext cx="319519" cy="1249040"/>
        </a:xfrm>
        <a:custGeom>
          <a:avLst/>
          <a:gdLst/>
          <a:ahLst/>
          <a:cxnLst/>
          <a:rect l="0" t="0" r="0" b="0"/>
          <a:pathLst>
            <a:path>
              <a:moveTo>
                <a:pt x="319519" y="0"/>
              </a:moveTo>
              <a:lnTo>
                <a:pt x="319519" y="1249040"/>
              </a:lnTo>
              <a:lnTo>
                <a:pt x="0" y="1249040"/>
              </a:lnTo>
            </a:path>
          </a:pathLst>
        </a:custGeom>
        <a:noFill/>
        <a:ln w="9525" cap="flat" cmpd="sng" algn="ctr">
          <a:solidFill>
            <a:srgbClr val="9CAEA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EF006-0C01-4B11-9B98-D8EEA56A357E}">
      <dsp:nvSpPr>
        <dsp:cNvPr id="0" name=""/>
        <dsp:cNvSpPr/>
      </dsp:nvSpPr>
      <dsp:spPr>
        <a:xfrm>
          <a:off x="2415300" y="1293471"/>
          <a:ext cx="325935" cy="439704"/>
        </a:xfrm>
        <a:custGeom>
          <a:avLst/>
          <a:gdLst/>
          <a:ahLst/>
          <a:cxnLst/>
          <a:rect l="0" t="0" r="0" b="0"/>
          <a:pathLst>
            <a:path>
              <a:moveTo>
                <a:pt x="325935" y="0"/>
              </a:moveTo>
              <a:lnTo>
                <a:pt x="325935" y="439704"/>
              </a:lnTo>
              <a:lnTo>
                <a:pt x="0" y="439704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EC7C9D-9BF4-4A1F-BB2E-00E3AD4B1456}">
      <dsp:nvSpPr>
        <dsp:cNvPr id="0" name=""/>
        <dsp:cNvSpPr/>
      </dsp:nvSpPr>
      <dsp:spPr>
        <a:xfrm>
          <a:off x="2314213" y="535506"/>
          <a:ext cx="2020520" cy="224186"/>
        </a:xfrm>
        <a:custGeom>
          <a:avLst/>
          <a:gdLst/>
          <a:ahLst/>
          <a:cxnLst/>
          <a:rect l="0" t="0" r="0" b="0"/>
          <a:pathLst>
            <a:path>
              <a:moveTo>
                <a:pt x="2020520" y="0"/>
              </a:moveTo>
              <a:lnTo>
                <a:pt x="2020520" y="112093"/>
              </a:lnTo>
              <a:lnTo>
                <a:pt x="0" y="112093"/>
              </a:lnTo>
              <a:lnTo>
                <a:pt x="0" y="224186"/>
              </a:lnTo>
            </a:path>
          </a:pathLst>
        </a:custGeom>
        <a:noFill/>
        <a:ln w="9525" cap="flat" cmpd="sng" algn="ctr">
          <a:solidFill>
            <a:srgbClr val="9CAEA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ED751-2B4F-4938-BD3F-EF8608850779}">
      <dsp:nvSpPr>
        <dsp:cNvPr id="0" name=""/>
        <dsp:cNvSpPr/>
      </dsp:nvSpPr>
      <dsp:spPr>
        <a:xfrm>
          <a:off x="2843716" y="1729"/>
          <a:ext cx="2982035" cy="533777"/>
        </a:xfrm>
        <a:prstGeom prst="rect">
          <a:avLst/>
        </a:prstGeom>
        <a:solidFill>
          <a:srgbClr val="11B7CB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Open Sans Semibold" pitchFamily="34" charset="0"/>
              <a:ea typeface="Open Sans Semibold" pitchFamily="34" charset="0"/>
              <a:cs typeface="Open Sans Semibold" pitchFamily="34" charset="0"/>
            </a:rPr>
            <a:t>Biznode</a:t>
          </a:r>
          <a:endParaRPr lang="en-US" sz="1200" kern="1200" dirty="0">
            <a:latin typeface="Open Sans Semibold" pitchFamily="34" charset="0"/>
            <a:ea typeface="Open Sans Semibold" pitchFamily="34" charset="0"/>
            <a:cs typeface="Open Sans Semibold" pitchFamily="34" charset="0"/>
          </a:endParaRPr>
        </a:p>
      </dsp:txBody>
      <dsp:txXfrm>
        <a:off x="2843716" y="1729"/>
        <a:ext cx="2982035" cy="533777"/>
      </dsp:txXfrm>
    </dsp:sp>
    <dsp:sp modelId="{86D9EABD-CC6E-4B4D-B653-169FF0CF7952}">
      <dsp:nvSpPr>
        <dsp:cNvPr id="0" name=""/>
        <dsp:cNvSpPr/>
      </dsp:nvSpPr>
      <dsp:spPr>
        <a:xfrm>
          <a:off x="1780435" y="759693"/>
          <a:ext cx="1067555" cy="533777"/>
        </a:xfrm>
        <a:prstGeom prst="rect">
          <a:avLst/>
        </a:prstGeom>
        <a:solidFill>
          <a:srgbClr val="11B7CB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latin typeface="Open Sans Extrabold" pitchFamily="34" charset="0"/>
              <a:ea typeface="Open Sans Extrabold" pitchFamily="34" charset="0"/>
              <a:cs typeface="Open Sans Extrabold" pitchFamily="34" charset="0"/>
            </a:rPr>
            <a:t>Software</a:t>
          </a:r>
          <a:endParaRPr lang="en-US" sz="1050" kern="1200" dirty="0">
            <a:latin typeface="Open Sans Extrabold" pitchFamily="34" charset="0"/>
            <a:ea typeface="Open Sans Extrabold" pitchFamily="34" charset="0"/>
            <a:cs typeface="Open Sans Extrabold" pitchFamily="34" charset="0"/>
          </a:endParaRPr>
        </a:p>
      </dsp:txBody>
      <dsp:txXfrm>
        <a:off x="1780435" y="759693"/>
        <a:ext cx="1067555" cy="533777"/>
      </dsp:txXfrm>
    </dsp:sp>
    <dsp:sp modelId="{BECAE7E8-E1EE-4823-8524-21430C57EF82}">
      <dsp:nvSpPr>
        <dsp:cNvPr id="0" name=""/>
        <dsp:cNvSpPr/>
      </dsp:nvSpPr>
      <dsp:spPr>
        <a:xfrm>
          <a:off x="1347744" y="1466287"/>
          <a:ext cx="1067555" cy="533777"/>
        </a:xfrm>
        <a:prstGeom prst="rect">
          <a:avLst/>
        </a:prstGeom>
        <a:solidFill>
          <a:srgbClr val="11B7CB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latin typeface="Open Sans Extrabold" pitchFamily="34" charset="0"/>
              <a:ea typeface="Open Sans Extrabold" pitchFamily="34" charset="0"/>
              <a:cs typeface="Open Sans Extrabold" pitchFamily="34" charset="0"/>
            </a:rPr>
            <a:t>Predictive Analytics</a:t>
          </a:r>
          <a:endParaRPr lang="en-US" sz="1050" kern="1200" dirty="0">
            <a:latin typeface="Open Sans Extrabold" pitchFamily="34" charset="0"/>
            <a:ea typeface="Open Sans Extrabold" pitchFamily="34" charset="0"/>
            <a:cs typeface="Open Sans Extrabold" pitchFamily="34" charset="0"/>
          </a:endParaRPr>
        </a:p>
      </dsp:txBody>
      <dsp:txXfrm>
        <a:off x="1347744" y="1466287"/>
        <a:ext cx="1067555" cy="533777"/>
      </dsp:txXfrm>
    </dsp:sp>
    <dsp:sp modelId="{0C4840C6-4DD1-41C7-8C31-4801BD9F47E6}">
      <dsp:nvSpPr>
        <dsp:cNvPr id="0" name=""/>
        <dsp:cNvSpPr/>
      </dsp:nvSpPr>
      <dsp:spPr>
        <a:xfrm>
          <a:off x="1354160" y="2275622"/>
          <a:ext cx="1067555" cy="533777"/>
        </a:xfrm>
        <a:prstGeom prst="rect">
          <a:avLst/>
        </a:prstGeom>
        <a:solidFill>
          <a:srgbClr val="11B7CB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noProof="1" smtClean="0">
              <a:latin typeface="Open Sans Extrabold" pitchFamily="34" charset="0"/>
              <a:ea typeface="Open Sans Extrabold" pitchFamily="34" charset="0"/>
              <a:cs typeface="Open Sans Extrabold" pitchFamily="34" charset="0"/>
            </a:rPr>
            <a:t>Advanced Reports</a:t>
          </a:r>
          <a:endParaRPr lang="en-US" sz="1050" kern="1200" noProof="1">
            <a:latin typeface="Open Sans Extrabold" pitchFamily="34" charset="0"/>
            <a:ea typeface="Open Sans Extrabold" pitchFamily="34" charset="0"/>
            <a:cs typeface="Open Sans Extrabold" pitchFamily="34" charset="0"/>
          </a:endParaRPr>
        </a:p>
      </dsp:txBody>
      <dsp:txXfrm>
        <a:off x="1354160" y="2275622"/>
        <a:ext cx="1067555" cy="533777"/>
      </dsp:txXfrm>
    </dsp:sp>
    <dsp:sp modelId="{7A6800B3-B49A-4362-AD42-767C4F84B4E7}">
      <dsp:nvSpPr>
        <dsp:cNvPr id="0" name=""/>
        <dsp:cNvSpPr/>
      </dsp:nvSpPr>
      <dsp:spPr>
        <a:xfrm>
          <a:off x="3798415" y="759693"/>
          <a:ext cx="1067555" cy="533777"/>
        </a:xfrm>
        <a:prstGeom prst="rect">
          <a:avLst/>
        </a:prstGeom>
        <a:solidFill>
          <a:srgbClr val="657379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latin typeface="Open Sans Extrabold" pitchFamily="34" charset="0"/>
              <a:ea typeface="Open Sans Extrabold" pitchFamily="34" charset="0"/>
              <a:cs typeface="Open Sans Extrabold" pitchFamily="34" charset="0"/>
            </a:rPr>
            <a:t>Value-added Services</a:t>
          </a:r>
          <a:endParaRPr lang="en-US" sz="1050" kern="1200" dirty="0">
            <a:latin typeface="Open Sans Extrabold" pitchFamily="34" charset="0"/>
            <a:ea typeface="Open Sans Extrabold" pitchFamily="34" charset="0"/>
            <a:cs typeface="Open Sans Extrabold" pitchFamily="34" charset="0"/>
          </a:endParaRPr>
        </a:p>
      </dsp:txBody>
      <dsp:txXfrm>
        <a:off x="3798415" y="759693"/>
        <a:ext cx="1067555" cy="533777"/>
      </dsp:txXfrm>
    </dsp:sp>
    <dsp:sp modelId="{1E10AB37-2732-463B-A456-DC014E626154}">
      <dsp:nvSpPr>
        <dsp:cNvPr id="0" name=""/>
        <dsp:cNvSpPr/>
      </dsp:nvSpPr>
      <dsp:spPr>
        <a:xfrm>
          <a:off x="3083259" y="1517658"/>
          <a:ext cx="1067555" cy="533777"/>
        </a:xfrm>
        <a:prstGeom prst="rect">
          <a:avLst/>
        </a:prstGeom>
        <a:solidFill>
          <a:srgbClr val="657379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latin typeface="Open Sans Extrabold" pitchFamily="34" charset="0"/>
              <a:ea typeface="Open Sans Extrabold" pitchFamily="34" charset="0"/>
              <a:cs typeface="Open Sans Extrabold" pitchFamily="34" charset="0"/>
            </a:rPr>
            <a:t>Translation</a:t>
          </a:r>
          <a:endParaRPr lang="en-US" sz="1050" kern="1200" dirty="0">
            <a:latin typeface="Open Sans Extrabold" pitchFamily="34" charset="0"/>
            <a:ea typeface="Open Sans Extrabold" pitchFamily="34" charset="0"/>
            <a:cs typeface="Open Sans Extrabold" pitchFamily="34" charset="0"/>
          </a:endParaRPr>
        </a:p>
      </dsp:txBody>
      <dsp:txXfrm>
        <a:off x="3083259" y="1517658"/>
        <a:ext cx="1067555" cy="533777"/>
      </dsp:txXfrm>
    </dsp:sp>
    <dsp:sp modelId="{FED952EC-07F9-4858-804E-2A27A04E32B2}">
      <dsp:nvSpPr>
        <dsp:cNvPr id="0" name=""/>
        <dsp:cNvSpPr/>
      </dsp:nvSpPr>
      <dsp:spPr>
        <a:xfrm>
          <a:off x="4513570" y="1517658"/>
          <a:ext cx="1067555" cy="533777"/>
        </a:xfrm>
        <a:prstGeom prst="rect">
          <a:avLst/>
        </a:prstGeom>
        <a:solidFill>
          <a:srgbClr val="657379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latin typeface="Open Sans Extrabold" pitchFamily="34" charset="0"/>
              <a:ea typeface="Open Sans Extrabold" pitchFamily="34" charset="0"/>
              <a:cs typeface="Open Sans Extrabold" pitchFamily="34" charset="0"/>
            </a:rPr>
            <a:t>Commercial Intelligence</a:t>
          </a:r>
          <a:endParaRPr lang="en-US" sz="1050" kern="1200" dirty="0">
            <a:latin typeface="Open Sans Extrabold" pitchFamily="34" charset="0"/>
            <a:ea typeface="Open Sans Extrabold" pitchFamily="34" charset="0"/>
            <a:cs typeface="Open Sans Extrabold" pitchFamily="34" charset="0"/>
          </a:endParaRPr>
        </a:p>
      </dsp:txBody>
      <dsp:txXfrm>
        <a:off x="4513570" y="1517658"/>
        <a:ext cx="1067555" cy="533777"/>
      </dsp:txXfrm>
    </dsp:sp>
    <dsp:sp modelId="{52BAF9B2-D958-4285-A6E0-C293AF9EB418}">
      <dsp:nvSpPr>
        <dsp:cNvPr id="0" name=""/>
        <dsp:cNvSpPr/>
      </dsp:nvSpPr>
      <dsp:spPr>
        <a:xfrm>
          <a:off x="3083259" y="2275622"/>
          <a:ext cx="1067555" cy="533777"/>
        </a:xfrm>
        <a:prstGeom prst="rect">
          <a:avLst/>
        </a:prstGeom>
        <a:solidFill>
          <a:srgbClr val="657379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latin typeface="Open Sans Extrabold" pitchFamily="34" charset="0"/>
              <a:ea typeface="Open Sans Extrabold" pitchFamily="34" charset="0"/>
              <a:cs typeface="Open Sans Extrabold" pitchFamily="34" charset="0"/>
            </a:rPr>
            <a:t>Quality Inspection</a:t>
          </a:r>
          <a:endParaRPr lang="en-US" sz="1050" kern="1200" dirty="0">
            <a:latin typeface="Open Sans Extrabold" pitchFamily="34" charset="0"/>
            <a:ea typeface="Open Sans Extrabold" pitchFamily="34" charset="0"/>
            <a:cs typeface="Open Sans Extrabold" pitchFamily="34" charset="0"/>
          </a:endParaRPr>
        </a:p>
      </dsp:txBody>
      <dsp:txXfrm>
        <a:off x="3083259" y="2275622"/>
        <a:ext cx="1067555" cy="533777"/>
      </dsp:txXfrm>
    </dsp:sp>
    <dsp:sp modelId="{CC86DD15-87AB-4774-A76A-54CE5A0E80A7}">
      <dsp:nvSpPr>
        <dsp:cNvPr id="0" name=""/>
        <dsp:cNvSpPr/>
      </dsp:nvSpPr>
      <dsp:spPr>
        <a:xfrm>
          <a:off x="4513570" y="2275622"/>
          <a:ext cx="1067555" cy="533777"/>
        </a:xfrm>
        <a:prstGeom prst="rect">
          <a:avLst/>
        </a:prstGeom>
        <a:solidFill>
          <a:srgbClr val="657379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latin typeface="Open Sans Extrabold" pitchFamily="34" charset="0"/>
              <a:ea typeface="Open Sans Extrabold" pitchFamily="34" charset="0"/>
              <a:cs typeface="Open Sans Extrabold" pitchFamily="34" charset="0"/>
            </a:rPr>
            <a:t>Law</a:t>
          </a:r>
          <a:endParaRPr lang="en-US" sz="1050" kern="1200" dirty="0">
            <a:latin typeface="Open Sans Extrabold" pitchFamily="34" charset="0"/>
            <a:ea typeface="Open Sans Extrabold" pitchFamily="34" charset="0"/>
            <a:cs typeface="Open Sans Extrabold" pitchFamily="34" charset="0"/>
          </a:endParaRPr>
        </a:p>
      </dsp:txBody>
      <dsp:txXfrm>
        <a:off x="4513570" y="2275622"/>
        <a:ext cx="1067555" cy="533777"/>
      </dsp:txXfrm>
    </dsp:sp>
    <dsp:sp modelId="{2F8DF0F0-B1C9-480A-952C-BB102610DA2D}">
      <dsp:nvSpPr>
        <dsp:cNvPr id="0" name=""/>
        <dsp:cNvSpPr/>
      </dsp:nvSpPr>
      <dsp:spPr>
        <a:xfrm>
          <a:off x="3083259" y="3033587"/>
          <a:ext cx="1067555" cy="533777"/>
        </a:xfrm>
        <a:prstGeom prst="rect">
          <a:avLst/>
        </a:prstGeom>
        <a:solidFill>
          <a:srgbClr val="657379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latin typeface="Open Sans Extrabold" pitchFamily="34" charset="0"/>
              <a:ea typeface="Open Sans Extrabold" pitchFamily="34" charset="0"/>
              <a:cs typeface="Open Sans Extrabold" pitchFamily="34" charset="0"/>
            </a:rPr>
            <a:t>Import &amp; Export</a:t>
          </a:r>
          <a:endParaRPr lang="en-US" sz="1050" kern="1200" dirty="0">
            <a:latin typeface="Open Sans Extrabold" pitchFamily="34" charset="0"/>
            <a:ea typeface="Open Sans Extrabold" pitchFamily="34" charset="0"/>
            <a:cs typeface="Open Sans Extrabold" pitchFamily="34" charset="0"/>
          </a:endParaRPr>
        </a:p>
      </dsp:txBody>
      <dsp:txXfrm>
        <a:off x="3083259" y="3033587"/>
        <a:ext cx="1067555" cy="533777"/>
      </dsp:txXfrm>
    </dsp:sp>
    <dsp:sp modelId="{94E2BA41-A332-46E5-BBE2-3E87350639B0}">
      <dsp:nvSpPr>
        <dsp:cNvPr id="0" name=""/>
        <dsp:cNvSpPr/>
      </dsp:nvSpPr>
      <dsp:spPr>
        <a:xfrm>
          <a:off x="4513570" y="3033587"/>
          <a:ext cx="1067555" cy="533777"/>
        </a:xfrm>
        <a:prstGeom prst="rect">
          <a:avLst/>
        </a:prstGeom>
        <a:solidFill>
          <a:srgbClr val="657379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050" kern="1200" noProof="1" smtClean="0">
              <a:latin typeface="Open Sans Extrabold" pitchFamily="34" charset="0"/>
              <a:ea typeface="Open Sans Extrabold" pitchFamily="34" charset="0"/>
              <a:cs typeface="Open Sans Extrabold" pitchFamily="34" charset="0"/>
            </a:rPr>
            <a:t>Lo</a:t>
          </a:r>
          <a:r>
            <a:rPr lang="en-US" sz="1050" kern="1200" noProof="1" smtClean="0">
              <a:latin typeface="Open Sans Extrabold" pitchFamily="34" charset="0"/>
              <a:ea typeface="Open Sans Extrabold" pitchFamily="34" charset="0"/>
              <a:cs typeface="Open Sans Extrabold" pitchFamily="34" charset="0"/>
            </a:rPr>
            <a:t>gistics</a:t>
          </a:r>
          <a:endParaRPr lang="en-US" sz="1050" kern="1200" dirty="0">
            <a:latin typeface="Open Sans Extrabold" pitchFamily="34" charset="0"/>
            <a:ea typeface="Open Sans Extrabold" pitchFamily="34" charset="0"/>
            <a:cs typeface="Open Sans Extrabold" pitchFamily="34" charset="0"/>
          </a:endParaRPr>
        </a:p>
      </dsp:txBody>
      <dsp:txXfrm>
        <a:off x="4513570" y="3033587"/>
        <a:ext cx="1067555" cy="533777"/>
      </dsp:txXfrm>
    </dsp:sp>
    <dsp:sp modelId="{873B34C2-E377-496D-AE7B-3548534109D0}">
      <dsp:nvSpPr>
        <dsp:cNvPr id="0" name=""/>
        <dsp:cNvSpPr/>
      </dsp:nvSpPr>
      <dsp:spPr>
        <a:xfrm>
          <a:off x="3083259" y="3791552"/>
          <a:ext cx="1067555" cy="533777"/>
        </a:xfrm>
        <a:prstGeom prst="rect">
          <a:avLst/>
        </a:prstGeom>
        <a:solidFill>
          <a:srgbClr val="657379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latin typeface="Open Sans Extrabold" pitchFamily="34" charset="0"/>
              <a:ea typeface="Open Sans Extrabold" pitchFamily="34" charset="0"/>
              <a:cs typeface="Open Sans Extrabold" pitchFamily="34" charset="0"/>
            </a:rPr>
            <a:t>Insurance</a:t>
          </a:r>
          <a:endParaRPr lang="en-US" sz="1050" kern="1200" dirty="0">
            <a:latin typeface="Open Sans Extrabold" pitchFamily="34" charset="0"/>
            <a:ea typeface="Open Sans Extrabold" pitchFamily="34" charset="0"/>
            <a:cs typeface="Open Sans Extrabold" pitchFamily="34" charset="0"/>
          </a:endParaRPr>
        </a:p>
      </dsp:txBody>
      <dsp:txXfrm>
        <a:off x="3083259" y="3791552"/>
        <a:ext cx="1067555" cy="533777"/>
      </dsp:txXfrm>
    </dsp:sp>
    <dsp:sp modelId="{02D237D2-70BB-4C13-8D7D-F82E85C05093}">
      <dsp:nvSpPr>
        <dsp:cNvPr id="0" name=""/>
        <dsp:cNvSpPr/>
      </dsp:nvSpPr>
      <dsp:spPr>
        <a:xfrm>
          <a:off x="5850791" y="759693"/>
          <a:ext cx="1067555" cy="533777"/>
        </a:xfrm>
        <a:prstGeom prst="rect">
          <a:avLst/>
        </a:prstGeom>
        <a:solidFill>
          <a:srgbClr val="11B7CB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latin typeface="Open Sans Extrabold" pitchFamily="34" charset="0"/>
              <a:ea typeface="Open Sans Extrabold" pitchFamily="34" charset="0"/>
              <a:cs typeface="Open Sans Extrabold" pitchFamily="34" charset="0"/>
            </a:rPr>
            <a:t>Advertising</a:t>
          </a:r>
          <a:endParaRPr lang="en-US" sz="1050" kern="1200" dirty="0">
            <a:latin typeface="Open Sans Extrabold" pitchFamily="34" charset="0"/>
            <a:ea typeface="Open Sans Extrabold" pitchFamily="34" charset="0"/>
            <a:cs typeface="Open Sans Extrabold" pitchFamily="34" charset="0"/>
          </a:endParaRPr>
        </a:p>
      </dsp:txBody>
      <dsp:txXfrm>
        <a:off x="5850791" y="759693"/>
        <a:ext cx="1067555" cy="533777"/>
      </dsp:txXfrm>
    </dsp:sp>
    <dsp:sp modelId="{C2B617BF-77DD-442C-B74B-EF5A528AAE27}">
      <dsp:nvSpPr>
        <dsp:cNvPr id="0" name=""/>
        <dsp:cNvSpPr/>
      </dsp:nvSpPr>
      <dsp:spPr>
        <a:xfrm>
          <a:off x="6292930" y="1517658"/>
          <a:ext cx="1067555" cy="533777"/>
        </a:xfrm>
        <a:prstGeom prst="rect">
          <a:avLst/>
        </a:prstGeom>
        <a:solidFill>
          <a:srgbClr val="11B7CB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latin typeface="Open Sans Extrabold" pitchFamily="34" charset="0"/>
              <a:ea typeface="Open Sans Extrabold" pitchFamily="34" charset="0"/>
              <a:cs typeface="Open Sans Extrabold" pitchFamily="34" charset="0"/>
            </a:rPr>
            <a:t>Members</a:t>
          </a:r>
          <a:endParaRPr lang="en-US" sz="1050" kern="1200" dirty="0">
            <a:latin typeface="Open Sans Extrabold" pitchFamily="34" charset="0"/>
            <a:ea typeface="Open Sans Extrabold" pitchFamily="34" charset="0"/>
            <a:cs typeface="Open Sans Extrabold" pitchFamily="34" charset="0"/>
          </a:endParaRPr>
        </a:p>
      </dsp:txBody>
      <dsp:txXfrm>
        <a:off x="6292930" y="1517658"/>
        <a:ext cx="1067555" cy="533777"/>
      </dsp:txXfrm>
    </dsp:sp>
    <dsp:sp modelId="{36CD53EF-97E4-4030-BE62-2F111642A4F5}">
      <dsp:nvSpPr>
        <dsp:cNvPr id="0" name=""/>
        <dsp:cNvSpPr/>
      </dsp:nvSpPr>
      <dsp:spPr>
        <a:xfrm>
          <a:off x="6292930" y="2275622"/>
          <a:ext cx="1067555" cy="533777"/>
        </a:xfrm>
        <a:prstGeom prst="rect">
          <a:avLst/>
        </a:prstGeom>
        <a:solidFill>
          <a:srgbClr val="11B7CB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latin typeface="Open Sans Extrabold" pitchFamily="34" charset="0"/>
              <a:ea typeface="Open Sans Extrabold" pitchFamily="34" charset="0"/>
              <a:cs typeface="Open Sans Extrabold" pitchFamily="34" charset="0"/>
            </a:rPr>
            <a:t>Non-members</a:t>
          </a:r>
          <a:endParaRPr lang="en-US" sz="1050" kern="1200" dirty="0">
            <a:latin typeface="Open Sans Extrabold" pitchFamily="34" charset="0"/>
            <a:ea typeface="Open Sans Extrabold" pitchFamily="34" charset="0"/>
            <a:cs typeface="Open Sans Extrabold" pitchFamily="34" charset="0"/>
          </a:endParaRPr>
        </a:p>
      </dsp:txBody>
      <dsp:txXfrm>
        <a:off x="6292930" y="2275622"/>
        <a:ext cx="1067555" cy="533777"/>
      </dsp:txXfrm>
    </dsp:sp>
  </dsp:spTree>
</dsp:drawing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D7193-3FD3-47C9-9B46-B97EC10BC209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FE870-9694-44BE-B8BB-129B844270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6304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FE870-9694-44BE-B8BB-129B8442702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541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FE870-9694-44BE-B8BB-129B844270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3622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FE870-9694-44BE-B8BB-129B844270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6021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FE870-9694-44BE-B8BB-129B844270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5622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FE870-9694-44BE-B8BB-129B844270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5622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FE870-9694-44BE-B8BB-129B844270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5622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FE870-9694-44BE-B8BB-129B844270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4860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FE870-9694-44BE-B8BB-129B844270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5921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FE870-9694-44BE-B8BB-129B844270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36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FE870-9694-44BE-B8BB-129B844270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3622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FE870-9694-44BE-B8BB-129B844270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3622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FE870-9694-44BE-B8BB-129B844270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3622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FE870-9694-44BE-B8BB-129B844270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3622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FE870-9694-44BE-B8BB-129B844270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648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E24B-A6C0-4540-9C59-6E7F131DB362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Gizli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570A-F95A-47F3-A140-8906B11DEA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884281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8EA4-A0D1-4A75-83AC-FA24D02533C1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Gizli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570A-F95A-47F3-A140-8906B11DEA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12009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872F-2D7C-4EAD-AF80-C69851D91ACF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Gizli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570A-F95A-47F3-A140-8906B11DEA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00980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D9CC-FF35-462B-BEAE-AFA5B88B76E9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Gizli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570A-F95A-47F3-A140-8906B11DEA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111444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01F-3BA1-43B3-9D52-D79D61D95B5F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Gizli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570A-F95A-47F3-A140-8906B11DEA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466073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D657-E5B8-4675-A97C-6EE4653BE307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Gizli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570A-F95A-47F3-A140-8906B11DEA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415021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1DF1-6259-4444-8AD5-0B4509857578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Gizli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570A-F95A-47F3-A140-8906B11DEA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930247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812-B76B-45B8-A37C-840B9E817F15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Gizli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570A-F95A-47F3-A140-8906B11DEA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1754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73EB-CEAC-4B8D-B087-D45E8753F0D5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Gizli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570A-F95A-47F3-A140-8906B11DEA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4597710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1A8-1CF2-469E-A283-66E44A50AC84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Gizli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570A-F95A-47F3-A140-8906B11DEA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88221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DEAE-1584-4AD2-B63C-19D452D7D1D4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Gizli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570A-F95A-47F3-A140-8906B11DEA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380784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EA2D0-DE31-4A66-8CE6-438438C5D110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Gizli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D570A-F95A-47F3-A140-8906B11DEA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3728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package" Target="../embeddings/Microsoft_Office_Excel_Worksheet5.xlsx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tr.linkedin.com/in/kadir-%C3%A7amo%C4%9Flu-pmp-csm-cbap-492590b/tr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.linkedin.com/in/goksenin-kurtar-pmp-psm-i-greenbelt-7220071/tr" TargetMode="External"/><Relationship Id="rId11" Type="http://schemas.openxmlformats.org/officeDocument/2006/relationships/hyperlink" Target="https://tr.linkedin.com/in/ahmet-bahadir-ocal-81ab4519/tr" TargetMode="External"/><Relationship Id="rId5" Type="http://schemas.openxmlformats.org/officeDocument/2006/relationships/image" Target="../media/image13.png"/><Relationship Id="rId10" Type="http://schemas.openxmlformats.org/officeDocument/2006/relationships/hyperlink" Target="https://tr.linkedin.com/in/mehmetzinnurocal" TargetMode="External"/><Relationship Id="rId4" Type="http://schemas.openxmlformats.org/officeDocument/2006/relationships/image" Target="../media/image12.png"/><Relationship Id="rId9" Type="http://schemas.openxmlformats.org/officeDocument/2006/relationships/hyperlink" Target="https://tr.linkedin.com/in/erdem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package" Target="../embeddings/Microsoft_Office_Excel_Worksheet1.xls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rkstat.gov.tr/PreHaberBultenleri.do?id=21864" TargetMode="Externa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iri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642764" y="0"/>
            <a:ext cx="2549236" cy="6857999"/>
          </a:xfrm>
          <a:prstGeom prst="rect">
            <a:avLst/>
          </a:prstGeom>
          <a:solidFill>
            <a:srgbClr val="0C8292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0844" y="5499089"/>
            <a:ext cx="823379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noProof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Are you ready for the next generation world of business?</a:t>
            </a:r>
            <a:endParaRPr lang="en-US" sz="2300" noProof="1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96729" y="6316003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January 2017</a:t>
            </a:r>
            <a:endParaRPr lang="en-US" sz="1200" noProof="1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6" name="Picture 15" descr="Biznode-Tran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251" y="5486400"/>
            <a:ext cx="1356074" cy="3154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38603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3016250" y="3009544"/>
            <a:ext cx="6035040" cy="1588"/>
          </a:xfrm>
          <a:prstGeom prst="line">
            <a:avLst/>
          </a:prstGeom>
          <a:ln w="19050">
            <a:solidFill>
              <a:srgbClr val="11B7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0" y="660400"/>
            <a:ext cx="73152" cy="876300"/>
          </a:xfrm>
          <a:prstGeom prst="rect">
            <a:avLst/>
          </a:prstGeom>
          <a:solidFill>
            <a:srgbClr val="11B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355627" y="2664173"/>
            <a:ext cx="692331" cy="692331"/>
            <a:chOff x="5733827" y="1589731"/>
            <a:chExt cx="692331" cy="692331"/>
          </a:xfrm>
        </p:grpSpPr>
        <p:sp>
          <p:nvSpPr>
            <p:cNvPr id="58" name="Oval 57"/>
            <p:cNvSpPr/>
            <p:nvPr/>
          </p:nvSpPr>
          <p:spPr>
            <a:xfrm>
              <a:off x="5733827" y="1589731"/>
              <a:ext cx="692331" cy="692331"/>
            </a:xfrm>
            <a:prstGeom prst="ellipse">
              <a:avLst/>
            </a:prstGeom>
            <a:solidFill>
              <a:srgbClr val="F5F5F5"/>
            </a:solidFill>
            <a:ln w="19050">
              <a:solidFill>
                <a:srgbClr val="11B7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97022" y="1693787"/>
              <a:ext cx="360996" cy="461665"/>
            </a:xfrm>
            <a:prstGeom prst="rect">
              <a:avLst/>
            </a:prstGeom>
            <a:solidFill>
              <a:srgbClr val="F5F5F5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11B7CB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1</a:t>
              </a:r>
              <a:endParaRPr lang="en-US" sz="2400" b="1" dirty="0">
                <a:solidFill>
                  <a:srgbClr val="11B7CB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708427" y="2664173"/>
            <a:ext cx="692331" cy="692331"/>
            <a:chOff x="5733827" y="3277243"/>
            <a:chExt cx="692331" cy="692331"/>
          </a:xfrm>
        </p:grpSpPr>
        <p:sp>
          <p:nvSpPr>
            <p:cNvPr id="56" name="Oval 55"/>
            <p:cNvSpPr/>
            <p:nvPr/>
          </p:nvSpPr>
          <p:spPr>
            <a:xfrm>
              <a:off x="5733827" y="3277243"/>
              <a:ext cx="692331" cy="692331"/>
            </a:xfrm>
            <a:prstGeom prst="ellipse">
              <a:avLst/>
            </a:prstGeom>
            <a:solidFill>
              <a:srgbClr val="F5F5F5"/>
            </a:solidFill>
            <a:ln w="19050">
              <a:solidFill>
                <a:srgbClr val="11B7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10085" y="3394362"/>
              <a:ext cx="360996" cy="461665"/>
            </a:xfrm>
            <a:prstGeom prst="rect">
              <a:avLst/>
            </a:prstGeom>
            <a:solidFill>
              <a:srgbClr val="F5F5F5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11B7CB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2</a:t>
              </a:r>
              <a:endParaRPr lang="en-US" sz="2400" b="1" dirty="0">
                <a:solidFill>
                  <a:srgbClr val="11B7CB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61227" y="2664173"/>
            <a:ext cx="692331" cy="692331"/>
            <a:chOff x="5733827" y="4964756"/>
            <a:chExt cx="692331" cy="692331"/>
          </a:xfrm>
        </p:grpSpPr>
        <p:sp>
          <p:nvSpPr>
            <p:cNvPr id="54" name="Oval 53"/>
            <p:cNvSpPr/>
            <p:nvPr/>
          </p:nvSpPr>
          <p:spPr>
            <a:xfrm>
              <a:off x="5733827" y="4964756"/>
              <a:ext cx="692331" cy="692331"/>
            </a:xfrm>
            <a:prstGeom prst="ellipse">
              <a:avLst/>
            </a:prstGeom>
            <a:solidFill>
              <a:srgbClr val="F5F5F5"/>
            </a:solidFill>
            <a:ln w="19050">
              <a:solidFill>
                <a:srgbClr val="11B7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897022" y="5068812"/>
              <a:ext cx="360996" cy="461665"/>
            </a:xfrm>
            <a:prstGeom prst="rect">
              <a:avLst/>
            </a:prstGeom>
            <a:solidFill>
              <a:srgbClr val="F5F5F5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11B7CB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3</a:t>
              </a:r>
              <a:endParaRPr lang="en-US" sz="2400" b="1" dirty="0">
                <a:solidFill>
                  <a:srgbClr val="11B7CB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58091" y="1166223"/>
            <a:ext cx="9964420" cy="1588"/>
            <a:chOff x="1058091" y="1166223"/>
            <a:chExt cx="9964420" cy="1588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5718991" y="1166223"/>
              <a:ext cx="5303520" cy="1588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058091" y="1166223"/>
              <a:ext cx="5029200" cy="0"/>
            </a:xfrm>
            <a:prstGeom prst="line">
              <a:avLst/>
            </a:prstGeom>
            <a:ln w="31750">
              <a:solidFill>
                <a:srgbClr val="11B7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ontent Placeholder 2"/>
          <p:cNvSpPr txBox="1">
            <a:spLocks/>
          </p:cNvSpPr>
          <p:nvPr/>
        </p:nvSpPr>
        <p:spPr>
          <a:xfrm>
            <a:off x="10266227" y="6164428"/>
            <a:ext cx="969814" cy="527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2000"/>
              </a:lnSpc>
              <a:spcBef>
                <a:spcPts val="1000"/>
              </a:spcBef>
              <a:defRPr/>
            </a:pPr>
            <a:r>
              <a:rPr lang="en-US" sz="2000" b="1" noProof="1" smtClean="0">
                <a:solidFill>
                  <a:srgbClr val="667C7B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9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928189" y="209458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spc="-150" dirty="0" smtClean="0">
                <a:solidFill>
                  <a:srgbClr val="11B7CB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Revenue Model</a:t>
            </a:r>
            <a:endParaRPr lang="en-US" sz="1800" b="1" dirty="0">
              <a:solidFill>
                <a:srgbClr val="11B7CB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9500" y="3598255"/>
            <a:ext cx="29963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65737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Membership Fees</a:t>
            </a:r>
            <a:endParaRPr lang="en-US" sz="2500" b="1" dirty="0">
              <a:solidFill>
                <a:srgbClr val="657379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092200" y="4047830"/>
            <a:ext cx="3665285" cy="13081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ts val="2000"/>
              </a:lnSpc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Free (Up to $1250</a:t>
            </a:r>
            <a:r>
              <a:rPr lang="en-US" sz="1600" baseline="300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*</a:t>
            </a: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)</a:t>
            </a:r>
          </a:p>
          <a:p>
            <a:pPr>
              <a:lnSpc>
                <a:spcPts val="2000"/>
              </a:lnSpc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Silver: Monthly $50 ($1250 – $15k</a:t>
            </a:r>
            <a:r>
              <a:rPr lang="en-US" sz="1600" baseline="300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*</a:t>
            </a: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)</a:t>
            </a:r>
          </a:p>
          <a:p>
            <a:pPr>
              <a:lnSpc>
                <a:spcPts val="2000"/>
              </a:lnSpc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Gold: Monthly $100 ($15k – $50k</a:t>
            </a:r>
            <a:r>
              <a:rPr lang="en-US" sz="1600" baseline="300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*</a:t>
            </a: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)</a:t>
            </a:r>
          </a:p>
          <a:p>
            <a:pPr>
              <a:lnSpc>
                <a:spcPts val="2000"/>
              </a:lnSpc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Platinum: Monthly $300 (&gt;$50k</a:t>
            </a:r>
            <a:r>
              <a:rPr lang="en-US" sz="1600" baseline="300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*</a:t>
            </a: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04422" y="3598255"/>
            <a:ext cx="28568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65737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Solution Partners</a:t>
            </a:r>
            <a:endParaRPr lang="en-US" sz="2500" b="1" dirty="0">
              <a:solidFill>
                <a:srgbClr val="657379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4673600" y="4047830"/>
            <a:ext cx="2946400" cy="18288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Commision obtained from Export </a:t>
            </a:r>
            <a:r>
              <a:rPr lang="en-US" sz="1600" noProof="1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Consultancy, Customs Brokerage, Logistics, Quality Audit, Commercial </a:t>
            </a: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Intelligence solution partners.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416084" y="3598255"/>
            <a:ext cx="1947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500" b="1" dirty="0" smtClean="0">
                <a:solidFill>
                  <a:srgbClr val="65737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Advertising</a:t>
            </a:r>
            <a:endParaRPr lang="en-US" sz="2500" b="1" dirty="0">
              <a:solidFill>
                <a:srgbClr val="657379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7683500" y="4047830"/>
            <a:ext cx="26924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r">
              <a:lnSpc>
                <a:spcPts val="2000"/>
              </a:lnSpc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Advertisements by members and non-members.</a:t>
            </a:r>
          </a:p>
        </p:txBody>
      </p:sp>
      <p:pic>
        <p:nvPicPr>
          <p:cNvPr id="29" name="Picture 28" descr="Bizno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81330" y="789709"/>
            <a:ext cx="943356" cy="21945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276397" y="2007526"/>
            <a:ext cx="5651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11B7CB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Annually minimum $18 million revenue</a:t>
            </a:r>
            <a:r>
              <a:rPr lang="en-US" sz="2000" b="1" baseline="30000" dirty="0" smtClean="0">
                <a:solidFill>
                  <a:srgbClr val="11B7CB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**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58232" y="1598176"/>
            <a:ext cx="5052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65737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Biznode Business </a:t>
            </a:r>
            <a:r>
              <a:rPr lang="en-US" sz="2400" b="1" dirty="0">
                <a:solidFill>
                  <a:srgbClr val="65737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</a:t>
            </a:r>
            <a:r>
              <a:rPr lang="en-US" sz="2400" b="1" dirty="0" smtClean="0">
                <a:solidFill>
                  <a:srgbClr val="65737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latform </a:t>
            </a: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498774" y="6136716"/>
            <a:ext cx="1761826" cy="527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ts val="2000"/>
              </a:lnSpc>
              <a:spcBef>
                <a:spcPts val="1000"/>
              </a:spcBef>
              <a:defRPr/>
            </a:pPr>
            <a:r>
              <a:rPr lang="en-US" sz="1600" b="1" noProof="1" smtClean="0">
                <a:solidFill>
                  <a:srgbClr val="ABB2B5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CONFIDENTIAL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975382" y="5682729"/>
            <a:ext cx="14558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** From  32</a:t>
            </a:r>
            <a:r>
              <a:rPr lang="en-US" sz="1000" baseline="30000" dirty="0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nd</a:t>
            </a:r>
            <a:r>
              <a:rPr lang="en-US" sz="1000" dirty="0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Month.</a:t>
            </a:r>
            <a:endParaRPr lang="en-US" sz="1000" dirty="0">
              <a:solidFill>
                <a:srgbClr val="4C5153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1088735" y="5114630"/>
            <a:ext cx="2139374" cy="4410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ts val="2000"/>
              </a:lnSpc>
              <a:defRPr/>
            </a:pPr>
            <a:r>
              <a:rPr lang="en-US" sz="10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* Business Request Value </a:t>
            </a:r>
          </a:p>
        </p:txBody>
      </p:sp>
    </p:spTree>
    <p:extLst>
      <p:ext uri="{BB962C8B-B14F-4D97-AF65-F5344CB8AC3E}">
        <p14:creationId xmlns="" xmlns:p14="http://schemas.microsoft.com/office/powerpoint/2010/main" val="3940674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660400"/>
            <a:ext cx="73152" cy="876300"/>
          </a:xfrm>
          <a:prstGeom prst="rect">
            <a:avLst/>
          </a:prstGeom>
          <a:solidFill>
            <a:srgbClr val="11B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59"/>
          <p:cNvGrpSpPr/>
          <p:nvPr/>
        </p:nvGrpSpPr>
        <p:grpSpPr>
          <a:xfrm>
            <a:off x="1058091" y="1166223"/>
            <a:ext cx="9964420" cy="1588"/>
            <a:chOff x="1058091" y="1166223"/>
            <a:chExt cx="9964420" cy="1588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5718991" y="1166223"/>
              <a:ext cx="5303520" cy="1588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058091" y="1166223"/>
              <a:ext cx="5029200" cy="0"/>
            </a:xfrm>
            <a:prstGeom prst="line">
              <a:avLst/>
            </a:prstGeom>
            <a:ln w="31750">
              <a:solidFill>
                <a:srgbClr val="11B7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ontent Placeholder 2"/>
          <p:cNvSpPr txBox="1">
            <a:spLocks/>
          </p:cNvSpPr>
          <p:nvPr/>
        </p:nvSpPr>
        <p:spPr>
          <a:xfrm>
            <a:off x="10266227" y="6164428"/>
            <a:ext cx="969814" cy="527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2000"/>
              </a:lnSpc>
              <a:spcBef>
                <a:spcPts val="1000"/>
              </a:spcBef>
              <a:defRPr/>
            </a:pPr>
            <a:r>
              <a:rPr lang="en-US" sz="2000" b="1" noProof="1" smtClean="0">
                <a:solidFill>
                  <a:srgbClr val="667C7B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10</a:t>
            </a:r>
          </a:p>
        </p:txBody>
      </p:sp>
      <p:grpSp>
        <p:nvGrpSpPr>
          <p:cNvPr id="3" name="Group 26"/>
          <p:cNvGrpSpPr/>
          <p:nvPr/>
        </p:nvGrpSpPr>
        <p:grpSpPr>
          <a:xfrm>
            <a:off x="5733827" y="1589731"/>
            <a:ext cx="692331" cy="4067356"/>
            <a:chOff x="5733827" y="1589731"/>
            <a:chExt cx="692331" cy="4067356"/>
          </a:xfrm>
        </p:grpSpPr>
        <p:cxnSp>
          <p:nvCxnSpPr>
            <p:cNvPr id="29" name="Straight Connector 28"/>
            <p:cNvCxnSpPr/>
            <p:nvPr/>
          </p:nvCxnSpPr>
          <p:spPr>
            <a:xfrm rot="5400000">
              <a:off x="4434072" y="3770059"/>
              <a:ext cx="3291840" cy="5878"/>
            </a:xfrm>
            <a:prstGeom prst="line">
              <a:avLst/>
            </a:prstGeom>
            <a:ln w="19050">
              <a:solidFill>
                <a:srgbClr val="11B7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5733827" y="1589731"/>
              <a:ext cx="692331" cy="692331"/>
            </a:xfrm>
            <a:prstGeom prst="ellipse">
              <a:avLst/>
            </a:prstGeom>
            <a:solidFill>
              <a:srgbClr val="F5F5F5"/>
            </a:solidFill>
            <a:ln w="19050">
              <a:solidFill>
                <a:srgbClr val="11B7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897022" y="1693787"/>
              <a:ext cx="360996" cy="461665"/>
            </a:xfrm>
            <a:prstGeom prst="rect">
              <a:avLst/>
            </a:prstGeom>
            <a:solidFill>
              <a:srgbClr val="F5F5F5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11B7CB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1</a:t>
              </a:r>
              <a:endParaRPr lang="en-US" sz="2400" b="1" dirty="0">
                <a:solidFill>
                  <a:srgbClr val="11B7CB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5733827" y="3277243"/>
              <a:ext cx="692331" cy="692331"/>
            </a:xfrm>
            <a:prstGeom prst="ellipse">
              <a:avLst/>
            </a:prstGeom>
            <a:solidFill>
              <a:srgbClr val="F5F5F5"/>
            </a:solidFill>
            <a:ln w="19050">
              <a:solidFill>
                <a:srgbClr val="11B7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910085" y="3394362"/>
              <a:ext cx="360996" cy="461665"/>
            </a:xfrm>
            <a:prstGeom prst="rect">
              <a:avLst/>
            </a:prstGeom>
            <a:solidFill>
              <a:srgbClr val="F5F5F5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11B7CB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2</a:t>
              </a:r>
              <a:endParaRPr lang="en-US" sz="2400" b="1" dirty="0">
                <a:solidFill>
                  <a:srgbClr val="11B7CB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733827" y="4964756"/>
              <a:ext cx="692331" cy="692331"/>
            </a:xfrm>
            <a:prstGeom prst="ellipse">
              <a:avLst/>
            </a:prstGeom>
            <a:solidFill>
              <a:srgbClr val="F5F5F5"/>
            </a:solidFill>
            <a:ln w="19050">
              <a:solidFill>
                <a:srgbClr val="11B7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897022" y="5068812"/>
              <a:ext cx="360996" cy="461665"/>
            </a:xfrm>
            <a:prstGeom prst="rect">
              <a:avLst/>
            </a:prstGeom>
            <a:solidFill>
              <a:srgbClr val="F5F5F5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11B7CB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3</a:t>
              </a:r>
              <a:endParaRPr lang="en-US" sz="2400" b="1" dirty="0">
                <a:solidFill>
                  <a:srgbClr val="11B7CB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37191" y="1690690"/>
            <a:ext cx="46265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500" b="1" dirty="0" smtClean="0">
                <a:solidFill>
                  <a:srgbClr val="65737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Predictive Analytics Module</a:t>
            </a:r>
            <a:endParaRPr lang="en-US" sz="2500" b="1" dirty="0">
              <a:solidFill>
                <a:srgbClr val="657379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65416" y="3373757"/>
            <a:ext cx="37850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65737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International Partners</a:t>
            </a:r>
            <a:endParaRPr lang="en-US" sz="2500" b="1" dirty="0">
              <a:solidFill>
                <a:srgbClr val="657379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6575135" y="3254660"/>
            <a:ext cx="4508500" cy="1738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ts val="2000"/>
              </a:lnSpc>
              <a:spcBef>
                <a:spcPts val="1000"/>
              </a:spcBef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e.g. Operation of the platform by other operators in different countries.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63035" y="5038204"/>
            <a:ext cx="27462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500" b="1" dirty="0" smtClean="0">
                <a:solidFill>
                  <a:srgbClr val="65737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Sale of Platform</a:t>
            </a:r>
            <a:endParaRPr lang="en-US" sz="2500" b="1" dirty="0">
              <a:solidFill>
                <a:srgbClr val="657379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119745" y="1996201"/>
            <a:ext cx="3430163" cy="857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lnSpc>
                <a:spcPts val="2000"/>
              </a:lnSpc>
              <a:spcBef>
                <a:spcPts val="1000"/>
              </a:spcBef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Know your customers’ needs before they need them.</a:t>
            </a: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230582" y="5210449"/>
            <a:ext cx="3374737" cy="869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lnSpc>
                <a:spcPts val="2000"/>
              </a:lnSpc>
              <a:spcBef>
                <a:spcPts val="1000"/>
              </a:spcBef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e.g. Sale of the platform itself.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928189" y="209458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spc="-150" dirty="0" smtClean="0">
                <a:solidFill>
                  <a:srgbClr val="11B7CB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Potential Revenue Opportunities </a:t>
            </a:r>
            <a:endParaRPr lang="en-US" sz="1800" b="1" dirty="0">
              <a:solidFill>
                <a:srgbClr val="11B7CB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6" name="Picture 25" descr="Bizno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81330" y="789709"/>
            <a:ext cx="943356" cy="219456"/>
          </a:xfrm>
          <a:prstGeom prst="rect">
            <a:avLst/>
          </a:prstGeom>
        </p:spPr>
      </p:pic>
      <p:sp>
        <p:nvSpPr>
          <p:cNvPr id="24" name="Content Placeholder 2"/>
          <p:cNvSpPr txBox="1">
            <a:spLocks/>
          </p:cNvSpPr>
          <p:nvPr/>
        </p:nvSpPr>
        <p:spPr>
          <a:xfrm>
            <a:off x="498774" y="6136716"/>
            <a:ext cx="1761826" cy="527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ts val="2000"/>
              </a:lnSpc>
              <a:spcBef>
                <a:spcPts val="1000"/>
              </a:spcBef>
              <a:defRPr/>
            </a:pPr>
            <a:r>
              <a:rPr lang="en-US" sz="1600" b="1" noProof="1" smtClean="0">
                <a:solidFill>
                  <a:srgbClr val="ABB2B5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="" xmlns:p14="http://schemas.microsoft.com/office/powerpoint/2010/main" val="3940674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Table 168"/>
          <p:cNvGraphicFramePr>
            <a:graphicFrameLocks noGrp="1"/>
          </p:cNvGraphicFramePr>
          <p:nvPr/>
        </p:nvGraphicFramePr>
        <p:xfrm>
          <a:off x="2032001" y="1329925"/>
          <a:ext cx="7222833" cy="4798421"/>
        </p:xfrm>
        <a:graphic>
          <a:graphicData uri="http://schemas.openxmlformats.org/drawingml/2006/table">
            <a:tbl>
              <a:tblPr/>
              <a:tblGrid>
                <a:gridCol w="2488425"/>
                <a:gridCol w="789068"/>
                <a:gridCol w="789068"/>
                <a:gridCol w="789068"/>
                <a:gridCol w="789068"/>
                <a:gridCol w="789068"/>
                <a:gridCol w="789068"/>
              </a:tblGrid>
              <a:tr h="281856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4C5153"/>
                        </a:solidFill>
                        <a:latin typeface="Open San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Competitors in Turkey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54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4C5153"/>
                        </a:solidFill>
                        <a:latin typeface="Open San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alibaba.com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ariba.com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amazon.com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turkzone.com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kobisnet.com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48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4C5153"/>
                          </a:solidFill>
                          <a:latin typeface="Open Sans"/>
                        </a:rPr>
                        <a:t>Business Type</a:t>
                      </a:r>
                    </a:p>
                  </a:txBody>
                  <a:tcPr marL="0" marR="123742" marT="0" marB="0" anchor="ctr">
                    <a:lnL>
                      <a:noFill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B2B + B2G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B2B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B2B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B2B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B2B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B2B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748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Mobile-driven Business Engine</a:t>
                      </a:r>
                      <a:r>
                        <a:rPr lang="en-US" sz="800" b="0" i="0" u="none" strike="noStrike" baseline="30000">
                          <a:solidFill>
                            <a:srgbClr val="4C5153"/>
                          </a:solidFill>
                          <a:latin typeface="Open Sans"/>
                        </a:rPr>
                        <a:t>TM</a:t>
                      </a:r>
                      <a:endParaRPr lang="en-US" sz="800" b="0" i="0" u="none" strike="noStrike">
                        <a:solidFill>
                          <a:srgbClr val="4C5153"/>
                        </a:solidFill>
                        <a:latin typeface="Open Sans"/>
                      </a:endParaRPr>
                    </a:p>
                  </a:txBody>
                  <a:tcPr marL="0" marR="123742" marT="0" marB="0" anchor="ctr">
                    <a:lnL>
                      <a:noFill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748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e-Procurement</a:t>
                      </a:r>
                    </a:p>
                  </a:txBody>
                  <a:tcPr marL="0" marR="123742" marT="0" marB="0" anchor="ctr">
                    <a:lnL>
                      <a:noFill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48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Mobile Application</a:t>
                      </a:r>
                    </a:p>
                  </a:txBody>
                  <a:tcPr marL="0" marR="123742" marT="0" marB="0" anchor="ctr">
                    <a:lnL>
                      <a:noFill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748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Predictive Analytics</a:t>
                      </a:r>
                    </a:p>
                  </a:txBody>
                  <a:tcPr marL="0" marR="123742" marT="0" marB="0" anchor="ctr">
                    <a:lnL>
                      <a:noFill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48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4C5153"/>
                          </a:solidFill>
                          <a:latin typeface="Open Sans"/>
                        </a:rPr>
                        <a:t>Request-initiated Business (RFI - RFQ - RFP)</a:t>
                      </a:r>
                    </a:p>
                  </a:txBody>
                  <a:tcPr marL="0" marR="123742" marT="0" marB="0" anchor="ctr">
                    <a:lnL>
                      <a:noFill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Only RFQ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Only RFQ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748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Turkish Language Support</a:t>
                      </a:r>
                    </a:p>
                  </a:txBody>
                  <a:tcPr marL="0" marR="123742" marT="0" marB="0" anchor="ctr">
                    <a:lnL>
                      <a:noFill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MT Extra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48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Translation Services</a:t>
                      </a:r>
                    </a:p>
                  </a:txBody>
                  <a:tcPr marL="0" marR="123742" marT="0" marB="0" anchor="ctr">
                    <a:lnL>
                      <a:noFill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748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Commercial Intelligence</a:t>
                      </a:r>
                    </a:p>
                  </a:txBody>
                  <a:tcPr marL="0" marR="123742" marT="0" marB="0" anchor="ctr">
                    <a:lnL>
                      <a:noFill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48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Quality Inspection</a:t>
                      </a:r>
                    </a:p>
                  </a:txBody>
                  <a:tcPr marL="0" marR="123742" marT="0" marB="0" anchor="ctr">
                    <a:lnL>
                      <a:noFill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748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Law</a:t>
                      </a:r>
                    </a:p>
                  </a:txBody>
                  <a:tcPr marL="0" marR="123742" marT="0" marB="0" anchor="ctr">
                    <a:lnL>
                      <a:noFill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48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Import &amp; Export</a:t>
                      </a:r>
                    </a:p>
                  </a:txBody>
                  <a:tcPr marL="0" marR="123742" marT="0" marB="0" anchor="ctr">
                    <a:lnL>
                      <a:noFill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748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Logistics</a:t>
                      </a:r>
                    </a:p>
                  </a:txBody>
                  <a:tcPr marL="0" marR="123742" marT="0" marB="0" anchor="ctr">
                    <a:lnL>
                      <a:noFill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48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Insurance</a:t>
                      </a:r>
                    </a:p>
                  </a:txBody>
                  <a:tcPr marL="0" marR="123742" marT="0" marB="0" anchor="ctr">
                    <a:lnL>
                      <a:noFill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748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Legislation, Regulations and SME Tools</a:t>
                      </a:r>
                    </a:p>
                  </a:txBody>
                  <a:tcPr marL="0" marR="123742" marT="0" marB="0" anchor="ctr">
                    <a:lnL>
                      <a:noFill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48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B2B Networking</a:t>
                      </a:r>
                    </a:p>
                  </a:txBody>
                  <a:tcPr marL="0" marR="123742" marT="0" marB="0" anchor="ctr">
                    <a:lnL>
                      <a:noFill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748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B2B e-Catalog</a:t>
                      </a:r>
                    </a:p>
                  </a:txBody>
                  <a:tcPr marL="0" marR="123742" marT="0" marB="0" anchor="ctr">
                    <a:lnL>
                      <a:noFill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4C5153"/>
                          </a:solidFill>
                          <a:latin typeface="Open San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0" y="660400"/>
            <a:ext cx="73152" cy="876300"/>
          </a:xfrm>
          <a:prstGeom prst="rect">
            <a:avLst/>
          </a:prstGeom>
          <a:solidFill>
            <a:srgbClr val="11B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59"/>
          <p:cNvGrpSpPr/>
          <p:nvPr/>
        </p:nvGrpSpPr>
        <p:grpSpPr>
          <a:xfrm>
            <a:off x="1058091" y="1166223"/>
            <a:ext cx="9964420" cy="1588"/>
            <a:chOff x="1058091" y="1166223"/>
            <a:chExt cx="9964420" cy="1588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5718991" y="1166223"/>
              <a:ext cx="5303520" cy="1588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058091" y="1166223"/>
              <a:ext cx="5029200" cy="0"/>
            </a:xfrm>
            <a:prstGeom prst="line">
              <a:avLst/>
            </a:prstGeom>
            <a:ln w="31750">
              <a:solidFill>
                <a:srgbClr val="11B7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ontent Placeholder 2"/>
          <p:cNvSpPr txBox="1">
            <a:spLocks/>
          </p:cNvSpPr>
          <p:nvPr/>
        </p:nvSpPr>
        <p:spPr>
          <a:xfrm>
            <a:off x="10266227" y="6164428"/>
            <a:ext cx="969814" cy="527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2000"/>
              </a:lnSpc>
              <a:spcBef>
                <a:spcPts val="1000"/>
              </a:spcBef>
              <a:defRPr/>
            </a:pPr>
            <a:r>
              <a:rPr lang="en-US" sz="2000" b="1" noProof="1" smtClean="0">
                <a:solidFill>
                  <a:srgbClr val="667C7B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11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928189" y="209458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spc="-150" dirty="0" smtClean="0">
                <a:solidFill>
                  <a:srgbClr val="11B7CB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Competitor Analysis</a:t>
            </a:r>
            <a:endParaRPr lang="en-US" sz="1800" b="1" dirty="0">
              <a:solidFill>
                <a:srgbClr val="11B7CB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4" name="Picture 23" descr="Bizno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81330" y="789709"/>
            <a:ext cx="943356" cy="219456"/>
          </a:xfrm>
          <a:prstGeom prst="rect">
            <a:avLst/>
          </a:prstGeom>
        </p:spPr>
      </p:pic>
      <p:grpSp>
        <p:nvGrpSpPr>
          <p:cNvPr id="170" name="Group 169"/>
          <p:cNvGrpSpPr>
            <a:grpSpLocks noChangeAspect="1"/>
          </p:cNvGrpSpPr>
          <p:nvPr/>
        </p:nvGrpSpPr>
        <p:grpSpPr>
          <a:xfrm>
            <a:off x="4741731" y="2245119"/>
            <a:ext cx="4177967" cy="3802824"/>
            <a:chOff x="0" y="0"/>
            <a:chExt cx="5795307" cy="5274945"/>
          </a:xfrm>
        </p:grpSpPr>
        <p:pic>
          <p:nvPicPr>
            <p:cNvPr id="171" name="Picture 170" descr="Ok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177" y="0"/>
              <a:ext cx="125730" cy="121920"/>
            </a:xfrm>
            <a:prstGeom prst="rect">
              <a:avLst/>
            </a:prstGeom>
          </p:spPr>
        </p:pic>
        <p:pic>
          <p:nvPicPr>
            <p:cNvPr id="172" name="Picture 171" descr="Ok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177" y="343535"/>
              <a:ext cx="125730" cy="121920"/>
            </a:xfrm>
            <a:prstGeom prst="rect">
              <a:avLst/>
            </a:prstGeom>
          </p:spPr>
        </p:pic>
        <p:pic>
          <p:nvPicPr>
            <p:cNvPr id="173" name="Picture 172" descr="Ok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177" y="687070"/>
              <a:ext cx="125730" cy="121920"/>
            </a:xfrm>
            <a:prstGeom prst="rect">
              <a:avLst/>
            </a:prstGeom>
          </p:spPr>
        </p:pic>
        <p:pic>
          <p:nvPicPr>
            <p:cNvPr id="174" name="Picture 173" descr="Ok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177" y="1030605"/>
              <a:ext cx="125730" cy="121920"/>
            </a:xfrm>
            <a:prstGeom prst="rect">
              <a:avLst/>
            </a:prstGeom>
          </p:spPr>
        </p:pic>
        <p:pic>
          <p:nvPicPr>
            <p:cNvPr id="175" name="Picture 174" descr="Ok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177" y="1374140"/>
              <a:ext cx="125730" cy="121920"/>
            </a:xfrm>
            <a:prstGeom prst="rect">
              <a:avLst/>
            </a:prstGeom>
          </p:spPr>
        </p:pic>
        <p:pic>
          <p:nvPicPr>
            <p:cNvPr id="176" name="Picture 175" descr="Ok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177" y="1717675"/>
              <a:ext cx="125730" cy="121920"/>
            </a:xfrm>
            <a:prstGeom prst="rect">
              <a:avLst/>
            </a:prstGeom>
          </p:spPr>
        </p:pic>
        <p:pic>
          <p:nvPicPr>
            <p:cNvPr id="177" name="Picture 176" descr="Ok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177" y="2061210"/>
              <a:ext cx="125730" cy="121920"/>
            </a:xfrm>
            <a:prstGeom prst="rect">
              <a:avLst/>
            </a:prstGeom>
          </p:spPr>
        </p:pic>
        <p:pic>
          <p:nvPicPr>
            <p:cNvPr id="178" name="Picture 177" descr="Ok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177" y="2404745"/>
              <a:ext cx="125730" cy="121920"/>
            </a:xfrm>
            <a:prstGeom prst="rect">
              <a:avLst/>
            </a:prstGeom>
          </p:spPr>
        </p:pic>
        <p:pic>
          <p:nvPicPr>
            <p:cNvPr id="179" name="Picture 178" descr="Ok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177" y="2748280"/>
              <a:ext cx="125730" cy="121920"/>
            </a:xfrm>
            <a:prstGeom prst="rect">
              <a:avLst/>
            </a:prstGeom>
          </p:spPr>
        </p:pic>
        <p:pic>
          <p:nvPicPr>
            <p:cNvPr id="180" name="Picture 179" descr="Ok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177" y="3091815"/>
              <a:ext cx="125730" cy="121920"/>
            </a:xfrm>
            <a:prstGeom prst="rect">
              <a:avLst/>
            </a:prstGeom>
          </p:spPr>
        </p:pic>
        <p:pic>
          <p:nvPicPr>
            <p:cNvPr id="181" name="Picture 180" descr="Ok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177" y="3435350"/>
              <a:ext cx="125730" cy="121920"/>
            </a:xfrm>
            <a:prstGeom prst="rect">
              <a:avLst/>
            </a:prstGeom>
          </p:spPr>
        </p:pic>
        <p:pic>
          <p:nvPicPr>
            <p:cNvPr id="182" name="Picture 181" descr="Ok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177" y="3778885"/>
              <a:ext cx="125730" cy="121920"/>
            </a:xfrm>
            <a:prstGeom prst="rect">
              <a:avLst/>
            </a:prstGeom>
          </p:spPr>
        </p:pic>
        <p:pic>
          <p:nvPicPr>
            <p:cNvPr id="183" name="Picture 182" descr="Ok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177" y="4122420"/>
              <a:ext cx="125730" cy="121920"/>
            </a:xfrm>
            <a:prstGeom prst="rect">
              <a:avLst/>
            </a:prstGeom>
          </p:spPr>
        </p:pic>
        <p:pic>
          <p:nvPicPr>
            <p:cNvPr id="184" name="Picture 183" descr="Ok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177" y="4465955"/>
              <a:ext cx="125730" cy="121920"/>
            </a:xfrm>
            <a:prstGeom prst="rect">
              <a:avLst/>
            </a:prstGeom>
          </p:spPr>
        </p:pic>
        <p:pic>
          <p:nvPicPr>
            <p:cNvPr id="185" name="Picture 184" descr="Ok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177" y="5153025"/>
              <a:ext cx="125730" cy="121920"/>
            </a:xfrm>
            <a:prstGeom prst="rect">
              <a:avLst/>
            </a:prstGeom>
          </p:spPr>
        </p:pic>
        <p:pic>
          <p:nvPicPr>
            <p:cNvPr id="186" name="Picture 185" descr="Ok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177" y="4809490"/>
              <a:ext cx="125730" cy="121920"/>
            </a:xfrm>
            <a:prstGeom prst="rect">
              <a:avLst/>
            </a:prstGeom>
          </p:spPr>
        </p:pic>
        <p:pic>
          <p:nvPicPr>
            <p:cNvPr id="187" name="Picture 186" descr="Ok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8077" y="343535"/>
              <a:ext cx="125730" cy="121920"/>
            </a:xfrm>
            <a:prstGeom prst="rect">
              <a:avLst/>
            </a:prstGeom>
          </p:spPr>
        </p:pic>
        <p:pic>
          <p:nvPicPr>
            <p:cNvPr id="188" name="Picture 187" descr="Ok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8077" y="687070"/>
              <a:ext cx="125730" cy="121920"/>
            </a:xfrm>
            <a:prstGeom prst="rect">
              <a:avLst/>
            </a:prstGeom>
          </p:spPr>
        </p:pic>
        <p:pic>
          <p:nvPicPr>
            <p:cNvPr id="189" name="Picture 188" descr="Ok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3452" y="343535"/>
              <a:ext cx="125730" cy="121920"/>
            </a:xfrm>
            <a:prstGeom prst="rect">
              <a:avLst/>
            </a:prstGeom>
          </p:spPr>
        </p:pic>
        <p:pic>
          <p:nvPicPr>
            <p:cNvPr id="190" name="Picture 189" descr="Ok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3452" y="687070"/>
              <a:ext cx="125730" cy="121920"/>
            </a:xfrm>
            <a:prstGeom prst="rect">
              <a:avLst/>
            </a:prstGeom>
          </p:spPr>
        </p:pic>
        <p:pic>
          <p:nvPicPr>
            <p:cNvPr id="191" name="Picture 190" descr="Ok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827" y="343535"/>
              <a:ext cx="125730" cy="121920"/>
            </a:xfrm>
            <a:prstGeom prst="rect">
              <a:avLst/>
            </a:prstGeom>
          </p:spPr>
        </p:pic>
        <p:pic>
          <p:nvPicPr>
            <p:cNvPr id="192" name="Picture 191" descr="Ok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4202" y="343535"/>
              <a:ext cx="125730" cy="121920"/>
            </a:xfrm>
            <a:prstGeom prst="rect">
              <a:avLst/>
            </a:prstGeom>
          </p:spPr>
        </p:pic>
        <p:pic>
          <p:nvPicPr>
            <p:cNvPr id="193" name="Picture 192" descr="Ok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69577" y="343535"/>
              <a:ext cx="125730" cy="121920"/>
            </a:xfrm>
            <a:prstGeom prst="rect">
              <a:avLst/>
            </a:prstGeom>
          </p:spPr>
        </p:pic>
        <p:pic>
          <p:nvPicPr>
            <p:cNvPr id="194" name="Picture 193" descr="Ok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8077" y="2061210"/>
              <a:ext cx="125730" cy="121920"/>
            </a:xfrm>
            <a:prstGeom prst="rect">
              <a:avLst/>
            </a:prstGeom>
          </p:spPr>
        </p:pic>
        <p:pic>
          <p:nvPicPr>
            <p:cNvPr id="195" name="Picture 194" descr="Ok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8077" y="5153025"/>
              <a:ext cx="125730" cy="121920"/>
            </a:xfrm>
            <a:prstGeom prst="rect">
              <a:avLst/>
            </a:prstGeom>
          </p:spPr>
        </p:pic>
        <p:pic>
          <p:nvPicPr>
            <p:cNvPr id="196" name="Picture 195" descr="Ok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3452" y="4809490"/>
              <a:ext cx="125730" cy="121920"/>
            </a:xfrm>
            <a:prstGeom prst="rect">
              <a:avLst/>
            </a:prstGeom>
          </p:spPr>
        </p:pic>
        <p:pic>
          <p:nvPicPr>
            <p:cNvPr id="197" name="Picture 196" descr="Ok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3452" y="5153025"/>
              <a:ext cx="125730" cy="121920"/>
            </a:xfrm>
            <a:prstGeom prst="rect">
              <a:avLst/>
            </a:prstGeom>
          </p:spPr>
        </p:pic>
        <p:pic>
          <p:nvPicPr>
            <p:cNvPr id="198" name="Picture 197" descr="Ok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827" y="687070"/>
              <a:ext cx="125730" cy="121920"/>
            </a:xfrm>
            <a:prstGeom prst="rect">
              <a:avLst/>
            </a:prstGeom>
          </p:spPr>
        </p:pic>
        <p:pic>
          <p:nvPicPr>
            <p:cNvPr id="199" name="Picture 198" descr="Ok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827" y="3778885"/>
              <a:ext cx="125730" cy="121920"/>
            </a:xfrm>
            <a:prstGeom prst="rect">
              <a:avLst/>
            </a:prstGeom>
          </p:spPr>
        </p:pic>
        <p:pic>
          <p:nvPicPr>
            <p:cNvPr id="200" name="Picture 199" descr="Ok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827" y="5153025"/>
              <a:ext cx="125730" cy="121920"/>
            </a:xfrm>
            <a:prstGeom prst="rect">
              <a:avLst/>
            </a:prstGeom>
          </p:spPr>
        </p:pic>
        <p:pic>
          <p:nvPicPr>
            <p:cNvPr id="201" name="Picture 200" descr="Ok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65430" y="5153025"/>
              <a:ext cx="125730" cy="121920"/>
            </a:xfrm>
            <a:prstGeom prst="rect">
              <a:avLst/>
            </a:prstGeom>
          </p:spPr>
        </p:pic>
        <p:pic>
          <p:nvPicPr>
            <p:cNvPr id="202" name="Picture 201" descr="Ok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69577" y="5153025"/>
              <a:ext cx="125730" cy="121920"/>
            </a:xfrm>
            <a:prstGeom prst="rect">
              <a:avLst/>
            </a:prstGeom>
          </p:spPr>
        </p:pic>
        <p:sp>
          <p:nvSpPr>
            <p:cNvPr id="203" name="Rectangle 202"/>
            <p:cNvSpPr/>
            <p:nvPr/>
          </p:nvSpPr>
          <p:spPr>
            <a:xfrm>
              <a:off x="0" y="600614"/>
              <a:ext cx="184730" cy="9376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5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pic>
          <p:nvPicPr>
            <p:cNvPr id="204" name="Picture 203" descr="Ok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4202" y="1717675"/>
              <a:ext cx="125730" cy="121920"/>
            </a:xfrm>
            <a:prstGeom prst="rect">
              <a:avLst/>
            </a:prstGeom>
          </p:spPr>
        </p:pic>
        <p:pic>
          <p:nvPicPr>
            <p:cNvPr id="205" name="Picture 204" descr="Ok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69577" y="1717675"/>
              <a:ext cx="125730" cy="121920"/>
            </a:xfrm>
            <a:prstGeom prst="rect">
              <a:avLst/>
            </a:prstGeom>
          </p:spPr>
        </p:pic>
      </p:grpSp>
      <p:pic>
        <p:nvPicPr>
          <p:cNvPr id="206" name="Picture 205" descr="Biznod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16612" y="1551726"/>
            <a:ext cx="622736" cy="145397"/>
          </a:xfrm>
          <a:prstGeom prst="rect">
            <a:avLst/>
          </a:prstGeom>
        </p:spPr>
      </p:pic>
      <p:sp>
        <p:nvSpPr>
          <p:cNvPr id="48" name="Content Placeholder 2"/>
          <p:cNvSpPr txBox="1">
            <a:spLocks/>
          </p:cNvSpPr>
          <p:nvPr/>
        </p:nvSpPr>
        <p:spPr>
          <a:xfrm>
            <a:off x="498774" y="6136716"/>
            <a:ext cx="1761826" cy="527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ts val="2000"/>
              </a:lnSpc>
              <a:spcBef>
                <a:spcPts val="1000"/>
              </a:spcBef>
              <a:defRPr/>
            </a:pPr>
            <a:r>
              <a:rPr lang="en-US" sz="1600" b="1" noProof="1" smtClean="0">
                <a:solidFill>
                  <a:srgbClr val="ABB2B5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="" xmlns:p14="http://schemas.microsoft.com/office/powerpoint/2010/main" val="3940674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660400"/>
            <a:ext cx="73152" cy="876300"/>
          </a:xfrm>
          <a:prstGeom prst="rect">
            <a:avLst/>
          </a:prstGeom>
          <a:solidFill>
            <a:srgbClr val="11B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9"/>
          <p:cNvGrpSpPr/>
          <p:nvPr/>
        </p:nvGrpSpPr>
        <p:grpSpPr>
          <a:xfrm>
            <a:off x="1058091" y="1166223"/>
            <a:ext cx="9964420" cy="1588"/>
            <a:chOff x="1058091" y="1166223"/>
            <a:chExt cx="9964420" cy="1588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5718991" y="1166223"/>
              <a:ext cx="5303520" cy="1588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058091" y="1166223"/>
              <a:ext cx="5029200" cy="0"/>
            </a:xfrm>
            <a:prstGeom prst="line">
              <a:avLst/>
            </a:prstGeom>
            <a:ln w="31750">
              <a:solidFill>
                <a:srgbClr val="11B7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ontent Placeholder 2"/>
          <p:cNvSpPr txBox="1">
            <a:spLocks/>
          </p:cNvSpPr>
          <p:nvPr/>
        </p:nvSpPr>
        <p:spPr>
          <a:xfrm>
            <a:off x="10266227" y="6164428"/>
            <a:ext cx="969814" cy="527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2000"/>
              </a:lnSpc>
              <a:spcBef>
                <a:spcPts val="1000"/>
              </a:spcBef>
              <a:defRPr/>
            </a:pPr>
            <a:r>
              <a:rPr lang="en-US" sz="2000" b="1" noProof="1" smtClean="0">
                <a:solidFill>
                  <a:srgbClr val="667C7B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12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928189" y="209458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spc="-150" dirty="0" smtClean="0">
                <a:solidFill>
                  <a:srgbClr val="11B7CB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Growth Strategy</a:t>
            </a:r>
            <a:endParaRPr lang="en-US" sz="1800" b="1" dirty="0">
              <a:solidFill>
                <a:srgbClr val="11B7CB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058091" y="3059423"/>
            <a:ext cx="4718043" cy="31216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7472" indent="-347472">
              <a:lnSpc>
                <a:spcPts val="2000"/>
              </a:lnSpc>
              <a:spcBef>
                <a:spcPts val="900"/>
              </a:spcBef>
              <a:buBlip>
                <a:blip r:embed="rId3"/>
              </a:buBlip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Promoting in profession </a:t>
            </a:r>
            <a:r>
              <a:rPr lang="en-US" sz="1600" noProof="1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rooms, business associations such as non-governmental organizations.</a:t>
            </a:r>
            <a:endParaRPr lang="en-US" sz="1600" noProof="1" smtClean="0">
              <a:solidFill>
                <a:srgbClr val="4C5153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347472" indent="-347472">
              <a:lnSpc>
                <a:spcPts val="2000"/>
              </a:lnSpc>
              <a:spcBef>
                <a:spcPts val="900"/>
              </a:spcBef>
              <a:buBlip>
                <a:blip r:embed="rId3"/>
              </a:buBlip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Promoting  </a:t>
            </a:r>
            <a:r>
              <a:rPr lang="en-US" sz="1600" noProof="1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 </a:t>
            </a: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fairs, congresses, </a:t>
            </a:r>
            <a:r>
              <a:rPr lang="en-US" sz="1600" noProof="1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industrial cooperation environments.</a:t>
            </a:r>
            <a:endParaRPr lang="en-US" sz="1600" noProof="1" smtClean="0">
              <a:solidFill>
                <a:srgbClr val="4C5153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347472" indent="-347472">
              <a:lnSpc>
                <a:spcPts val="2000"/>
              </a:lnSpc>
              <a:spcBef>
                <a:spcPts val="900"/>
              </a:spcBef>
              <a:buBlip>
                <a:blip r:embed="rId3"/>
              </a:buBlip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Fully functional free trial membership.</a:t>
            </a:r>
          </a:p>
          <a:p>
            <a:pPr marL="347472" indent="-347472">
              <a:lnSpc>
                <a:spcPts val="2000"/>
              </a:lnSpc>
              <a:spcBef>
                <a:spcPts val="900"/>
              </a:spcBef>
              <a:buBlip>
                <a:blip r:embed="rId3"/>
              </a:buBlip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Promotion </a:t>
            </a:r>
            <a:r>
              <a:rPr lang="en-US" sz="1600" noProof="1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through foreign commercial </a:t>
            </a: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counsellors.</a:t>
            </a:r>
          </a:p>
          <a:p>
            <a:pPr marL="347472" indent="-347472">
              <a:lnSpc>
                <a:spcPts val="2000"/>
              </a:lnSpc>
              <a:spcBef>
                <a:spcPts val="900"/>
              </a:spcBef>
              <a:buBlip>
                <a:blip r:embed="rId3"/>
              </a:buBlip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Outbound call center calls.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81200" y="2425291"/>
            <a:ext cx="2712342" cy="430887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65737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Promotion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6185989" y="3059423"/>
            <a:ext cx="4521199" cy="34263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7472" indent="-347472">
              <a:lnSpc>
                <a:spcPts val="2000"/>
              </a:lnSpc>
              <a:spcBef>
                <a:spcPts val="900"/>
              </a:spcBef>
              <a:buBlip>
                <a:blip r:embed="rId3"/>
              </a:buBlip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Promoting in social media platforms.</a:t>
            </a:r>
          </a:p>
          <a:p>
            <a:pPr marL="347472" indent="-347472">
              <a:lnSpc>
                <a:spcPts val="2000"/>
              </a:lnSpc>
              <a:spcBef>
                <a:spcPts val="900"/>
              </a:spcBef>
              <a:buBlip>
                <a:blip r:embed="rId3"/>
              </a:buBlip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Written </a:t>
            </a:r>
            <a:r>
              <a:rPr lang="en-US" sz="1600" noProof="1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press interviews, publishing articles</a:t>
            </a: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</a:p>
          <a:p>
            <a:pPr marL="347472" indent="-347472">
              <a:lnSpc>
                <a:spcPts val="2000"/>
              </a:lnSpc>
              <a:spcBef>
                <a:spcPts val="900"/>
              </a:spcBef>
              <a:buBlip>
                <a:blip r:embed="rId3"/>
              </a:buBlip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Interviews and articles in news portals.</a:t>
            </a:r>
          </a:p>
          <a:p>
            <a:pPr marL="347472" indent="-347472">
              <a:lnSpc>
                <a:spcPts val="2000"/>
              </a:lnSpc>
              <a:spcBef>
                <a:spcPts val="900"/>
              </a:spcBef>
              <a:buBlip>
                <a:blip r:embed="rId3"/>
              </a:buBlip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SEO optimizations.</a:t>
            </a:r>
          </a:p>
          <a:p>
            <a:pPr marL="347472" indent="-347472">
              <a:lnSpc>
                <a:spcPts val="2000"/>
              </a:lnSpc>
              <a:spcBef>
                <a:spcPts val="900"/>
              </a:spcBef>
              <a:buBlip>
                <a:blip r:embed="rId3"/>
              </a:buBlip>
              <a:defRPr/>
            </a:pPr>
            <a:r>
              <a:rPr lang="en-US" sz="1600" noProof="1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Referal system, reseller and affiliate </a:t>
            </a: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programs.</a:t>
            </a:r>
          </a:p>
          <a:p>
            <a:pPr marL="347472" indent="-347472">
              <a:lnSpc>
                <a:spcPts val="2000"/>
              </a:lnSpc>
              <a:spcBef>
                <a:spcPts val="900"/>
              </a:spcBef>
              <a:buBlip>
                <a:blip r:embed="rId3"/>
              </a:buBlip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E-mailing to potential customers.</a:t>
            </a:r>
          </a:p>
          <a:p>
            <a:pPr marL="228600" indent="-228600">
              <a:lnSpc>
                <a:spcPts val="2000"/>
              </a:lnSpc>
              <a:spcBef>
                <a:spcPts val="900"/>
              </a:spcBef>
              <a:buFont typeface="Arial" pitchFamily="34" charset="0"/>
              <a:buChar char="•"/>
              <a:defRPr/>
            </a:pPr>
            <a:endParaRPr lang="en-US" sz="1600" noProof="1">
              <a:solidFill>
                <a:srgbClr val="4C5153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28600" indent="-228600">
              <a:lnSpc>
                <a:spcPts val="2000"/>
              </a:lnSpc>
              <a:spcBef>
                <a:spcPts val="900"/>
              </a:spcBef>
              <a:buFont typeface="Arial" pitchFamily="34" charset="0"/>
              <a:buChar char="•"/>
              <a:defRPr/>
            </a:pPr>
            <a:endParaRPr lang="en-US" sz="1600" noProof="1" smtClean="0">
              <a:solidFill>
                <a:srgbClr val="4C5153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00696" y="2425291"/>
            <a:ext cx="3633115" cy="430887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US" sz="2200" b="1" dirty="0" smtClean="0">
                <a:solidFill>
                  <a:srgbClr val="65737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Internet &amp; Ads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2940626" y="1619596"/>
            <a:ext cx="838201" cy="617220"/>
          </a:xfrm>
          <a:prstGeom prst="roundRect">
            <a:avLst>
              <a:gd name="adj" fmla="val 5637"/>
            </a:avLst>
          </a:prstGeom>
          <a:solidFill>
            <a:srgbClr val="F5F5F5"/>
          </a:solidFill>
          <a:ln>
            <a:noFill/>
          </a:ln>
          <a:effectLst>
            <a:outerShdw blurRad="76200" dist="381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BarCod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027" y="1738182"/>
            <a:ext cx="523399" cy="380048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7922201" y="1619596"/>
            <a:ext cx="838201" cy="617220"/>
          </a:xfrm>
          <a:prstGeom prst="roundRect">
            <a:avLst>
              <a:gd name="adj" fmla="val 5637"/>
            </a:avLst>
          </a:prstGeom>
          <a:solidFill>
            <a:srgbClr val="F5F5F5"/>
          </a:solidFill>
          <a:ln>
            <a:noFill/>
          </a:ln>
          <a:effectLst>
            <a:outerShdw blurRad="76200" dist="381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Glob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8420" y="1732467"/>
            <a:ext cx="385763" cy="385763"/>
          </a:xfrm>
          <a:prstGeom prst="rect">
            <a:avLst/>
          </a:prstGeom>
        </p:spPr>
      </p:pic>
      <p:pic>
        <p:nvPicPr>
          <p:cNvPr id="18" name="Picture 17" descr="Biznod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81330" y="789709"/>
            <a:ext cx="943356" cy="219456"/>
          </a:xfrm>
          <a:prstGeom prst="rect">
            <a:avLst/>
          </a:prstGeom>
        </p:spPr>
      </p:pic>
      <p:sp>
        <p:nvSpPr>
          <p:cNvPr id="25" name="Content Placeholder 2"/>
          <p:cNvSpPr txBox="1">
            <a:spLocks/>
          </p:cNvSpPr>
          <p:nvPr/>
        </p:nvSpPr>
        <p:spPr>
          <a:xfrm>
            <a:off x="498774" y="6136716"/>
            <a:ext cx="1761826" cy="527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ts val="2000"/>
              </a:lnSpc>
              <a:spcBef>
                <a:spcPts val="1000"/>
              </a:spcBef>
              <a:defRPr/>
            </a:pPr>
            <a:r>
              <a:rPr lang="en-US" sz="1600" b="1" noProof="1" smtClean="0">
                <a:solidFill>
                  <a:srgbClr val="ABB2B5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="" xmlns:p14="http://schemas.microsoft.com/office/powerpoint/2010/main" val="3940674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>
            <a:hlinkClick r:id="" action="ppaction://ole?verb=1" highlightClick="1"/>
          </p:cNvPr>
          <p:cNvGraphicFramePr>
            <a:graphicFrameLocks noChangeAspect="1"/>
          </p:cNvGraphicFramePr>
          <p:nvPr/>
        </p:nvGraphicFramePr>
        <p:xfrm>
          <a:off x="5070756" y="5369218"/>
          <a:ext cx="914400" cy="771525"/>
        </p:xfrm>
        <a:graphic>
          <a:graphicData uri="http://schemas.openxmlformats.org/presentationml/2006/ole">
            <p:oleObj spid="_x0000_s2084" name="Worksheet" showAsIcon="1" r:id="rId4" imgW="914400" imgH="771480" progId="Excel.Sheet.12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189" y="209458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spc="-150" dirty="0" smtClean="0">
                <a:solidFill>
                  <a:srgbClr val="11B7CB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Financial Summary</a:t>
            </a:r>
            <a:endParaRPr lang="en-US" sz="1800" b="1" dirty="0">
              <a:solidFill>
                <a:srgbClr val="11B7CB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660400"/>
            <a:ext cx="73152" cy="876300"/>
          </a:xfrm>
          <a:prstGeom prst="rect">
            <a:avLst/>
          </a:prstGeom>
          <a:solidFill>
            <a:srgbClr val="11B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59"/>
          <p:cNvGrpSpPr/>
          <p:nvPr/>
        </p:nvGrpSpPr>
        <p:grpSpPr>
          <a:xfrm>
            <a:off x="1058091" y="1166223"/>
            <a:ext cx="9964420" cy="1588"/>
            <a:chOff x="1058091" y="1166223"/>
            <a:chExt cx="9964420" cy="1588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5718991" y="1166223"/>
              <a:ext cx="5303520" cy="1588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058091" y="1166223"/>
              <a:ext cx="5029200" cy="0"/>
            </a:xfrm>
            <a:prstGeom prst="line">
              <a:avLst/>
            </a:prstGeom>
            <a:ln w="31750">
              <a:solidFill>
                <a:srgbClr val="11B7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ontent Placeholder 2"/>
          <p:cNvSpPr txBox="1">
            <a:spLocks/>
          </p:cNvSpPr>
          <p:nvPr/>
        </p:nvSpPr>
        <p:spPr>
          <a:xfrm>
            <a:off x="10266227" y="6164428"/>
            <a:ext cx="969814" cy="527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2000"/>
              </a:lnSpc>
              <a:spcBef>
                <a:spcPts val="1000"/>
              </a:spcBef>
              <a:defRPr/>
            </a:pPr>
            <a:r>
              <a:rPr lang="en-US" sz="2000" b="1" noProof="1" smtClean="0">
                <a:solidFill>
                  <a:srgbClr val="667C7B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13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773755" y="5259237"/>
            <a:ext cx="1998491" cy="609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lvl="0" algn="r">
              <a:lnSpc>
                <a:spcPts val="1200"/>
              </a:lnSpc>
              <a:spcBef>
                <a:spcPts val="1000"/>
              </a:spcBef>
              <a:defRPr/>
            </a:pPr>
            <a:r>
              <a:rPr lang="en-US" sz="11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Click on the icon to view the revenue projection.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720143" y="6048946"/>
            <a:ext cx="1122218" cy="47105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024576" y="5733472"/>
            <a:ext cx="1122218" cy="47105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4830611" y="5414819"/>
            <a:ext cx="415637" cy="277091"/>
          </a:xfrm>
          <a:prstGeom prst="rightArrow">
            <a:avLst/>
          </a:prstGeom>
          <a:solidFill>
            <a:srgbClr val="11B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Biznod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81330" y="789709"/>
            <a:ext cx="943356" cy="219456"/>
          </a:xfrm>
          <a:prstGeom prst="rect">
            <a:avLst/>
          </a:prstGeom>
        </p:spPr>
      </p:pic>
      <p:sp>
        <p:nvSpPr>
          <p:cNvPr id="20" name="Content Placeholder 2"/>
          <p:cNvSpPr txBox="1">
            <a:spLocks/>
          </p:cNvSpPr>
          <p:nvPr/>
        </p:nvSpPr>
        <p:spPr>
          <a:xfrm>
            <a:off x="498774" y="6136716"/>
            <a:ext cx="1761826" cy="527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ts val="2000"/>
              </a:lnSpc>
              <a:spcBef>
                <a:spcPts val="1000"/>
              </a:spcBef>
              <a:defRPr/>
            </a:pPr>
            <a:r>
              <a:rPr lang="en-US" sz="1600" b="1" noProof="1" smtClean="0">
                <a:solidFill>
                  <a:srgbClr val="ABB2B5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CONFIDENTIAL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851150" y="1669204"/>
          <a:ext cx="6489700" cy="3518535"/>
        </p:xfrm>
        <a:graphic>
          <a:graphicData uri="http://schemas.openxmlformats.org/drawingml/2006/table">
            <a:tbl>
              <a:tblPr/>
              <a:tblGrid>
                <a:gridCol w="1166688"/>
                <a:gridCol w="608707"/>
                <a:gridCol w="976467"/>
                <a:gridCol w="1245946"/>
                <a:gridCol w="1245946"/>
                <a:gridCol w="1245946"/>
              </a:tblGrid>
              <a:tr h="36957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4C5153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4C5153"/>
                        </a:solidFill>
                        <a:latin typeface="Open San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4C5153"/>
                        </a:solidFill>
                        <a:latin typeface="Open San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4C5153"/>
                          </a:solidFill>
                          <a:latin typeface="Open Sans Semibold"/>
                        </a:rPr>
                        <a:t>1st 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4C5153"/>
                          </a:solidFill>
                          <a:latin typeface="Open Sans Semibold"/>
                        </a:rPr>
                        <a:t>2nd 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4C5153"/>
                          </a:solidFill>
                          <a:latin typeface="Open Sans Semibold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70">
                <a:tc rowSpan="7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4C5153"/>
                          </a:solidFill>
                          <a:latin typeface="Open Sans Semibold"/>
                        </a:rPr>
                        <a:t>Expenditures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sz="95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Initial Investment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$138,000</a:t>
                      </a:r>
                    </a:p>
                  </a:txBody>
                  <a:tcPr marL="257175" marR="9525" marT="9525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$0</a:t>
                      </a:r>
                    </a:p>
                  </a:txBody>
                  <a:tcPr marL="257175" marR="9525" marT="9525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$138,000</a:t>
                      </a:r>
                    </a:p>
                  </a:txBody>
                  <a:tcPr marL="257175" marR="9525" marT="9525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9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sz="95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Development Team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$522,200</a:t>
                      </a:r>
                    </a:p>
                  </a:txBody>
                  <a:tcPr marL="257175" marR="9525" marT="9525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$581,490</a:t>
                      </a:r>
                    </a:p>
                  </a:txBody>
                  <a:tcPr marL="257175" marR="9525" marT="9525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$1,103,690</a:t>
                      </a:r>
                    </a:p>
                  </a:txBody>
                  <a:tcPr marL="257175" marR="9525" marT="9525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69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sz="95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Sales Team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$206,200</a:t>
                      </a:r>
                    </a:p>
                  </a:txBody>
                  <a:tcPr marL="257175" marR="9525" marT="9525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$509,400</a:t>
                      </a:r>
                    </a:p>
                  </a:txBody>
                  <a:tcPr marL="257175" marR="9525" marT="9525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$715,600</a:t>
                      </a:r>
                    </a:p>
                  </a:txBody>
                  <a:tcPr marL="257175" marR="9525" marT="9525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9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sz="95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Sales &amp; Marketing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$50,000</a:t>
                      </a:r>
                    </a:p>
                  </a:txBody>
                  <a:tcPr marL="257175" marR="9525" marT="9525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$360,000</a:t>
                      </a:r>
                    </a:p>
                  </a:txBody>
                  <a:tcPr marL="257175" marR="9525" marT="9525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$410,000</a:t>
                      </a:r>
                    </a:p>
                  </a:txBody>
                  <a:tcPr marL="257175" marR="9525" marT="9525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69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en-US" sz="950" b="0" i="0" u="none" strike="noStrike">
                        <a:solidFill>
                          <a:srgbClr val="4C5153"/>
                        </a:solidFill>
                        <a:latin typeface="Open Sans"/>
                      </a:endParaRP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5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Bonus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$8,500</a:t>
                      </a:r>
                    </a:p>
                  </a:txBody>
                  <a:tcPr marL="257175" marR="9525" marT="9525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$138,500</a:t>
                      </a:r>
                    </a:p>
                  </a:txBody>
                  <a:tcPr marL="257175" marR="9525" marT="9525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$147,000</a:t>
                      </a:r>
                    </a:p>
                  </a:txBody>
                  <a:tcPr marL="257175" marR="9525" marT="9525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9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sz="95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Accounting + Other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$12,000</a:t>
                      </a:r>
                    </a:p>
                  </a:txBody>
                  <a:tcPr marL="257175" marR="9525" marT="9525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$12,000</a:t>
                      </a:r>
                    </a:p>
                  </a:txBody>
                  <a:tcPr marL="257175" marR="9525" marT="9525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$24,000</a:t>
                      </a:r>
                    </a:p>
                  </a:txBody>
                  <a:tcPr marL="257175" marR="9525" marT="9525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69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sz="95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Total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$936,900</a:t>
                      </a:r>
                    </a:p>
                  </a:txBody>
                  <a:tcPr marL="257175" marR="9525" marT="9525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$1,601,390</a:t>
                      </a:r>
                    </a:p>
                  </a:txBody>
                  <a:tcPr marL="257175" marR="9525" marT="9525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$2,538,290</a:t>
                      </a:r>
                    </a:p>
                  </a:txBody>
                  <a:tcPr marL="257175" marR="9525" marT="9525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4C5153"/>
                        </a:solidFill>
                        <a:latin typeface="Open Sans Semibold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>
                        <a:solidFill>
                          <a:srgbClr val="4C5153"/>
                        </a:solidFill>
                        <a:latin typeface="Open Sans Semibold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>
                        <a:solidFill>
                          <a:srgbClr val="4C5153"/>
                        </a:solidFill>
                        <a:latin typeface="Open Sans Semibold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4C5153"/>
                        </a:solidFill>
                        <a:latin typeface="Open San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4C5153"/>
                        </a:solidFill>
                        <a:latin typeface="Open San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4C5153"/>
                        </a:solidFill>
                        <a:latin typeface="Open San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7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4C5153"/>
                          </a:solidFill>
                          <a:latin typeface="Open Sans Semibold"/>
                        </a:rPr>
                        <a:t>Revenue</a:t>
                      </a:r>
                    </a:p>
                  </a:txBody>
                  <a:tcPr marL="171450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$88,500</a:t>
                      </a:r>
                    </a:p>
                  </a:txBody>
                  <a:tcPr marL="257175" marR="9525" marT="9525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4C5153"/>
                          </a:solidFill>
                          <a:latin typeface="Open Sans"/>
                        </a:rPr>
                        <a:t>$3,749,000</a:t>
                      </a:r>
                    </a:p>
                  </a:txBody>
                  <a:tcPr marL="257175" marR="9525" marT="9525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4C5153"/>
                          </a:solidFill>
                          <a:latin typeface="Open Sans"/>
                        </a:rPr>
                        <a:t>$3,837,500</a:t>
                      </a:r>
                    </a:p>
                  </a:txBody>
                  <a:tcPr marL="257175" marR="9525" marT="9525" marB="0" anchor="ctr">
                    <a:lnL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F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40674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189" y="209458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spc="-150" dirty="0" smtClean="0">
                <a:solidFill>
                  <a:srgbClr val="11B7CB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 Core Team</a:t>
            </a:r>
            <a:endParaRPr lang="en-US" sz="1800" b="1" dirty="0">
              <a:solidFill>
                <a:srgbClr val="11B7CB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660400"/>
            <a:ext cx="73152" cy="876300"/>
          </a:xfrm>
          <a:prstGeom prst="rect">
            <a:avLst/>
          </a:prstGeom>
          <a:solidFill>
            <a:srgbClr val="11B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59"/>
          <p:cNvGrpSpPr/>
          <p:nvPr/>
        </p:nvGrpSpPr>
        <p:grpSpPr>
          <a:xfrm>
            <a:off x="1058091" y="1166223"/>
            <a:ext cx="9964420" cy="1588"/>
            <a:chOff x="1058091" y="1166223"/>
            <a:chExt cx="9964420" cy="1588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5718991" y="1166223"/>
              <a:ext cx="5303520" cy="1588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058091" y="1166223"/>
              <a:ext cx="5029200" cy="0"/>
            </a:xfrm>
            <a:prstGeom prst="line">
              <a:avLst/>
            </a:prstGeom>
            <a:ln w="31750">
              <a:solidFill>
                <a:srgbClr val="11B7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ontent Placeholder 2"/>
          <p:cNvSpPr txBox="1">
            <a:spLocks/>
          </p:cNvSpPr>
          <p:nvPr/>
        </p:nvSpPr>
        <p:spPr>
          <a:xfrm>
            <a:off x="10266227" y="6164428"/>
            <a:ext cx="969814" cy="527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2000"/>
              </a:lnSpc>
              <a:spcBef>
                <a:spcPts val="1000"/>
              </a:spcBef>
              <a:defRPr/>
            </a:pPr>
            <a:r>
              <a:rPr lang="en-US" sz="2000" b="1" noProof="1" smtClean="0">
                <a:solidFill>
                  <a:srgbClr val="667C7B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14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721950" y="1468571"/>
            <a:ext cx="3661229" cy="9005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28600" indent="-228600">
              <a:lnSpc>
                <a:spcPts val="2500"/>
              </a:lnSpc>
              <a:defRPr/>
            </a:pPr>
            <a:r>
              <a:rPr lang="en-US" sz="2000" b="1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Savaş Göksenin KURTAR</a:t>
            </a:r>
          </a:p>
          <a:p>
            <a:pPr marL="228600" indent="-228600">
              <a:lnSpc>
                <a:spcPts val="2500"/>
              </a:lnSpc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Co-Founder &amp; Project Management</a:t>
            </a:r>
          </a:p>
        </p:txBody>
      </p:sp>
      <p:pic>
        <p:nvPicPr>
          <p:cNvPr id="25" name="Picture 24" descr="Bizno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81330" y="789709"/>
            <a:ext cx="943356" cy="219456"/>
          </a:xfrm>
          <a:prstGeom prst="rect">
            <a:avLst/>
          </a:prstGeom>
        </p:spPr>
      </p:pic>
      <p:sp>
        <p:nvSpPr>
          <p:cNvPr id="24" name="Content Placeholder 2"/>
          <p:cNvSpPr txBox="1">
            <a:spLocks/>
          </p:cNvSpPr>
          <p:nvPr/>
        </p:nvSpPr>
        <p:spPr>
          <a:xfrm>
            <a:off x="498774" y="6136716"/>
            <a:ext cx="1761826" cy="527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ts val="2000"/>
              </a:lnSpc>
              <a:spcBef>
                <a:spcPts val="1000"/>
              </a:spcBef>
              <a:defRPr/>
            </a:pPr>
            <a:r>
              <a:rPr lang="en-US" sz="1600" b="1" noProof="1" smtClean="0">
                <a:solidFill>
                  <a:srgbClr val="ABB2B5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CONFIDENTIAL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930353" y="1468571"/>
            <a:ext cx="3661229" cy="9144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28600" indent="-228600">
              <a:lnSpc>
                <a:spcPts val="2500"/>
              </a:lnSpc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+90 532 208 0739</a:t>
            </a:r>
          </a:p>
          <a:p>
            <a:pPr marL="228600" indent="-228600">
              <a:lnSpc>
                <a:spcPts val="2500"/>
              </a:lnSpc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goksenin.kurtar@gmail.com</a:t>
            </a:r>
          </a:p>
        </p:txBody>
      </p:sp>
      <p:pic>
        <p:nvPicPr>
          <p:cNvPr id="22" name="Picture 21" descr="Mail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0996" y="1915377"/>
            <a:ext cx="358462" cy="270676"/>
          </a:xfrm>
          <a:prstGeom prst="rect">
            <a:avLst/>
          </a:prstGeom>
        </p:spPr>
      </p:pic>
      <p:pic>
        <p:nvPicPr>
          <p:cNvPr id="23" name="Picture 22" descr="Phone-Ic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72837" y="1540640"/>
            <a:ext cx="289796" cy="289796"/>
          </a:xfrm>
          <a:prstGeom prst="rect">
            <a:avLst/>
          </a:prstGeom>
        </p:spPr>
      </p:pic>
      <p:sp>
        <p:nvSpPr>
          <p:cNvPr id="29" name="Content Placeholder 2"/>
          <p:cNvSpPr txBox="1">
            <a:spLocks/>
          </p:cNvSpPr>
          <p:nvPr/>
        </p:nvSpPr>
        <p:spPr>
          <a:xfrm>
            <a:off x="1721950" y="2349633"/>
            <a:ext cx="3661229" cy="9005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28600" indent="-228600">
              <a:lnSpc>
                <a:spcPts val="2500"/>
              </a:lnSpc>
              <a:defRPr/>
            </a:pPr>
            <a:r>
              <a:rPr lang="en-US" sz="2000" b="1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Ahmet Bahadır ÖCAL</a:t>
            </a:r>
          </a:p>
          <a:p>
            <a:pPr marL="228600" indent="-228600">
              <a:lnSpc>
                <a:spcPts val="2500"/>
              </a:lnSpc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Co-Founder &amp; Business Lead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930353" y="2349633"/>
            <a:ext cx="3661229" cy="9144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28600" indent="-228600">
              <a:lnSpc>
                <a:spcPts val="2500"/>
              </a:lnSpc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+90 533 373 4712</a:t>
            </a:r>
          </a:p>
          <a:p>
            <a:pPr marL="228600" indent="-228600">
              <a:lnSpc>
                <a:spcPts val="2500"/>
              </a:lnSpc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ahmetbahadirocal@gmail.com</a:t>
            </a:r>
          </a:p>
        </p:txBody>
      </p:sp>
      <p:pic>
        <p:nvPicPr>
          <p:cNvPr id="31" name="Picture 30" descr="Mail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0996" y="2796426"/>
            <a:ext cx="358462" cy="270676"/>
          </a:xfrm>
          <a:prstGeom prst="rect">
            <a:avLst/>
          </a:prstGeom>
        </p:spPr>
      </p:pic>
      <p:pic>
        <p:nvPicPr>
          <p:cNvPr id="32" name="Picture 31" descr="Phone-Ic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72837" y="2421689"/>
            <a:ext cx="289796" cy="289796"/>
          </a:xfrm>
          <a:prstGeom prst="rect">
            <a:avLst/>
          </a:prstGeom>
        </p:spPr>
      </p:pic>
      <p:pic>
        <p:nvPicPr>
          <p:cNvPr id="33" name="Picture 32" descr="Linkedin.png">
            <a:hlinkClick r:id="rId6" tooltip="Please click on the icon to view Linkedin Page." highlightClick="1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7820" y="1523991"/>
            <a:ext cx="318144" cy="292248"/>
          </a:xfrm>
          <a:prstGeom prst="rect">
            <a:avLst/>
          </a:prstGeom>
        </p:spPr>
      </p:pic>
      <p:sp>
        <p:nvSpPr>
          <p:cNvPr id="35" name="Content Placeholder 2"/>
          <p:cNvSpPr txBox="1">
            <a:spLocks/>
          </p:cNvSpPr>
          <p:nvPr/>
        </p:nvSpPr>
        <p:spPr>
          <a:xfrm>
            <a:off x="1721950" y="3230695"/>
            <a:ext cx="3661229" cy="9005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28600" indent="-228600">
              <a:lnSpc>
                <a:spcPts val="2500"/>
              </a:lnSpc>
              <a:defRPr/>
            </a:pPr>
            <a:r>
              <a:rPr lang="en-US" sz="2000" b="1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Kadir ÇAMOĞLU</a:t>
            </a:r>
          </a:p>
          <a:p>
            <a:pPr marL="228600" indent="-228600">
              <a:lnSpc>
                <a:spcPts val="2500"/>
              </a:lnSpc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Technical Advisor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1731475" y="4111757"/>
            <a:ext cx="3661229" cy="9005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28600" indent="-228600">
              <a:lnSpc>
                <a:spcPts val="2500"/>
              </a:lnSpc>
              <a:defRPr/>
            </a:pPr>
            <a:r>
              <a:rPr lang="en-US" sz="2000" b="1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Erdem KURUL</a:t>
            </a:r>
          </a:p>
          <a:p>
            <a:pPr marL="228600" indent="-228600">
              <a:lnSpc>
                <a:spcPts val="2500"/>
              </a:lnSpc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Solution Architect Advisor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1731475" y="4992817"/>
            <a:ext cx="3661229" cy="9005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28600" indent="-228600">
              <a:lnSpc>
                <a:spcPts val="2500"/>
              </a:lnSpc>
              <a:defRPr/>
            </a:pPr>
            <a:r>
              <a:rPr lang="en-US" sz="2000" b="1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Mehmet Zinnur ÖCAL</a:t>
            </a:r>
          </a:p>
          <a:p>
            <a:pPr marL="228600" indent="-228600">
              <a:lnSpc>
                <a:spcPts val="2500"/>
              </a:lnSpc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UI / UX Design</a:t>
            </a:r>
          </a:p>
        </p:txBody>
      </p:sp>
      <p:pic>
        <p:nvPicPr>
          <p:cNvPr id="39" name="Picture 38" descr="Linkedin.png">
            <a:hlinkClick r:id="rId8" tooltip="Please click on the icon to view Linkedin Page." highlightClick="1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7820" y="3286115"/>
            <a:ext cx="318144" cy="292248"/>
          </a:xfrm>
          <a:prstGeom prst="rect">
            <a:avLst/>
          </a:prstGeom>
        </p:spPr>
      </p:pic>
      <p:pic>
        <p:nvPicPr>
          <p:cNvPr id="40" name="Picture 39" descr="Linkedin.png">
            <a:hlinkClick r:id="rId9" highlightClick="1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7820" y="4167177"/>
            <a:ext cx="318144" cy="292248"/>
          </a:xfrm>
          <a:prstGeom prst="rect">
            <a:avLst/>
          </a:prstGeom>
        </p:spPr>
      </p:pic>
      <p:pic>
        <p:nvPicPr>
          <p:cNvPr id="41" name="Picture 40" descr="Linkedin.png">
            <a:hlinkClick r:id="rId10" tooltip="Please click on the icon to view Linkedin Page." highlightClick="1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7820" y="5048237"/>
            <a:ext cx="318144" cy="292248"/>
          </a:xfrm>
          <a:prstGeom prst="rect">
            <a:avLst/>
          </a:prstGeom>
        </p:spPr>
      </p:pic>
      <p:pic>
        <p:nvPicPr>
          <p:cNvPr id="42" name="Picture 41" descr="Linkedin.png">
            <a:hlinkClick r:id="rId11" tooltip="Please click on the icon to view Linkedin Page." highlightClick="1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7820" y="2405053"/>
            <a:ext cx="318144" cy="2922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40674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ct 29">
            <a:hlinkClick r:id="" action="ppaction://ole?verb=1" highlightClick="1"/>
          </p:cNvPr>
          <p:cNvGraphicFramePr>
            <a:graphicFrameLocks noChangeAspect="1"/>
          </p:cNvGraphicFramePr>
          <p:nvPr/>
        </p:nvGraphicFramePr>
        <p:xfrm>
          <a:off x="10072250" y="5493911"/>
          <a:ext cx="914400" cy="771525"/>
        </p:xfrm>
        <a:graphic>
          <a:graphicData uri="http://schemas.openxmlformats.org/presentationml/2006/ole">
            <p:oleObj spid="_x0000_s1058" name="Worksheet" showAsIcon="1" r:id="rId4" imgW="914400" imgH="771480" progId="Excel.Sheet.12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889" y="209458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spc="-150" dirty="0" smtClean="0">
                <a:solidFill>
                  <a:srgbClr val="11B7CB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Problem</a:t>
            </a:r>
            <a:endParaRPr lang="en-US" sz="3500" b="1" spc="-150" dirty="0">
              <a:solidFill>
                <a:srgbClr val="11B7CB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660400"/>
            <a:ext cx="73152" cy="876300"/>
          </a:xfrm>
          <a:prstGeom prst="rect">
            <a:avLst/>
          </a:prstGeom>
          <a:solidFill>
            <a:srgbClr val="11B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1058091" y="1166223"/>
            <a:ext cx="9964420" cy="1588"/>
            <a:chOff x="1058091" y="1166223"/>
            <a:chExt cx="9964420" cy="1588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718991" y="1166223"/>
              <a:ext cx="5303520" cy="1588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058091" y="1166223"/>
              <a:ext cx="5029200" cy="0"/>
            </a:xfrm>
            <a:prstGeom prst="line">
              <a:avLst/>
            </a:prstGeom>
            <a:ln w="31750">
              <a:solidFill>
                <a:srgbClr val="11B7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/>
          <p:cNvCxnSpPr/>
          <p:nvPr/>
        </p:nvCxnSpPr>
        <p:spPr>
          <a:xfrm rot="5400000">
            <a:off x="4921070" y="4083007"/>
            <a:ext cx="2326386" cy="5878"/>
          </a:xfrm>
          <a:prstGeom prst="line">
            <a:avLst/>
          </a:prstGeom>
          <a:ln w="19050">
            <a:solidFill>
              <a:srgbClr val="11B7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738098" y="2885768"/>
            <a:ext cx="692331" cy="692331"/>
          </a:xfrm>
          <a:prstGeom prst="ellipse">
            <a:avLst/>
          </a:prstGeom>
          <a:solidFill>
            <a:srgbClr val="F5F5F5"/>
          </a:solidFill>
          <a:ln w="19050">
            <a:solidFill>
              <a:srgbClr val="11B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5903765" y="2988877"/>
            <a:ext cx="360996" cy="486112"/>
          </a:xfrm>
          <a:prstGeom prst="rect">
            <a:avLst/>
          </a:prstGeom>
          <a:solidFill>
            <a:srgbClr val="F5F5F5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11B7CB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1</a:t>
            </a:r>
            <a:endParaRPr lang="en-US" sz="2400" b="1" dirty="0">
              <a:solidFill>
                <a:srgbClr val="11B7CB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738098" y="4025998"/>
            <a:ext cx="692331" cy="692331"/>
          </a:xfrm>
          <a:prstGeom prst="ellipse">
            <a:avLst/>
          </a:prstGeom>
          <a:solidFill>
            <a:srgbClr val="F5F5F5"/>
          </a:solidFill>
          <a:ln w="19050">
            <a:solidFill>
              <a:srgbClr val="11B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903765" y="4129107"/>
            <a:ext cx="360996" cy="461665"/>
          </a:xfrm>
          <a:prstGeom prst="rect">
            <a:avLst/>
          </a:prstGeom>
          <a:solidFill>
            <a:srgbClr val="F5F5F5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11B7CB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2</a:t>
            </a:r>
            <a:endParaRPr lang="en-US" sz="2400" b="1" dirty="0">
              <a:solidFill>
                <a:srgbClr val="11B7CB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738098" y="5166228"/>
            <a:ext cx="692331" cy="692331"/>
          </a:xfrm>
          <a:prstGeom prst="ellipse">
            <a:avLst/>
          </a:prstGeom>
          <a:solidFill>
            <a:srgbClr val="F5F5F5"/>
          </a:solidFill>
          <a:ln w="19050">
            <a:solidFill>
              <a:srgbClr val="11B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903765" y="5269337"/>
            <a:ext cx="360996" cy="461665"/>
          </a:xfrm>
          <a:prstGeom prst="rect">
            <a:avLst/>
          </a:prstGeom>
          <a:solidFill>
            <a:srgbClr val="F5F5F5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11B7CB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3</a:t>
            </a:r>
            <a:endParaRPr lang="en-US" sz="2400" b="1" dirty="0">
              <a:solidFill>
                <a:srgbClr val="11B7CB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498774" y="6136716"/>
            <a:ext cx="1761826" cy="527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ts val="2000"/>
              </a:lnSpc>
              <a:spcBef>
                <a:spcPts val="1000"/>
              </a:spcBef>
              <a:defRPr/>
            </a:pPr>
            <a:r>
              <a:rPr lang="en-US" sz="1600" b="1" noProof="1" smtClean="0">
                <a:solidFill>
                  <a:srgbClr val="ABB2B5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CONFIDENTIAL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0016839" y="5860475"/>
            <a:ext cx="1122218" cy="47105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9806709" y="5541822"/>
            <a:ext cx="415637" cy="277091"/>
          </a:xfrm>
          <a:prstGeom prst="rightArrow">
            <a:avLst/>
          </a:prstGeom>
          <a:solidFill>
            <a:srgbClr val="11B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1291910" y="1484703"/>
            <a:ext cx="9530805" cy="490981"/>
          </a:xfrm>
          <a:noFill/>
        </p:spPr>
        <p:txBody>
          <a:bodyPr anchor="ctr">
            <a:no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18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 problems faced by Turkish SMEs* and larger enterprises in commerce lead to great opportunities.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25491" y="2248321"/>
            <a:ext cx="33538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500" b="1" dirty="0" smtClean="0">
                <a:solidFill>
                  <a:srgbClr val="65737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Supplier Problems *</a:t>
            </a:r>
            <a:endParaRPr lang="en-US" sz="2500" b="1" dirty="0">
              <a:solidFill>
                <a:srgbClr val="657379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748146" y="5029200"/>
            <a:ext cx="4831144" cy="9698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lnSpc>
                <a:spcPts val="2000"/>
              </a:lnSpc>
              <a:spcBef>
                <a:spcPts val="1000"/>
              </a:spcBef>
              <a:defRPr/>
            </a:pPr>
            <a:r>
              <a:rPr lang="en-US" sz="1600" noProof="1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Main problems </a:t>
            </a: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of </a:t>
            </a:r>
            <a:r>
              <a:rPr lang="en-US" sz="1600" noProof="1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trade such as logistics, customs, insurance, </a:t>
            </a: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import and export </a:t>
            </a:r>
            <a:r>
              <a:rPr lang="en-US" sz="1600" noProof="1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services </a:t>
            </a: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cannot </a:t>
            </a:r>
            <a:r>
              <a:rPr lang="en-US" sz="1600" noProof="1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be </a:t>
            </a: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solved from </a:t>
            </a:r>
            <a:r>
              <a:rPr lang="en-US" sz="1600" noProof="1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 single point.</a:t>
            </a:r>
            <a:endParaRPr lang="en-US" sz="1600" noProof="1" smtClean="0">
              <a:solidFill>
                <a:srgbClr val="4C5153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700810" y="4017818"/>
            <a:ext cx="4878479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r">
              <a:lnSpc>
                <a:spcPts val="2000"/>
              </a:lnSpc>
              <a:spcBef>
                <a:spcPts val="1000"/>
              </a:spcBef>
              <a:defRPr/>
            </a:pPr>
            <a:r>
              <a:rPr lang="en-US" sz="1600" noProof="1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Lack of international links or inability to reach global markets due to language problems.</a:t>
            </a:r>
            <a:endParaRPr lang="en-US" sz="1600" noProof="1" smtClean="0">
              <a:solidFill>
                <a:srgbClr val="4C5153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67762" y="2248321"/>
            <a:ext cx="29722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65737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Buyer Problems *</a:t>
            </a:r>
            <a:endParaRPr lang="en-US" sz="2500" b="1" dirty="0">
              <a:solidFill>
                <a:srgbClr val="657379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6567762" y="2823207"/>
            <a:ext cx="4780256" cy="804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ts val="2000"/>
              </a:lnSpc>
              <a:spcBef>
                <a:spcPts val="1000"/>
              </a:spcBef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Lack of competitive prices due to inability to reach sufficient number of suppliers.</a:t>
            </a:r>
            <a:endParaRPr kumimoji="0" lang="en-US" sz="1600" i="0" u="none" strike="noStrike" kern="1200" cap="none" spc="0" normalizeH="0" baseline="0" noProof="0" dirty="0" smtClean="0">
              <a:ln>
                <a:noFill/>
              </a:ln>
              <a:solidFill>
                <a:srgbClr val="0B2023"/>
              </a:solidFill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6567762" y="3946669"/>
            <a:ext cx="4226074" cy="937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ts val="2000"/>
              </a:lnSpc>
              <a:spcBef>
                <a:spcPts val="1000"/>
              </a:spcBef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 RFP process requires too much time and work force.</a:t>
            </a:r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7453733" y="5403276"/>
            <a:ext cx="2258291" cy="609600"/>
          </a:xfrm>
          <a:prstGeom prst="rect">
            <a:avLst/>
          </a:prstGeom>
          <a:solidFill>
            <a:srgbClr val="F5F5F5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r">
              <a:lnSpc>
                <a:spcPts val="1200"/>
              </a:lnSpc>
              <a:spcBef>
                <a:spcPts val="1000"/>
              </a:spcBef>
              <a:defRPr/>
            </a:pPr>
            <a:r>
              <a:rPr lang="en-US" sz="11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*  Click on the icon to see the detailed list of problems.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57001" y="1766527"/>
            <a:ext cx="2605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* (</a:t>
            </a:r>
            <a:r>
              <a:rPr lang="en-US" sz="1000" noProof="1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small </a:t>
            </a:r>
            <a:r>
              <a:rPr lang="en-US" sz="10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and medium-sized enterprises</a:t>
            </a:r>
            <a:r>
              <a:rPr lang="en-US" sz="1000" noProof="1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)</a:t>
            </a:r>
            <a:endParaRPr lang="en-US" sz="10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4" name="Picture 33" descr="Biznod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81330" y="789709"/>
            <a:ext cx="943356" cy="219456"/>
          </a:xfrm>
          <a:prstGeom prst="rect">
            <a:avLst/>
          </a:prstGeom>
        </p:spPr>
      </p:pic>
      <p:sp>
        <p:nvSpPr>
          <p:cNvPr id="54" name="Content Placeholder 2"/>
          <p:cNvSpPr txBox="1">
            <a:spLocks/>
          </p:cNvSpPr>
          <p:nvPr/>
        </p:nvSpPr>
        <p:spPr>
          <a:xfrm>
            <a:off x="700810" y="2597353"/>
            <a:ext cx="4878480" cy="1288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r">
              <a:lnSpc>
                <a:spcPts val="2000"/>
              </a:lnSpc>
              <a:spcBef>
                <a:spcPts val="1000"/>
              </a:spcBef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Profitability is limited due to inability to reach the business potential of the local market.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10266227" y="6164428"/>
            <a:ext cx="969814" cy="527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2000"/>
              </a:lnSpc>
              <a:spcBef>
                <a:spcPts val="1000"/>
              </a:spcBef>
              <a:defRPr/>
            </a:pPr>
            <a:r>
              <a:rPr lang="en-US" sz="2000" b="1" noProof="1" smtClean="0">
                <a:solidFill>
                  <a:srgbClr val="667C7B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1</a:t>
            </a:r>
          </a:p>
        </p:txBody>
      </p:sp>
    </p:spTree>
    <p:extLst>
      <p:ext uri="{BB962C8B-B14F-4D97-AF65-F5344CB8AC3E}">
        <p14:creationId xmlns="" xmlns:p14="http://schemas.microsoft.com/office/powerpoint/2010/main" val="3940674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660400"/>
            <a:ext cx="73152" cy="876300"/>
          </a:xfrm>
          <a:prstGeom prst="rect">
            <a:avLst/>
          </a:prstGeom>
          <a:solidFill>
            <a:srgbClr val="11B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2"/>
          <p:cNvGrpSpPr/>
          <p:nvPr/>
        </p:nvGrpSpPr>
        <p:grpSpPr>
          <a:xfrm>
            <a:off x="1058091" y="1166223"/>
            <a:ext cx="9964420" cy="1588"/>
            <a:chOff x="1058091" y="1166223"/>
            <a:chExt cx="9964420" cy="158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5718991" y="1166223"/>
              <a:ext cx="5303520" cy="1588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058091" y="1166223"/>
              <a:ext cx="5029200" cy="0"/>
            </a:xfrm>
            <a:prstGeom prst="line">
              <a:avLst/>
            </a:prstGeom>
            <a:ln w="31750">
              <a:solidFill>
                <a:srgbClr val="11B7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ontent Placeholder 2"/>
          <p:cNvSpPr txBox="1">
            <a:spLocks/>
          </p:cNvSpPr>
          <p:nvPr/>
        </p:nvSpPr>
        <p:spPr>
          <a:xfrm>
            <a:off x="10266227" y="6164428"/>
            <a:ext cx="969814" cy="527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2000"/>
              </a:lnSpc>
              <a:spcBef>
                <a:spcPts val="1000"/>
              </a:spcBef>
              <a:defRPr/>
            </a:pPr>
            <a:r>
              <a:rPr lang="en-US" sz="2000" b="1" noProof="1" smtClean="0">
                <a:solidFill>
                  <a:srgbClr val="667C7B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2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940889" y="209458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spc="-150" dirty="0" smtClean="0">
                <a:solidFill>
                  <a:srgbClr val="11B7CB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Opportunity</a:t>
            </a:r>
            <a:endParaRPr lang="en-US" sz="3500" b="1" spc="-150" dirty="0">
              <a:solidFill>
                <a:srgbClr val="11B7CB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302327" y="2594042"/>
            <a:ext cx="9615061" cy="17945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ts val="4000"/>
              </a:lnSpc>
              <a:spcBef>
                <a:spcPts val="1000"/>
              </a:spcBef>
              <a:defRPr/>
            </a:pPr>
            <a:r>
              <a:rPr lang="en-US" sz="32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Beyond similar platforms*, a new-generation SaaS business </a:t>
            </a:r>
            <a:r>
              <a:rPr lang="en-US" sz="3200" noProof="1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platform that will provide solutions </a:t>
            </a:r>
            <a:r>
              <a:rPr lang="en-US" sz="32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to problems of SMEs.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112324" y="5257437"/>
            <a:ext cx="5624946" cy="644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ts val="3500"/>
              </a:lnSpc>
              <a:spcBef>
                <a:spcPts val="1000"/>
              </a:spcBef>
              <a:defRPr/>
            </a:pPr>
            <a:r>
              <a:rPr lang="en-US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* (Alibaba.com, GSA.gov, Made-in-China.com)</a:t>
            </a:r>
          </a:p>
        </p:txBody>
      </p:sp>
      <p:pic>
        <p:nvPicPr>
          <p:cNvPr id="16" name="Picture 15" descr="Bizno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81330" y="789709"/>
            <a:ext cx="943356" cy="219456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498774" y="6136716"/>
            <a:ext cx="1761826" cy="527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ts val="2000"/>
              </a:lnSpc>
              <a:spcBef>
                <a:spcPts val="1000"/>
              </a:spcBef>
              <a:defRPr/>
            </a:pPr>
            <a:r>
              <a:rPr lang="en-US" sz="1600" b="1" noProof="1" smtClean="0">
                <a:solidFill>
                  <a:srgbClr val="ABB2B5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="" xmlns:p14="http://schemas.microsoft.com/office/powerpoint/2010/main" val="1364671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 rot="5400000">
            <a:off x="6033824" y="3759134"/>
            <a:ext cx="26347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>
            <a:off x="6025629" y="2894826"/>
            <a:ext cx="26347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0" y="660400"/>
            <a:ext cx="73152" cy="876300"/>
          </a:xfrm>
          <a:prstGeom prst="rect">
            <a:avLst/>
          </a:prstGeom>
          <a:solidFill>
            <a:srgbClr val="11B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058091" y="1166223"/>
            <a:ext cx="9964420" cy="1588"/>
            <a:chOff x="1058091" y="1166223"/>
            <a:chExt cx="9964420" cy="1588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18991" y="1166223"/>
              <a:ext cx="5303520" cy="1588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58091" y="1166223"/>
              <a:ext cx="5029200" cy="0"/>
            </a:xfrm>
            <a:prstGeom prst="line">
              <a:avLst/>
            </a:prstGeom>
            <a:ln w="31750">
              <a:solidFill>
                <a:srgbClr val="11B7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ontent Placeholder 2"/>
          <p:cNvSpPr txBox="1">
            <a:spLocks/>
          </p:cNvSpPr>
          <p:nvPr/>
        </p:nvSpPr>
        <p:spPr>
          <a:xfrm>
            <a:off x="10266227" y="6164428"/>
            <a:ext cx="969814" cy="527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2000"/>
              </a:lnSpc>
              <a:spcBef>
                <a:spcPts val="1000"/>
              </a:spcBef>
              <a:defRPr/>
            </a:pPr>
            <a:r>
              <a:rPr lang="en-US" sz="2000" b="1" noProof="1" smtClean="0">
                <a:solidFill>
                  <a:srgbClr val="667C7B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3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40889" y="209458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spc="-150" dirty="0" smtClean="0">
                <a:solidFill>
                  <a:srgbClr val="11B7CB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Solution</a:t>
            </a:r>
            <a:r>
              <a:rPr lang="en-US" sz="3500" b="1" spc="-150" dirty="0">
                <a:solidFill>
                  <a:srgbClr val="11B7CB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061021" y="1152233"/>
            <a:ext cx="9787088" cy="828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ts val="2000"/>
              </a:lnSpc>
              <a:spcBef>
                <a:spcPts val="1000"/>
              </a:spcBef>
              <a:defRPr/>
            </a:pPr>
            <a:r>
              <a:rPr lang="en-US" sz="14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Our solution is Biznode: A business platform that provides solutions to most of the problems encountered by SMEs, with value-added services, business networking and business development opportunities.</a:t>
            </a:r>
          </a:p>
        </p:txBody>
      </p:sp>
      <p:pic>
        <p:nvPicPr>
          <p:cNvPr id="17" name="Picture 16" descr="Bizno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81330" y="789709"/>
            <a:ext cx="943356" cy="219456"/>
          </a:xfrm>
          <a:prstGeom prst="rect">
            <a:avLst/>
          </a:prstGeom>
        </p:spPr>
      </p:pic>
      <p:pic>
        <p:nvPicPr>
          <p:cNvPr id="26" name="Picture 25" descr="Biznode-Tran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39647" y="2153020"/>
            <a:ext cx="802009" cy="187253"/>
          </a:xfrm>
          <a:prstGeom prst="rect">
            <a:avLst/>
          </a:prstGeom>
        </p:spPr>
      </p:pic>
      <p:sp>
        <p:nvSpPr>
          <p:cNvPr id="30" name="Content Placeholder 2"/>
          <p:cNvSpPr txBox="1">
            <a:spLocks/>
          </p:cNvSpPr>
          <p:nvPr/>
        </p:nvSpPr>
        <p:spPr>
          <a:xfrm>
            <a:off x="498774" y="6136716"/>
            <a:ext cx="1761826" cy="527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ts val="2000"/>
              </a:lnSpc>
              <a:spcBef>
                <a:spcPts val="1000"/>
              </a:spcBef>
              <a:defRPr/>
            </a:pPr>
            <a:r>
              <a:rPr lang="en-US" sz="1600" b="1" noProof="1" smtClean="0">
                <a:solidFill>
                  <a:srgbClr val="ABB2B5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CONFIDENTIAL</a:t>
            </a:r>
          </a:p>
        </p:txBody>
      </p:sp>
      <p:pic>
        <p:nvPicPr>
          <p:cNvPr id="34" name="Picture 33" descr="Biznode-Tran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24164" y="2013918"/>
            <a:ext cx="802009" cy="187253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4922924" y="2006101"/>
            <a:ext cx="2468880" cy="592047"/>
          </a:xfrm>
          <a:prstGeom prst="roundRect">
            <a:avLst/>
          </a:prstGeom>
          <a:solidFill>
            <a:srgbClr val="11B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6" name="Elbow Connector 35"/>
          <p:cNvCxnSpPr>
            <a:stCxn id="59" idx="0"/>
            <a:endCxn id="35" idx="2"/>
          </p:cNvCxnSpPr>
          <p:nvPr/>
        </p:nvCxnSpPr>
        <p:spPr>
          <a:xfrm rot="5400000" flipH="1" flipV="1">
            <a:off x="4057491" y="817685"/>
            <a:ext cx="319409" cy="388033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16200000" flipH="1">
            <a:off x="7966362" y="789149"/>
            <a:ext cx="319409" cy="393740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62" idx="0"/>
            <a:endCxn id="61" idx="2"/>
          </p:cNvCxnSpPr>
          <p:nvPr/>
        </p:nvCxnSpPr>
        <p:spPr>
          <a:xfrm rot="5400000" flipH="1" flipV="1">
            <a:off x="5075576" y="2673055"/>
            <a:ext cx="268331" cy="190846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16200000" flipV="1">
            <a:off x="7009648" y="2647443"/>
            <a:ext cx="288899" cy="1980252"/>
          </a:xfrm>
          <a:prstGeom prst="bentConnector3">
            <a:avLst>
              <a:gd name="adj1" fmla="val 53391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53"/>
          <p:cNvCxnSpPr/>
          <p:nvPr/>
        </p:nvCxnSpPr>
        <p:spPr>
          <a:xfrm rot="5400000">
            <a:off x="4446442" y="4133903"/>
            <a:ext cx="1280160" cy="274320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59" idx="2"/>
            <a:endCxn id="73" idx="0"/>
          </p:cNvCxnSpPr>
          <p:nvPr/>
        </p:nvCxnSpPr>
        <p:spPr>
          <a:xfrm rot="5400000">
            <a:off x="2140819" y="3645810"/>
            <a:ext cx="272414" cy="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73" idx="2"/>
            <a:endCxn id="70" idx="0"/>
          </p:cNvCxnSpPr>
          <p:nvPr/>
        </p:nvCxnSpPr>
        <p:spPr>
          <a:xfrm rot="16200000" flipH="1">
            <a:off x="2163587" y="4487502"/>
            <a:ext cx="226876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0" idx="2"/>
            <a:endCxn id="69" idx="0"/>
          </p:cNvCxnSpPr>
          <p:nvPr/>
        </p:nvCxnSpPr>
        <p:spPr>
          <a:xfrm rot="5400000">
            <a:off x="2170461" y="5299553"/>
            <a:ext cx="213131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60" idx="2"/>
            <a:endCxn id="71" idx="0"/>
          </p:cNvCxnSpPr>
          <p:nvPr/>
        </p:nvCxnSpPr>
        <p:spPr>
          <a:xfrm rot="5400000">
            <a:off x="9966475" y="3637898"/>
            <a:ext cx="256589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71" idx="2"/>
            <a:endCxn id="72" idx="0"/>
          </p:cNvCxnSpPr>
          <p:nvPr/>
        </p:nvCxnSpPr>
        <p:spPr>
          <a:xfrm rot="5400000">
            <a:off x="9979333" y="4473676"/>
            <a:ext cx="230872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67"/>
          <p:cNvCxnSpPr/>
          <p:nvPr/>
        </p:nvCxnSpPr>
        <p:spPr>
          <a:xfrm flipV="1">
            <a:off x="4949362" y="4909481"/>
            <a:ext cx="274320" cy="795528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72"/>
          <p:cNvCxnSpPr/>
          <p:nvPr/>
        </p:nvCxnSpPr>
        <p:spPr>
          <a:xfrm rot="16200000" flipH="1">
            <a:off x="6532445" y="4264177"/>
            <a:ext cx="1271016" cy="0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74"/>
          <p:cNvCxnSpPr/>
          <p:nvPr/>
        </p:nvCxnSpPr>
        <p:spPr>
          <a:xfrm rot="16200000" flipH="1">
            <a:off x="6950066" y="5118495"/>
            <a:ext cx="801534" cy="365760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166759" y="4866899"/>
            <a:ext cx="522515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378645" y="5726345"/>
            <a:ext cx="182880" cy="182880"/>
          </a:xfrm>
          <a:prstGeom prst="rect">
            <a:avLst/>
          </a:prstGeom>
          <a:solidFill>
            <a:srgbClr val="657379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endParaRPr lang="en-US" sz="1000" dirty="0">
              <a:solidFill>
                <a:srgbClr val="F5F5F5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378645" y="5496143"/>
            <a:ext cx="182880" cy="182880"/>
          </a:xfrm>
          <a:prstGeom prst="rect">
            <a:avLst/>
          </a:prstGeom>
          <a:solidFill>
            <a:srgbClr val="11B7CB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endParaRPr lang="en-US" sz="1000" dirty="0">
              <a:solidFill>
                <a:srgbClr val="F5F5F5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532208" y="5697067"/>
            <a:ext cx="144175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Handled by partners</a:t>
            </a:r>
            <a:endParaRPr lang="en-US" sz="1000" dirty="0">
              <a:solidFill>
                <a:srgbClr val="4C5153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532208" y="5463668"/>
            <a:ext cx="144175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In-house</a:t>
            </a:r>
            <a:endParaRPr lang="en-US" sz="1000" dirty="0">
              <a:solidFill>
                <a:srgbClr val="4C5153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58" name="Picture 57" descr="Biznode-Tran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88115" y="2173424"/>
            <a:ext cx="943356" cy="219456"/>
          </a:xfrm>
          <a:prstGeom prst="rect">
            <a:avLst/>
          </a:prstGeom>
        </p:spPr>
      </p:pic>
      <p:sp>
        <p:nvSpPr>
          <p:cNvPr id="59" name="Rounded Rectangle 58"/>
          <p:cNvSpPr/>
          <p:nvPr/>
        </p:nvSpPr>
        <p:spPr>
          <a:xfrm>
            <a:off x="1519592" y="2917557"/>
            <a:ext cx="1514870" cy="592047"/>
          </a:xfrm>
          <a:prstGeom prst="roundRect">
            <a:avLst/>
          </a:prstGeom>
          <a:solidFill>
            <a:srgbClr val="11B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Open Sans"/>
              </a:rPr>
              <a:t>Tools</a:t>
            </a:r>
            <a:endParaRPr lang="en-US" sz="1300" dirty="0">
              <a:latin typeface="Open Sans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9337334" y="2917557"/>
            <a:ext cx="1514870" cy="592047"/>
          </a:xfrm>
          <a:prstGeom prst="roundRect">
            <a:avLst/>
          </a:prstGeom>
          <a:solidFill>
            <a:srgbClr val="11B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Open Sans"/>
              </a:rPr>
              <a:t>Advertising</a:t>
            </a:r>
            <a:endParaRPr lang="en-US" sz="1300" dirty="0">
              <a:latin typeface="Open Sans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406536" y="2901072"/>
            <a:ext cx="1514870" cy="59204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Open Sans"/>
              </a:rPr>
              <a:t>Value Added Services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498076" y="3761450"/>
            <a:ext cx="1514870" cy="59204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Open Sans"/>
              </a:rPr>
              <a:t>Translation</a:t>
            </a:r>
            <a:endParaRPr lang="en-US" sz="1300" dirty="0">
              <a:latin typeface="Open Sans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3500178" y="5406119"/>
            <a:ext cx="1514870" cy="59204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Open Sans"/>
              </a:rPr>
              <a:t>Quality Inspection</a:t>
            </a:r>
            <a:endParaRPr lang="en-US" sz="1300" dirty="0">
              <a:latin typeface="Open Sans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386788" y="3782018"/>
            <a:ext cx="1514870" cy="59204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Open Sans"/>
              </a:rPr>
              <a:t>Commercial Intelligence</a:t>
            </a:r>
            <a:endParaRPr lang="en-US" sz="1300" dirty="0">
              <a:latin typeface="Open Sans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3500652" y="4604583"/>
            <a:ext cx="1514870" cy="59204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Open Sans"/>
              </a:rPr>
              <a:t>Import &amp; Export</a:t>
            </a:r>
            <a:endParaRPr lang="en-US" sz="1300" dirty="0">
              <a:latin typeface="Open Sans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447877" y="3766193"/>
            <a:ext cx="1514870" cy="59204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Open Sans"/>
              </a:rPr>
              <a:t>Logistics</a:t>
            </a:r>
            <a:endParaRPr lang="en-US" sz="1300" dirty="0">
              <a:latin typeface="Open Sans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397283" y="4589112"/>
            <a:ext cx="1514870" cy="59204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Open Sans"/>
              </a:rPr>
              <a:t>Legal</a:t>
            </a:r>
            <a:endParaRPr lang="en-US" sz="1300" dirty="0">
              <a:latin typeface="Open Sans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397283" y="5406119"/>
            <a:ext cx="1514870" cy="59204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Open Sans"/>
              </a:rPr>
              <a:t>Insurance</a:t>
            </a:r>
            <a:endParaRPr lang="en-US" sz="1300" dirty="0">
              <a:latin typeface="Open Sans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519590" y="5406119"/>
            <a:ext cx="1514870" cy="592047"/>
          </a:xfrm>
          <a:prstGeom prst="roundRect">
            <a:avLst/>
          </a:prstGeom>
          <a:solidFill>
            <a:srgbClr val="11B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Open Sans"/>
              </a:rPr>
              <a:t>Predictive Analytics</a:t>
            </a:r>
            <a:endParaRPr lang="en-US" sz="1300" dirty="0">
              <a:latin typeface="Open Sans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519591" y="4600941"/>
            <a:ext cx="1514870" cy="592047"/>
          </a:xfrm>
          <a:prstGeom prst="roundRect">
            <a:avLst/>
          </a:prstGeom>
          <a:solidFill>
            <a:srgbClr val="11B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Open Sans"/>
              </a:rPr>
              <a:t>B2B E-Catalog</a:t>
            </a:r>
            <a:endParaRPr lang="en-US" sz="1300" dirty="0">
              <a:latin typeface="Open Sans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9337334" y="3766193"/>
            <a:ext cx="1514870" cy="592047"/>
          </a:xfrm>
          <a:prstGeom prst="roundRect">
            <a:avLst/>
          </a:prstGeom>
          <a:solidFill>
            <a:srgbClr val="11B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Open Sans"/>
              </a:rPr>
              <a:t>Non Members</a:t>
            </a:r>
            <a:endParaRPr lang="en-US" sz="1300" dirty="0">
              <a:latin typeface="Open Sans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9337334" y="4589112"/>
            <a:ext cx="1514870" cy="592047"/>
          </a:xfrm>
          <a:prstGeom prst="roundRect">
            <a:avLst/>
          </a:prstGeom>
          <a:solidFill>
            <a:srgbClr val="11B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Open Sans"/>
              </a:rPr>
              <a:t>Members</a:t>
            </a:r>
            <a:endParaRPr lang="en-US" sz="1300" dirty="0">
              <a:latin typeface="Open Sans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479080" y="3782018"/>
            <a:ext cx="1595890" cy="592047"/>
          </a:xfrm>
          <a:prstGeom prst="roundRect">
            <a:avLst/>
          </a:prstGeom>
          <a:solidFill>
            <a:srgbClr val="11B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Open Sans"/>
              </a:rPr>
              <a:t>Mobile-Driven Business Engine</a:t>
            </a:r>
            <a:endParaRPr lang="en-US" sz="1300" dirty="0">
              <a:latin typeface="Open San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0674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660400"/>
            <a:ext cx="73152" cy="876300"/>
          </a:xfrm>
          <a:prstGeom prst="rect">
            <a:avLst/>
          </a:prstGeom>
          <a:solidFill>
            <a:srgbClr val="11B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9"/>
          <p:cNvGrpSpPr/>
          <p:nvPr/>
        </p:nvGrpSpPr>
        <p:grpSpPr>
          <a:xfrm>
            <a:off x="1058091" y="1166223"/>
            <a:ext cx="9964420" cy="1588"/>
            <a:chOff x="1058091" y="1166223"/>
            <a:chExt cx="9964420" cy="1588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5718991" y="1166223"/>
              <a:ext cx="5303520" cy="1588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058091" y="1166223"/>
              <a:ext cx="5029200" cy="0"/>
            </a:xfrm>
            <a:prstGeom prst="line">
              <a:avLst/>
            </a:prstGeom>
            <a:ln w="31750">
              <a:solidFill>
                <a:srgbClr val="11B7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Chart 23"/>
          <p:cNvGraphicFramePr/>
          <p:nvPr/>
        </p:nvGraphicFramePr>
        <p:xfrm>
          <a:off x="934226" y="1519611"/>
          <a:ext cx="4018775" cy="3124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Chart 24"/>
          <p:cNvGraphicFramePr/>
          <p:nvPr/>
        </p:nvGraphicFramePr>
        <p:xfrm>
          <a:off x="5052921" y="2232189"/>
          <a:ext cx="3102160" cy="2411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25"/>
          <p:cNvGraphicFramePr/>
          <p:nvPr/>
        </p:nvGraphicFramePr>
        <p:xfrm>
          <a:off x="8420101" y="2748198"/>
          <a:ext cx="2438399" cy="1895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Rectangle 28"/>
          <p:cNvSpPr/>
          <p:nvPr/>
        </p:nvSpPr>
        <p:spPr>
          <a:xfrm>
            <a:off x="9110662" y="1473200"/>
            <a:ext cx="173038" cy="173038"/>
          </a:xfrm>
          <a:prstGeom prst="rect">
            <a:avLst/>
          </a:prstGeom>
          <a:solidFill>
            <a:srgbClr val="0A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110662" y="1750218"/>
            <a:ext cx="173038" cy="173038"/>
          </a:xfrm>
          <a:prstGeom prst="rect">
            <a:avLst/>
          </a:prstGeom>
          <a:solidFill>
            <a:srgbClr val="11B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282825" y="1687133"/>
            <a:ext cx="18677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>
                <a:solidFill>
                  <a:srgbClr val="65737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SMEs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82825" y="1401383"/>
            <a:ext cx="18677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>
                <a:solidFill>
                  <a:srgbClr val="65737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State Institutions</a:t>
            </a:r>
            <a:endParaRPr lang="pt-BR" sz="1600" dirty="0" smtClean="0">
              <a:solidFill>
                <a:srgbClr val="657379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0266227" y="6164428"/>
            <a:ext cx="969814" cy="527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2000"/>
              </a:lnSpc>
              <a:spcBef>
                <a:spcPts val="1000"/>
              </a:spcBef>
              <a:defRPr/>
            </a:pPr>
            <a:r>
              <a:rPr lang="en-US" sz="2000" noProof="1" smtClean="0">
                <a:solidFill>
                  <a:srgbClr val="667C7B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4</a:t>
            </a:r>
          </a:p>
        </p:txBody>
      </p:sp>
      <p:sp>
        <p:nvSpPr>
          <p:cNvPr id="27" name="TextBox 26">
            <a:hlinkClick r:id="rId6" tooltip="Click on the link to view the page."/>
          </p:cNvPr>
          <p:cNvSpPr txBox="1"/>
          <p:nvPr/>
        </p:nvSpPr>
        <p:spPr>
          <a:xfrm>
            <a:off x="1675819" y="5803895"/>
            <a:ext cx="30700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www.turkstat.gov.tr/PreHaberBultenleri.do?id=21864</a:t>
            </a:r>
            <a:endParaRPr lang="en-US" sz="900" dirty="0">
              <a:solidFill>
                <a:srgbClr val="4C5153"/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928189" y="209458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spc="-150" dirty="0" smtClean="0">
                <a:solidFill>
                  <a:srgbClr val="11B7CB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Market</a:t>
            </a:r>
            <a:endParaRPr lang="en-US" sz="1800" b="1" dirty="0">
              <a:solidFill>
                <a:srgbClr val="11B7CB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90798" y="4667583"/>
            <a:ext cx="302578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65737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Total Market*</a:t>
            </a:r>
          </a:p>
          <a:p>
            <a:pPr algn="ctr">
              <a:spcBef>
                <a:spcPts val="600"/>
              </a:spcBef>
            </a:pPr>
            <a:r>
              <a:rPr lang="pt-BR" sz="1600" dirty="0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2.5 M SMEs + State Institutions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49561" y="4667583"/>
            <a:ext cx="299692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65737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Potential Market</a:t>
            </a:r>
          </a:p>
          <a:p>
            <a:pPr algn="ctr">
              <a:spcBef>
                <a:spcPts val="600"/>
              </a:spcBef>
            </a:pPr>
            <a:r>
              <a:rPr lang="pt-BR" sz="1600" dirty="0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1.5 M SMEs + State Institutions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159456" y="4667583"/>
            <a:ext cx="306273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65737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Target Market</a:t>
            </a:r>
          </a:p>
          <a:p>
            <a:pPr algn="ctr">
              <a:spcBef>
                <a:spcPts val="600"/>
              </a:spcBef>
            </a:pPr>
            <a:r>
              <a:rPr lang="pt-BR" sz="1600" dirty="0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150 k SMEs + State Institutions</a:t>
            </a:r>
          </a:p>
        </p:txBody>
      </p:sp>
      <p:sp>
        <p:nvSpPr>
          <p:cNvPr id="46" name="TextBox 45">
            <a:hlinkClick r:id="" action="ppaction://noaction" highlightClick="1"/>
          </p:cNvPr>
          <p:cNvSpPr txBox="1"/>
          <p:nvPr/>
        </p:nvSpPr>
        <p:spPr>
          <a:xfrm>
            <a:off x="1580849" y="5637399"/>
            <a:ext cx="3711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* SME data taken from Turkish Statistical Institute</a:t>
            </a:r>
          </a:p>
        </p:txBody>
      </p:sp>
      <p:pic>
        <p:nvPicPr>
          <p:cNvPr id="23" name="Picture 22" descr="Biznod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81330" y="789709"/>
            <a:ext cx="943356" cy="2194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308215" y="2658675"/>
            <a:ext cx="126625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65737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$160 B </a:t>
            </a:r>
          </a:p>
          <a:p>
            <a:pPr algn="ctr">
              <a:spcBef>
                <a:spcPts val="600"/>
              </a:spcBef>
            </a:pPr>
            <a:r>
              <a:rPr lang="pt-BR" sz="1600" dirty="0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Market Value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79669" y="3226718"/>
            <a:ext cx="1266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65737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$100 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013814" y="3503812"/>
            <a:ext cx="1266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65737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$10 B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498774" y="6136716"/>
            <a:ext cx="1761826" cy="527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ts val="2000"/>
              </a:lnSpc>
              <a:spcBef>
                <a:spcPts val="1000"/>
              </a:spcBef>
              <a:defRPr/>
            </a:pPr>
            <a:r>
              <a:rPr lang="en-US" sz="1600" b="1" noProof="1" smtClean="0">
                <a:solidFill>
                  <a:srgbClr val="ABB2B5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="" xmlns:p14="http://schemas.microsoft.com/office/powerpoint/2010/main" val="3940674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660400"/>
            <a:ext cx="73152" cy="876300"/>
          </a:xfrm>
          <a:prstGeom prst="rect">
            <a:avLst/>
          </a:prstGeom>
          <a:solidFill>
            <a:srgbClr val="11B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59"/>
          <p:cNvGrpSpPr/>
          <p:nvPr/>
        </p:nvGrpSpPr>
        <p:grpSpPr>
          <a:xfrm>
            <a:off x="1058091" y="1166223"/>
            <a:ext cx="9964420" cy="1588"/>
            <a:chOff x="1058091" y="1166223"/>
            <a:chExt cx="9964420" cy="1588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5718991" y="1166223"/>
              <a:ext cx="5303520" cy="1588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058091" y="1166223"/>
              <a:ext cx="5029200" cy="0"/>
            </a:xfrm>
            <a:prstGeom prst="line">
              <a:avLst/>
            </a:prstGeom>
            <a:ln w="31750">
              <a:solidFill>
                <a:srgbClr val="11B7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ontent Placeholder 2"/>
          <p:cNvSpPr txBox="1">
            <a:spLocks/>
          </p:cNvSpPr>
          <p:nvPr/>
        </p:nvSpPr>
        <p:spPr>
          <a:xfrm>
            <a:off x="10266227" y="6164428"/>
            <a:ext cx="969814" cy="527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2000"/>
              </a:lnSpc>
              <a:spcBef>
                <a:spcPts val="1000"/>
              </a:spcBef>
              <a:defRPr/>
            </a:pPr>
            <a:r>
              <a:rPr lang="en-US" sz="2000" b="1" noProof="1" smtClean="0">
                <a:solidFill>
                  <a:srgbClr val="667C7B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82305" y="1368570"/>
            <a:ext cx="52245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65737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Mobile-driven Business Engine</a:t>
            </a:r>
            <a:endParaRPr lang="en-US" sz="2500" b="1" baseline="30000" dirty="0">
              <a:solidFill>
                <a:srgbClr val="657379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928189" y="209458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spc="-150" dirty="0" smtClean="0">
                <a:solidFill>
                  <a:srgbClr val="11B7CB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Competitive Advantages</a:t>
            </a:r>
            <a:endParaRPr lang="en-US" sz="1800" b="1" dirty="0">
              <a:solidFill>
                <a:srgbClr val="11B7CB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6" name="Picture 25" descr="Bizno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81330" y="789709"/>
            <a:ext cx="943356" cy="219456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1005319" y="1908450"/>
            <a:ext cx="10022899" cy="40074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ts val="2000"/>
              </a:lnSpc>
              <a:spcBef>
                <a:spcPts val="1000"/>
              </a:spcBef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Mobile-driven Business Engine</a:t>
            </a:r>
            <a:r>
              <a:rPr lang="en-US" sz="1600" baseline="500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TM</a:t>
            </a: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will handle not only procurement but also business and international requests.</a:t>
            </a:r>
          </a:p>
          <a:p>
            <a:pPr marL="342900" indent="-342900">
              <a:lnSpc>
                <a:spcPts val="2000"/>
              </a:lnSpc>
              <a:spcBef>
                <a:spcPts val="1000"/>
              </a:spcBef>
              <a:buBlip>
                <a:blip r:embed="rId4"/>
              </a:buBlip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Procurement requests will </a:t>
            </a:r>
            <a:r>
              <a:rPr lang="en-US" sz="1600" b="1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instantly</a:t>
            </a: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be delivered to suppliers via Biznode mobile application. This feature speeds up the business process compared to the traditional way.</a:t>
            </a:r>
          </a:p>
          <a:p>
            <a:pPr marL="342900" indent="-342900">
              <a:lnSpc>
                <a:spcPts val="2000"/>
              </a:lnSpc>
              <a:spcBef>
                <a:spcPts val="1000"/>
              </a:spcBef>
              <a:buBlip>
                <a:blip r:embed="rId4"/>
              </a:buBlip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Using Biznode mobile, buyers will be able to reach </a:t>
            </a:r>
            <a:r>
              <a:rPr lang="en-US" sz="1600" b="1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far more </a:t>
            </a: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suppliers than they normally could have.</a:t>
            </a:r>
          </a:p>
          <a:p>
            <a:pPr marL="342900" indent="-342900">
              <a:lnSpc>
                <a:spcPts val="2000"/>
              </a:lnSpc>
              <a:spcBef>
                <a:spcPts val="1000"/>
              </a:spcBef>
              <a:buBlip>
                <a:blip r:embed="rId4"/>
              </a:buBlip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 buyer will promptly receive many responses, which will create a </a:t>
            </a:r>
            <a:r>
              <a:rPr lang="en-US" sz="1600" b="1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competitive environment</a:t>
            </a: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</a:p>
          <a:p>
            <a:pPr marL="342900" indent="-342900">
              <a:lnSpc>
                <a:spcPts val="2000"/>
              </a:lnSpc>
              <a:spcBef>
                <a:spcPts val="1000"/>
              </a:spcBef>
              <a:buBlip>
                <a:blip r:embed="rId4"/>
              </a:buBlip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This means a significant </a:t>
            </a:r>
            <a:r>
              <a:rPr lang="en-US" sz="1600" b="1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price advantage</a:t>
            </a: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for buyers and an </a:t>
            </a:r>
            <a:r>
              <a:rPr lang="en-US" sz="1600" b="1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extra revenue opportunity</a:t>
            </a: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for suppliers.</a:t>
            </a:r>
          </a:p>
          <a:p>
            <a:pPr marL="342900" indent="-342900">
              <a:lnSpc>
                <a:spcPts val="2000"/>
              </a:lnSpc>
              <a:spcBef>
                <a:spcPts val="1000"/>
              </a:spcBef>
              <a:buBlip>
                <a:blip r:embed="rId4"/>
              </a:buBlip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International requests will be </a:t>
            </a:r>
            <a:r>
              <a:rPr lang="en-US" sz="1600" b="1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translated</a:t>
            </a: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to local languages.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76001" y="1368570"/>
            <a:ext cx="399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65737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TM</a:t>
            </a:r>
            <a:endParaRPr lang="en-US" sz="1100" b="1" baseline="30000" dirty="0">
              <a:solidFill>
                <a:srgbClr val="657379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98774" y="6136716"/>
            <a:ext cx="1761826" cy="527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ts val="2000"/>
              </a:lnSpc>
              <a:spcBef>
                <a:spcPts val="1000"/>
              </a:spcBef>
              <a:defRPr/>
            </a:pPr>
            <a:r>
              <a:rPr lang="en-US" sz="1600" b="1" noProof="1" smtClean="0">
                <a:solidFill>
                  <a:srgbClr val="ABB2B5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="" xmlns:p14="http://schemas.microsoft.com/office/powerpoint/2010/main" val="3940674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660400"/>
            <a:ext cx="73152" cy="876300"/>
          </a:xfrm>
          <a:prstGeom prst="rect">
            <a:avLst/>
          </a:prstGeom>
          <a:solidFill>
            <a:srgbClr val="11B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59"/>
          <p:cNvGrpSpPr/>
          <p:nvPr/>
        </p:nvGrpSpPr>
        <p:grpSpPr>
          <a:xfrm>
            <a:off x="1058091" y="1166223"/>
            <a:ext cx="9964420" cy="1588"/>
            <a:chOff x="1058091" y="1166223"/>
            <a:chExt cx="9964420" cy="1588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5718991" y="1166223"/>
              <a:ext cx="5303520" cy="1588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058091" y="1166223"/>
              <a:ext cx="5029200" cy="0"/>
            </a:xfrm>
            <a:prstGeom prst="line">
              <a:avLst/>
            </a:prstGeom>
            <a:ln w="31750">
              <a:solidFill>
                <a:srgbClr val="11B7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ontent Placeholder 2"/>
          <p:cNvSpPr txBox="1">
            <a:spLocks/>
          </p:cNvSpPr>
          <p:nvPr/>
        </p:nvSpPr>
        <p:spPr>
          <a:xfrm>
            <a:off x="10266227" y="6164428"/>
            <a:ext cx="969814" cy="527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2000"/>
              </a:lnSpc>
              <a:spcBef>
                <a:spcPts val="1000"/>
              </a:spcBef>
              <a:defRPr/>
            </a:pPr>
            <a:r>
              <a:rPr lang="en-US" sz="2000" b="1" noProof="1" smtClean="0">
                <a:solidFill>
                  <a:srgbClr val="667C7B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6</a:t>
            </a: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1005319" y="1908450"/>
            <a:ext cx="9953626" cy="39935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ts val="2000"/>
              </a:lnSpc>
              <a:spcBef>
                <a:spcPts val="1000"/>
              </a:spcBef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Biznode’s main focus will be on creating value for the business owner while the following services are to be provided by solution partners:</a:t>
            </a:r>
          </a:p>
          <a:p>
            <a:pPr marL="347472" lvl="1" indent="-347472">
              <a:lnSpc>
                <a:spcPts val="2000"/>
              </a:lnSpc>
              <a:spcBef>
                <a:spcPts val="1000"/>
              </a:spcBef>
              <a:buBlip>
                <a:blip r:embed="rId3"/>
              </a:buBlip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Translation: International business requests will immediately be translated to local languages on demand. Also suppliers’ responses can be translated to the requester’s language.</a:t>
            </a:r>
          </a:p>
          <a:p>
            <a:pPr marL="347472" lvl="1" indent="-347472">
              <a:lnSpc>
                <a:spcPts val="2000"/>
              </a:lnSpc>
              <a:spcBef>
                <a:spcPts val="1000"/>
              </a:spcBef>
              <a:buBlip>
                <a:blip r:embed="rId3"/>
              </a:buBlip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Commercial Intelligence: When an international buyer has a business request, they might want to know more about the supplier. This service will provide the required information.</a:t>
            </a:r>
          </a:p>
          <a:p>
            <a:pPr marL="347472" lvl="1" indent="-347472">
              <a:lnSpc>
                <a:spcPts val="2000"/>
              </a:lnSpc>
              <a:spcBef>
                <a:spcPts val="1000"/>
              </a:spcBef>
              <a:buBlip>
                <a:blip r:embed="rId3"/>
              </a:buBlip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Quality Inspection: After the bid, the international buyer has a chance to have the product/service quality-inspected to find out if the product/service meets their quality requirements.</a:t>
            </a:r>
          </a:p>
          <a:p>
            <a:pPr marL="347472" lvl="1" indent="-347472">
              <a:lnSpc>
                <a:spcPts val="2000"/>
              </a:lnSpc>
              <a:spcBef>
                <a:spcPts val="1000"/>
              </a:spcBef>
              <a:buBlip>
                <a:blip r:embed="rId3"/>
              </a:buBlip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Logistics: The platfom will suggest a logistics service provider according to region, material and other conditions.</a:t>
            </a:r>
          </a:p>
          <a:p>
            <a:pPr marL="347472" lvl="1" indent="-347472">
              <a:lnSpc>
                <a:spcPts val="2000"/>
              </a:lnSpc>
              <a:spcBef>
                <a:spcPts val="1000"/>
              </a:spcBef>
              <a:buBlip>
                <a:blip r:embed="rId3"/>
              </a:buBlip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Law and Import &amp; Export Services will be provided by solution providers on demand.</a:t>
            </a:r>
          </a:p>
        </p:txBody>
      </p:sp>
      <p:pic>
        <p:nvPicPr>
          <p:cNvPr id="26" name="Picture 25" descr="Biznod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81330" y="789709"/>
            <a:ext cx="943356" cy="21945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28189" y="209458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spc="-150" dirty="0" smtClean="0">
                <a:solidFill>
                  <a:srgbClr val="11B7CB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Competitive Advantages</a:t>
            </a:r>
            <a:endParaRPr lang="en-US" sz="1800" b="1" dirty="0">
              <a:solidFill>
                <a:srgbClr val="11B7CB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2305" y="1368570"/>
            <a:ext cx="356219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65737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Value-added Services</a:t>
            </a:r>
            <a:endParaRPr lang="en-US" sz="2500" b="1" baseline="30000" dirty="0">
              <a:solidFill>
                <a:srgbClr val="657379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98774" y="6136716"/>
            <a:ext cx="1761826" cy="527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ts val="2000"/>
              </a:lnSpc>
              <a:spcBef>
                <a:spcPts val="1000"/>
              </a:spcBef>
              <a:defRPr/>
            </a:pPr>
            <a:r>
              <a:rPr lang="en-US" sz="1600" b="1" noProof="1" smtClean="0">
                <a:solidFill>
                  <a:srgbClr val="ABB2B5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="" xmlns:p14="http://schemas.microsoft.com/office/powerpoint/2010/main" val="3940674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660400"/>
            <a:ext cx="73152" cy="876300"/>
          </a:xfrm>
          <a:prstGeom prst="rect">
            <a:avLst/>
          </a:prstGeom>
          <a:solidFill>
            <a:srgbClr val="11B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59"/>
          <p:cNvGrpSpPr/>
          <p:nvPr/>
        </p:nvGrpSpPr>
        <p:grpSpPr>
          <a:xfrm>
            <a:off x="1058091" y="1166223"/>
            <a:ext cx="9964420" cy="1588"/>
            <a:chOff x="1058091" y="1166223"/>
            <a:chExt cx="9964420" cy="1588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5718991" y="1166223"/>
              <a:ext cx="5303520" cy="1588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058091" y="1166223"/>
              <a:ext cx="5029200" cy="0"/>
            </a:xfrm>
            <a:prstGeom prst="line">
              <a:avLst/>
            </a:prstGeom>
            <a:ln w="31750">
              <a:solidFill>
                <a:srgbClr val="11B7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ontent Placeholder 2"/>
          <p:cNvSpPr txBox="1">
            <a:spLocks/>
          </p:cNvSpPr>
          <p:nvPr/>
        </p:nvSpPr>
        <p:spPr>
          <a:xfrm>
            <a:off x="10266227" y="6164428"/>
            <a:ext cx="969814" cy="527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2000"/>
              </a:lnSpc>
              <a:spcBef>
                <a:spcPts val="1000"/>
              </a:spcBef>
              <a:defRPr/>
            </a:pPr>
            <a:r>
              <a:rPr lang="en-US" sz="2000" b="1" noProof="1" smtClean="0">
                <a:solidFill>
                  <a:srgbClr val="667C7B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22839" y="3879701"/>
            <a:ext cx="846763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65737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Predictive Analytics Module </a:t>
            </a:r>
            <a:r>
              <a:rPr lang="en-US" sz="1400" dirty="0" smtClean="0">
                <a:solidFill>
                  <a:srgbClr val="65737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(To be used in a B2B platform for the 1</a:t>
            </a:r>
            <a:r>
              <a:rPr lang="en-US" sz="1400" baseline="30000" dirty="0" smtClean="0">
                <a:solidFill>
                  <a:srgbClr val="65737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</a:t>
            </a:r>
            <a:r>
              <a:rPr lang="en-US" sz="1400" dirty="0" smtClean="0">
                <a:solidFill>
                  <a:srgbClr val="65737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time)</a:t>
            </a:r>
            <a:endParaRPr lang="en-US" sz="1400" dirty="0">
              <a:solidFill>
                <a:srgbClr val="657379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1005320" y="4430635"/>
            <a:ext cx="9909959" cy="12220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ts val="2000"/>
              </a:lnSpc>
              <a:spcBef>
                <a:spcPts val="1000"/>
              </a:spcBef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 module will help suppliers to predict the behavior of buyers:</a:t>
            </a:r>
          </a:p>
          <a:p>
            <a:pPr marL="342900" indent="-342900">
              <a:lnSpc>
                <a:spcPts val="2000"/>
              </a:lnSpc>
              <a:spcBef>
                <a:spcPts val="1000"/>
              </a:spcBef>
              <a:buBlip>
                <a:blip r:embed="rId3"/>
              </a:buBlip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Suppliers can start B2B marketing campaigns according to analytics results.</a:t>
            </a:r>
          </a:p>
          <a:p>
            <a:pPr marL="342900" indent="-342900">
              <a:lnSpc>
                <a:spcPts val="2000"/>
              </a:lnSpc>
              <a:spcBef>
                <a:spcPts val="1000"/>
              </a:spcBef>
              <a:buBlip>
                <a:blip r:embed="rId3"/>
              </a:buBlip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Suppliers will have the opportunity to upsell and cross-sell their products/services.</a:t>
            </a:r>
          </a:p>
        </p:txBody>
      </p:sp>
      <p:pic>
        <p:nvPicPr>
          <p:cNvPr id="26" name="Picture 25" descr="Biznod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81330" y="789709"/>
            <a:ext cx="943356" cy="21945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28189" y="209458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spc="-150" dirty="0" smtClean="0">
                <a:solidFill>
                  <a:srgbClr val="11B7CB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Competitive Advantages</a:t>
            </a:r>
            <a:endParaRPr lang="en-US" sz="1800" b="1" dirty="0">
              <a:solidFill>
                <a:srgbClr val="11B7CB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005320" y="1908450"/>
            <a:ext cx="10050607" cy="1915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ts val="2000"/>
              </a:lnSpc>
              <a:spcBef>
                <a:spcPts val="1000"/>
              </a:spcBef>
              <a:buBlip>
                <a:blip r:embed="rId3"/>
              </a:buBlip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Search engines rank websites according to their SEO quality. Therefore, if the SEO quality of the supplier’s website is poor, no matter how superior the supplier’s product/service is, the supplier’s website will rank poorly. This lowers the buyer’s chance to find the supplier. Our platform will have a search engine based on product/service ratings.</a:t>
            </a:r>
          </a:p>
          <a:p>
            <a:pPr marL="342900" indent="-342900">
              <a:lnSpc>
                <a:spcPts val="2000"/>
              </a:lnSpc>
              <a:spcBef>
                <a:spcPts val="1000"/>
              </a:spcBef>
              <a:buBlip>
                <a:blip r:embed="rId3"/>
              </a:buBlip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 platform provides a structured way to e-catalog supplier products/services so that the buyer can have better information about the products/services.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2305" y="1368570"/>
            <a:ext cx="36663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65737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B2B e-Catalog Module</a:t>
            </a:r>
            <a:endParaRPr lang="en-US" sz="2500" b="1" baseline="30000" dirty="0">
              <a:solidFill>
                <a:srgbClr val="657379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98774" y="6136716"/>
            <a:ext cx="1761826" cy="527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ts val="2000"/>
              </a:lnSpc>
              <a:spcBef>
                <a:spcPts val="1000"/>
              </a:spcBef>
              <a:defRPr/>
            </a:pPr>
            <a:r>
              <a:rPr lang="en-US" sz="1600" b="1" noProof="1" smtClean="0">
                <a:solidFill>
                  <a:srgbClr val="ABB2B5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="" xmlns:p14="http://schemas.microsoft.com/office/powerpoint/2010/main" val="3940674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660400"/>
            <a:ext cx="73152" cy="876300"/>
          </a:xfrm>
          <a:prstGeom prst="rect">
            <a:avLst/>
          </a:prstGeom>
          <a:solidFill>
            <a:srgbClr val="11B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59"/>
          <p:cNvGrpSpPr/>
          <p:nvPr/>
        </p:nvGrpSpPr>
        <p:grpSpPr>
          <a:xfrm>
            <a:off x="1058091" y="1166223"/>
            <a:ext cx="9964420" cy="1588"/>
            <a:chOff x="1058091" y="1166223"/>
            <a:chExt cx="9964420" cy="1588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5718991" y="1166223"/>
              <a:ext cx="5303520" cy="1588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058091" y="1166223"/>
              <a:ext cx="5029200" cy="0"/>
            </a:xfrm>
            <a:prstGeom prst="line">
              <a:avLst/>
            </a:prstGeom>
            <a:ln w="31750">
              <a:solidFill>
                <a:srgbClr val="11B7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ontent Placeholder 2"/>
          <p:cNvSpPr txBox="1">
            <a:spLocks/>
          </p:cNvSpPr>
          <p:nvPr/>
        </p:nvSpPr>
        <p:spPr>
          <a:xfrm>
            <a:off x="10266227" y="6164428"/>
            <a:ext cx="969814" cy="527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2000"/>
              </a:lnSpc>
              <a:spcBef>
                <a:spcPts val="1000"/>
              </a:spcBef>
              <a:defRPr/>
            </a:pPr>
            <a:r>
              <a:rPr lang="en-US" sz="2000" b="1" noProof="1" smtClean="0">
                <a:solidFill>
                  <a:srgbClr val="667C7B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8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22839" y="3505616"/>
            <a:ext cx="20120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65737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Advertising</a:t>
            </a:r>
            <a:endParaRPr lang="en-US" sz="1400" dirty="0">
              <a:solidFill>
                <a:srgbClr val="657379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1005320" y="4014985"/>
            <a:ext cx="9177771" cy="19008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ts val="2000"/>
              </a:lnSpc>
              <a:spcBef>
                <a:spcPts val="1000"/>
              </a:spcBef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Biznode will provide an amazing advertising platform to both members and non-members:</a:t>
            </a:r>
          </a:p>
          <a:p>
            <a:pPr marL="342900" indent="-342900">
              <a:lnSpc>
                <a:spcPts val="2000"/>
              </a:lnSpc>
              <a:spcBef>
                <a:spcPts val="1000"/>
              </a:spcBef>
              <a:buBlip>
                <a:blip r:embed="rId3"/>
              </a:buBlip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Parameter-based ads (Industry, sector, subsector, geographic location, enterprise size etc.)</a:t>
            </a:r>
          </a:p>
          <a:p>
            <a:pPr marL="342900" indent="-342900">
              <a:lnSpc>
                <a:spcPts val="2000"/>
              </a:lnSpc>
              <a:spcBef>
                <a:spcPts val="1000"/>
              </a:spcBef>
              <a:buBlip>
                <a:blip r:embed="rId3"/>
              </a:buBlip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High-impact, low-cost ads.</a:t>
            </a:r>
          </a:p>
          <a:p>
            <a:pPr marL="342900" indent="-342900">
              <a:lnSpc>
                <a:spcPts val="2000"/>
              </a:lnSpc>
              <a:spcBef>
                <a:spcPts val="1000"/>
              </a:spcBef>
              <a:buBlip>
                <a:blip r:embed="rId3"/>
              </a:buBlip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Powerful tools to measure the performance of ads.</a:t>
            </a:r>
          </a:p>
        </p:txBody>
      </p:sp>
      <p:pic>
        <p:nvPicPr>
          <p:cNvPr id="26" name="Picture 25" descr="Biznod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81330" y="789709"/>
            <a:ext cx="943356" cy="21945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28189" y="209458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spc="-150" dirty="0" smtClean="0">
                <a:solidFill>
                  <a:srgbClr val="11B7CB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Competitive Advantages</a:t>
            </a:r>
            <a:endParaRPr lang="en-US" sz="1800" b="1" dirty="0">
              <a:solidFill>
                <a:srgbClr val="11B7CB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005320" y="1908450"/>
            <a:ext cx="10050607" cy="1915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ts val="2000"/>
              </a:lnSpc>
              <a:spcBef>
                <a:spcPts val="1000"/>
              </a:spcBef>
              <a:buBlip>
                <a:blip r:embed="rId3"/>
              </a:buBlip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Each SME will have its own landing page which will let them create business networking opportunities.</a:t>
            </a:r>
          </a:p>
          <a:p>
            <a:pPr marL="342900" indent="-342900">
              <a:lnSpc>
                <a:spcPts val="2000"/>
              </a:lnSpc>
              <a:spcBef>
                <a:spcPts val="1000"/>
              </a:spcBef>
              <a:buBlip>
                <a:blip r:embed="rId3"/>
              </a:buBlip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Certifications, references and other documents that put suppliers one step ahead will be listed.</a:t>
            </a:r>
          </a:p>
          <a:p>
            <a:pPr marL="342900" indent="-342900">
              <a:lnSpc>
                <a:spcPts val="2000"/>
              </a:lnSpc>
              <a:spcBef>
                <a:spcPts val="1000"/>
              </a:spcBef>
              <a:buBlip>
                <a:blip r:embed="rId3"/>
              </a:buBlip>
              <a:defRPr/>
            </a:pPr>
            <a:r>
              <a:rPr lang="en-US" sz="1600" noProof="1" smtClean="0">
                <a:solidFill>
                  <a:srgbClr val="4C515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Suppliers’ promotions and campaigns can be accessed by following them.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2305" y="1368570"/>
            <a:ext cx="356219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65737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Business Networking</a:t>
            </a:r>
            <a:endParaRPr lang="en-US" sz="2500" b="1" baseline="30000" dirty="0">
              <a:solidFill>
                <a:srgbClr val="657379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98774" y="6136716"/>
            <a:ext cx="1761826" cy="527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ts val="2000"/>
              </a:lnSpc>
              <a:spcBef>
                <a:spcPts val="1000"/>
              </a:spcBef>
              <a:defRPr/>
            </a:pPr>
            <a:r>
              <a:rPr lang="en-US" sz="1600" b="1" noProof="1" smtClean="0">
                <a:solidFill>
                  <a:srgbClr val="ABB2B5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="" xmlns:p14="http://schemas.microsoft.com/office/powerpoint/2010/main" val="3940674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8849</TotalTime>
  <Words>1215</Words>
  <Application>Microsoft Office PowerPoint</Application>
  <PresentationFormat>Custom</PresentationFormat>
  <Paragraphs>352</Paragraphs>
  <Slides>15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Worksheet</vt:lpstr>
      <vt:lpstr>Slide 1</vt:lpstr>
      <vt:lpstr>Problem</vt:lpstr>
      <vt:lpstr>Opportunity</vt:lpstr>
      <vt:lpstr>Solution </vt:lpstr>
      <vt:lpstr>Market</vt:lpstr>
      <vt:lpstr>Competitive Advantages</vt:lpstr>
      <vt:lpstr>Competitive Advantages</vt:lpstr>
      <vt:lpstr>Competitive Advantages</vt:lpstr>
      <vt:lpstr>Competitive Advantages</vt:lpstr>
      <vt:lpstr>Revenue Model</vt:lpstr>
      <vt:lpstr>Potential Revenue Opportunities </vt:lpstr>
      <vt:lpstr>Competitor Analysis</vt:lpstr>
      <vt:lpstr>Growth Strategy</vt:lpstr>
      <vt:lpstr>Financial Summary</vt:lpstr>
      <vt:lpstr>The Core Team</vt:lpstr>
    </vt:vector>
  </TitlesOfParts>
  <Manager>S. Göksenin Kurtar</Manager>
  <Company>Biznode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Biznode</dc:title>
  <dc:subject>Biznode Pitch Deck</dc:subject>
  <dc:creator>Savaş Göksenin Kurtar - Ahmet Bahadır Öcal</dc:creator>
  <dc:description>İstanbul, Turkey - 2017</dc:description>
  <cp:lastModifiedBy>ABO</cp:lastModifiedBy>
  <cp:revision>1236</cp:revision>
  <dcterms:created xsi:type="dcterms:W3CDTF">2016-11-20T09:48:40Z</dcterms:created>
  <dcterms:modified xsi:type="dcterms:W3CDTF">2017-01-22T16:59:04Z</dcterms:modified>
  <cp:category/>
</cp:coreProperties>
</file>