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5" r:id="rId3"/>
    <p:sldId id="287" r:id="rId4"/>
    <p:sldId id="257" r:id="rId5"/>
    <p:sldId id="258" r:id="rId6"/>
    <p:sldId id="266" r:id="rId7"/>
    <p:sldId id="286" r:id="rId8"/>
    <p:sldId id="259" r:id="rId9"/>
    <p:sldId id="288" r:id="rId10"/>
    <p:sldId id="292" r:id="rId11"/>
    <p:sldId id="293" r:id="rId12"/>
    <p:sldId id="304" r:id="rId13"/>
    <p:sldId id="303" r:id="rId14"/>
    <p:sldId id="299" r:id="rId15"/>
    <p:sldId id="305" r:id="rId16"/>
    <p:sldId id="295" r:id="rId17"/>
    <p:sldId id="300" r:id="rId18"/>
    <p:sldId id="302" r:id="rId19"/>
    <p:sldId id="301" r:id="rId20"/>
    <p:sldId id="272" r:id="rId21"/>
    <p:sldId id="269" r:id="rId22"/>
    <p:sldId id="29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6AA"/>
    <a:srgbClr val="280628"/>
    <a:srgbClr val="19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EA04FF0-599C-4D85-ABAA-E23A2DD57C1B}">
  <a:tblStyle styleId="{4EA04FF0-599C-4D85-ABAA-E23A2DD57C1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 autoAdjust="0"/>
    <p:restoredTop sz="94737" autoAdjust="0"/>
  </p:normalViewPr>
  <p:slideViewPr>
    <p:cSldViewPr snapToGrid="0" snapToObjects="1">
      <p:cViewPr varScale="1">
        <p:scale>
          <a:sx n="86" d="100"/>
          <a:sy n="86" d="100"/>
        </p:scale>
        <p:origin x="-112" y="-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1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-18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67FF-8CF3-D047-9B0B-AE3A0F552461}" type="datetimeFigureOut">
              <a:rPr lang="fr-FR" smtClean="0"/>
              <a:t>10/01/17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3CDA-16A9-F34C-8A6E-6CD6C2BFDE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46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7751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27750" y="322200"/>
            <a:ext cx="8488500" cy="44991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59750" y="1991850"/>
            <a:ext cx="6224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27750" y="322200"/>
            <a:ext cx="8488500" cy="44991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430750" y="1583350"/>
            <a:ext cx="4282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430600" y="2840050"/>
            <a:ext cx="4282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None/>
              <a:defRPr sz="1200"/>
            </a:lvl1pPr>
            <a:lvl2pPr lvl="1" algn="ctr" rtl="0">
              <a:spcBef>
                <a:spcPts val="0"/>
              </a:spcBef>
              <a:buSzPct val="100000"/>
              <a:buNone/>
              <a:defRPr sz="1200"/>
            </a:lvl2pPr>
            <a:lvl3pPr lvl="2" algn="ctr" rtl="0">
              <a:spcBef>
                <a:spcPts val="0"/>
              </a:spcBef>
              <a:buSzPct val="100000"/>
              <a:buNone/>
              <a:defRPr sz="1200"/>
            </a:lvl3pPr>
            <a:lvl4pPr lvl="3" algn="ctr" rtl="0">
              <a:spcBef>
                <a:spcPts val="0"/>
              </a:spcBef>
              <a:buSzPct val="100000"/>
              <a:buNone/>
              <a:defRPr sz="1200"/>
            </a:lvl4pPr>
            <a:lvl5pPr lvl="4" algn="ctr" rtl="0">
              <a:spcBef>
                <a:spcPts val="0"/>
              </a:spcBef>
              <a:buSzPct val="100000"/>
              <a:buNone/>
              <a:defRPr sz="1200"/>
            </a:lvl5pPr>
            <a:lvl6pPr lvl="5" algn="ctr" rtl="0">
              <a:spcBef>
                <a:spcPts val="0"/>
              </a:spcBef>
              <a:buSzPct val="100000"/>
              <a:buNone/>
              <a:defRPr sz="1200"/>
            </a:lvl6pPr>
            <a:lvl7pPr lvl="6" algn="ctr" rtl="0">
              <a:spcBef>
                <a:spcPts val="0"/>
              </a:spcBef>
              <a:buSzPct val="100000"/>
              <a:buNone/>
              <a:defRPr sz="1200"/>
            </a:lvl7pPr>
            <a:lvl8pPr lvl="7" algn="ctr" rtl="0">
              <a:spcBef>
                <a:spcPts val="0"/>
              </a:spcBef>
              <a:buSzPct val="100000"/>
              <a:buNone/>
              <a:defRPr sz="1200"/>
            </a:lvl8pPr>
            <a:lvl9pPr lvl="8" algn="ctr" rtl="0">
              <a:spcBef>
                <a:spcPts val="0"/>
              </a:spcBef>
              <a:buSzPct val="100000"/>
              <a:buNone/>
              <a:defRPr sz="1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17" name="Shape 17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Shape 18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27750" y="322200"/>
            <a:ext cx="8488500" cy="44991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1" name="Shape 31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" name="Shape 32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27750" y="322200"/>
            <a:ext cx="8488500" cy="44991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46" name="Shape 46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327750" y="322200"/>
            <a:ext cx="8488500" cy="44991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61" name="Shape 61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62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mage backgroun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76" name="Shape 76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7" name="Shape 77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0"/>
            <a:ext cx="9144000" cy="5149800"/>
          </a:xfrm>
          <a:prstGeom prst="frame">
            <a:avLst>
              <a:gd name="adj1" fmla="val 6441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062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idaloka"/>
              <a:buNone/>
              <a:defRPr sz="18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Montserrat"/>
              <a:buChar char="▪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Montserrat"/>
              <a:buChar char="⬞"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_0001_IMG_5864.jpg"/>
          <p:cNvPicPr preferRelativeResize="0"/>
          <p:nvPr/>
        </p:nvPicPr>
        <p:blipFill rotWithShape="1">
          <a:blip r:embed="rId3">
            <a:alphaModFix amt="16000"/>
          </a:blip>
          <a:srcRect t="22241" b="6991"/>
          <a:stretch/>
        </p:blipFill>
        <p:spPr>
          <a:xfrm>
            <a:off x="335225" y="329575"/>
            <a:ext cx="8473825" cy="4497674"/>
          </a:xfrm>
          <a:prstGeom prst="rect">
            <a:avLst/>
          </a:prstGeom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59750" y="1763250"/>
            <a:ext cx="6224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err="1" smtClean="0">
                <a:solidFill>
                  <a:srgbClr val="17B6AA"/>
                </a:solidFill>
                <a:latin typeface="Cooper Black"/>
                <a:cs typeface="Cooper Black"/>
              </a:rPr>
              <a:t>Moodzr</a:t>
            </a:r>
            <a:endParaRPr lang="en" dirty="0">
              <a:solidFill>
                <a:srgbClr val="17B6AA"/>
              </a:solidFill>
              <a:latin typeface="Cooper Black"/>
              <a:cs typeface="Cooper Black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4300500" y="3213575"/>
            <a:ext cx="543000" cy="145200"/>
            <a:chOff x="4300500" y="1830400"/>
            <a:chExt cx="543000" cy="145200"/>
          </a:xfrm>
        </p:grpSpPr>
        <p:cxnSp>
          <p:nvCxnSpPr>
            <p:cNvPr id="86" name="Shape 86"/>
            <p:cNvCxnSpPr/>
            <p:nvPr/>
          </p:nvCxnSpPr>
          <p:spPr>
            <a:xfrm>
              <a:off x="4300500" y="1903000"/>
              <a:ext cx="5430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4499225" y="1830400"/>
              <a:ext cx="145200" cy="145200"/>
            </a:xfrm>
            <a:prstGeom prst="mathMultiply">
              <a:avLst>
                <a:gd name="adj1" fmla="val 1738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10</a:t>
            </a:fld>
            <a:endParaRPr lang="en" dirty="0"/>
          </a:p>
        </p:txBody>
      </p:sp>
      <p:sp>
        <p:nvSpPr>
          <p:cNvPr id="2" name="ZoneTexte 1"/>
          <p:cNvSpPr txBox="1"/>
          <p:nvPr/>
        </p:nvSpPr>
        <p:spPr>
          <a:xfrm>
            <a:off x="2145947" y="1104182"/>
            <a:ext cx="569333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Segmentation </a:t>
            </a:r>
          </a:p>
          <a:p>
            <a:endParaRPr lang="fr-FR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endParaRPr lang="fr-FR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Basic </a:t>
            </a:r>
            <a:r>
              <a:rPr lang="fr-FR" sz="1600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editio</a:t>
            </a:r>
            <a:r>
              <a:rPr lang="fr-FR" sz="1600" dirty="0" err="1">
                <a:solidFill>
                  <a:srgbClr val="FFFFFF"/>
                </a:solidFill>
                <a:latin typeface="Superclarendon Regular"/>
                <a:cs typeface="Superclarendon Regular"/>
              </a:rPr>
              <a:t>n</a:t>
            </a:r>
            <a:endParaRPr lang="fr-FR" sz="1600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fr-FR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-    </a:t>
            </a:r>
            <a:r>
              <a:rPr lang="fr-FR" sz="1600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Luxury</a:t>
            </a:r>
            <a:r>
              <a:rPr lang="fr-FR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edition</a:t>
            </a:r>
            <a:r>
              <a:rPr lang="fr-FR" sz="1600" dirty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endParaRPr lang="fr-FR" sz="1600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pPr marL="285750" indent="-285750">
              <a:buFontTx/>
              <a:buChar char="-"/>
            </a:pPr>
            <a:r>
              <a:rPr lang="fr-FR" sz="1600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Artist</a:t>
            </a:r>
            <a:r>
              <a:rPr lang="fr-FR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edition</a:t>
            </a:r>
            <a:r>
              <a:rPr lang="fr-FR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Limited </a:t>
            </a:r>
            <a:r>
              <a:rPr lang="fr-FR" sz="1600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edition</a:t>
            </a:r>
            <a:endParaRPr lang="fr-FR" sz="1600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Girl </a:t>
            </a:r>
            <a:r>
              <a:rPr lang="fr-FR" sz="1600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edition</a:t>
            </a:r>
            <a:endParaRPr lang="fr-FR" sz="1600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fr-FR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-    </a:t>
            </a:r>
            <a:r>
              <a:rPr lang="is-IS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…</a:t>
            </a:r>
            <a:endParaRPr lang="fr-FR" sz="1600" dirty="0">
              <a:solidFill>
                <a:srgbClr val="FFFFFF"/>
              </a:solidFill>
              <a:latin typeface="Superclarendon Regular"/>
              <a:cs typeface="Superclarend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834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11</a:t>
            </a:fld>
            <a:endParaRPr lang="en" dirty="0"/>
          </a:p>
        </p:txBody>
      </p:sp>
      <p:pic>
        <p:nvPicPr>
          <p:cNvPr id="2" name="Image 1" descr="sans-titre---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7" y="0"/>
            <a:ext cx="83778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12</a:t>
            </a:fld>
            <a:endParaRPr lang="en" dirty="0"/>
          </a:p>
        </p:txBody>
      </p:sp>
      <p:pic>
        <p:nvPicPr>
          <p:cNvPr id="4" name="Image 3" descr="capt gri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9" y="0"/>
            <a:ext cx="55619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13</a:t>
            </a:fld>
            <a:endParaRPr lang="en" dirty="0"/>
          </a:p>
        </p:txBody>
      </p:sp>
      <p:sp>
        <p:nvSpPr>
          <p:cNvPr id="3" name="ZoneTexte 2"/>
          <p:cNvSpPr txBox="1"/>
          <p:nvPr/>
        </p:nvSpPr>
        <p:spPr>
          <a:xfrm>
            <a:off x="2929708" y="958990"/>
            <a:ext cx="313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Marketing </a:t>
            </a:r>
            <a:r>
              <a:rPr lang="fr-FR" sz="1800" dirty="0" err="1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strategy</a:t>
            </a:r>
            <a:endParaRPr lang="fr-FR" sz="1800" dirty="0">
              <a:solidFill>
                <a:srgbClr val="17B6AA"/>
              </a:solidFill>
              <a:latin typeface="Superclarendon Black Italic"/>
              <a:cs typeface="Superclarendon Black Italic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6286" y="1984934"/>
            <a:ext cx="8020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Celebrity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marketing 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: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Need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to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be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massive,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include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celebrities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in the capital of </a:t>
            </a:r>
          </a:p>
          <a:p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Moodzr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.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Why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?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Because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the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celebrity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will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use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his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entire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network,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because</a:t>
            </a:r>
            <a:endParaRPr lang="fr-FR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fr-FR" dirty="0" err="1">
                <a:solidFill>
                  <a:srgbClr val="FFFFFF"/>
                </a:solidFill>
                <a:latin typeface="Superclarendon Regular"/>
                <a:cs typeface="Superclarendon Regular"/>
              </a:rPr>
              <a:t>i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t’s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in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his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best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interest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to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develop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the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company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.</a:t>
            </a:r>
          </a:p>
          <a:p>
            <a:endParaRPr lang="fr-FR" dirty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Collaboration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with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artist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for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limited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edition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cards</a:t>
            </a:r>
            <a:endParaRPr lang="fr-FR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662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14</a:t>
            </a:fld>
            <a:endParaRPr lang="en" dirty="0"/>
          </a:p>
        </p:txBody>
      </p:sp>
      <p:sp>
        <p:nvSpPr>
          <p:cNvPr id="3" name="ZoneTexte 2"/>
          <p:cNvSpPr txBox="1"/>
          <p:nvPr/>
        </p:nvSpPr>
        <p:spPr>
          <a:xfrm>
            <a:off x="1749554" y="2097530"/>
            <a:ext cx="54914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Moodzr</a:t>
            </a:r>
            <a:r>
              <a:rPr lang="fr-FR" sz="3200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 for </a:t>
            </a:r>
            <a:r>
              <a:rPr lang="fr-FR" sz="3200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business</a:t>
            </a:r>
            <a:endParaRPr lang="fr-FR" sz="3200" dirty="0">
              <a:solidFill>
                <a:srgbClr val="17B6AA"/>
              </a:solidFill>
              <a:latin typeface="Superclarendon Black Italic"/>
              <a:cs typeface="Superclarendon Black Italic"/>
            </a:endParaRPr>
          </a:p>
        </p:txBody>
      </p:sp>
    </p:spTree>
    <p:extLst>
      <p:ext uri="{BB962C8B-B14F-4D97-AF65-F5344CB8AC3E}">
        <p14:creationId xmlns:p14="http://schemas.microsoft.com/office/powerpoint/2010/main" val="292975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15</a:t>
            </a:fld>
            <a:endParaRPr lang="en" dirty="0"/>
          </a:p>
        </p:txBody>
      </p:sp>
      <p:sp>
        <p:nvSpPr>
          <p:cNvPr id="4" name="ZoneTexte 3"/>
          <p:cNvSpPr txBox="1"/>
          <p:nvPr/>
        </p:nvSpPr>
        <p:spPr>
          <a:xfrm>
            <a:off x="222335" y="1444673"/>
            <a:ext cx="83229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In the long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term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we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want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that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the client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will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be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able to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ask</a:t>
            </a:r>
            <a:endParaRPr lang="fr-FR" sz="1800" b="1" dirty="0" smtClean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r>
              <a:rPr lang="en-US" sz="1800" b="1" dirty="0">
                <a:solidFill>
                  <a:srgbClr val="17B6AA"/>
                </a:solidFill>
                <a:latin typeface="Superclarendon Regular"/>
                <a:cs typeface="Superclarendon Regular"/>
              </a:rPr>
              <a:t>w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hatever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he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wants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in 2 seconds and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without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effort.</a:t>
            </a:r>
          </a:p>
          <a:p>
            <a:endParaRPr lang="fr-FR" sz="1800" b="1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r>
              <a:rPr lang="fr-FR" sz="1800" b="1" dirty="0">
                <a:solidFill>
                  <a:srgbClr val="17B6AA"/>
                </a:solidFill>
                <a:latin typeface="Superclarendon Regular"/>
                <a:cs typeface="Superclarendon Regular"/>
              </a:rPr>
              <a:t>I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magine a client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who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can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communicate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with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the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enterprise</a:t>
            </a:r>
            <a:endParaRPr lang="fr-FR" sz="1800" b="1" dirty="0" smtClean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r>
              <a:rPr lang="fr-FR" sz="1800" b="1" dirty="0" err="1">
                <a:solidFill>
                  <a:srgbClr val="17B6AA"/>
                </a:solidFill>
                <a:latin typeface="Superclarendon Regular"/>
                <a:cs typeface="Superclarendon Regular"/>
              </a:rPr>
              <a:t>j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ust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sliding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the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smartphone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beside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the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bread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bag. </a:t>
            </a:r>
          </a:p>
          <a:p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Delivery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, </a:t>
            </a:r>
            <a:r>
              <a:rPr lang="fr-FR" sz="1800" b="1" dirty="0">
                <a:solidFill>
                  <a:srgbClr val="17B6AA"/>
                </a:solidFill>
                <a:latin typeface="Superclarendon Regular"/>
                <a:cs typeface="Superclarendon Regular"/>
              </a:rPr>
              <a:t>i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nformation,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request</a:t>
            </a:r>
            <a:r>
              <a:rPr lang="mr-IN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…</a:t>
            </a:r>
            <a:endParaRPr lang="fr-FR" sz="1800" b="1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The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Moodzr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NFC tags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will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be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everywhere</a:t>
            </a:r>
            <a:endParaRPr lang="fr-FR" sz="1800" b="1" dirty="0" smtClean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endParaRPr lang="fr-FR" sz="1800" b="1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algn="ctr"/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That’s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our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vision </a:t>
            </a:r>
          </a:p>
        </p:txBody>
      </p:sp>
    </p:spTree>
    <p:extLst>
      <p:ext uri="{BB962C8B-B14F-4D97-AF65-F5344CB8AC3E}">
        <p14:creationId xmlns:p14="http://schemas.microsoft.com/office/powerpoint/2010/main" val="32458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16</a:t>
            </a:fld>
            <a:endParaRPr lang="en" dirty="0"/>
          </a:p>
        </p:txBody>
      </p:sp>
      <p:sp>
        <p:nvSpPr>
          <p:cNvPr id="4" name="ZoneTexte 3"/>
          <p:cNvSpPr txBox="1"/>
          <p:nvPr/>
        </p:nvSpPr>
        <p:spPr>
          <a:xfrm>
            <a:off x="222335" y="1444673"/>
            <a:ext cx="854592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Business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cards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(and more) 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for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enterprises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: Business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cards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,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with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the </a:t>
            </a:r>
            <a:endParaRPr lang="fr-FR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same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concept, the 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client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will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be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guided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to the profile of the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enterprise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.</a:t>
            </a:r>
          </a:p>
          <a:p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Just imagine how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fast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the client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will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communicate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with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the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professional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. </a:t>
            </a:r>
            <a:endParaRPr lang="fr-FR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endParaRPr lang="fr-FR" dirty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Instant messaging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platform</a:t>
            </a:r>
            <a:r>
              <a:rPr lang="fr-FR" sz="1600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:</a:t>
            </a:r>
            <a:r>
              <a:rPr lang="fr-FR" dirty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The client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can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discuss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with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the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enterprise</a:t>
            </a:r>
            <a:endParaRPr lang="fr-FR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endParaRPr lang="fr-FR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endParaRPr lang="fr-FR" dirty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Service and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develop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customer’s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loyalty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: Great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experience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,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ultimate</a:t>
            </a:r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 </a:t>
            </a:r>
          </a:p>
          <a:p>
            <a:r>
              <a:rPr lang="fr-FR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Communication </a:t>
            </a:r>
            <a:r>
              <a:rPr lang="fr-FR" dirty="0" err="1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tool</a:t>
            </a:r>
            <a:endParaRPr lang="fr-FR" dirty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endParaRPr lang="fr-FR" b="1" dirty="0">
              <a:solidFill>
                <a:srgbClr val="FFFFFF"/>
              </a:solidFill>
              <a:latin typeface="Superclarendon Regular"/>
              <a:cs typeface="Superclarend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675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17</a:t>
            </a:fld>
            <a:endParaRPr lang="en" dirty="0"/>
          </a:p>
        </p:txBody>
      </p:sp>
      <p:sp>
        <p:nvSpPr>
          <p:cNvPr id="4" name="ZoneTexte 3"/>
          <p:cNvSpPr txBox="1"/>
          <p:nvPr/>
        </p:nvSpPr>
        <p:spPr>
          <a:xfrm>
            <a:off x="243171" y="1571265"/>
            <a:ext cx="8856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Brands</a:t>
            </a:r>
          </a:p>
          <a:p>
            <a:endParaRPr lang="fr-FR" sz="2400" b="1" dirty="0" smtClean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r>
              <a:rPr lang="fr-FR" sz="24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Small </a:t>
            </a:r>
            <a:r>
              <a:rPr lang="fr-FR" sz="24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businesses</a:t>
            </a:r>
          </a:p>
          <a:p>
            <a:endParaRPr lang="fr-FR" sz="2400" b="1" dirty="0" smtClean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r>
              <a:rPr lang="fr-FR" sz="24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Freelancers</a:t>
            </a:r>
            <a:r>
              <a:rPr lang="fr-FR" sz="24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, </a:t>
            </a:r>
            <a:r>
              <a:rPr lang="fr-FR" sz="2400" b="1" dirty="0" err="1">
                <a:solidFill>
                  <a:srgbClr val="17B6AA"/>
                </a:solidFill>
                <a:latin typeface="Superclarendon Regular"/>
                <a:cs typeface="Superclarendon Regular"/>
              </a:rPr>
              <a:t>I</a:t>
            </a:r>
            <a:r>
              <a:rPr lang="fr-FR" sz="24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ndependant</a:t>
            </a:r>
            <a:r>
              <a:rPr lang="fr-FR" sz="24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24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workers</a:t>
            </a:r>
            <a:endParaRPr lang="fr-FR" sz="2400" b="1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722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18</a:t>
            </a:fld>
            <a:endParaRPr lang="en" dirty="0"/>
          </a:p>
        </p:txBody>
      </p:sp>
      <p:sp>
        <p:nvSpPr>
          <p:cNvPr id="4" name="ZoneTexte 3"/>
          <p:cNvSpPr txBox="1"/>
          <p:nvPr/>
        </p:nvSpPr>
        <p:spPr>
          <a:xfrm>
            <a:off x="287238" y="2213518"/>
            <a:ext cx="885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Nearly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1 million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independant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workers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in France</a:t>
            </a:r>
          </a:p>
          <a:p>
            <a:pPr algn="ctr"/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40 millions </a:t>
            </a:r>
            <a:r>
              <a:rPr lang="fr-FR" sz="18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freelancers</a:t>
            </a:r>
            <a:r>
              <a:rPr lang="fr-FR" sz="18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in USA, 60 millions by 2020</a:t>
            </a:r>
          </a:p>
          <a:p>
            <a:pPr algn="ctr"/>
            <a:endParaRPr lang="fr-FR" sz="1800" b="1" dirty="0">
              <a:solidFill>
                <a:srgbClr val="19FFEC"/>
              </a:solidFill>
              <a:latin typeface="Superclarendon Regular"/>
              <a:cs typeface="Superclarend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4131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19</a:t>
            </a:fld>
            <a:endParaRPr lang="en" dirty="0"/>
          </a:p>
        </p:txBody>
      </p:sp>
      <p:sp>
        <p:nvSpPr>
          <p:cNvPr id="4" name="ZoneTexte 3"/>
          <p:cNvSpPr txBox="1"/>
          <p:nvPr/>
        </p:nvSpPr>
        <p:spPr>
          <a:xfrm>
            <a:off x="287238" y="2213518"/>
            <a:ext cx="885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7B6AA"/>
                </a:solidFill>
                <a:latin typeface="Superclarendon Regular"/>
                <a:cs typeface="Superclarendon Regular"/>
              </a:rPr>
              <a:t>Instant messaging </a:t>
            </a:r>
            <a:r>
              <a:rPr lang="fr-FR" sz="2400" b="1" dirty="0" err="1">
                <a:solidFill>
                  <a:srgbClr val="17B6AA"/>
                </a:solidFill>
                <a:latin typeface="Superclarendon Regular"/>
                <a:cs typeface="Superclarendon Regular"/>
              </a:rPr>
              <a:t>is</a:t>
            </a:r>
            <a:r>
              <a:rPr lang="fr-FR" sz="2400" b="1" dirty="0">
                <a:solidFill>
                  <a:srgbClr val="17B6AA"/>
                </a:solidFill>
                <a:latin typeface="Superclarendon Regular"/>
                <a:cs typeface="Superclarendon Regular"/>
              </a:rPr>
              <a:t> the </a:t>
            </a:r>
            <a:r>
              <a:rPr lang="fr-FR" sz="2400" b="1" dirty="0" err="1">
                <a:solidFill>
                  <a:srgbClr val="17B6AA"/>
                </a:solidFill>
                <a:latin typeface="Superclarendon Regular"/>
                <a:cs typeface="Superclarendon Regular"/>
              </a:rPr>
              <a:t>ultimate</a:t>
            </a:r>
            <a:r>
              <a:rPr lang="fr-FR" sz="2400" b="1" dirty="0">
                <a:solidFill>
                  <a:srgbClr val="17B6AA"/>
                </a:solidFill>
                <a:latin typeface="Superclarendon Regular"/>
                <a:cs typeface="Superclarendon Regular"/>
              </a:rPr>
              <a:t> communication </a:t>
            </a:r>
            <a:r>
              <a:rPr lang="fr-FR" sz="2400" b="1" dirty="0" err="1">
                <a:solidFill>
                  <a:srgbClr val="17B6AA"/>
                </a:solidFill>
                <a:latin typeface="Superclarendon Regular"/>
                <a:cs typeface="Superclarendon Regular"/>
              </a:rPr>
              <a:t>tool</a:t>
            </a:r>
            <a:r>
              <a:rPr lang="fr-FR" sz="2400" b="1" dirty="0">
                <a:solidFill>
                  <a:srgbClr val="17B6AA"/>
                </a:solidFill>
                <a:latin typeface="Superclarendon Regular"/>
                <a:cs typeface="Superclarendon Regular"/>
              </a:rPr>
              <a:t>, the new </a:t>
            </a:r>
            <a:r>
              <a:rPr lang="fr-FR" sz="2400" b="1" dirty="0" err="1">
                <a:solidFill>
                  <a:srgbClr val="17B6AA"/>
                </a:solidFill>
                <a:latin typeface="Superclarendon Regular"/>
                <a:cs typeface="Superclarendon Regular"/>
              </a:rPr>
              <a:t>way</a:t>
            </a:r>
            <a:r>
              <a:rPr lang="fr-FR" sz="2400" b="1" dirty="0">
                <a:solidFill>
                  <a:srgbClr val="17B6AA"/>
                </a:solidFill>
                <a:latin typeface="Superclarendon Regular"/>
                <a:cs typeface="Superclarendon Regular"/>
              </a:rPr>
              <a:t>, </a:t>
            </a:r>
            <a:r>
              <a:rPr lang="fr-FR" sz="24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the </a:t>
            </a:r>
            <a:r>
              <a:rPr lang="fr-FR" sz="2400" b="1" dirty="0">
                <a:solidFill>
                  <a:srgbClr val="17B6AA"/>
                </a:solidFill>
                <a:latin typeface="Superclarendon Regular"/>
                <a:cs typeface="Superclarendon Regular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69198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Vision</a:t>
            </a:r>
            <a:endParaRPr lang="fr-FR" dirty="0">
              <a:solidFill>
                <a:srgbClr val="17B6AA"/>
              </a:solidFill>
              <a:latin typeface="Superclarendon Black Italic"/>
              <a:cs typeface="Superclarendon Black Italic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1173" y="1658700"/>
            <a:ext cx="7854512" cy="2967314"/>
          </a:xfrm>
        </p:spPr>
        <p:txBody>
          <a:bodyPr/>
          <a:lstStyle/>
          <a:p>
            <a:pPr>
              <a:buNone/>
            </a:pPr>
            <a:r>
              <a:rPr lang="fr-FR" dirty="0" err="1" smtClean="0">
                <a:latin typeface="Superclarendon Regular"/>
                <a:cs typeface="Superclarendon Regular"/>
              </a:rPr>
              <a:t>Every</a:t>
            </a:r>
            <a:r>
              <a:rPr lang="fr-FR" dirty="0" smtClean="0"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latin typeface="Superclarendon Regular"/>
                <a:cs typeface="Superclarendon Regular"/>
              </a:rPr>
              <a:t>day</a:t>
            </a:r>
            <a:r>
              <a:rPr lang="fr-FR" dirty="0" smtClean="0"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latin typeface="Superclarendon Regular"/>
                <a:cs typeface="Superclarendon Regular"/>
              </a:rPr>
              <a:t>we</a:t>
            </a:r>
            <a:r>
              <a:rPr lang="fr-FR" dirty="0" smtClean="0">
                <a:latin typeface="Superclarendon Regular"/>
                <a:cs typeface="Superclarendon Regular"/>
              </a:rPr>
              <a:t> go </a:t>
            </a:r>
            <a:r>
              <a:rPr lang="fr-FR" dirty="0" err="1" smtClean="0">
                <a:latin typeface="Superclarendon Regular"/>
                <a:cs typeface="Superclarendon Regular"/>
              </a:rPr>
              <a:t>through</a:t>
            </a:r>
            <a:r>
              <a:rPr lang="fr-FR" dirty="0" smtClean="0"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latin typeface="Superclarendon Regular"/>
                <a:cs typeface="Superclarendon Regular"/>
              </a:rPr>
              <a:t>so</a:t>
            </a:r>
            <a:r>
              <a:rPr lang="fr-FR" dirty="0" smtClean="0"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latin typeface="Superclarendon Regular"/>
                <a:cs typeface="Superclarendon Regular"/>
              </a:rPr>
              <a:t>many</a:t>
            </a:r>
            <a:r>
              <a:rPr lang="fr-FR" dirty="0" smtClean="0">
                <a:latin typeface="Superclarendon Regular"/>
                <a:cs typeface="Superclarendon Regular"/>
              </a:rPr>
              <a:t> people. </a:t>
            </a:r>
            <a:r>
              <a:rPr lang="fr-FR" dirty="0" err="1" smtClean="0">
                <a:latin typeface="Superclarendon Regular"/>
                <a:cs typeface="Superclarendon Regular"/>
              </a:rPr>
              <a:t>Every</a:t>
            </a:r>
            <a:r>
              <a:rPr lang="fr-FR" dirty="0" smtClean="0"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latin typeface="Superclarendon Regular"/>
                <a:cs typeface="Superclarendon Regular"/>
              </a:rPr>
              <a:t>person</a:t>
            </a:r>
            <a:r>
              <a:rPr lang="fr-FR" dirty="0" smtClean="0"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latin typeface="Superclarendon Regular"/>
                <a:cs typeface="Superclarendon Regular"/>
              </a:rPr>
              <a:t>represents</a:t>
            </a:r>
            <a:r>
              <a:rPr lang="fr-FR" dirty="0" smtClean="0">
                <a:latin typeface="Superclarendon Regular"/>
                <a:cs typeface="Superclarendon Regular"/>
              </a:rPr>
              <a:t> an </a:t>
            </a:r>
            <a:r>
              <a:rPr lang="fr-FR" dirty="0" err="1" smtClean="0">
                <a:latin typeface="Superclarendon Regular"/>
                <a:cs typeface="Superclarendon Regular"/>
              </a:rPr>
              <a:t>opportunity</a:t>
            </a:r>
            <a:r>
              <a:rPr lang="fr-FR" dirty="0" smtClean="0">
                <a:latin typeface="Superclarendon Regular"/>
                <a:cs typeface="Superclarendon Regular"/>
              </a:rPr>
              <a:t>.</a:t>
            </a:r>
          </a:p>
          <a:p>
            <a:pPr>
              <a:buNone/>
            </a:pPr>
            <a:endParaRPr lang="fr-FR" dirty="0">
              <a:latin typeface="Superclarendon Regular"/>
              <a:cs typeface="Superclarendon Regular"/>
            </a:endParaRPr>
          </a:p>
          <a:p>
            <a:pPr>
              <a:buNone/>
            </a:pPr>
            <a:r>
              <a:rPr lang="fr-FR" dirty="0" smtClean="0">
                <a:latin typeface="Superclarendon Regular"/>
                <a:cs typeface="Superclarendon Regular"/>
              </a:rPr>
              <a:t>Our inhibitions </a:t>
            </a:r>
            <a:r>
              <a:rPr lang="fr-FR" dirty="0" err="1" smtClean="0">
                <a:latin typeface="Superclarendon Regular"/>
                <a:cs typeface="Superclarendon Regular"/>
              </a:rPr>
              <a:t>prevent</a:t>
            </a:r>
            <a:r>
              <a:rPr lang="fr-FR" dirty="0" smtClean="0">
                <a:latin typeface="Superclarendon Regular"/>
                <a:cs typeface="Superclarendon Regular"/>
              </a:rPr>
              <a:t> us to </a:t>
            </a:r>
            <a:r>
              <a:rPr lang="fr-FR" dirty="0" err="1" smtClean="0">
                <a:latin typeface="Superclarendon Regular"/>
                <a:cs typeface="Superclarendon Regular"/>
              </a:rPr>
              <a:t>reach</a:t>
            </a:r>
            <a:r>
              <a:rPr lang="fr-FR" dirty="0" smtClean="0">
                <a:latin typeface="Superclarendon Regular"/>
                <a:cs typeface="Superclarendon Regular"/>
              </a:rPr>
              <a:t> out to one </a:t>
            </a:r>
            <a:r>
              <a:rPr lang="fr-FR" dirty="0" err="1" smtClean="0">
                <a:latin typeface="Superclarendon Regular"/>
                <a:cs typeface="Superclarendon Regular"/>
              </a:rPr>
              <a:t>another</a:t>
            </a:r>
            <a:r>
              <a:rPr lang="fr-FR" dirty="0" smtClean="0">
                <a:latin typeface="Superclarendon Regular"/>
                <a:cs typeface="Superclarendon Regular"/>
              </a:rPr>
              <a:t>.</a:t>
            </a:r>
          </a:p>
          <a:p>
            <a:pPr>
              <a:buNone/>
            </a:pPr>
            <a:endParaRPr lang="fr-FR" dirty="0">
              <a:latin typeface="Superclarendon Regular"/>
              <a:cs typeface="Superclarendon Regular"/>
            </a:endParaRPr>
          </a:p>
          <a:p>
            <a:pPr>
              <a:buNone/>
            </a:pPr>
            <a:endParaRPr lang="fr-FR" sz="2000" b="1" dirty="0" smtClean="0">
              <a:solidFill>
                <a:srgbClr val="19FFEC"/>
              </a:solidFill>
              <a:latin typeface="Superclarendon Regular"/>
              <a:cs typeface="Superclarendon Regular"/>
            </a:endParaRPr>
          </a:p>
          <a:p>
            <a:pPr>
              <a:buNone/>
            </a:pPr>
            <a:r>
              <a:rPr lang="fr-FR" sz="20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We</a:t>
            </a:r>
            <a:r>
              <a:rPr lang="fr-FR" sz="20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20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want</a:t>
            </a:r>
            <a:r>
              <a:rPr lang="fr-FR" sz="20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to </a:t>
            </a:r>
            <a:r>
              <a:rPr lang="fr-FR" sz="20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create</a:t>
            </a:r>
            <a:r>
              <a:rPr lang="fr-FR" sz="20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new </a:t>
            </a:r>
            <a:r>
              <a:rPr lang="fr-FR" sz="20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opportunities</a:t>
            </a:r>
            <a:r>
              <a:rPr lang="fr-FR" sz="20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and </a:t>
            </a:r>
            <a:r>
              <a:rPr lang="fr-FR" sz="2000" b="1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choices</a:t>
            </a:r>
            <a:r>
              <a:rPr lang="fr-FR" sz="2000" b="1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for</a:t>
            </a:r>
            <a:endParaRPr lang="fr-FR" dirty="0">
              <a:solidFill>
                <a:srgbClr val="17B6AA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 algn="ctr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82512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4229550" y="2610300"/>
            <a:ext cx="684900" cy="684900"/>
          </a:xfrm>
          <a:prstGeom prst="mathMultiply">
            <a:avLst>
              <a:gd name="adj1" fmla="val 23520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696525" y="2610300"/>
            <a:ext cx="684900" cy="684900"/>
          </a:xfrm>
          <a:prstGeom prst="mathMultiply">
            <a:avLst>
              <a:gd name="adj1" fmla="val 23520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Our process is easy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cxnSp>
        <p:nvCxnSpPr>
          <p:cNvPr id="234" name="Shape 234"/>
          <p:cNvCxnSpPr/>
          <p:nvPr/>
        </p:nvCxnSpPr>
        <p:spPr>
          <a:xfrm>
            <a:off x="-4800" y="2952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2105025" y="2429995"/>
            <a:ext cx="0" cy="55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7038975" y="2425907"/>
            <a:ext cx="0" cy="55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1310652" y="2030610"/>
            <a:ext cx="1588745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-FR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Establishment</a:t>
            </a:r>
            <a:endParaRPr lang="en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415125" y="2022475"/>
            <a:ext cx="1390990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-FR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fr-FR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nnovation</a:t>
            </a:r>
            <a:endParaRPr lang="en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762575" y="2610300"/>
            <a:ext cx="684900" cy="684900"/>
          </a:xfrm>
          <a:prstGeom prst="mathMultiply">
            <a:avLst>
              <a:gd name="adj1" fmla="val 23520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0" name="Shape 240"/>
          <p:cNvCxnSpPr/>
          <p:nvPr/>
        </p:nvCxnSpPr>
        <p:spPr>
          <a:xfrm rot="10800000">
            <a:off x="4574389" y="2429995"/>
            <a:ext cx="0" cy="55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41" name="Shape 241"/>
          <p:cNvSpPr txBox="1"/>
          <p:nvPr/>
        </p:nvSpPr>
        <p:spPr>
          <a:xfrm>
            <a:off x="3795398" y="2022475"/>
            <a:ext cx="1557981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-FR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endParaRPr lang="en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58813" y="3524118"/>
            <a:ext cx="109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First clients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Feedback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07299" y="3524118"/>
            <a:ext cx="3134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FFFF"/>
                </a:solidFill>
              </a:rPr>
              <a:t>Internationalize</a:t>
            </a:r>
            <a:endParaRPr lang="fr-FR" dirty="0" smtClean="0">
              <a:solidFill>
                <a:srgbClr val="FFFFFF"/>
              </a:solidFill>
            </a:endParaRP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«</a:t>
            </a:r>
            <a:r>
              <a:rPr lang="fr-FR" dirty="0" err="1" smtClean="0">
                <a:solidFill>
                  <a:srgbClr val="FFFFFF"/>
                </a:solidFill>
              </a:rPr>
              <a:t>Moodzr</a:t>
            </a:r>
            <a:r>
              <a:rPr lang="fr-FR" dirty="0" smtClean="0">
                <a:solidFill>
                  <a:srgbClr val="FFFFFF"/>
                </a:solidFill>
              </a:rPr>
              <a:t> </a:t>
            </a:r>
            <a:r>
              <a:rPr lang="fr-FR" dirty="0" smtClean="0">
                <a:solidFill>
                  <a:srgbClr val="FFFFFF"/>
                </a:solidFill>
              </a:rPr>
              <a:t>for business » </a:t>
            </a:r>
            <a:r>
              <a:rPr lang="fr-FR" dirty="0" err="1" smtClean="0">
                <a:solidFill>
                  <a:srgbClr val="FFFFFF"/>
                </a:solidFill>
              </a:rPr>
              <a:t>development</a:t>
            </a:r>
            <a:endParaRPr lang="fr-FR" dirty="0" smtClean="0">
              <a:solidFill>
                <a:srgbClr val="FFFFFF"/>
              </a:solidFill>
            </a:endParaRPr>
          </a:p>
          <a:p>
            <a:pPr algn="ctr"/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06529" y="3524118"/>
            <a:ext cx="22007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FFFF"/>
                </a:solidFill>
              </a:rPr>
              <a:t>Expand</a:t>
            </a:r>
            <a:r>
              <a:rPr lang="fr-FR" dirty="0" smtClean="0">
                <a:solidFill>
                  <a:srgbClr val="FFFFFF"/>
                </a:solidFill>
              </a:rPr>
              <a:t> </a:t>
            </a:r>
            <a:r>
              <a:rPr lang="fr-FR" dirty="0" err="1" smtClean="0">
                <a:solidFill>
                  <a:srgbClr val="FFFFFF"/>
                </a:solidFill>
              </a:rPr>
              <a:t>our</a:t>
            </a:r>
            <a:r>
              <a:rPr lang="fr-FR" dirty="0" smtClean="0">
                <a:solidFill>
                  <a:srgbClr val="FFFFFF"/>
                </a:solidFill>
              </a:rPr>
              <a:t> </a:t>
            </a:r>
            <a:r>
              <a:rPr lang="fr-FR" dirty="0" err="1" smtClean="0">
                <a:solidFill>
                  <a:srgbClr val="FFFFFF"/>
                </a:solidFill>
              </a:rPr>
              <a:t>offerings</a:t>
            </a:r>
            <a:endParaRPr lang="fr-FR" dirty="0" smtClean="0">
              <a:solidFill>
                <a:srgbClr val="FFFFFF"/>
              </a:solidFill>
            </a:endParaRPr>
          </a:p>
          <a:p>
            <a:r>
              <a:rPr lang="fr-FR" dirty="0" err="1" smtClean="0">
                <a:solidFill>
                  <a:srgbClr val="FFFFFF"/>
                </a:solidFill>
              </a:rPr>
              <a:t>Innovate</a:t>
            </a:r>
            <a:r>
              <a:rPr lang="fr-FR" dirty="0" smtClean="0">
                <a:solidFill>
                  <a:srgbClr val="FFFFFF"/>
                </a:solidFill>
              </a:rPr>
              <a:t> user </a:t>
            </a:r>
            <a:r>
              <a:rPr lang="fr-FR" dirty="0" err="1" smtClean="0">
                <a:solidFill>
                  <a:srgbClr val="FFFFFF"/>
                </a:solidFill>
              </a:rPr>
              <a:t>experience</a:t>
            </a:r>
            <a:endParaRPr lang="fr-FR" dirty="0" smtClean="0">
              <a:solidFill>
                <a:srgbClr val="FFFFFF"/>
              </a:solidFill>
            </a:endParaRPr>
          </a:p>
          <a:p>
            <a:r>
              <a:rPr lang="fr-FR" dirty="0" err="1" smtClean="0">
                <a:solidFill>
                  <a:srgbClr val="FFFFFF"/>
                </a:solidFill>
              </a:rPr>
              <a:t>Artist</a:t>
            </a:r>
            <a:r>
              <a:rPr lang="fr-FR" dirty="0" smtClean="0">
                <a:solidFill>
                  <a:srgbClr val="FFFFFF"/>
                </a:solidFill>
              </a:rPr>
              <a:t> collaboration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New </a:t>
            </a:r>
            <a:r>
              <a:rPr lang="fr-FR" dirty="0" err="1" smtClean="0">
                <a:solidFill>
                  <a:srgbClr val="FFFFFF"/>
                </a:solidFill>
              </a:rPr>
              <a:t>cards</a:t>
            </a:r>
            <a:r>
              <a:rPr lang="fr-FR" dirty="0" smtClean="0">
                <a:solidFill>
                  <a:srgbClr val="FFFFFF"/>
                </a:solidFill>
              </a:rPr>
              <a:t> </a:t>
            </a:r>
            <a:r>
              <a:rPr lang="fr-FR" dirty="0" smtClean="0">
                <a:solidFill>
                  <a:srgbClr val="FFFFFF"/>
                </a:solidFill>
              </a:rPr>
              <a:t>design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New NFC support for pro</a:t>
            </a:r>
            <a:endParaRPr lang="fr-FR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720276" y="1593075"/>
            <a:ext cx="5760720" cy="274427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2730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Office</a:t>
            </a:r>
            <a:endParaRPr lang="en" dirty="0">
              <a:solidFill>
                <a:srgbClr val="17B6AA"/>
              </a:solidFill>
              <a:latin typeface="Superclarendon Black Italic"/>
              <a:cs typeface="Superclarendon Black Italic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01" name="Shape 201"/>
          <p:cNvSpPr/>
          <p:nvPr/>
        </p:nvSpPr>
        <p:spPr>
          <a:xfrm>
            <a:off x="4234593" y="2206204"/>
            <a:ext cx="140100" cy="205034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22</a:t>
            </a:fld>
            <a:endParaRPr lang="en" dirty="0"/>
          </a:p>
        </p:txBody>
      </p:sp>
      <p:sp>
        <p:nvSpPr>
          <p:cNvPr id="3" name="ZoneTexte 2"/>
          <p:cNvSpPr txBox="1"/>
          <p:nvPr/>
        </p:nvSpPr>
        <p:spPr>
          <a:xfrm>
            <a:off x="3312622" y="2345673"/>
            <a:ext cx="236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Thank you</a:t>
            </a:r>
            <a:endParaRPr lang="fr-FR" sz="2400" dirty="0">
              <a:solidFill>
                <a:srgbClr val="17B6AA"/>
              </a:solidFill>
              <a:latin typeface="Superclarendon Black Italic"/>
              <a:cs typeface="Superclarendon Black Italic"/>
            </a:endParaRPr>
          </a:p>
        </p:txBody>
      </p:sp>
    </p:spTree>
    <p:extLst>
      <p:ext uri="{BB962C8B-B14F-4D97-AF65-F5344CB8AC3E}">
        <p14:creationId xmlns:p14="http://schemas.microsoft.com/office/powerpoint/2010/main" val="364570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Introduction</a:t>
            </a:r>
            <a:endParaRPr lang="fr-FR" dirty="0">
              <a:solidFill>
                <a:srgbClr val="17B6AA"/>
              </a:solidFill>
              <a:latin typeface="Superclarendon Black Italic"/>
              <a:cs typeface="Superclarendon Black Italic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8999" y="1658700"/>
            <a:ext cx="7616685" cy="2768700"/>
          </a:xfrm>
        </p:spPr>
        <p:txBody>
          <a:bodyPr/>
          <a:lstStyle/>
          <a:p>
            <a:pPr lvl="0">
              <a:buNone/>
            </a:pPr>
            <a:r>
              <a:rPr lang="fr-FR" sz="1600" dirty="0" smtClean="0">
                <a:latin typeface="Superclarendon Regular"/>
                <a:cs typeface="Superclarendon Regular"/>
              </a:rPr>
              <a:t>The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human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being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is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guided</a:t>
            </a:r>
            <a:r>
              <a:rPr lang="fr-FR" sz="1600" dirty="0" smtClean="0">
                <a:latin typeface="Superclarendon Regular"/>
                <a:cs typeface="Superclarendon Regular"/>
              </a:rPr>
              <a:t> by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its</a:t>
            </a:r>
            <a:r>
              <a:rPr lang="fr-FR" sz="1600" dirty="0" smtClean="0">
                <a:latin typeface="Superclarendon Regular"/>
                <a:cs typeface="Superclarendon Regular"/>
              </a:rPr>
              <a:t> inhibitions. </a:t>
            </a:r>
          </a:p>
          <a:p>
            <a:pPr lvl="0">
              <a:buNone/>
            </a:pPr>
            <a:r>
              <a:rPr lang="fr-FR" sz="1600" dirty="0" smtClean="0">
                <a:latin typeface="Superclarendon Regular"/>
                <a:cs typeface="Superclarendon Regular"/>
              </a:rPr>
              <a:t>He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turned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himself</a:t>
            </a:r>
            <a:r>
              <a:rPr lang="fr-FR" sz="1600" dirty="0" smtClean="0">
                <a:latin typeface="Superclarendon Regular"/>
                <a:cs typeface="Superclarendon Regular"/>
              </a:rPr>
              <a:t> to the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virtual</a:t>
            </a:r>
            <a:r>
              <a:rPr lang="fr-FR" sz="1600" dirty="0" smtClean="0">
                <a:latin typeface="Superclarendon Regular"/>
                <a:cs typeface="Superclarendon Regular"/>
              </a:rPr>
              <a:t> meeting, but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we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can’t</a:t>
            </a:r>
            <a:r>
              <a:rPr lang="fr-FR" sz="1600" dirty="0" smtClean="0">
                <a:latin typeface="Superclarendon Regular"/>
                <a:cs typeface="Superclarendon Regular"/>
              </a:rPr>
              <a:t> let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our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destiny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into</a:t>
            </a:r>
            <a:r>
              <a:rPr lang="fr-FR" sz="1600" dirty="0" smtClean="0">
                <a:latin typeface="Superclarendon Regular"/>
                <a:cs typeface="Superclarendon Regular"/>
              </a:rPr>
              <a:t> the hands of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algorithms</a:t>
            </a:r>
            <a:r>
              <a:rPr lang="fr-FR" sz="1600" dirty="0" smtClean="0">
                <a:latin typeface="Superclarendon Regular"/>
                <a:cs typeface="Superclarendon Regular"/>
              </a:rPr>
              <a:t>.</a:t>
            </a:r>
          </a:p>
          <a:p>
            <a:pPr lvl="0">
              <a:buNone/>
            </a:pPr>
            <a:endParaRPr lang="fr-FR" sz="1600" dirty="0" smtClean="0">
              <a:latin typeface="Superclarendon Regular"/>
              <a:cs typeface="Superclarendon Regular"/>
            </a:endParaRPr>
          </a:p>
          <a:p>
            <a:pPr lvl="0">
              <a:buNone/>
            </a:pPr>
            <a:r>
              <a:rPr lang="fr-FR" sz="1600" dirty="0" smtClean="0">
                <a:latin typeface="Superclarendon Regular"/>
                <a:cs typeface="Superclarendon Regular"/>
              </a:rPr>
              <a:t>The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dating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website</a:t>
            </a:r>
            <a:r>
              <a:rPr lang="fr-FR" sz="1600" dirty="0" smtClean="0">
                <a:latin typeface="Superclarendon Regular"/>
                <a:cs typeface="Superclarendon Regular"/>
              </a:rPr>
              <a:t>/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app</a:t>
            </a:r>
            <a:r>
              <a:rPr lang="fr-FR" sz="1600" dirty="0" smtClean="0">
                <a:latin typeface="Superclarendon Regular"/>
                <a:cs typeface="Superclarendon Regular"/>
              </a:rPr>
              <a:t> are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disgusting</a:t>
            </a:r>
            <a:r>
              <a:rPr lang="fr-FR" sz="1600" dirty="0" smtClean="0">
                <a:latin typeface="Superclarendon Regular"/>
                <a:cs typeface="Superclarendon Regular"/>
              </a:rPr>
              <a:t>, not effective, immoral and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shameful</a:t>
            </a:r>
            <a:r>
              <a:rPr lang="fr-FR" sz="1600" dirty="0" smtClean="0">
                <a:latin typeface="Superclarendon Regular"/>
                <a:cs typeface="Superclarendon Regular"/>
              </a:rPr>
              <a:t>.</a:t>
            </a:r>
          </a:p>
          <a:p>
            <a:pPr lvl="0">
              <a:buNone/>
            </a:pPr>
            <a:endParaRPr lang="fr-FR" sz="1600" dirty="0">
              <a:latin typeface="Superclarendon Regular"/>
              <a:cs typeface="Superclarendon Regular"/>
            </a:endParaRPr>
          </a:p>
          <a:p>
            <a:pPr lvl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 algn="ctr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9060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882000" y="1482712"/>
            <a:ext cx="3386700" cy="31433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 smtClean="0">
                <a:latin typeface="Superclarendon Regular"/>
                <a:cs typeface="Superclarendon Regular"/>
              </a:rPr>
              <a:t>It’s</a:t>
            </a:r>
            <a:r>
              <a:rPr lang="fr-FR" sz="1200" dirty="0" smtClean="0">
                <a:latin typeface="Superclarendon Regular"/>
                <a:cs typeface="Superclarendon Regular"/>
              </a:rPr>
              <a:t> time to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revolutionize</a:t>
            </a:r>
            <a:r>
              <a:rPr lang="fr-FR" sz="1200" dirty="0">
                <a:latin typeface="Superclarendon Regular"/>
                <a:cs typeface="Superclarendon Regular"/>
              </a:rPr>
              <a:t> </a:t>
            </a:r>
            <a:r>
              <a:rPr lang="fr-FR" sz="1200" dirty="0" smtClean="0">
                <a:latin typeface="Superclarendon Regular"/>
                <a:cs typeface="Superclarendon Regular"/>
              </a:rPr>
              <a:t>the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way</a:t>
            </a:r>
            <a:r>
              <a:rPr lang="fr-FR" sz="1200" dirty="0" smtClean="0">
                <a:latin typeface="Superclarendon Regular"/>
                <a:cs typeface="Superclarendon Regular"/>
              </a:rPr>
              <a:t> to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meet</a:t>
            </a:r>
            <a:r>
              <a:rPr lang="fr-FR" sz="1200" dirty="0" smtClean="0">
                <a:latin typeface="Superclarendon Regular"/>
                <a:cs typeface="Superclarendon Regular"/>
              </a:rPr>
              <a:t> people,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it’s</a:t>
            </a:r>
            <a:r>
              <a:rPr lang="fr-FR" sz="1200" dirty="0" smtClean="0">
                <a:latin typeface="Superclarendon Regular"/>
                <a:cs typeface="Superclarendon Regular"/>
              </a:rPr>
              <a:t> time to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disrupt</a:t>
            </a:r>
            <a:r>
              <a:rPr lang="fr-FR" sz="1200" dirty="0" smtClean="0">
                <a:latin typeface="Superclarendon Regular"/>
                <a:cs typeface="Superclarendon Regular"/>
              </a:rPr>
              <a:t> the « 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dating</a:t>
            </a:r>
            <a:r>
              <a:rPr lang="fr-FR" sz="1200" dirty="0" smtClean="0">
                <a:latin typeface="Superclarendon Regular"/>
                <a:cs typeface="Superclarendon Regular"/>
              </a:rPr>
              <a:t> »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market</a:t>
            </a:r>
            <a:r>
              <a:rPr lang="fr-FR" sz="1200" dirty="0" smtClean="0">
                <a:latin typeface="Superclarendon Regular"/>
                <a:cs typeface="Superclarendon Regular"/>
              </a:rPr>
              <a:t>, people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deserves</a:t>
            </a:r>
            <a:r>
              <a:rPr lang="fr-FR" sz="1200" dirty="0" smtClean="0">
                <a:latin typeface="Superclarendon Regular"/>
                <a:cs typeface="Superclarendon Regular"/>
              </a:rPr>
              <a:t> a new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way</a:t>
            </a:r>
            <a:r>
              <a:rPr lang="fr-FR" sz="1200" dirty="0" smtClean="0">
                <a:latin typeface="Superclarendon Regular"/>
                <a:cs typeface="Superclarendon Regular"/>
              </a:rPr>
              <a:t> of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doing</a:t>
            </a:r>
            <a:r>
              <a:rPr lang="fr-FR" sz="1200" dirty="0" smtClean="0">
                <a:latin typeface="Superclarendon Regular"/>
                <a:cs typeface="Superclarendon Regular"/>
              </a:rPr>
              <a:t>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things</a:t>
            </a:r>
            <a:r>
              <a:rPr lang="fr-FR" sz="1200" dirty="0" smtClean="0">
                <a:latin typeface="Superclarendon Regular"/>
                <a:cs typeface="Superclarendon Regular"/>
              </a:rPr>
              <a:t>,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truer</a:t>
            </a:r>
            <a:r>
              <a:rPr lang="fr-FR" sz="1200" dirty="0" smtClean="0">
                <a:latin typeface="Superclarendon Regular"/>
                <a:cs typeface="Superclarendon Regular"/>
              </a:rPr>
              <a:t> and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human</a:t>
            </a:r>
            <a:r>
              <a:rPr lang="fr-FR" sz="1200" dirty="0" smtClean="0">
                <a:latin typeface="Superclarendon Regular"/>
                <a:cs typeface="Superclarendon Regular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 smtClean="0">
              <a:latin typeface="Superclarendon Regular"/>
              <a:cs typeface="Superclarendon Regular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 smtClean="0">
              <a:latin typeface="Superclarendon Regular"/>
              <a:cs typeface="Superclarendon Regular"/>
            </a:endParaRPr>
          </a:p>
          <a:p>
            <a:pPr>
              <a:buNone/>
            </a:pPr>
            <a:r>
              <a:rPr lang="fr-FR" sz="1200" dirty="0" smtClean="0">
                <a:latin typeface="Superclarendon Regular"/>
                <a:cs typeface="Superclarendon Regular"/>
              </a:rPr>
              <a:t>The permanent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geolocation</a:t>
            </a:r>
            <a:r>
              <a:rPr lang="fr-FR" sz="1200" dirty="0" smtClean="0">
                <a:latin typeface="Superclarendon Regular"/>
                <a:cs typeface="Superclarendon Regular"/>
              </a:rPr>
              <a:t>, the exploitation of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personal</a:t>
            </a:r>
            <a:r>
              <a:rPr lang="fr-FR" sz="1200" dirty="0" smtClean="0">
                <a:latin typeface="Superclarendon Regular"/>
                <a:cs typeface="Superclarendon Regular"/>
              </a:rPr>
              <a:t> data, the multitude of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fake</a:t>
            </a:r>
            <a:r>
              <a:rPr lang="fr-FR" sz="1200" dirty="0" smtClean="0">
                <a:latin typeface="Superclarendon Regular"/>
                <a:cs typeface="Superclarendon Regular"/>
              </a:rPr>
              <a:t>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accounts</a:t>
            </a:r>
            <a:r>
              <a:rPr lang="fr-FR" sz="1200" dirty="0" smtClean="0">
                <a:latin typeface="Superclarendon Regular"/>
                <a:cs typeface="Superclarendon Regular"/>
              </a:rPr>
              <a:t> are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potential</a:t>
            </a:r>
            <a:r>
              <a:rPr lang="fr-FR" sz="1200" dirty="0" smtClean="0">
                <a:latin typeface="Superclarendon Regular"/>
                <a:cs typeface="Superclarendon Regular"/>
              </a:rPr>
              <a:t> dangers and pose minimal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ethical</a:t>
            </a:r>
            <a:r>
              <a:rPr lang="fr-FR" sz="1200" dirty="0" smtClean="0">
                <a:latin typeface="Superclarendon Regular"/>
                <a:cs typeface="Superclarendon Regular"/>
              </a:rPr>
              <a:t>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concerns</a:t>
            </a:r>
            <a:endParaRPr lang="fr-FR" sz="1200" dirty="0" smtClean="0">
              <a:latin typeface="Superclarendon Regular"/>
              <a:cs typeface="Superclarendon Regular"/>
            </a:endParaRPr>
          </a:p>
          <a:p>
            <a:pPr>
              <a:buNone/>
            </a:pPr>
            <a:r>
              <a:rPr lang="fr-FR" sz="1200" dirty="0" err="1" smtClean="0">
                <a:latin typeface="Superclarendon Regular"/>
                <a:cs typeface="Superclarendon Regular"/>
              </a:rPr>
              <a:t>Without</a:t>
            </a:r>
            <a:r>
              <a:rPr lang="fr-FR" sz="1200" dirty="0" smtClean="0">
                <a:latin typeface="Superclarendon Regular"/>
                <a:cs typeface="Superclarendon Regular"/>
              </a:rPr>
              <a:t>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counting</a:t>
            </a:r>
            <a:r>
              <a:rPr lang="fr-FR" sz="1200" dirty="0" smtClean="0">
                <a:latin typeface="Superclarendon Regular"/>
                <a:cs typeface="Superclarendon Regular"/>
              </a:rPr>
              <a:t>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those</a:t>
            </a:r>
            <a:r>
              <a:rPr lang="fr-FR" sz="1200" dirty="0" smtClean="0">
                <a:latin typeface="Superclarendon Regular"/>
                <a:cs typeface="Superclarendon Regular"/>
              </a:rPr>
              <a:t>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who</a:t>
            </a:r>
            <a:r>
              <a:rPr lang="fr-FR" sz="1200" dirty="0" smtClean="0">
                <a:latin typeface="Superclarendon Regular"/>
                <a:cs typeface="Superclarendon Regular"/>
              </a:rPr>
              <a:t> do not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want</a:t>
            </a:r>
            <a:r>
              <a:rPr lang="fr-FR" sz="1200" dirty="0" smtClean="0">
                <a:latin typeface="Superclarendon Regular"/>
                <a:cs typeface="Superclarendon Regular"/>
              </a:rPr>
              <a:t> to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be</a:t>
            </a:r>
            <a:r>
              <a:rPr lang="fr-FR" sz="1200" dirty="0" smtClean="0">
                <a:latin typeface="Superclarendon Regular"/>
                <a:cs typeface="Superclarendon Regular"/>
              </a:rPr>
              <a:t>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found</a:t>
            </a:r>
            <a:r>
              <a:rPr lang="fr-FR" sz="1200" dirty="0" smtClean="0">
                <a:latin typeface="Superclarendon Regular"/>
                <a:cs typeface="Superclarendon Regular"/>
              </a:rPr>
              <a:t> on a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dating</a:t>
            </a:r>
            <a:r>
              <a:rPr lang="fr-FR" sz="1200" dirty="0" smtClean="0">
                <a:latin typeface="Superclarendon Regular"/>
                <a:cs typeface="Superclarendon Regular"/>
              </a:rPr>
              <a:t> </a:t>
            </a:r>
            <a:r>
              <a:rPr lang="fr-FR" sz="1200" dirty="0" err="1" smtClean="0">
                <a:latin typeface="Superclarendon Regular"/>
                <a:cs typeface="Superclarendon Regular"/>
              </a:rPr>
              <a:t>app</a:t>
            </a:r>
            <a:r>
              <a:rPr lang="fr-FR" sz="1200" dirty="0" smtClean="0">
                <a:latin typeface="Superclarendon Regular"/>
                <a:cs typeface="Superclarendon Regular"/>
              </a:rPr>
              <a:t>.</a:t>
            </a:r>
            <a:endParaRPr lang="en" sz="11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489520" y="1677910"/>
            <a:ext cx="3772200" cy="2716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fr-FR" sz="1600" b="1" dirty="0" smtClean="0">
                <a:solidFill>
                  <a:srgbClr val="17B6AA"/>
                </a:solidFill>
              </a:rPr>
              <a:t>The reluctance of people to </a:t>
            </a:r>
            <a:r>
              <a:rPr lang="fr-FR" sz="1600" b="1" dirty="0" err="1" smtClean="0">
                <a:solidFill>
                  <a:srgbClr val="17B6AA"/>
                </a:solidFill>
              </a:rPr>
              <a:t>those</a:t>
            </a:r>
            <a:r>
              <a:rPr lang="fr-FR" sz="1600" b="1" dirty="0" smtClean="0">
                <a:solidFill>
                  <a:srgbClr val="17B6AA"/>
                </a:solidFill>
              </a:rPr>
              <a:t> </a:t>
            </a:r>
            <a:r>
              <a:rPr lang="fr-FR" sz="1600" b="1" dirty="0" err="1" smtClean="0">
                <a:solidFill>
                  <a:srgbClr val="17B6AA"/>
                </a:solidFill>
              </a:rPr>
              <a:t>problems</a:t>
            </a:r>
            <a:r>
              <a:rPr lang="fr-FR" sz="1600" b="1" dirty="0" smtClean="0">
                <a:solidFill>
                  <a:srgbClr val="17B6AA"/>
                </a:solidFill>
              </a:rPr>
              <a:t> </a:t>
            </a:r>
            <a:r>
              <a:rPr lang="fr-FR" sz="1600" b="1" dirty="0" err="1" smtClean="0">
                <a:solidFill>
                  <a:srgbClr val="17B6AA"/>
                </a:solidFill>
              </a:rPr>
              <a:t>is</a:t>
            </a:r>
            <a:r>
              <a:rPr lang="fr-FR" sz="1600" b="1" dirty="0" smtClean="0">
                <a:solidFill>
                  <a:srgbClr val="17B6AA"/>
                </a:solidFill>
              </a:rPr>
              <a:t> real and </a:t>
            </a:r>
            <a:r>
              <a:rPr lang="fr-FR" sz="1600" b="1" dirty="0" err="1" smtClean="0">
                <a:solidFill>
                  <a:srgbClr val="17B6AA"/>
                </a:solidFill>
              </a:rPr>
              <a:t>should</a:t>
            </a:r>
            <a:r>
              <a:rPr lang="fr-FR" sz="1600" b="1" dirty="0" smtClean="0">
                <a:solidFill>
                  <a:srgbClr val="17B6AA"/>
                </a:solidFill>
              </a:rPr>
              <a:t> </a:t>
            </a:r>
            <a:r>
              <a:rPr lang="fr-FR" sz="1600" b="1" dirty="0" err="1" smtClean="0">
                <a:solidFill>
                  <a:srgbClr val="17B6AA"/>
                </a:solidFill>
              </a:rPr>
              <a:t>be</a:t>
            </a:r>
            <a:r>
              <a:rPr lang="fr-FR" sz="1600" b="1" dirty="0" smtClean="0">
                <a:solidFill>
                  <a:srgbClr val="17B6AA"/>
                </a:solidFill>
              </a:rPr>
              <a:t> </a:t>
            </a:r>
            <a:r>
              <a:rPr lang="fr-FR" sz="1600" b="1" dirty="0" err="1" smtClean="0">
                <a:solidFill>
                  <a:srgbClr val="17B6AA"/>
                </a:solidFill>
              </a:rPr>
              <a:t>heard</a:t>
            </a:r>
            <a:r>
              <a:rPr lang="fr-FR" sz="1600" b="1" dirty="0" smtClean="0">
                <a:solidFill>
                  <a:srgbClr val="17B6AA"/>
                </a:solidFill>
              </a:rPr>
              <a:t>.</a:t>
            </a:r>
            <a:endParaRPr lang="fr-FR" sz="1600" b="1" dirty="0">
              <a:solidFill>
                <a:srgbClr val="17B6AA"/>
              </a:solidFill>
            </a:endParaRPr>
          </a:p>
          <a:p>
            <a:pPr lvl="0">
              <a:buNone/>
            </a:pPr>
            <a:endParaRPr lang="fr-FR" sz="1600" b="1" dirty="0" smtClean="0">
              <a:solidFill>
                <a:srgbClr val="19FFEC"/>
              </a:solidFill>
            </a:endParaRPr>
          </a:p>
          <a:p>
            <a:pPr lvl="0">
              <a:buNone/>
            </a:pPr>
            <a:endParaRPr lang="fr-FR" sz="1600" b="1" dirty="0" smtClean="0">
              <a:solidFill>
                <a:srgbClr val="19FFEC"/>
              </a:solidFill>
            </a:endParaRPr>
          </a:p>
          <a:p>
            <a:pPr lvl="0">
              <a:buNone/>
            </a:pPr>
            <a:r>
              <a:rPr lang="fr-FR" sz="1600" b="1" dirty="0" smtClean="0">
                <a:solidFill>
                  <a:srgbClr val="17B6AA"/>
                </a:solidFill>
              </a:rPr>
              <a:t>So </a:t>
            </a:r>
            <a:r>
              <a:rPr lang="fr-FR" sz="1600" b="1" dirty="0" smtClean="0">
                <a:solidFill>
                  <a:srgbClr val="17B6AA"/>
                </a:solidFill>
              </a:rPr>
              <a:t>us </a:t>
            </a:r>
            <a:r>
              <a:rPr lang="fr-FR" sz="1600" b="1" dirty="0">
                <a:solidFill>
                  <a:srgbClr val="17B6AA"/>
                </a:solidFill>
              </a:rPr>
              <a:t>let </a:t>
            </a:r>
            <a:r>
              <a:rPr lang="fr-FR" sz="1600" b="1" dirty="0" err="1">
                <a:solidFill>
                  <a:srgbClr val="17B6AA"/>
                </a:solidFill>
              </a:rPr>
              <a:t>offer</a:t>
            </a:r>
            <a:r>
              <a:rPr lang="fr-FR" sz="1600" b="1" dirty="0">
                <a:solidFill>
                  <a:srgbClr val="17B6AA"/>
                </a:solidFill>
              </a:rPr>
              <a:t> </a:t>
            </a:r>
            <a:r>
              <a:rPr lang="fr-FR" sz="1600" b="1" dirty="0" smtClean="0">
                <a:solidFill>
                  <a:srgbClr val="17B6AA"/>
                </a:solidFill>
              </a:rPr>
              <a:t>a </a:t>
            </a:r>
            <a:r>
              <a:rPr lang="fr-FR" sz="1600" b="1" dirty="0" smtClean="0">
                <a:solidFill>
                  <a:srgbClr val="17B6AA"/>
                </a:solidFill>
              </a:rPr>
              <a:t>solution</a:t>
            </a:r>
          </a:p>
          <a:p>
            <a:pPr lvl="0">
              <a:buNone/>
            </a:pPr>
            <a:endParaRPr lang="fr-FR" sz="1600" b="1" dirty="0">
              <a:solidFill>
                <a:srgbClr val="17B6AA"/>
              </a:solidFill>
            </a:endParaRPr>
          </a:p>
          <a:p>
            <a:pPr lvl="0">
              <a:buNone/>
            </a:pPr>
            <a:r>
              <a:rPr lang="fr-FR" sz="1600" b="1" dirty="0" smtClean="0">
                <a:solidFill>
                  <a:srgbClr val="17B6AA"/>
                </a:solidFill>
              </a:rPr>
              <a:t>In </a:t>
            </a:r>
            <a:r>
              <a:rPr lang="fr-FR" sz="1600" b="1" dirty="0" err="1" smtClean="0">
                <a:solidFill>
                  <a:srgbClr val="17B6AA"/>
                </a:solidFill>
              </a:rPr>
              <a:t>Moodzr</a:t>
            </a:r>
            <a:r>
              <a:rPr lang="fr-FR" sz="1600" b="1" dirty="0" smtClean="0">
                <a:solidFill>
                  <a:srgbClr val="17B6AA"/>
                </a:solidFill>
              </a:rPr>
              <a:t>, </a:t>
            </a:r>
            <a:r>
              <a:rPr lang="fr-FR" sz="1600" b="1" dirty="0" err="1" smtClean="0">
                <a:solidFill>
                  <a:srgbClr val="17B6AA"/>
                </a:solidFill>
              </a:rPr>
              <a:t>we</a:t>
            </a:r>
            <a:r>
              <a:rPr lang="fr-FR" sz="1600" b="1" dirty="0" smtClean="0">
                <a:solidFill>
                  <a:srgbClr val="17B6AA"/>
                </a:solidFill>
              </a:rPr>
              <a:t> </a:t>
            </a:r>
            <a:r>
              <a:rPr lang="fr-FR" sz="1600" b="1" dirty="0" err="1" smtClean="0">
                <a:solidFill>
                  <a:srgbClr val="17B6AA"/>
                </a:solidFill>
              </a:rPr>
              <a:t>want</a:t>
            </a:r>
            <a:r>
              <a:rPr lang="fr-FR" sz="1600" b="1" dirty="0" smtClean="0">
                <a:solidFill>
                  <a:srgbClr val="17B6AA"/>
                </a:solidFill>
              </a:rPr>
              <a:t> to </a:t>
            </a:r>
            <a:r>
              <a:rPr lang="fr-FR" sz="1600" b="1" dirty="0" err="1" smtClean="0">
                <a:solidFill>
                  <a:srgbClr val="17B6AA"/>
                </a:solidFill>
              </a:rPr>
              <a:t>connect</a:t>
            </a:r>
            <a:r>
              <a:rPr lang="fr-FR" sz="1600" b="1" dirty="0" smtClean="0">
                <a:solidFill>
                  <a:srgbClr val="17B6AA"/>
                </a:solidFill>
              </a:rPr>
              <a:t> people in the real life</a:t>
            </a:r>
            <a:endParaRPr lang="en" sz="1600" b="1" dirty="0">
              <a:solidFill>
                <a:srgbClr val="17B6AA"/>
              </a:solid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ZoneTexte 3"/>
          <p:cNvSpPr txBox="1"/>
          <p:nvPr/>
        </p:nvSpPr>
        <p:spPr>
          <a:xfrm>
            <a:off x="4071128" y="928714"/>
            <a:ext cx="10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Why</a:t>
            </a:r>
            <a:r>
              <a:rPr lang="fr-FR" sz="1800" dirty="0" smtClean="0">
                <a:solidFill>
                  <a:srgbClr val="19FFEC"/>
                </a:solidFill>
                <a:latin typeface="Superclarendon Black Italic"/>
                <a:cs typeface="Superclarendon Black Italic"/>
              </a:rPr>
              <a:t> </a:t>
            </a:r>
            <a:r>
              <a:rPr lang="fr-FR" sz="1800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?</a:t>
            </a:r>
            <a:endParaRPr lang="fr-FR" sz="1800" dirty="0">
              <a:solidFill>
                <a:srgbClr val="17B6AA"/>
              </a:solidFill>
              <a:latin typeface="Superclarendon Black Italic"/>
              <a:cs typeface="Superclarendon Black It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07300" y="1693591"/>
            <a:ext cx="7529400" cy="32144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1400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2.0 </a:t>
            </a:r>
            <a:r>
              <a:rPr lang="fr-FR" sz="1400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Acquaintance</a:t>
            </a:r>
            <a:r>
              <a:rPr lang="fr-FR" sz="1400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cards</a:t>
            </a:r>
            <a:endParaRPr lang="fr-FR" sz="1400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-FR" sz="1400" dirty="0" err="1" smtClean="0">
                <a:latin typeface="Superclarendon Regular"/>
                <a:cs typeface="Superclarendon Regular"/>
              </a:rPr>
              <a:t>C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ards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with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>
                <a:latin typeface="Superclarendon Regular"/>
                <a:cs typeface="Superclarendon Regular"/>
              </a:rPr>
              <a:t>a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smtClean="0">
                <a:latin typeface="Superclarendon Regular"/>
                <a:cs typeface="Superclarendon Regular"/>
              </a:rPr>
              <a:t>catch </a:t>
            </a:r>
            <a:r>
              <a:rPr lang="fr-FR" sz="1400" dirty="0" smtClean="0">
                <a:latin typeface="Superclarendon Regular"/>
                <a:cs typeface="Superclarendon Regular"/>
              </a:rPr>
              <a:t>phrase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which</a:t>
            </a:r>
            <a:r>
              <a:rPr lang="fr-FR" sz="1400" dirty="0" smtClean="0">
                <a:latin typeface="Superclarendon Regular"/>
                <a:cs typeface="Superclarendon Regular"/>
              </a:rPr>
              <a:t> sent us to the profile of the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transmitter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when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we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get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it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behind</a:t>
            </a:r>
            <a:r>
              <a:rPr lang="fr-FR" sz="1400" dirty="0" smtClean="0">
                <a:latin typeface="Superclarendon Regular"/>
                <a:cs typeface="Superclarendon Regular"/>
              </a:rPr>
              <a:t> the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smartphone</a:t>
            </a:r>
            <a:r>
              <a:rPr lang="fr-FR" sz="1400" dirty="0">
                <a:latin typeface="Superclarendon Regular"/>
                <a:cs typeface="Superclarendon Regular"/>
              </a:rPr>
              <a:t> </a:t>
            </a:r>
            <a:r>
              <a:rPr lang="fr-FR" sz="1400" dirty="0" smtClean="0">
                <a:latin typeface="Superclarendon Regular"/>
                <a:cs typeface="Superclarendon Regular"/>
              </a:rPr>
              <a:t>(NFC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technology</a:t>
            </a:r>
            <a:r>
              <a:rPr lang="fr-FR" sz="1400" dirty="0" smtClean="0">
                <a:latin typeface="Superclarendon Regular"/>
                <a:cs typeface="Superclarendon Regular"/>
              </a:rPr>
              <a:t>)</a:t>
            </a:r>
            <a:r>
              <a:rPr lang="fr-FR" sz="1400" dirty="0" smtClean="0">
                <a:latin typeface="Superclarendon Regular"/>
                <a:cs typeface="Superclarendon Regular"/>
              </a:rPr>
              <a:t>, </a:t>
            </a:r>
            <a:r>
              <a:rPr lang="fr-FR" sz="1400" dirty="0" smtClean="0">
                <a:latin typeface="Superclarendon Regular"/>
                <a:cs typeface="Superclarendon Regular"/>
              </a:rPr>
              <a:t>on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Moodzr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app</a:t>
            </a:r>
            <a:r>
              <a:rPr lang="fr-FR" sz="1400" dirty="0" smtClean="0">
                <a:latin typeface="Superclarendon Regular"/>
                <a:cs typeface="Superclarendon Regular"/>
              </a:rPr>
              <a:t>. </a:t>
            </a:r>
            <a:endParaRPr lang="fr-FR" sz="1400" dirty="0">
              <a:latin typeface="Superclarendon Regular"/>
              <a:cs typeface="Superclarendon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-FR" sz="1400" dirty="0" smtClean="0">
                <a:latin typeface="Superclarendon Regular"/>
                <a:cs typeface="Superclarendon Regular"/>
              </a:rPr>
              <a:t>The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card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allows</a:t>
            </a:r>
            <a:r>
              <a:rPr lang="fr-FR" sz="1400" dirty="0" smtClean="0">
                <a:latin typeface="Superclarendon Regular"/>
                <a:cs typeface="Superclarendon Regular"/>
              </a:rPr>
              <a:t> us to enter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into</a:t>
            </a:r>
            <a:r>
              <a:rPr lang="fr-FR" sz="1400" dirty="0" smtClean="0">
                <a:latin typeface="Superclarendon Regular"/>
                <a:cs typeface="Superclarendon Regular"/>
              </a:rPr>
              <a:t> conversation and/or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allow</a:t>
            </a:r>
            <a:r>
              <a:rPr lang="fr-FR" sz="1400" dirty="0" smtClean="0">
                <a:latin typeface="Superclarendon Regular"/>
                <a:cs typeface="Superclarendon Regular"/>
              </a:rPr>
              <a:t> to the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person</a:t>
            </a:r>
            <a:r>
              <a:rPr lang="fr-FR" sz="1400" dirty="0" smtClean="0">
                <a:latin typeface="Superclarendon Regular"/>
                <a:cs typeface="Superclarendon Regular"/>
              </a:rPr>
              <a:t> to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find</a:t>
            </a:r>
            <a:r>
              <a:rPr lang="fr-FR" sz="1400" dirty="0" smtClean="0">
                <a:latin typeface="Superclarendon Regular"/>
                <a:cs typeface="Superclarendon Regular"/>
              </a:rPr>
              <a:t> us on the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app</a:t>
            </a:r>
            <a:r>
              <a:rPr lang="fr-FR" sz="1400" dirty="0" smtClean="0">
                <a:latin typeface="Superclarendon Regular"/>
                <a:cs typeface="Superclarendon Regular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fr-FR" sz="1400" dirty="0" smtClean="0">
              <a:latin typeface="Superclarendon Regular"/>
              <a:cs typeface="Superclarendon Regular"/>
            </a:endParaRPr>
          </a:p>
          <a:p>
            <a:pPr lvl="0" rtl="0">
              <a:spcBef>
                <a:spcPts val="0"/>
              </a:spcBef>
              <a:buNone/>
            </a:pPr>
            <a:endParaRPr lang="fr-FR" sz="1400" dirty="0" smtClean="0">
              <a:latin typeface="Superclarendon Regular"/>
              <a:cs typeface="Superclarendon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-FR" sz="1400" dirty="0" smtClean="0">
                <a:latin typeface="Superclarendon Regular"/>
                <a:cs typeface="Superclarendon Regular"/>
              </a:rPr>
              <a:t>A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funny</a:t>
            </a:r>
            <a:r>
              <a:rPr lang="fr-FR" sz="1400" dirty="0" smtClean="0">
                <a:latin typeface="Superclarendon Regular"/>
                <a:cs typeface="Superclarendon Regular"/>
              </a:rPr>
              <a:t>, real, simple and </a:t>
            </a:r>
            <a:r>
              <a:rPr lang="fr-FR" sz="1400" dirty="0" smtClean="0">
                <a:latin typeface="Superclarendon Regular"/>
                <a:cs typeface="Superclarendon Regular"/>
              </a:rPr>
              <a:t>new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way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smtClean="0">
                <a:latin typeface="Superclarendon Regular"/>
                <a:cs typeface="Superclarendon Regular"/>
              </a:rPr>
              <a:t>to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adress</a:t>
            </a:r>
            <a:r>
              <a:rPr lang="fr-FR" sz="1400" dirty="0" smtClean="0">
                <a:latin typeface="Superclarendon Regular"/>
                <a:cs typeface="Superclarendon Regular"/>
              </a:rPr>
              <a:t> a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person</a:t>
            </a:r>
            <a:r>
              <a:rPr lang="fr-FR" sz="1400" dirty="0" smtClean="0">
                <a:latin typeface="Superclarendon Regular"/>
                <a:cs typeface="Superclarendon Regular"/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1400" dirty="0" err="1" smtClean="0">
                <a:latin typeface="Superclarendon Regular"/>
                <a:cs typeface="Superclarendon Regular"/>
              </a:rPr>
              <a:t>We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also</a:t>
            </a:r>
            <a:r>
              <a:rPr lang="fr-FR" sz="1400" dirty="0" smtClean="0">
                <a:latin typeface="Superclarendon Regular"/>
                <a:cs typeface="Superclarendon Regular"/>
              </a:rPr>
              <a:t> help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womens</a:t>
            </a:r>
            <a:r>
              <a:rPr lang="fr-FR" sz="1400" dirty="0" smtClean="0">
                <a:latin typeface="Superclarendon Regular"/>
                <a:cs typeface="Superclarendon Regular"/>
              </a:rPr>
              <a:t> to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be</a:t>
            </a:r>
            <a:r>
              <a:rPr lang="fr-FR" sz="1400" dirty="0" smtClean="0">
                <a:latin typeface="Superclarendon Regular"/>
                <a:cs typeface="Superclarendon Regular"/>
              </a:rPr>
              <a:t> active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while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remaining</a:t>
            </a:r>
            <a:r>
              <a:rPr lang="fr-FR" sz="1400" dirty="0" smtClean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elegant</a:t>
            </a:r>
            <a:r>
              <a:rPr lang="fr-FR" sz="1400" dirty="0" smtClean="0">
                <a:latin typeface="Superclarendon Regular"/>
                <a:cs typeface="Superclarendon Regular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fr-FR" sz="1400" dirty="0">
              <a:latin typeface="Superclarendon Regular"/>
              <a:cs typeface="Superclarendon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-FR" sz="1400" dirty="0" err="1" smtClean="0">
                <a:latin typeface="Superclarendon Regular"/>
                <a:cs typeface="Superclarendon Regular"/>
              </a:rPr>
              <a:t>We</a:t>
            </a:r>
            <a:r>
              <a:rPr lang="fr-FR" sz="1400" dirty="0" smtClean="0">
                <a:latin typeface="Superclarendon Regular"/>
                <a:cs typeface="Superclarendon Regular"/>
              </a:rPr>
              <a:t> put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human</a:t>
            </a:r>
            <a:r>
              <a:rPr lang="fr-FR" sz="1400" dirty="0">
                <a:latin typeface="Superclarendon Regular"/>
                <a:cs typeface="Superclarendon Regular"/>
              </a:rPr>
              <a:t>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at</a:t>
            </a:r>
            <a:r>
              <a:rPr lang="fr-FR" sz="1400" dirty="0" smtClean="0">
                <a:latin typeface="Superclarendon Regular"/>
                <a:cs typeface="Superclarendon Regular"/>
              </a:rPr>
              <a:t> the center of </a:t>
            </a:r>
            <a:r>
              <a:rPr lang="fr-FR" sz="1400" dirty="0" err="1" smtClean="0">
                <a:latin typeface="Superclarendon Regular"/>
                <a:cs typeface="Superclarendon Regular"/>
              </a:rPr>
              <a:t>our</a:t>
            </a:r>
            <a:r>
              <a:rPr lang="fr-FR" sz="1400" dirty="0" smtClean="0">
                <a:latin typeface="Superclarendon Regular"/>
                <a:cs typeface="Superclarendon Regular"/>
              </a:rPr>
              <a:t> solution</a:t>
            </a:r>
            <a:endParaRPr lang="fr-FR" sz="1400" dirty="0" smtClean="0">
              <a:latin typeface="Superclarendon Regular"/>
              <a:cs typeface="Superclarendon Regular"/>
            </a:endParaRPr>
          </a:p>
          <a:p>
            <a:pPr lvl="0" rtl="0">
              <a:spcBef>
                <a:spcPts val="0"/>
              </a:spcBef>
              <a:buNone/>
            </a:pPr>
            <a:endParaRPr lang="fr-FR" sz="1400" dirty="0" smtClean="0">
              <a:solidFill>
                <a:schemeClr val="bg1"/>
              </a:solidFill>
              <a:latin typeface="Superclarendon Regular"/>
              <a:cs typeface="Superclarendon Regular"/>
            </a:endParaRPr>
          </a:p>
          <a:p>
            <a:pPr lvl="0" rtl="0">
              <a:spcBef>
                <a:spcPts val="0"/>
              </a:spcBef>
              <a:buNone/>
            </a:pPr>
            <a:endParaRPr lang="en" sz="1400" dirty="0">
              <a:latin typeface="Superclarendon Regular"/>
              <a:cs typeface="Superclarendon Regular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How ?</a:t>
            </a:r>
            <a:endParaRPr lang="en" dirty="0">
              <a:solidFill>
                <a:srgbClr val="17B6AA"/>
              </a:solidFill>
              <a:latin typeface="Superclarendon Black Italic"/>
              <a:cs typeface="Superclarendon Black Italic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pic>
        <p:nvPicPr>
          <p:cNvPr id="2" name="Image 1" descr="208763_190776590966254_1694120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12" y="0"/>
            <a:ext cx="5148310" cy="2781906"/>
          </a:xfrm>
          <a:prstGeom prst="rect">
            <a:avLst/>
          </a:prstGeom>
        </p:spPr>
      </p:pic>
      <p:pic>
        <p:nvPicPr>
          <p:cNvPr id="3" name="Image 2" descr="Don_tSayNo_INSTAWEB_grand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434"/>
            <a:ext cx="5123998" cy="266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07300" y="1042744"/>
            <a:ext cx="7529400" cy="3817945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17B6AA"/>
                </a:solidFill>
                <a:latin typeface="Superclarendon Regular"/>
                <a:cs typeface="Superclarendon Regular"/>
              </a:rPr>
              <a:t>No 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phone </a:t>
            </a:r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number</a:t>
            </a:r>
            <a:endParaRPr lang="fr-FR" dirty="0" smtClean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lvl="0">
              <a:buNone/>
            </a:pPr>
            <a:r>
              <a:rPr lang="fr-FR" dirty="0">
                <a:solidFill>
                  <a:srgbClr val="17B6AA"/>
                </a:solidFill>
                <a:latin typeface="Superclarendon Regular"/>
                <a:cs typeface="Superclarendon Regular"/>
              </a:rPr>
              <a:t>N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o </a:t>
            </a:r>
            <a:r>
              <a:rPr lang="fr-FR" dirty="0" err="1">
                <a:solidFill>
                  <a:srgbClr val="17B6AA"/>
                </a:solidFill>
                <a:latin typeface="Superclarendon Regular"/>
                <a:cs typeface="Superclarendon Regular"/>
              </a:rPr>
              <a:t>personal</a:t>
            </a:r>
            <a:r>
              <a:rPr lang="fr-FR" dirty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data </a:t>
            </a:r>
            <a:endParaRPr lang="fr-FR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lvl="0">
              <a:buNone/>
            </a:pPr>
            <a:r>
              <a:rPr lang="fr-FR" dirty="0">
                <a:solidFill>
                  <a:srgbClr val="17B6AA"/>
                </a:solidFill>
                <a:latin typeface="Superclarendon Regular"/>
                <a:cs typeface="Superclarendon Regular"/>
              </a:rPr>
              <a:t>N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o </a:t>
            </a:r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geolocation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endParaRPr lang="fr-FR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lvl="0">
              <a:buNone/>
            </a:pPr>
            <a:r>
              <a:rPr lang="fr-FR" dirty="0">
                <a:solidFill>
                  <a:srgbClr val="17B6AA"/>
                </a:solidFill>
                <a:latin typeface="Superclarendon Regular"/>
                <a:cs typeface="Superclarendon Regular"/>
              </a:rPr>
              <a:t>N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o </a:t>
            </a:r>
            <a:r>
              <a:rPr lang="fr-FR" dirty="0" err="1">
                <a:solidFill>
                  <a:srgbClr val="17B6AA"/>
                </a:solidFill>
                <a:latin typeface="Superclarendon Regular"/>
                <a:cs typeface="Superclarendon Regular"/>
              </a:rPr>
              <a:t>fake</a:t>
            </a:r>
            <a:r>
              <a:rPr lang="fr-FR" dirty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account</a:t>
            </a:r>
            <a:endParaRPr lang="fr-FR" dirty="0" smtClean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lvl="0">
              <a:buNone/>
            </a:pPr>
            <a:r>
              <a:rPr lang="is-IS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…</a:t>
            </a:r>
            <a:r>
              <a:rPr lang="is-IS" dirty="0">
                <a:solidFill>
                  <a:srgbClr val="17B6AA"/>
                </a:solidFill>
                <a:latin typeface="Superclarendon Regular"/>
                <a:cs typeface="Superclarendon Regular"/>
              </a:rPr>
              <a:t>and especially no regrets</a:t>
            </a:r>
            <a:endParaRPr lang="fr-FR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lvl="0" algn="ctr">
              <a:buNone/>
            </a:pPr>
            <a:endParaRPr lang="fr-FR" sz="3200" dirty="0" smtClean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lvl="0" algn="ctr">
              <a:buNone/>
            </a:pPr>
            <a:endParaRPr lang="fr-FR" sz="3200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lvl="0" algn="ctr">
              <a:buNone/>
            </a:pPr>
            <a:r>
              <a:rPr lang="fr-FR" sz="3200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Just </a:t>
            </a:r>
            <a:r>
              <a:rPr lang="fr-FR" sz="3200" dirty="0">
                <a:solidFill>
                  <a:srgbClr val="17B6AA"/>
                </a:solidFill>
                <a:latin typeface="Superclarendon Regular"/>
                <a:cs typeface="Superclarendon Regular"/>
              </a:rPr>
              <a:t>the real life</a:t>
            </a:r>
          </a:p>
          <a:p>
            <a:endParaRPr lang="fr-FR" dirty="0">
              <a:solidFill>
                <a:srgbClr val="19FFEC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 algn="ctr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124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_0001_IMG_5864.jpg"/>
          <p:cNvPicPr preferRelativeResize="0"/>
          <p:nvPr/>
        </p:nvPicPr>
        <p:blipFill rotWithShape="1">
          <a:blip r:embed="rId3">
            <a:alphaModFix amt="16000"/>
          </a:blip>
          <a:srcRect t="22241" b="6991"/>
          <a:stretch/>
        </p:blipFill>
        <p:spPr>
          <a:xfrm>
            <a:off x="335225" y="329575"/>
            <a:ext cx="8473825" cy="44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2430599" y="1348601"/>
            <a:ext cx="4357831" cy="32930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2600" dirty="0" smtClean="0">
                <a:latin typeface="Superclarendon Black Italic"/>
                <a:cs typeface="Superclarendon Black Italic"/>
              </a:rPr>
              <a:t>« An acquaintance that begins with a compliment is sure to develop into a real friendship »</a:t>
            </a:r>
          </a:p>
          <a:p>
            <a:pPr lvl="0" algn="r" rtl="0">
              <a:spcBef>
                <a:spcPts val="0"/>
              </a:spcBef>
              <a:buNone/>
            </a:pPr>
            <a:endParaRPr lang="fr-FR" sz="2000" dirty="0" smtClean="0">
              <a:solidFill>
                <a:srgbClr val="E8C588"/>
              </a:solidFill>
              <a:latin typeface="Superclarendon Black Italic"/>
              <a:cs typeface="Superclarendon Black Italic"/>
            </a:endParaRPr>
          </a:p>
          <a:p>
            <a:pPr lvl="0" algn="r" rtl="0">
              <a:spcBef>
                <a:spcPts val="0"/>
              </a:spcBef>
              <a:buNone/>
            </a:pPr>
            <a:r>
              <a:rPr lang="fr-FR" sz="2000" dirty="0" smtClean="0">
                <a:solidFill>
                  <a:srgbClr val="17B6AA"/>
                </a:solidFill>
                <a:latin typeface="Superclarendon Black Italic"/>
                <a:cs typeface="Superclarendon Black Italic"/>
              </a:rPr>
              <a:t>Oscar Wilde</a:t>
            </a:r>
            <a:endParaRPr lang="en" sz="2000" dirty="0">
              <a:solidFill>
                <a:srgbClr val="17B6AA"/>
              </a:solidFill>
              <a:latin typeface="Superclarendon Black Italic"/>
              <a:cs typeface="Superclarendon Black Italic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297658" y="510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3062" y="1404503"/>
            <a:ext cx="7529400" cy="2667967"/>
          </a:xfrm>
        </p:spPr>
        <p:txBody>
          <a:bodyPr/>
          <a:lstStyle/>
          <a:p>
            <a:pPr algn="ctr">
              <a:buNone/>
            </a:pPr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Moodzr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wants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to </a:t>
            </a:r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disrupt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the meeting </a:t>
            </a:r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market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, not the online </a:t>
            </a:r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dating</a:t>
            </a:r>
            <a:r>
              <a:rPr lang="fr-FR" dirty="0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 </a:t>
            </a:r>
            <a:r>
              <a:rPr lang="fr-FR" dirty="0" err="1" smtClean="0">
                <a:solidFill>
                  <a:srgbClr val="17B6AA"/>
                </a:solidFill>
                <a:latin typeface="Superclarendon Regular"/>
                <a:cs typeface="Superclarendon Regular"/>
              </a:rPr>
              <a:t>market</a:t>
            </a:r>
            <a:endParaRPr lang="fr-FR" dirty="0">
              <a:solidFill>
                <a:srgbClr val="17B6AA"/>
              </a:solidFill>
              <a:latin typeface="Superclarendon Regular"/>
              <a:cs typeface="Superclarendon Regular"/>
            </a:endParaRPr>
          </a:p>
          <a:p>
            <a:pPr algn="ctr">
              <a:buNone/>
            </a:pPr>
            <a:endParaRPr lang="fr-FR" sz="1800" dirty="0" smtClean="0">
              <a:solidFill>
                <a:srgbClr val="19FFEC"/>
              </a:solidFill>
              <a:latin typeface="Superclarendon Regular"/>
              <a:cs typeface="Superclarendon Regular"/>
            </a:endParaRPr>
          </a:p>
          <a:p>
            <a:pPr algn="ctr">
              <a:buNone/>
            </a:pPr>
            <a:endParaRPr lang="fr-FR" sz="1800" dirty="0">
              <a:solidFill>
                <a:srgbClr val="19FFEC"/>
              </a:solidFill>
              <a:latin typeface="Superclarendon Regular"/>
              <a:cs typeface="Superclarendon Regular"/>
            </a:endParaRPr>
          </a:p>
          <a:p>
            <a:pPr>
              <a:buNone/>
            </a:pPr>
            <a:r>
              <a:rPr lang="fr-FR" sz="1600" dirty="0" smtClean="0">
                <a:latin typeface="Superclarendon Regular"/>
                <a:cs typeface="Superclarendon Regular"/>
              </a:rPr>
              <a:t>The meeting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can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be</a:t>
            </a:r>
            <a:r>
              <a:rPr lang="fr-FR" sz="1600" dirty="0" smtClean="0">
                <a:latin typeface="Superclarendon Regular"/>
                <a:cs typeface="Superclarendon Regular"/>
              </a:rPr>
              <a:t>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lovely</a:t>
            </a:r>
            <a:r>
              <a:rPr lang="fr-FR" sz="1600" dirty="0" smtClean="0">
                <a:latin typeface="Superclarendon Regular"/>
                <a:cs typeface="Superclarendon Regular"/>
              </a:rPr>
              <a:t>,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friendly</a:t>
            </a:r>
            <a:r>
              <a:rPr lang="fr-FR" sz="1600" dirty="0" smtClean="0">
                <a:latin typeface="Superclarendon Regular"/>
                <a:cs typeface="Superclarendon Regular"/>
              </a:rPr>
              <a:t> and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professional</a:t>
            </a:r>
            <a:r>
              <a:rPr lang="fr-FR" sz="1600" dirty="0" smtClean="0">
                <a:latin typeface="Superclarendon Regular"/>
                <a:cs typeface="Superclarendon Regular"/>
              </a:rPr>
              <a:t>, the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most</a:t>
            </a:r>
            <a:r>
              <a:rPr lang="fr-FR" sz="1600" dirty="0" smtClean="0">
                <a:latin typeface="Superclarendon Regular"/>
                <a:cs typeface="Superclarendon Regular"/>
              </a:rPr>
              <a:t> important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is</a:t>
            </a:r>
            <a:r>
              <a:rPr lang="fr-FR" sz="1600" dirty="0" smtClean="0">
                <a:latin typeface="Superclarendon Regular"/>
                <a:cs typeface="Superclarendon Regular"/>
              </a:rPr>
              <a:t> to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keep</a:t>
            </a:r>
            <a:r>
              <a:rPr lang="fr-FR" sz="1600" dirty="0" smtClean="0">
                <a:latin typeface="Superclarendon Regular"/>
                <a:cs typeface="Superclarendon Regular"/>
              </a:rPr>
              <a:t> in </a:t>
            </a:r>
            <a:r>
              <a:rPr lang="fr-FR" sz="1600" dirty="0" err="1" smtClean="0">
                <a:latin typeface="Superclarendon Regular"/>
                <a:cs typeface="Superclarendon Regular"/>
              </a:rPr>
              <a:t>touch</a:t>
            </a:r>
            <a:endParaRPr lang="fr-FR" sz="1600" dirty="0" smtClean="0">
              <a:latin typeface="Superclarendon Regular"/>
              <a:cs typeface="Superclarendon Regular"/>
            </a:endParaRPr>
          </a:p>
          <a:p>
            <a:pPr algn="ctr">
              <a:buNone/>
            </a:pPr>
            <a:endParaRPr lang="fr-FR" dirty="0">
              <a:solidFill>
                <a:srgbClr val="19FFEC"/>
              </a:solidFill>
              <a:latin typeface="Superclarendon Regular"/>
              <a:cs typeface="Superclarendon Regula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 algn="ctr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3766683"/>
      </p:ext>
    </p:extLst>
  </p:cSld>
  <p:clrMapOvr>
    <a:masterClrMapping/>
  </p:clrMapOvr>
</p:sld>
</file>

<file path=ppt/theme/theme1.xml><?xml version="1.0" encoding="utf-8"?>
<a:theme xmlns:a="http://schemas.openxmlformats.org/drawingml/2006/main" name="Rosalin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554</Words>
  <Application>Microsoft Macintosh PowerPoint</Application>
  <PresentationFormat>Présentation à l'écran (16:9)</PresentationFormat>
  <Paragraphs>128</Paragraphs>
  <Slides>22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Rosalind template</vt:lpstr>
      <vt:lpstr>Moodzr</vt:lpstr>
      <vt:lpstr>Vision</vt:lpstr>
      <vt:lpstr>Introduction</vt:lpstr>
      <vt:lpstr>Présentation PowerPoint</vt:lpstr>
      <vt:lpstr>How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Our process is easy</vt:lpstr>
      <vt:lpstr>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Heeey</dc:title>
  <cp:lastModifiedBy>Bilel El haiel</cp:lastModifiedBy>
  <cp:revision>72</cp:revision>
  <dcterms:modified xsi:type="dcterms:W3CDTF">2017-01-10T15:33:35Z</dcterms:modified>
</cp:coreProperties>
</file>