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85" r:id="rId3"/>
    <p:sldId id="257" r:id="rId4"/>
    <p:sldId id="258" r:id="rId5"/>
    <p:sldId id="262" r:id="rId6"/>
    <p:sldId id="263" r:id="rId7"/>
    <p:sldId id="264" r:id="rId8"/>
    <p:sldId id="266" r:id="rId9"/>
    <p:sldId id="267" r:id="rId10"/>
    <p:sldId id="269" r:id="rId11"/>
    <p:sldId id="270" r:id="rId12"/>
    <p:sldId id="259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0" r:id="rId22"/>
    <p:sldId id="280" r:id="rId23"/>
    <p:sldId id="281" r:id="rId24"/>
    <p:sldId id="282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0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C8603-358F-42C6-BDB4-CEEDCBD1ACCC}" type="datetimeFigureOut">
              <a:rPr lang="es-ES" smtClean="0"/>
              <a:t>09/02/2017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A23E7-36DE-43FE-8D21-CD71E22805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10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CODESQP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327515" cy="3329580"/>
          </a:xfrm>
        </p:spPr>
        <p:txBody>
          <a:bodyPr/>
          <a:lstStyle/>
          <a:p>
            <a:r>
              <a:rPr lang="es-ES" sz="9600" dirty="0"/>
              <a:t>QP CODES LLC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PITch</a:t>
            </a:r>
            <a:r>
              <a:rPr lang="es-ES" dirty="0"/>
              <a:t> </a:t>
            </a:r>
            <a:r>
              <a:rPr lang="es-ES" dirty="0" err="1"/>
              <a:t>deck</a:t>
            </a:r>
            <a:r>
              <a:rPr lang="es-ES" dirty="0"/>
              <a:t> 2017 | new jersey, usa.</a:t>
            </a:r>
          </a:p>
        </p:txBody>
      </p:sp>
    </p:spTree>
    <p:extLst>
      <p:ext uri="{BB962C8B-B14F-4D97-AF65-F5344CB8AC3E}">
        <p14:creationId xmlns:p14="http://schemas.microsoft.com/office/powerpoint/2010/main" val="4076472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4280" y="0"/>
            <a:ext cx="9404723" cy="1400530"/>
          </a:xfrm>
        </p:spPr>
        <p:txBody>
          <a:bodyPr/>
          <a:lstStyle/>
          <a:p>
            <a:r>
              <a:rPr lang="es-ES" sz="8800" b="1" dirty="0">
                <a:solidFill>
                  <a:schemeClr val="tx2">
                    <a:alpha val="30000"/>
                  </a:schemeClr>
                </a:solidFill>
              </a:rPr>
              <a:t>BILL PAYMENTS</a:t>
            </a:r>
            <a:endParaRPr lang="es-ES" sz="8800" dirty="0"/>
          </a:p>
        </p:txBody>
      </p:sp>
      <p:sp>
        <p:nvSpPr>
          <p:cNvPr id="7" name="CuadroTexto 6"/>
          <p:cNvSpPr txBox="1"/>
          <p:nvPr/>
        </p:nvSpPr>
        <p:spPr>
          <a:xfrm>
            <a:off x="2591076" y="0"/>
            <a:ext cx="1292662" cy="6416842"/>
          </a:xfrm>
          <a:prstGeom prst="rect">
            <a:avLst/>
          </a:prstGeom>
          <a:noFill/>
        </p:spPr>
        <p:txBody>
          <a:bodyPr vert="vert270" wrap="square" rtlCol="0" anchor="ctr" anchorCtr="0">
            <a:spAutoFit/>
          </a:bodyPr>
          <a:lstStyle/>
          <a:p>
            <a:r>
              <a:rPr lang="es-ES" sz="7200" b="1" i="1" dirty="0"/>
              <a:t>EXAMPLE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5328" y="1256151"/>
            <a:ext cx="4561344" cy="8404237"/>
          </a:xfrm>
        </p:spPr>
      </p:pic>
    </p:spTree>
    <p:extLst>
      <p:ext uri="{BB962C8B-B14F-4D97-AF65-F5344CB8AC3E}">
        <p14:creationId xmlns:p14="http://schemas.microsoft.com/office/powerpoint/2010/main" val="328384181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8936" y="-144578"/>
            <a:ext cx="9404723" cy="1400530"/>
          </a:xfrm>
        </p:spPr>
        <p:txBody>
          <a:bodyPr/>
          <a:lstStyle/>
          <a:p>
            <a:pPr algn="ctr"/>
            <a:r>
              <a:rPr lang="es-ES" sz="9600" b="1" dirty="0">
                <a:solidFill>
                  <a:schemeClr val="tx1">
                    <a:alpha val="30000"/>
                  </a:schemeClr>
                </a:solidFill>
              </a:rPr>
              <a:t>PROBLEMS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702864" y="3343519"/>
            <a:ext cx="10809389" cy="4094364"/>
          </a:xfrm>
        </p:spPr>
        <p:txBody>
          <a:bodyPr rIns="0" anchor="b">
            <a:normAutofit fontScale="62500" lnSpcReduction="20000"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s-ES" sz="9600" i="1" dirty="0"/>
              <a:t>		</a:t>
            </a:r>
            <a:r>
              <a:rPr lang="es-ES" sz="9600" b="1" i="1" dirty="0"/>
              <a:t>PAYMENTS</a:t>
            </a:r>
          </a:p>
          <a:p>
            <a:pPr marL="1943100" lvl="3" indent="-685800">
              <a:buFont typeface="Wingdings" panose="05000000000000000000" pitchFamily="2" charset="2"/>
              <a:buChar char="v"/>
            </a:pPr>
            <a:r>
              <a:rPr lang="es-ES" sz="4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Leelawadee" panose="020B0502040204020203" pitchFamily="34" charset="-34"/>
              </a:rPr>
              <a:t>NFC PAYMENTS</a:t>
            </a:r>
          </a:p>
          <a:p>
            <a:pPr marL="1943100" lvl="3" indent="-685800">
              <a:buFont typeface="Wingdings" panose="05000000000000000000" pitchFamily="2" charset="2"/>
              <a:buChar char="v"/>
            </a:pPr>
            <a:r>
              <a:rPr lang="es-ES" sz="4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Leelawadee" panose="020B0502040204020203" pitchFamily="34" charset="-34"/>
              </a:rPr>
              <a:t>BILL PAYMENTS</a:t>
            </a:r>
          </a:p>
          <a:p>
            <a:pPr marL="1714500" lvl="3" indent="-457200">
              <a:buFont typeface="Wingdings" panose="05000000000000000000" pitchFamily="2" charset="2"/>
              <a:buChar char="§"/>
            </a:pPr>
            <a:endParaRPr lang="es-ES" sz="3800" i="1" dirty="0"/>
          </a:p>
          <a:p>
            <a:pPr marL="400050" lvl="1" indent="0">
              <a:buNone/>
            </a:pPr>
            <a:r>
              <a:rPr lang="es-ES" sz="9600" b="1" i="1" dirty="0"/>
              <a:t>		</a:t>
            </a:r>
            <a:endParaRPr lang="es-ES" sz="4600" i="1" dirty="0"/>
          </a:p>
          <a:p>
            <a:pPr marL="400050" lvl="1" indent="0">
              <a:buNone/>
            </a:pPr>
            <a:r>
              <a:rPr lang="es-ES" sz="9600" b="1" i="1" dirty="0"/>
              <a:t>		</a:t>
            </a:r>
            <a:endParaRPr lang="es-ES" sz="4200" i="1" dirty="0"/>
          </a:p>
          <a:p>
            <a:pPr marL="400050" lvl="1" indent="0">
              <a:buNone/>
            </a:pPr>
            <a:endParaRPr lang="es-ES" sz="2800" i="1" dirty="0"/>
          </a:p>
          <a:p>
            <a:pPr marL="742950" indent="-742950">
              <a:buFont typeface="+mj-lt"/>
              <a:buAutoNum type="arabicPeriod"/>
            </a:pPr>
            <a:endParaRPr lang="es-ES" sz="44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8331060" y="2582614"/>
            <a:ext cx="5603861" cy="1692771"/>
          </a:xfrm>
          <a:prstGeom prst="rect">
            <a:avLst/>
          </a:prstGeom>
          <a:noFill/>
        </p:spPr>
        <p:txBody>
          <a:bodyPr wrap="square" lIns="0" tIns="0" bIns="0" numCol="1" rtlCol="0">
            <a:spAutoFit/>
          </a:bodyPr>
          <a:lstStyle/>
          <a:p>
            <a:pPr marL="144000" lvl="1"/>
            <a:r>
              <a:rPr lang="es-ES" sz="5400" b="1" i="1" dirty="0"/>
              <a:t>C. CARDS</a:t>
            </a:r>
          </a:p>
          <a:p>
            <a:pPr marL="1058400" lvl="2" indent="-4572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E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</a:t>
            </a:r>
          </a:p>
          <a:p>
            <a:pPr marL="1058400" lvl="2" indent="-4572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E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FRAUD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268694" y="3047999"/>
            <a:ext cx="0" cy="1057978"/>
          </a:xfrm>
          <a:prstGeom prst="line">
            <a:avLst/>
          </a:prstGeom>
          <a:ln>
            <a:solidFill>
              <a:schemeClr val="tx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8053594" y="2900011"/>
            <a:ext cx="0" cy="1057978"/>
          </a:xfrm>
          <a:prstGeom prst="line">
            <a:avLst/>
          </a:prstGeom>
          <a:ln>
            <a:solidFill>
              <a:schemeClr val="tx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4546160" y="2490280"/>
            <a:ext cx="34818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7150"/>
            <a:r>
              <a:rPr lang="es-ES" sz="6000" b="1" i="1" dirty="0">
                <a:latin typeface="+mj-lt"/>
              </a:rPr>
              <a:t>CHECKS</a:t>
            </a:r>
          </a:p>
          <a:p>
            <a:pPr marL="857250" lvl="1" indent="-4572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E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&amp; TIME</a:t>
            </a:r>
          </a:p>
          <a:p>
            <a:pPr marL="857250" lvl="1" indent="-4572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E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FRAUD</a:t>
            </a:r>
          </a:p>
        </p:txBody>
      </p:sp>
    </p:spTree>
    <p:extLst>
      <p:ext uri="{BB962C8B-B14F-4D97-AF65-F5344CB8AC3E}">
        <p14:creationId xmlns:p14="http://schemas.microsoft.com/office/powerpoint/2010/main" val="47595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3638" y="0"/>
            <a:ext cx="9404723" cy="1400530"/>
          </a:xfrm>
        </p:spPr>
        <p:txBody>
          <a:bodyPr/>
          <a:lstStyle/>
          <a:p>
            <a:pPr algn="ctr"/>
            <a:r>
              <a:rPr lang="es-ES" sz="9600" b="1" dirty="0">
                <a:solidFill>
                  <a:schemeClr val="tx1">
                    <a:alpha val="30000"/>
                  </a:schemeClr>
                </a:solidFill>
              </a:rPr>
              <a:t>CREDIT CARDS</a:t>
            </a:r>
            <a:endParaRPr lang="es-ES" sz="9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83833" y="2165212"/>
            <a:ext cx="8946541" cy="4195481"/>
          </a:xfrm>
        </p:spPr>
        <p:txBody>
          <a:bodyPr/>
          <a:lstStyle/>
          <a:p>
            <a:pPr marL="1600200" lvl="1" indent="-1143000">
              <a:buClr>
                <a:schemeClr val="bg2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</a:pPr>
            <a:r>
              <a:rPr lang="es-ES" sz="7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</a:t>
            </a:r>
          </a:p>
          <a:p>
            <a:pPr marL="1600200" lvl="1" indent="-1143000">
              <a:buClr>
                <a:schemeClr val="bg2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</a:pPr>
            <a:r>
              <a:rPr lang="es-ES" sz="7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FRAUD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9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04293" y="0"/>
            <a:ext cx="9404723" cy="1400530"/>
          </a:xfrm>
        </p:spPr>
        <p:txBody>
          <a:bodyPr/>
          <a:lstStyle/>
          <a:p>
            <a:pPr algn="ctr"/>
            <a:r>
              <a:rPr lang="es-ES" sz="8800" b="1" dirty="0">
                <a:solidFill>
                  <a:schemeClr val="tx1">
                    <a:alpha val="30000"/>
                  </a:schemeClr>
                </a:solidFill>
              </a:rPr>
              <a:t>COST</a:t>
            </a:r>
            <a:endParaRPr lang="es-ES" sz="8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1339" y="2117559"/>
            <a:ext cx="11529322" cy="4612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Yearly only in the US 1.5 billion credit cards are made. </a:t>
            </a:r>
          </a:p>
          <a:p>
            <a:pPr marL="0" indent="0" algn="ctr">
              <a:buNone/>
            </a:pP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cost of them cards are from</a:t>
            </a:r>
          </a:p>
          <a:p>
            <a:pPr marL="0" indent="0" algn="ctr">
              <a:buNone/>
            </a:pP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TO 4 $ WITH CHIP AND NFC</a:t>
            </a:r>
            <a:endParaRPr lang="es-ES" sz="36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60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99165" y="164892"/>
            <a:ext cx="9404723" cy="1400530"/>
          </a:xfrm>
        </p:spPr>
        <p:txBody>
          <a:bodyPr/>
          <a:lstStyle/>
          <a:p>
            <a:pPr algn="ctr"/>
            <a:r>
              <a:rPr lang="es-ES" sz="8800" b="1" dirty="0">
                <a:solidFill>
                  <a:schemeClr val="tx1">
                    <a:alpha val="30000"/>
                  </a:schemeClr>
                </a:solidFill>
              </a:rPr>
              <a:t>COST</a:t>
            </a:r>
            <a:endParaRPr lang="es-ES" sz="8800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1103312" y="2052918"/>
            <a:ext cx="10767846" cy="3818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Banks also need to </a:t>
            </a:r>
            <a:r>
              <a:rPr lang="en-US"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 card readers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ATMs, </a:t>
            </a:r>
            <a:r>
              <a:rPr lang="en-US"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NFC Receivers 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 to use the credit cards.</a:t>
            </a:r>
          </a:p>
          <a:p>
            <a:pPr marL="0" indent="0" algn="r">
              <a:buNone/>
            </a:pP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This can </a:t>
            </a:r>
            <a:r>
              <a:rPr lang="en-US"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 spending 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 the annual profits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s-E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763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3092" y="62714"/>
            <a:ext cx="9404723" cy="1400530"/>
          </a:xfrm>
        </p:spPr>
        <p:txBody>
          <a:bodyPr/>
          <a:lstStyle/>
          <a:p>
            <a:pPr algn="ctr"/>
            <a:r>
              <a:rPr lang="es-ES" sz="8800" b="1" dirty="0">
                <a:solidFill>
                  <a:schemeClr val="tx1">
                    <a:alpha val="30000"/>
                  </a:schemeClr>
                </a:solidFill>
              </a:rPr>
              <a:t>COST</a:t>
            </a:r>
            <a:endParaRPr lang="es-ES" sz="8800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715" y="1718438"/>
            <a:ext cx="5766285" cy="33508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223" y="1638252"/>
            <a:ext cx="4888462" cy="35111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CuadroTexto 11"/>
          <p:cNvSpPr txBox="1"/>
          <p:nvPr/>
        </p:nvSpPr>
        <p:spPr>
          <a:xfrm>
            <a:off x="1592605" y="5499459"/>
            <a:ext cx="1045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ATM CARD READERS</a:t>
            </a:r>
          </a:p>
        </p:txBody>
      </p:sp>
    </p:spTree>
    <p:extLst>
      <p:ext uri="{BB962C8B-B14F-4D97-AF65-F5344CB8AC3E}">
        <p14:creationId xmlns:p14="http://schemas.microsoft.com/office/powerpoint/2010/main" val="234565034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44333" y="-112295"/>
            <a:ext cx="9404723" cy="1400530"/>
          </a:xfrm>
        </p:spPr>
        <p:txBody>
          <a:bodyPr/>
          <a:lstStyle/>
          <a:p>
            <a:pPr algn="ctr"/>
            <a:r>
              <a:rPr lang="es-ES" sz="9600" b="1" dirty="0">
                <a:solidFill>
                  <a:schemeClr val="tx1">
                    <a:alpha val="30000"/>
                  </a:schemeClr>
                </a:solidFill>
              </a:rPr>
              <a:t>COST</a:t>
            </a:r>
            <a:endParaRPr lang="es-ES" sz="96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420219" y="1498974"/>
            <a:ext cx="9217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NFC</a:t>
            </a:r>
          </a:p>
          <a:p>
            <a:r>
              <a:rPr lang="es-ES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</a:t>
            </a:r>
          </a:p>
          <a:p>
            <a:r>
              <a:rPr lang="es-ES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READERS</a:t>
            </a: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371" y="915480"/>
            <a:ext cx="3146821" cy="4195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333" y="953681"/>
            <a:ext cx="3091745" cy="4119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CuadroTexto 13"/>
          <p:cNvSpPr txBox="1"/>
          <p:nvPr/>
        </p:nvSpPr>
        <p:spPr>
          <a:xfrm>
            <a:off x="2582779" y="5500651"/>
            <a:ext cx="62403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– 400 USD</a:t>
            </a:r>
          </a:p>
        </p:txBody>
      </p:sp>
    </p:spTree>
    <p:extLst>
      <p:ext uri="{BB962C8B-B14F-4D97-AF65-F5344CB8AC3E}">
        <p14:creationId xmlns:p14="http://schemas.microsoft.com/office/powerpoint/2010/main" val="339103696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79375" y="127548"/>
            <a:ext cx="9404723" cy="1400530"/>
          </a:xfrm>
        </p:spPr>
        <p:txBody>
          <a:bodyPr/>
          <a:lstStyle/>
          <a:p>
            <a:pPr algn="ctr"/>
            <a:r>
              <a:rPr lang="es-ES" sz="8800" b="1" dirty="0">
                <a:solidFill>
                  <a:schemeClr val="tx1">
                    <a:alpha val="30000"/>
                  </a:schemeClr>
                </a:solidFill>
              </a:rPr>
              <a:t>FRAUD</a:t>
            </a:r>
            <a:endParaRPr lang="es-ES" sz="8800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1103312" y="2052918"/>
            <a:ext cx="10767846" cy="3818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of the most common </a:t>
            </a:r>
            <a:r>
              <a:rPr lang="en-US"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frauds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banking is the </a:t>
            </a:r>
            <a:r>
              <a:rPr lang="en-US"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cloning cards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pin picking 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the new method </a:t>
            </a:r>
            <a:r>
              <a:rPr lang="en-US"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clone NFC cards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endParaRPr 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r">
              <a:buNone/>
            </a:pP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are many products that can made this kind of fraud.</a:t>
            </a:r>
            <a:endParaRPr lang="es-E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564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29474" y="-62261"/>
            <a:ext cx="9404723" cy="1400530"/>
          </a:xfrm>
        </p:spPr>
        <p:txBody>
          <a:bodyPr/>
          <a:lstStyle/>
          <a:p>
            <a:pPr algn="ctr"/>
            <a:r>
              <a:rPr lang="es-ES" sz="9600" b="1" dirty="0">
                <a:solidFill>
                  <a:schemeClr val="tx1">
                    <a:alpha val="30000"/>
                  </a:schemeClr>
                </a:solidFill>
              </a:rPr>
              <a:t>FRAUD</a:t>
            </a:r>
            <a:endParaRPr lang="es-ES" sz="9600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52" y="1665991"/>
            <a:ext cx="7620000" cy="3390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ángulo 4"/>
          <p:cNvSpPr/>
          <p:nvPr/>
        </p:nvSpPr>
        <p:spPr>
          <a:xfrm>
            <a:off x="1042478" y="5499813"/>
            <a:ext cx="84912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CONTACTLESS INFUSION X5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808952" y="1956009"/>
            <a:ext cx="5682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clone 15  NFC </a:t>
            </a:r>
            <a:r>
              <a:rPr lang="es-E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cards</a:t>
            </a:r>
            <a:r>
              <a:rPr lang="es-E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es-E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seconds</a:t>
            </a:r>
            <a:endParaRPr lang="es-E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s-E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 cm </a:t>
            </a:r>
          </a:p>
          <a:p>
            <a:r>
              <a:rPr lang="es-E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of </a:t>
            </a:r>
            <a:r>
              <a:rPr lang="es-E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distance</a:t>
            </a:r>
            <a:r>
              <a:rPr lang="es-E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272120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4425" y="0"/>
            <a:ext cx="9404723" cy="1400530"/>
          </a:xfrm>
        </p:spPr>
        <p:txBody>
          <a:bodyPr/>
          <a:lstStyle/>
          <a:p>
            <a:pPr algn="ctr"/>
            <a:r>
              <a:rPr lang="es-ES" sz="9600" b="1" dirty="0">
                <a:solidFill>
                  <a:schemeClr val="tx1">
                    <a:alpha val="30000"/>
                  </a:schemeClr>
                </a:solidFill>
              </a:rPr>
              <a:t>FRAUD</a:t>
            </a:r>
            <a:endParaRPr lang="es-ES" sz="9600" dirty="0"/>
          </a:p>
        </p:txBody>
      </p:sp>
      <p:pic>
        <p:nvPicPr>
          <p:cNvPr id="13" name="Marcador de contenido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81" y="1793290"/>
            <a:ext cx="5404049" cy="2529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93290"/>
            <a:ext cx="5778011" cy="25238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CuadroTexto 14"/>
          <p:cNvSpPr txBox="1"/>
          <p:nvPr/>
        </p:nvSpPr>
        <p:spPr>
          <a:xfrm>
            <a:off x="674557" y="4856813"/>
            <a:ext cx="11122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products sold in the Deep Web are made in china. With them they clone the cards and copy the security pin for steal money in others ATMs.</a:t>
            </a:r>
            <a:endParaRPr lang="es-ES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93058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12382" y="0"/>
            <a:ext cx="9404723" cy="1400530"/>
          </a:xfrm>
        </p:spPr>
        <p:txBody>
          <a:bodyPr/>
          <a:lstStyle/>
          <a:p>
            <a:r>
              <a:rPr lang="es-ES" sz="8800" b="1" i="1" dirty="0">
                <a:solidFill>
                  <a:schemeClr val="tx2">
                    <a:alpha val="30000"/>
                  </a:schemeClr>
                </a:solidFill>
              </a:rPr>
              <a:t>WHY US?</a:t>
            </a:r>
            <a:endParaRPr lang="es-ES" sz="8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3802" y="2030435"/>
            <a:ext cx="11128663" cy="386819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Because we are a </a:t>
            </a:r>
            <a:r>
              <a:rPr 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recent birth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company and we have </a:t>
            </a:r>
            <a:r>
              <a:rPr 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innovative ideas 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 goals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 algn="ctr">
              <a:buNone/>
            </a:pP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</a:t>
            </a:r>
            <a:r>
              <a:rPr 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to give a </a:t>
            </a:r>
            <a:r>
              <a:rPr 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FAST, CHEAP and EASY solution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the </a:t>
            </a:r>
            <a:r>
              <a:rPr 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costumer </a:t>
            </a:r>
            <a:r>
              <a:rPr 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in day to day 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through </a:t>
            </a:r>
            <a:r>
              <a:rPr 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 algn="ctr">
              <a:buNone/>
            </a:pP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</a:t>
            </a:r>
            <a:r>
              <a:rPr 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strategy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to </a:t>
            </a:r>
            <a:r>
              <a:rPr 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offer and sell 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products and services </a:t>
            </a:r>
            <a:r>
              <a:rPr 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the banking system 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make our business grow very fast.</a:t>
            </a:r>
            <a:endParaRPr lang="es-ES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8936" y="-144578"/>
            <a:ext cx="9404723" cy="1400530"/>
          </a:xfrm>
        </p:spPr>
        <p:txBody>
          <a:bodyPr/>
          <a:lstStyle/>
          <a:p>
            <a:pPr algn="ctr"/>
            <a:r>
              <a:rPr lang="es-ES" sz="9600" b="1" dirty="0">
                <a:solidFill>
                  <a:schemeClr val="tx1">
                    <a:alpha val="30000"/>
                  </a:schemeClr>
                </a:solidFill>
              </a:rPr>
              <a:t>PROBLEMS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702864" y="3343519"/>
            <a:ext cx="10809389" cy="4094364"/>
          </a:xfrm>
        </p:spPr>
        <p:txBody>
          <a:bodyPr rIns="0" anchor="b">
            <a:normAutofit fontScale="62500" lnSpcReduction="20000"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s-ES" sz="9600" i="1" dirty="0"/>
              <a:t>		</a:t>
            </a:r>
            <a:r>
              <a:rPr lang="es-ES" sz="9600" b="1" i="1" dirty="0"/>
              <a:t>PAYMENTS</a:t>
            </a:r>
          </a:p>
          <a:p>
            <a:pPr marL="1943100" lvl="3" indent="-685800">
              <a:buFont typeface="Wingdings" panose="05000000000000000000" pitchFamily="2" charset="2"/>
              <a:buChar char="v"/>
            </a:pPr>
            <a:r>
              <a:rPr lang="es-ES" sz="4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Leelawadee" panose="020B0502040204020203" pitchFamily="34" charset="-34"/>
              </a:rPr>
              <a:t>NFC PAYMENTS</a:t>
            </a:r>
          </a:p>
          <a:p>
            <a:pPr marL="1943100" lvl="3" indent="-685800">
              <a:buFont typeface="Wingdings" panose="05000000000000000000" pitchFamily="2" charset="2"/>
              <a:buChar char="v"/>
            </a:pPr>
            <a:r>
              <a:rPr lang="es-ES" sz="4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Leelawadee" panose="020B0502040204020203" pitchFamily="34" charset="-34"/>
              </a:rPr>
              <a:t>BILL PAYMENTS</a:t>
            </a:r>
          </a:p>
          <a:p>
            <a:pPr marL="1714500" lvl="3" indent="-457200">
              <a:buFont typeface="Wingdings" panose="05000000000000000000" pitchFamily="2" charset="2"/>
              <a:buChar char="§"/>
            </a:pPr>
            <a:endParaRPr lang="es-ES" sz="3800" i="1" dirty="0"/>
          </a:p>
          <a:p>
            <a:pPr marL="400050" lvl="1" indent="0">
              <a:buNone/>
            </a:pPr>
            <a:r>
              <a:rPr lang="es-ES" sz="9600" b="1" i="1" dirty="0"/>
              <a:t>		</a:t>
            </a:r>
            <a:endParaRPr lang="es-ES" sz="4600" i="1" dirty="0"/>
          </a:p>
          <a:p>
            <a:pPr marL="400050" lvl="1" indent="0">
              <a:buNone/>
            </a:pPr>
            <a:r>
              <a:rPr lang="es-ES" sz="9600" b="1" i="1" dirty="0"/>
              <a:t>		</a:t>
            </a:r>
            <a:endParaRPr lang="es-ES" sz="4200" i="1" dirty="0"/>
          </a:p>
          <a:p>
            <a:pPr marL="400050" lvl="1" indent="0">
              <a:buNone/>
            </a:pPr>
            <a:endParaRPr lang="es-ES" sz="2800" i="1" dirty="0"/>
          </a:p>
          <a:p>
            <a:pPr marL="742950" indent="-742950">
              <a:buFont typeface="+mj-lt"/>
              <a:buAutoNum type="arabicPeriod"/>
            </a:pPr>
            <a:endParaRPr lang="es-ES" sz="44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8331060" y="2582614"/>
            <a:ext cx="5603861" cy="1692771"/>
          </a:xfrm>
          <a:prstGeom prst="rect">
            <a:avLst/>
          </a:prstGeom>
          <a:noFill/>
        </p:spPr>
        <p:txBody>
          <a:bodyPr wrap="square" lIns="0" tIns="0" bIns="0" numCol="1" rtlCol="0">
            <a:spAutoFit/>
          </a:bodyPr>
          <a:lstStyle/>
          <a:p>
            <a:pPr marL="144000" lvl="1"/>
            <a:r>
              <a:rPr lang="es-ES" sz="5400" b="1" i="1" dirty="0"/>
              <a:t>C. CARDS</a:t>
            </a:r>
          </a:p>
          <a:p>
            <a:pPr marL="1058400" lvl="2" indent="-4572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E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</a:t>
            </a:r>
          </a:p>
          <a:p>
            <a:pPr marL="1058400" lvl="2" indent="-4572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E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FRAUD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268694" y="3047999"/>
            <a:ext cx="0" cy="1057978"/>
          </a:xfrm>
          <a:prstGeom prst="line">
            <a:avLst/>
          </a:prstGeom>
          <a:ln>
            <a:solidFill>
              <a:schemeClr val="tx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8053594" y="2900011"/>
            <a:ext cx="0" cy="1057978"/>
          </a:xfrm>
          <a:prstGeom prst="line">
            <a:avLst/>
          </a:prstGeom>
          <a:ln>
            <a:solidFill>
              <a:schemeClr val="tx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4546160" y="2490280"/>
            <a:ext cx="34818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7150"/>
            <a:r>
              <a:rPr lang="es-ES" sz="6000" b="1" i="1" dirty="0">
                <a:latin typeface="+mj-lt"/>
              </a:rPr>
              <a:t>CHECKS</a:t>
            </a:r>
          </a:p>
          <a:p>
            <a:pPr marL="857250" lvl="1" indent="-4572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E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&amp; TIME</a:t>
            </a:r>
          </a:p>
          <a:p>
            <a:pPr marL="857250" lvl="1" indent="-4572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E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FRAUD</a:t>
            </a:r>
          </a:p>
        </p:txBody>
      </p:sp>
    </p:spTree>
    <p:extLst>
      <p:ext uri="{BB962C8B-B14F-4D97-AF65-F5344CB8AC3E}">
        <p14:creationId xmlns:p14="http://schemas.microsoft.com/office/powerpoint/2010/main" val="529202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84380" y="0"/>
            <a:ext cx="9404723" cy="1400530"/>
          </a:xfrm>
        </p:spPr>
        <p:txBody>
          <a:bodyPr/>
          <a:lstStyle/>
          <a:p>
            <a:pPr algn="ctr"/>
            <a:r>
              <a:rPr lang="es-ES" sz="9600" b="1" dirty="0">
                <a:solidFill>
                  <a:schemeClr val="tx1">
                    <a:alpha val="30000"/>
                  </a:schemeClr>
                </a:solidFill>
              </a:rPr>
              <a:t>CHECKS</a:t>
            </a:r>
            <a:endParaRPr lang="es-ES" sz="9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3135" y="2052918"/>
            <a:ext cx="8946541" cy="4195481"/>
          </a:xfrm>
        </p:spPr>
        <p:txBody>
          <a:bodyPr/>
          <a:lstStyle/>
          <a:p>
            <a:pPr marL="1600200" lvl="1" indent="-1143000">
              <a:buClr>
                <a:schemeClr val="bg2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</a:pPr>
            <a:r>
              <a:rPr lang="es-ES" sz="7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&amp; TIME</a:t>
            </a:r>
          </a:p>
          <a:p>
            <a:pPr marL="1600200" lvl="1" indent="-1143000">
              <a:buClr>
                <a:schemeClr val="bg2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</a:pPr>
            <a:r>
              <a:rPr lang="es-ES" sz="7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FRAUD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5599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3829" y="134911"/>
            <a:ext cx="9404723" cy="1400530"/>
          </a:xfrm>
        </p:spPr>
        <p:txBody>
          <a:bodyPr/>
          <a:lstStyle/>
          <a:p>
            <a:pPr algn="ctr"/>
            <a:r>
              <a:rPr lang="es-ES" sz="8800" b="1" dirty="0">
                <a:solidFill>
                  <a:schemeClr val="tx1">
                    <a:alpha val="30000"/>
                  </a:schemeClr>
                </a:solidFill>
              </a:rPr>
              <a:t>COST</a:t>
            </a:r>
            <a:endParaRPr lang="es-ES" sz="8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6567" y="2022938"/>
            <a:ext cx="10818865" cy="4272931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Currently paper checks have a very </a:t>
            </a:r>
            <a:r>
              <a:rPr lang="en-US"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cost 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consumers. </a:t>
            </a:r>
            <a:r>
              <a:rPr lang="en-US" sz="33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[1-3 USD BLANK CHECK]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banks charge for </a:t>
            </a:r>
            <a:r>
              <a:rPr lang="en-US"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activation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maintenance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checking accounts 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plus a commission for </a:t>
            </a:r>
            <a:r>
              <a:rPr lang="en-US"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sending 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deposit 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check.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Also the </a:t>
            </a:r>
            <a:r>
              <a:rPr lang="en-US"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deposit 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made </a:t>
            </a:r>
            <a:r>
              <a:rPr lang="en-US"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24h-72h 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depending if it’s </a:t>
            </a:r>
            <a:r>
              <a:rPr lang="en-US"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national or international transaction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because the bank through its intermediaries verifies the authenticity of the check.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141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3829" y="134911"/>
            <a:ext cx="9404723" cy="1400530"/>
          </a:xfrm>
        </p:spPr>
        <p:txBody>
          <a:bodyPr/>
          <a:lstStyle/>
          <a:p>
            <a:pPr algn="ctr"/>
            <a:r>
              <a:rPr lang="es-ES" sz="8800" b="1" dirty="0">
                <a:solidFill>
                  <a:schemeClr val="tx1">
                    <a:alpha val="30000"/>
                  </a:schemeClr>
                </a:solidFill>
              </a:rPr>
              <a:t>COST</a:t>
            </a:r>
            <a:endParaRPr lang="es-ES" sz="88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044333"/>
            <a:ext cx="10364162" cy="3420911"/>
          </a:xfrm>
        </p:spPr>
      </p:pic>
    </p:spTree>
    <p:extLst>
      <p:ext uri="{BB962C8B-B14F-4D97-AF65-F5344CB8AC3E}">
        <p14:creationId xmlns:p14="http://schemas.microsoft.com/office/powerpoint/2010/main" val="330896513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3829" y="134911"/>
            <a:ext cx="9404723" cy="1400530"/>
          </a:xfrm>
        </p:spPr>
        <p:txBody>
          <a:bodyPr/>
          <a:lstStyle/>
          <a:p>
            <a:pPr algn="ctr"/>
            <a:r>
              <a:rPr lang="es-ES" sz="8800" b="1" dirty="0">
                <a:solidFill>
                  <a:schemeClr val="tx1">
                    <a:alpha val="30000"/>
                  </a:schemeClr>
                </a:solidFill>
              </a:rPr>
              <a:t>COST</a:t>
            </a:r>
            <a:endParaRPr lang="es-ES" sz="88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581" y="1535441"/>
            <a:ext cx="10434837" cy="5103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074216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0058" y="119922"/>
            <a:ext cx="9404723" cy="1400530"/>
          </a:xfrm>
        </p:spPr>
        <p:txBody>
          <a:bodyPr/>
          <a:lstStyle/>
          <a:p>
            <a:pPr algn="ctr"/>
            <a:r>
              <a:rPr lang="es-ES" sz="8800" b="1" dirty="0">
                <a:solidFill>
                  <a:schemeClr val="tx1">
                    <a:alpha val="30000"/>
                  </a:schemeClr>
                </a:solidFill>
              </a:rPr>
              <a:t>CONTACT US</a:t>
            </a:r>
            <a:endParaRPr lang="es-ES" sz="8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2452255"/>
            <a:ext cx="11924916" cy="4284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WANT TO LEARN MORE ABOUT OUR SOLUTIONS?</a:t>
            </a:r>
          </a:p>
          <a:p>
            <a:pPr marL="0" indent="0" algn="ctr">
              <a:buNone/>
            </a:pP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 TO US AT 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CODESQP@GMAIL.COM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 algn="ctr">
              <a:buNone/>
            </a:pP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ANSWER THAT EMAIL</a:t>
            </a:r>
          </a:p>
          <a:p>
            <a:pPr marL="0" indent="0" algn="ctr">
              <a:buNone/>
            </a:pPr>
            <a:endParaRPr lang="en-US" sz="2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r">
              <a:buNone/>
            </a:pP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FOR YOUR TIME</a:t>
            </a:r>
          </a:p>
          <a:p>
            <a:pPr marL="3657600" lvl="8" indent="0" algn="ctr">
              <a:buNone/>
            </a:pP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			- ALVARO G.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5795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8936" y="-144578"/>
            <a:ext cx="9404723" cy="1400530"/>
          </a:xfrm>
        </p:spPr>
        <p:txBody>
          <a:bodyPr/>
          <a:lstStyle/>
          <a:p>
            <a:pPr algn="ctr"/>
            <a:r>
              <a:rPr lang="es-ES" sz="9600" b="1" dirty="0">
                <a:solidFill>
                  <a:schemeClr val="tx1">
                    <a:alpha val="30000"/>
                  </a:schemeClr>
                </a:solidFill>
              </a:rPr>
              <a:t>PROBLEMS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702864" y="3343519"/>
            <a:ext cx="10809389" cy="4094364"/>
          </a:xfrm>
        </p:spPr>
        <p:txBody>
          <a:bodyPr rIns="0" anchor="b">
            <a:normAutofit fontScale="62500" lnSpcReduction="20000"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s-ES" sz="9600" i="1" dirty="0"/>
              <a:t>		</a:t>
            </a:r>
            <a:r>
              <a:rPr lang="es-ES" sz="9600" b="1" i="1" dirty="0"/>
              <a:t>PAYMENTS</a:t>
            </a:r>
          </a:p>
          <a:p>
            <a:pPr marL="1943100" lvl="3" indent="-685800">
              <a:buFont typeface="Wingdings" panose="05000000000000000000" pitchFamily="2" charset="2"/>
              <a:buChar char="v"/>
            </a:pPr>
            <a:r>
              <a:rPr lang="es-ES" sz="4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Leelawadee" panose="020B0502040204020203" pitchFamily="34" charset="-34"/>
              </a:rPr>
              <a:t>NFC PAYMENTS</a:t>
            </a:r>
          </a:p>
          <a:p>
            <a:pPr marL="1943100" lvl="3" indent="-685800">
              <a:buFont typeface="Wingdings" panose="05000000000000000000" pitchFamily="2" charset="2"/>
              <a:buChar char="v"/>
            </a:pPr>
            <a:r>
              <a:rPr lang="es-ES" sz="4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Leelawadee" panose="020B0502040204020203" pitchFamily="34" charset="-34"/>
              </a:rPr>
              <a:t>BILL PAYMENTS</a:t>
            </a:r>
          </a:p>
          <a:p>
            <a:pPr marL="1714500" lvl="3" indent="-457200">
              <a:buFont typeface="Wingdings" panose="05000000000000000000" pitchFamily="2" charset="2"/>
              <a:buChar char="§"/>
            </a:pPr>
            <a:endParaRPr lang="es-ES" sz="3800" i="1" dirty="0"/>
          </a:p>
          <a:p>
            <a:pPr marL="400050" lvl="1" indent="0">
              <a:buNone/>
            </a:pPr>
            <a:r>
              <a:rPr lang="es-ES" sz="9600" b="1" i="1" dirty="0"/>
              <a:t>		</a:t>
            </a:r>
            <a:endParaRPr lang="es-ES" sz="4600" i="1" dirty="0"/>
          </a:p>
          <a:p>
            <a:pPr marL="400050" lvl="1" indent="0">
              <a:buNone/>
            </a:pPr>
            <a:r>
              <a:rPr lang="es-ES" sz="9600" b="1" i="1" dirty="0"/>
              <a:t>		</a:t>
            </a:r>
            <a:endParaRPr lang="es-ES" sz="4200" i="1" dirty="0"/>
          </a:p>
          <a:p>
            <a:pPr marL="400050" lvl="1" indent="0">
              <a:buNone/>
            </a:pPr>
            <a:endParaRPr lang="es-ES" sz="2800" i="1" dirty="0"/>
          </a:p>
          <a:p>
            <a:pPr marL="742950" indent="-742950">
              <a:buFont typeface="+mj-lt"/>
              <a:buAutoNum type="arabicPeriod"/>
            </a:pPr>
            <a:endParaRPr lang="es-ES" sz="44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8331060" y="2582614"/>
            <a:ext cx="5603861" cy="1692771"/>
          </a:xfrm>
          <a:prstGeom prst="rect">
            <a:avLst/>
          </a:prstGeom>
          <a:noFill/>
        </p:spPr>
        <p:txBody>
          <a:bodyPr wrap="square" lIns="0" tIns="0" bIns="0" numCol="1" rtlCol="0">
            <a:spAutoFit/>
          </a:bodyPr>
          <a:lstStyle/>
          <a:p>
            <a:pPr marL="144000" lvl="1"/>
            <a:r>
              <a:rPr lang="es-ES" sz="5400" b="1" i="1" dirty="0"/>
              <a:t>C. CARDS</a:t>
            </a:r>
          </a:p>
          <a:p>
            <a:pPr marL="1058400" lvl="2" indent="-4572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E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</a:t>
            </a:r>
          </a:p>
          <a:p>
            <a:pPr marL="1058400" lvl="2" indent="-4572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E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FRAUD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268694" y="3047999"/>
            <a:ext cx="0" cy="1057978"/>
          </a:xfrm>
          <a:prstGeom prst="line">
            <a:avLst/>
          </a:prstGeom>
          <a:ln>
            <a:solidFill>
              <a:schemeClr val="tx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8053594" y="2900011"/>
            <a:ext cx="0" cy="1057978"/>
          </a:xfrm>
          <a:prstGeom prst="line">
            <a:avLst/>
          </a:prstGeom>
          <a:ln>
            <a:solidFill>
              <a:schemeClr val="tx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4546160" y="2490280"/>
            <a:ext cx="34818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7150"/>
            <a:r>
              <a:rPr lang="es-ES" sz="6000" b="1" i="1" dirty="0">
                <a:latin typeface="+mj-lt"/>
              </a:rPr>
              <a:t>CHECKS</a:t>
            </a:r>
          </a:p>
          <a:p>
            <a:pPr marL="857250" lvl="1" indent="-4572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E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&amp; TIME</a:t>
            </a:r>
          </a:p>
          <a:p>
            <a:pPr marL="857250" lvl="1" indent="-4572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E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FRAUD</a:t>
            </a:r>
          </a:p>
        </p:txBody>
      </p:sp>
    </p:spTree>
    <p:extLst>
      <p:ext uri="{BB962C8B-B14F-4D97-AF65-F5344CB8AC3E}">
        <p14:creationId xmlns:p14="http://schemas.microsoft.com/office/powerpoint/2010/main" val="307411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078" y="-112295"/>
            <a:ext cx="9404723" cy="1400530"/>
          </a:xfrm>
        </p:spPr>
        <p:txBody>
          <a:bodyPr/>
          <a:lstStyle/>
          <a:p>
            <a:pPr algn="ctr"/>
            <a:r>
              <a:rPr lang="es-ES" sz="9600" b="1" i="1" dirty="0">
                <a:solidFill>
                  <a:schemeClr val="tx2">
                    <a:alpha val="30000"/>
                  </a:schemeClr>
                </a:solidFill>
              </a:rPr>
              <a:t>PAYMENTS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40197" y="2197297"/>
            <a:ext cx="8946541" cy="419548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s-ES" sz="7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NFC PAYMENTS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7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BILL PAYMENTS</a:t>
            </a:r>
          </a:p>
        </p:txBody>
      </p:sp>
    </p:spTree>
    <p:extLst>
      <p:ext uri="{BB962C8B-B14F-4D97-AF65-F5344CB8AC3E}">
        <p14:creationId xmlns:p14="http://schemas.microsoft.com/office/powerpoint/2010/main" val="2688814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8196" y="104931"/>
            <a:ext cx="9404723" cy="1400530"/>
          </a:xfrm>
        </p:spPr>
        <p:txBody>
          <a:bodyPr/>
          <a:lstStyle/>
          <a:p>
            <a:r>
              <a:rPr lang="es-ES" sz="8800" b="1" dirty="0">
                <a:solidFill>
                  <a:schemeClr val="tx2">
                    <a:alpha val="30000"/>
                  </a:schemeClr>
                </a:solidFill>
              </a:rPr>
              <a:t>NFC PAYMENTS</a:t>
            </a:r>
            <a:endParaRPr lang="es-ES" sz="8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3949" y="2341676"/>
            <a:ext cx="11303462" cy="4203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sz="3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EVERYONE WHO USES SMARTPHONE </a:t>
            </a:r>
            <a:r>
              <a:rPr lang="en-US" sz="3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TRUST 100% NFC WALLETS</a:t>
            </a:r>
            <a:r>
              <a:rPr lang="en-US" sz="3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(APPLE PAY, SAMSUNG PAY, ANDROID PAY ...)</a:t>
            </a:r>
          </a:p>
          <a:p>
            <a:pPr marL="0" indent="0">
              <a:buNone/>
            </a:pPr>
            <a:r>
              <a:rPr lang="en-US" sz="3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REASONS ARE:</a:t>
            </a:r>
          </a:p>
          <a:p>
            <a:r>
              <a:rPr lang="en-US" sz="3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</a:t>
            </a:r>
            <a:r>
              <a:rPr lang="en-US" sz="3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WALLET APPS.</a:t>
            </a:r>
          </a:p>
          <a:p>
            <a:r>
              <a:rPr lang="en-US" sz="3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OR HIDDEN </a:t>
            </a:r>
            <a:r>
              <a:rPr lang="en-US" sz="3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FEES</a:t>
            </a:r>
            <a:r>
              <a:rPr lang="en-US" sz="3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3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CREDIT CARD </a:t>
            </a:r>
            <a:r>
              <a:rPr lang="en-US" sz="3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CLONATION</a:t>
            </a:r>
            <a:r>
              <a:rPr lang="en-US" sz="3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253129816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9172" y="104932"/>
            <a:ext cx="9404723" cy="1400530"/>
          </a:xfrm>
        </p:spPr>
        <p:txBody>
          <a:bodyPr/>
          <a:lstStyle/>
          <a:p>
            <a:r>
              <a:rPr lang="es-ES" sz="8800" b="1" dirty="0">
                <a:solidFill>
                  <a:schemeClr val="tx2">
                    <a:alpha val="30000"/>
                  </a:schemeClr>
                </a:solidFill>
              </a:rPr>
              <a:t>BILL PAYMENTS</a:t>
            </a:r>
            <a:endParaRPr lang="es-ES" sz="8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9052070" cy="4195481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bill or monthly service payments are with excessive commissions and slow payment system.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						[4 - 6 USD]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895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4182" y="119921"/>
            <a:ext cx="9404723" cy="1400530"/>
          </a:xfrm>
        </p:spPr>
        <p:txBody>
          <a:bodyPr/>
          <a:lstStyle/>
          <a:p>
            <a:r>
              <a:rPr lang="es-ES" sz="8800" b="1" dirty="0">
                <a:solidFill>
                  <a:schemeClr val="tx2">
                    <a:alpha val="30000"/>
                  </a:schemeClr>
                </a:solidFill>
              </a:rPr>
              <a:t>BILL PAYMENTS</a:t>
            </a:r>
            <a:endParaRPr lang="es-ES" sz="8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3768" y="1909011"/>
            <a:ext cx="10965235" cy="41549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moment there are apps and websites who offer bill payment service. </a:t>
            </a:r>
          </a:p>
          <a:p>
            <a:pPr marL="0" indent="0">
              <a:buNone/>
            </a:pPr>
            <a:endParaRPr 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r">
              <a:buNone/>
            </a:pP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 are external to the banks and the clients don’t </a:t>
            </a:r>
            <a:r>
              <a:rPr lang="en-US"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trust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completely in them so they prefer to continue making the payments through the banks.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50947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9171" y="164892"/>
            <a:ext cx="9404723" cy="1400530"/>
          </a:xfrm>
        </p:spPr>
        <p:txBody>
          <a:bodyPr/>
          <a:lstStyle/>
          <a:p>
            <a:r>
              <a:rPr lang="es-ES" sz="8800" b="1" dirty="0">
                <a:solidFill>
                  <a:schemeClr val="tx2">
                    <a:alpha val="30000"/>
                  </a:schemeClr>
                </a:solidFill>
              </a:rPr>
              <a:t>BILL PAYMENTS</a:t>
            </a:r>
            <a:endParaRPr lang="es-ES" sz="8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3768" y="1909011"/>
            <a:ext cx="10965235" cy="41549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Also when you get an </a:t>
            </a:r>
            <a:r>
              <a:rPr lang="en-US"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invoice 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through letter or </a:t>
            </a:r>
            <a:r>
              <a:rPr lang="en-US"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 payment request 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don’t get a fast payment method.</a:t>
            </a:r>
          </a:p>
          <a:p>
            <a:pPr marL="0" indent="0">
              <a:buNone/>
            </a:pPr>
            <a:endParaRPr 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r">
              <a:buNone/>
            </a:pP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 have to access to their website or pay by phone call at the bank or the company that offers the service.</a:t>
            </a:r>
          </a:p>
          <a:p>
            <a:pPr marL="0" indent="0">
              <a:buNone/>
            </a:pPr>
            <a:endParaRPr 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373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4280" y="0"/>
            <a:ext cx="9404723" cy="1400530"/>
          </a:xfrm>
        </p:spPr>
        <p:txBody>
          <a:bodyPr/>
          <a:lstStyle/>
          <a:p>
            <a:r>
              <a:rPr lang="es-ES" sz="8800" b="1" dirty="0">
                <a:solidFill>
                  <a:schemeClr val="tx2">
                    <a:alpha val="30000"/>
                  </a:schemeClr>
                </a:solidFill>
              </a:rPr>
              <a:t>BILL PAYMENTS</a:t>
            </a:r>
            <a:endParaRPr lang="es-ES" sz="8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280" y="1272193"/>
            <a:ext cx="7328702" cy="5430569"/>
          </a:xfrm>
        </p:spPr>
      </p:pic>
      <p:sp>
        <p:nvSpPr>
          <p:cNvPr id="7" name="CuadroTexto 6"/>
          <p:cNvSpPr txBox="1"/>
          <p:nvPr/>
        </p:nvSpPr>
        <p:spPr>
          <a:xfrm>
            <a:off x="1105452" y="-384592"/>
            <a:ext cx="1292662" cy="6416842"/>
          </a:xfrm>
          <a:prstGeom prst="rect">
            <a:avLst/>
          </a:prstGeom>
          <a:noFill/>
        </p:spPr>
        <p:txBody>
          <a:bodyPr vert="vert270" wrap="square" rtlCol="0" anchor="ctr" anchorCtr="0">
            <a:spAutoFit/>
          </a:bodyPr>
          <a:lstStyle/>
          <a:p>
            <a:r>
              <a:rPr lang="es-ES" sz="7200" b="1" i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0356554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387</TotalTime>
  <Words>534</Words>
  <Application>Microsoft Office PowerPoint</Application>
  <PresentationFormat>Panorámica</PresentationFormat>
  <Paragraphs>115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Gothic</vt:lpstr>
      <vt:lpstr>Leelawadee</vt:lpstr>
      <vt:lpstr>Wingdings</vt:lpstr>
      <vt:lpstr>Wingdings 3</vt:lpstr>
      <vt:lpstr>Ion</vt:lpstr>
      <vt:lpstr>QP CODES LLC</vt:lpstr>
      <vt:lpstr>WHY US?</vt:lpstr>
      <vt:lpstr>PROBLEMS</vt:lpstr>
      <vt:lpstr>PAYMENTS</vt:lpstr>
      <vt:lpstr>NFC PAYMENTS</vt:lpstr>
      <vt:lpstr>BILL PAYMENTS</vt:lpstr>
      <vt:lpstr>BILL PAYMENTS</vt:lpstr>
      <vt:lpstr>BILL PAYMENTS</vt:lpstr>
      <vt:lpstr>BILL PAYMENTS</vt:lpstr>
      <vt:lpstr>BILL PAYMENTS</vt:lpstr>
      <vt:lpstr>PROBLEMS</vt:lpstr>
      <vt:lpstr>CREDIT CARDS</vt:lpstr>
      <vt:lpstr>COST</vt:lpstr>
      <vt:lpstr>COST</vt:lpstr>
      <vt:lpstr>COST</vt:lpstr>
      <vt:lpstr>COST</vt:lpstr>
      <vt:lpstr>FRAUD</vt:lpstr>
      <vt:lpstr>FRAUD</vt:lpstr>
      <vt:lpstr>FRAUD</vt:lpstr>
      <vt:lpstr>PROBLEMS</vt:lpstr>
      <vt:lpstr>CHECKS</vt:lpstr>
      <vt:lpstr>COST</vt:lpstr>
      <vt:lpstr>COST</vt:lpstr>
      <vt:lpstr>COST</vt:lpstr>
      <vt:lpstr>CONTACT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QP CODES LLC</dc:title>
  <dc:creator>Jaime</dc:creator>
  <cp:lastModifiedBy>Alvaro</cp:lastModifiedBy>
  <cp:revision>46</cp:revision>
  <dcterms:created xsi:type="dcterms:W3CDTF">2017-02-01T21:16:03Z</dcterms:created>
  <dcterms:modified xsi:type="dcterms:W3CDTF">2017-02-09T08:06:26Z</dcterms:modified>
</cp:coreProperties>
</file>