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100"/>
    <a:srgbClr val="FF9300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3\homes\stirisias\Financier\Business%20Plan\Centre%20d'appels%20-%20march&#23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3\homes\stirisias\Financier\Business%20Plan\Centre%20d'appels%20-%20march&#233;%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RAVAIL\STIRISIAS\Business%20Plan%20(couts)%20v1.1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3\homes\stirisias\Financier\Business%20Plan\Business%20Plan%20(couts)%20v1.1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30"/>
      <c:depthPercent val="13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explosion val="8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675-4201-9762-360CA3E673F7}"/>
              </c:ext>
            </c:extLst>
          </c:dPt>
          <c:dPt>
            <c:idx val="1"/>
            <c:bubble3D val="0"/>
            <c:explosion val="13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675-4201-9762-360CA3E673F7}"/>
              </c:ext>
            </c:extLst>
          </c:dPt>
          <c:dPt>
            <c:idx val="2"/>
            <c:bubble3D val="0"/>
            <c:explosion val="12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675-4201-9762-360CA3E673F7}"/>
              </c:ext>
            </c:extLst>
          </c:dPt>
          <c:dPt>
            <c:idx val="3"/>
            <c:bubble3D val="0"/>
            <c:explosion val="14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675-4201-9762-360CA3E673F7}"/>
              </c:ext>
            </c:extLst>
          </c:dPt>
          <c:dPt>
            <c:idx val="4"/>
            <c:bubble3D val="0"/>
            <c:explosion val="12"/>
            <c:spPr>
              <a:solidFill>
                <a:schemeClr val="bg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D675-4201-9762-360CA3E673F7}"/>
              </c:ext>
            </c:extLst>
          </c:dPt>
          <c:dPt>
            <c:idx val="5"/>
            <c:bubble3D val="0"/>
            <c:explosion val="13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D675-4201-9762-360CA3E673F7}"/>
              </c:ext>
            </c:extLst>
          </c:dPt>
          <c:dPt>
            <c:idx val="6"/>
            <c:bubble3D val="0"/>
            <c:explosion val="1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D675-4201-9762-360CA3E673F7}"/>
              </c:ext>
            </c:extLst>
          </c:dPt>
          <c:dPt>
            <c:idx val="7"/>
            <c:bubble3D val="0"/>
            <c:explosion val="12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D675-4201-9762-360CA3E673F7}"/>
              </c:ext>
            </c:extLst>
          </c:dPt>
          <c:dLbls>
            <c:dLbl>
              <c:idx val="0"/>
              <c:layout>
                <c:manualLayout>
                  <c:x val="-1.6350798959494602E-2"/>
                  <c:y val="-2.30447901808145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rgbClr val="0070C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75-4201-9762-360CA3E673F7}"/>
                </c:ext>
              </c:extLst>
            </c:dLbl>
            <c:dLbl>
              <c:idx val="1"/>
              <c:layout>
                <c:manualLayout>
                  <c:x val="0"/>
                  <c:y val="-7.83522866147692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75-4201-9762-360CA3E673F7}"/>
                </c:ext>
              </c:extLst>
            </c:dLbl>
            <c:dLbl>
              <c:idx val="2"/>
              <c:layout>
                <c:manualLayout>
                  <c:x val="1.9303465451607799E-2"/>
                  <c:y val="-0.1152239509040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accent5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75-4201-9762-360CA3E673F7}"/>
                </c:ext>
              </c:extLst>
            </c:dLbl>
            <c:dLbl>
              <c:idx val="3"/>
              <c:layout>
                <c:manualLayout>
                  <c:x val="6.7692591035148103E-4"/>
                  <c:y val="2.80694617154359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accent1">
                          <a:lumMod val="50000"/>
                        </a:schemeClr>
                      </a:solidFill>
                      <a:effectLst>
                        <a:innerShdw blurRad="114300">
                          <a:prstClr val="black"/>
                        </a:inn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75-4201-9762-360CA3E673F7}"/>
                </c:ext>
              </c:extLst>
            </c:dLbl>
            <c:dLbl>
              <c:idx val="4"/>
              <c:layout>
                <c:manualLayout>
                  <c:x val="5.45020335861729E-17"/>
                  <c:y val="2.304479018081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bg2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75-4201-9762-360CA3E673F7}"/>
                </c:ext>
              </c:extLst>
            </c:dLbl>
            <c:dLbl>
              <c:idx val="5"/>
              <c:layout>
                <c:manualLayout>
                  <c:x val="7.43218134522485E-3"/>
                  <c:y val="2.5349269198896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75-4201-9762-360CA3E673F7}"/>
                </c:ext>
              </c:extLst>
            </c:dLbl>
            <c:dLbl>
              <c:idx val="6"/>
              <c:layout>
                <c:manualLayout>
                  <c:x val="4.4593088071348697E-3"/>
                  <c:y val="1.61313531265700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675-4201-9762-360CA3E673F7}"/>
                </c:ext>
              </c:extLst>
            </c:dLbl>
            <c:dLbl>
              <c:idx val="7"/>
              <c:layout>
                <c:manualLayout>
                  <c:x val="-2.9728725380899299E-2"/>
                  <c:y val="-8.449658788452660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cap="none" spc="0" baseline="0">
                      <a:ln w="0"/>
                      <a:solidFill>
                        <a:schemeClr val="bg2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75-4201-9762-360CA3E67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8"/>
                <c:pt idx="0">
                  <c:v>Téléphonie, Internet</c:v>
                </c:pt>
                <c:pt idx="1">
                  <c:v>Industrie automobile</c:v>
                </c:pt>
                <c:pt idx="2">
                  <c:v>Services Publics</c:v>
                </c:pt>
                <c:pt idx="3">
                  <c:v>Entreprises de services</c:v>
                </c:pt>
                <c:pt idx="4">
                  <c:v>Banque, Assurances</c:v>
                </c:pt>
                <c:pt idx="5">
                  <c:v>Tourisme, Transports</c:v>
                </c:pt>
                <c:pt idx="6">
                  <c:v>Distribution</c:v>
                </c:pt>
                <c:pt idx="7">
                  <c:v>Autres</c:v>
                </c:pt>
              </c:strCache>
            </c:strRef>
          </c:cat>
          <c:val>
            <c:numRef>
              <c:f>Feuil1!$B$2:$B$9</c:f>
              <c:numCache>
                <c:formatCode>0%</c:formatCode>
                <c:ptCount val="8"/>
                <c:pt idx="0">
                  <c:v>0.47</c:v>
                </c:pt>
                <c:pt idx="1">
                  <c:v>0.16</c:v>
                </c:pt>
                <c:pt idx="2">
                  <c:v>0.02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0.05</c:v>
                </c:pt>
                <c:pt idx="6">
                  <c:v>0.03</c:v>
                </c:pt>
                <c:pt idx="7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75-4201-9762-360CA3E673F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cap="rnd">
      <a:noFill/>
    </a:ln>
    <a:effectLst>
      <a:glow rad="63500">
        <a:schemeClr val="accent3">
          <a:satMod val="175000"/>
          <a:alpha val="40000"/>
        </a:schemeClr>
      </a:glow>
      <a:softEdge rad="31750"/>
    </a:effectLst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9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952194747482098E-2"/>
          <c:y val="3.7597958792245E-2"/>
          <c:w val="0.938056210708483"/>
          <c:h val="0.91122122376921799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Colonne2</c:v>
                </c:pt>
              </c:strCache>
            </c:strRef>
          </c:tx>
          <c:explosion val="20"/>
          <c:dPt>
            <c:idx val="0"/>
            <c:bubble3D val="0"/>
            <c:explosion val="14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394-4D52-8E88-3CD8ADAD00F9}"/>
              </c:ext>
            </c:extLst>
          </c:dPt>
          <c:dPt>
            <c:idx val="1"/>
            <c:bubble3D val="0"/>
            <c:explosion val="12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394-4D52-8E88-3CD8ADAD00F9}"/>
              </c:ext>
            </c:extLst>
          </c:dPt>
          <c:dPt>
            <c:idx val="2"/>
            <c:bubble3D val="0"/>
            <c:explosion val="14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394-4D52-8E88-3CD8ADAD00F9}"/>
              </c:ext>
            </c:extLst>
          </c:dPt>
          <c:dPt>
            <c:idx val="3"/>
            <c:bubble3D val="0"/>
            <c:explosion val="15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394-4D52-8E88-3CD8ADAD00F9}"/>
              </c:ext>
            </c:extLst>
          </c:dPt>
          <c:dPt>
            <c:idx val="4"/>
            <c:bubble3D val="0"/>
            <c:explosion val="15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4394-4D52-8E88-3CD8ADAD00F9}"/>
              </c:ext>
            </c:extLst>
          </c:dPt>
          <c:dPt>
            <c:idx val="5"/>
            <c:bubble3D val="0"/>
            <c:explosion val="14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4394-4D52-8E88-3CD8ADAD00F9}"/>
              </c:ext>
            </c:extLst>
          </c:dPt>
          <c:dPt>
            <c:idx val="6"/>
            <c:bubble3D val="0"/>
            <c:explosion val="15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4394-4D52-8E88-3CD8ADAD00F9}"/>
              </c:ext>
            </c:extLst>
          </c:dPt>
          <c:dPt>
            <c:idx val="7"/>
            <c:bubble3D val="0"/>
            <c:explosion val="15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4394-4D52-8E88-3CD8ADAD00F9}"/>
              </c:ext>
            </c:extLst>
          </c:dPt>
          <c:dPt>
            <c:idx val="8"/>
            <c:bubble3D val="0"/>
            <c:explosion val="17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4394-4D52-8E88-3CD8ADAD00F9}"/>
              </c:ext>
            </c:extLst>
          </c:dPt>
          <c:dPt>
            <c:idx val="9"/>
            <c:bubble3D val="0"/>
            <c:explosion val="19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4394-4D52-8E88-3CD8ADAD00F9}"/>
              </c:ext>
            </c:extLst>
          </c:dPt>
          <c:dPt>
            <c:idx val="1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4394-4D52-8E88-3CD8ADAD00F9}"/>
              </c:ext>
            </c:extLst>
          </c:dPt>
          <c:dPt>
            <c:idx val="11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4394-4D52-8E88-3CD8ADAD00F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4394-4D52-8E88-3CD8ADAD00F9}"/>
              </c:ext>
            </c:extLst>
          </c:dPt>
          <c:dPt>
            <c:idx val="1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4394-4D52-8E88-3CD8ADAD00F9}"/>
              </c:ext>
            </c:extLst>
          </c:dPt>
          <c:dPt>
            <c:idx val="1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4394-4D52-8E88-3CD8ADAD00F9}"/>
              </c:ext>
            </c:extLst>
          </c:dPt>
          <c:dPt>
            <c:idx val="15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4394-4D52-8E88-3CD8ADAD00F9}"/>
              </c:ext>
            </c:extLst>
          </c:dPt>
          <c:dPt>
            <c:idx val="16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1-4394-4D52-8E88-3CD8ADAD00F9}"/>
              </c:ext>
            </c:extLst>
          </c:dPt>
          <c:dPt>
            <c:idx val="17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3-4394-4D52-8E88-3CD8ADAD00F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5-4394-4D52-8E88-3CD8ADAD00F9}"/>
              </c:ext>
            </c:extLst>
          </c:dPt>
          <c:dLbls>
            <c:dLbl>
              <c:idx val="0"/>
              <c:layout>
                <c:manualLayout>
                  <c:x val="-1.7841018478608799E-2"/>
                  <c:y val="9.834560068677210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94-4D52-8E88-3CD8ADAD00F9}"/>
                </c:ext>
              </c:extLst>
            </c:dLbl>
            <c:dLbl>
              <c:idx val="1"/>
              <c:layout>
                <c:manualLayout>
                  <c:x val="5.0940246222878703E-2"/>
                  <c:y val="-4.45278904929259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94-4D52-8E88-3CD8ADAD00F9}"/>
                </c:ext>
              </c:extLst>
            </c:dLbl>
            <c:dLbl>
              <c:idx val="2"/>
              <c:layout>
                <c:manualLayout>
                  <c:x val="-1.21436209626474E-2"/>
                  <c:y val="-1.87391756024763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94-4D52-8E88-3CD8ADAD00F9}"/>
                </c:ext>
              </c:extLst>
            </c:dLbl>
            <c:dLbl>
              <c:idx val="3"/>
              <c:layout>
                <c:manualLayout>
                  <c:x val="5.2906393724010001E-2"/>
                  <c:y val="-1.8638284552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94-4D52-8E88-3CD8ADAD00F9}"/>
                </c:ext>
              </c:extLst>
            </c:dLbl>
            <c:dLbl>
              <c:idx val="4"/>
              <c:layout>
                <c:manualLayout>
                  <c:x val="-1.3494736143888201E-3"/>
                  <c:y val="-3.58769286055002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94-4D52-8E88-3CD8ADAD00F9}"/>
                </c:ext>
              </c:extLst>
            </c:dLbl>
            <c:dLbl>
              <c:idx val="5"/>
              <c:layout>
                <c:manualLayout>
                  <c:x val="1.1407247559278501E-2"/>
                  <c:y val="-2.17744632275297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94-4D52-8E88-3CD8ADAD00F9}"/>
                </c:ext>
              </c:extLst>
            </c:dLbl>
            <c:dLbl>
              <c:idx val="6"/>
              <c:layout>
                <c:manualLayout>
                  <c:x val="2.6174793928984801E-2"/>
                  <c:y val="-5.84702849120466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394-4D52-8E88-3CD8ADAD00F9}"/>
                </c:ext>
              </c:extLst>
            </c:dLbl>
            <c:dLbl>
              <c:idx val="7"/>
              <c:layout>
                <c:manualLayout>
                  <c:x val="-3.17492358176962E-3"/>
                  <c:y val="1.48858861620974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394-4D52-8E88-3CD8ADAD00F9}"/>
                </c:ext>
              </c:extLst>
            </c:dLbl>
            <c:dLbl>
              <c:idx val="8"/>
              <c:layout>
                <c:manualLayout>
                  <c:x val="4.06786397193976E-2"/>
                  <c:y val="-1.77425645435339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94-4D52-8E88-3CD8ADAD00F9}"/>
                </c:ext>
              </c:extLst>
            </c:dLbl>
            <c:dLbl>
              <c:idx val="9"/>
              <c:layout>
                <c:manualLayout>
                  <c:x val="0.10230728861194099"/>
                  <c:y val="-3.35706946794410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94-4D52-8E88-3CD8ADAD00F9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4394-4D52-8E88-3CD8ADAD00F9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4394-4D52-8E88-3CD8ADAD00F9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4394-4D52-8E88-3CD8ADAD00F9}"/>
                </c:ext>
              </c:extLst>
            </c:dLbl>
            <c:dLbl>
              <c:idx val="13"/>
              <c:layout>
                <c:manualLayout>
                  <c:x val="-2.0420941467575299E-2"/>
                  <c:y val="3.24298771553429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394-4D52-8E88-3CD8ADAD00F9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4394-4D52-8E88-3CD8ADAD00F9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4394-4D52-8E88-3CD8ADAD00F9}"/>
                </c:ext>
              </c:extLst>
            </c:dLbl>
            <c:dLbl>
              <c:idx val="16"/>
              <c:layout>
                <c:manualLayout>
                  <c:x val="1.86055408723864E-2"/>
                  <c:y val="8.06005406049025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278081260171"/>
                      <c:h val="5.885905413393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1-4394-4D52-8E88-3CD8ADAD00F9}"/>
                </c:ext>
              </c:extLst>
            </c:dLbl>
            <c:dLbl>
              <c:idx val="17"/>
              <c:layout>
                <c:manualLayout>
                  <c:x val="-0.19129266405318501"/>
                  <c:y val="-2.4300126274239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394-4D52-8E88-3CD8ADAD00F9}"/>
                </c:ext>
              </c:extLst>
            </c:dLbl>
            <c:dLbl>
              <c:idx val="18"/>
              <c:layout>
                <c:manualLayout>
                  <c:x val="-0.107748540315242"/>
                  <c:y val="-7.18379925034027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70000"/>
                          <a:lumOff val="3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1612381595328E-2"/>
                      <c:h val="5.2067624810784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5-4394-4D52-8E88-3CD8ADAD00F9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Feuil1!$A$2:$A$20</c:f>
              <c:strCache>
                <c:ptCount val="19"/>
                <c:pt idx="0">
                  <c:v>BlueLink</c:v>
                </c:pt>
                <c:pt idx="1">
                  <c:v>groupe Arvato (Groupe Bertelsmann)</c:v>
                </c:pt>
                <c:pt idx="2">
                  <c:v>Groupe Webhelp</c:v>
                </c:pt>
                <c:pt idx="3">
                  <c:v>Groupe Armatis-lc</c:v>
                </c:pt>
                <c:pt idx="4">
                  <c:v>Téléperformance</c:v>
                </c:pt>
                <c:pt idx="5">
                  <c:v>Acticall</c:v>
                </c:pt>
                <c:pt idx="6">
                  <c:v>B2S</c:v>
                </c:pt>
                <c:pt idx="7">
                  <c:v>CCA International</c:v>
                </c:pt>
                <c:pt idx="8">
                  <c:v>Sitel</c:v>
                </c:pt>
                <c:pt idx="9">
                  <c:v>Intelcia</c:v>
                </c:pt>
                <c:pt idx="10">
                  <c:v>Coriolis Service</c:v>
                </c:pt>
                <c:pt idx="11">
                  <c:v>Stream Global Services</c:v>
                </c:pt>
                <c:pt idx="12">
                  <c:v>Data Base Factory</c:v>
                </c:pt>
                <c:pt idx="13">
                  <c:v>Euro CRM</c:v>
                </c:pt>
                <c:pt idx="14">
                  <c:v>Mezzo</c:v>
                </c:pt>
                <c:pt idx="15">
                  <c:v>Teletech Campus</c:v>
                </c:pt>
                <c:pt idx="16">
                  <c:v>N-Allo Engie</c:v>
                </c:pt>
                <c:pt idx="17">
                  <c:v>Convers</c:v>
                </c:pt>
                <c:pt idx="18">
                  <c:v>The Links</c:v>
                </c:pt>
              </c:strCache>
            </c:strRef>
          </c:cat>
          <c:val>
            <c:numRef>
              <c:f>Feuil1!$B$2:$B$20</c:f>
              <c:numCache>
                <c:formatCode>0%</c:formatCode>
                <c:ptCount val="19"/>
                <c:pt idx="0">
                  <c:v>0.28000000000000003</c:v>
                </c:pt>
                <c:pt idx="1">
                  <c:v>0.12</c:v>
                </c:pt>
                <c:pt idx="2">
                  <c:v>0.11</c:v>
                </c:pt>
                <c:pt idx="3">
                  <c:v>0.08</c:v>
                </c:pt>
                <c:pt idx="4">
                  <c:v>7.0000000000000007E-2</c:v>
                </c:pt>
                <c:pt idx="5">
                  <c:v>7.0000000000000007E-2</c:v>
                </c:pt>
                <c:pt idx="6">
                  <c:v>0.06</c:v>
                </c:pt>
                <c:pt idx="7">
                  <c:v>0.04</c:v>
                </c:pt>
                <c:pt idx="8">
                  <c:v>0.04</c:v>
                </c:pt>
                <c:pt idx="9">
                  <c:v>0.03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 formatCode="0.00%">
                  <c:v>3.0000000000000001E-3</c:v>
                </c:pt>
                <c:pt idx="17" formatCode="0.00%">
                  <c:v>3.0000000000000001E-3</c:v>
                </c:pt>
                <c:pt idx="18" formatCode="0.00%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394-4D52-8E88-3CD8ADAD00F9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84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3264611648222899"/>
          <c:w val="0.95416666666666605"/>
          <c:h val="0.75735506889763704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Potentiel acheteurs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8B9-4C2C-92C6-5D51F58A26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C8B9-4C2C-92C6-5D51F58A268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C8B9-4C2C-92C6-5D51F58A268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C8B9-4C2C-92C6-5D51F58A268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C8B9-4C2C-92C6-5D51F58A268A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8B9-4C2C-92C6-5D51F58A268A}"/>
              </c:ext>
            </c:extLst>
          </c:dPt>
          <c:dLbls>
            <c:dLbl>
              <c:idx val="0"/>
              <c:layout>
                <c:manualLayout>
                  <c:x val="6.4638274567328E-2"/>
                  <c:y val="-8.93102088212402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B9-4C2C-92C6-5D51F58A268A}"/>
                </c:ext>
              </c:extLst>
            </c:dLbl>
            <c:dLbl>
              <c:idx val="1"/>
              <c:layout>
                <c:manualLayout>
                  <c:x val="-1.4719389551727099E-2"/>
                  <c:y val="1.973142471628590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B9-4C2C-92C6-5D51F58A268A}"/>
                </c:ext>
              </c:extLst>
            </c:dLbl>
            <c:dLbl>
              <c:idx val="2"/>
              <c:layout>
                <c:manualLayout>
                  <c:x val="-5.8011758976121097E-2"/>
                  <c:y val="8.92798882197196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B9-4C2C-92C6-5D51F58A268A}"/>
                </c:ext>
              </c:extLst>
            </c:dLbl>
            <c:dLbl>
              <c:idx val="3"/>
              <c:layout>
                <c:manualLayout>
                  <c:x val="-3.8762655794161598E-2"/>
                  <c:y val="-0.1080295467997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B9-4C2C-92C6-5D51F58A268A}"/>
                </c:ext>
              </c:extLst>
            </c:dLbl>
            <c:dLbl>
              <c:idx val="4"/>
              <c:layout>
                <c:manualLayout>
                  <c:x val="-2.00145387029802E-2"/>
                  <c:y val="-2.83389873320025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B9-4C2C-92C6-5D51F58A268A}"/>
                </c:ext>
              </c:extLst>
            </c:dLbl>
            <c:dLbl>
              <c:idx val="5"/>
              <c:layout>
                <c:manualLayout>
                  <c:x val="1.6699536359270101E-2"/>
                  <c:y val="-6.02655783993027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B9-4C2C-92C6-5D51F58A26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0-50</c:v>
                </c:pt>
                <c:pt idx="1">
                  <c:v>51-100</c:v>
                </c:pt>
                <c:pt idx="2">
                  <c:v>101-200</c:v>
                </c:pt>
                <c:pt idx="3">
                  <c:v>201-500</c:v>
                </c:pt>
                <c:pt idx="4">
                  <c:v>501-1000</c:v>
                </c:pt>
                <c:pt idx="5">
                  <c:v>1001+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15.3</c:v>
                </c:pt>
                <c:pt idx="1">
                  <c:v>16.3</c:v>
                </c:pt>
                <c:pt idx="2">
                  <c:v>15.6</c:v>
                </c:pt>
                <c:pt idx="3">
                  <c:v>16.3</c:v>
                </c:pt>
                <c:pt idx="4">
                  <c:v>9.4</c:v>
                </c:pt>
                <c:pt idx="5">
                  <c:v>13.8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B9-4C2C-92C6-5D51F58A268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'Appels entrants'!$C$1</c:f>
              <c:strCache>
                <c:ptCount val="1"/>
                <c:pt idx="0">
                  <c:v>Répartition des appels entrants</c:v>
                </c:pt>
              </c:strCache>
            </c:strRef>
          </c:tx>
          <c:explosion val="1"/>
          <c:dPt>
            <c:idx val="0"/>
            <c:bubble3D val="0"/>
            <c:explosion val="15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F8C-442C-BD23-1648D844478F}"/>
              </c:ext>
            </c:extLst>
          </c:dPt>
          <c:dPt>
            <c:idx val="1"/>
            <c:bubble3D val="0"/>
            <c:explosion val="15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F8C-442C-BD23-1648D844478F}"/>
              </c:ext>
            </c:extLst>
          </c:dPt>
          <c:dPt>
            <c:idx val="2"/>
            <c:bubble3D val="0"/>
            <c:explosion val="15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F8C-442C-BD23-1648D844478F}"/>
              </c:ext>
            </c:extLst>
          </c:dPt>
          <c:dPt>
            <c:idx val="3"/>
            <c:bubble3D val="0"/>
            <c:explosion val="15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F8C-442C-BD23-1648D844478F}"/>
              </c:ext>
            </c:extLst>
          </c:dPt>
          <c:dPt>
            <c:idx val="4"/>
            <c:bubble3D val="0"/>
            <c:explosion val="11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F8C-442C-BD23-1648D844478F}"/>
              </c:ext>
            </c:extLst>
          </c:dPt>
          <c:dPt>
            <c:idx val="5"/>
            <c:bubble3D val="0"/>
            <c:explosion val="12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BF8C-442C-BD23-1648D84447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BF8C-442C-BD23-1648D844478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F8C-442C-BD23-1648D844478F}"/>
                </c:ext>
              </c:extLst>
            </c:dLbl>
            <c:dLbl>
              <c:idx val="1"/>
              <c:layout>
                <c:manualLayout>
                  <c:x val="6.1671581508626103E-2"/>
                  <c:y val="-1.4598540145985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C-442C-BD23-1648D844478F}"/>
                </c:ext>
              </c:extLst>
            </c:dLbl>
            <c:dLbl>
              <c:idx val="2"/>
              <c:layout>
                <c:manualLayout>
                  <c:x val="-2.7409591781611599E-2"/>
                  <c:y val="1.07054724365248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C-442C-BD23-1648D844478F}"/>
                </c:ext>
              </c:extLst>
            </c:dLbl>
            <c:dLbl>
              <c:idx val="3"/>
              <c:layout>
                <c:manualLayout>
                  <c:x val="-8.3599200978026006E-2"/>
                  <c:y val="-1.07054724365248E-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80A17A-924D-476C-9107-79E7F8429955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/>
                      <a:t>
</a:t>
                    </a:r>
                    <a:fld id="{1A60AA51-6F15-4374-A67C-08A14097EFA1}" type="PERCENTAG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59489346355702"/>
                      <c:h val="0.245766538306799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F8C-442C-BD23-1648D844478F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2FAC7C-6D69-4447-B580-BBDD0399E70B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/>
                      <a:t>
</a:t>
                    </a:r>
                    <a:fld id="{0E280B9C-CD39-4886-AF3A-467C047B09A7}" type="PERCENTAG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F8C-442C-BD23-1648D844478F}"/>
                </c:ext>
              </c:extLst>
            </c:dLbl>
            <c:dLbl>
              <c:idx val="5"/>
              <c:layout>
                <c:manualLayout>
                  <c:x val="2.10271156062493E-2"/>
                  <c:y val="-6.42334616932006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741480B-9FDB-492F-A3C3-AD2120204EC4}" type="CATEGORYNAM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dirty="0"/>
                      <a:t>
</a:t>
                    </a:r>
                    <a:fld id="{3DD59D96-D1B7-4F9A-A48B-94F172C56A96}" type="PERCENTAGE">
                      <a:rPr 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22847777781701"/>
                      <c:h val="0.150963618598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BF8C-442C-BD23-1648D844478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BF8C-442C-BD23-1648D84447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'Appels entrants'!$A$2:$B$7</c:f>
              <c:multiLvlStrCache>
                <c:ptCount val="6"/>
                <c:lvl>
                  <c:pt idx="0">
                    <c:v>La gestion d'agenda et la prise de rendez-vous</c:v>
                  </c:pt>
                  <c:pt idx="1">
                    <c:v>La gestion d'accueil de médecins de garde en 24h/24 et 7j/7</c:v>
                  </c:pt>
                  <c:pt idx="2">
                    <c:v>Mise en relation direct</c:v>
                  </c:pt>
                  <c:pt idx="3">
                    <c:v>L’accueil téléphonique entièrement personnalisé</c:v>
                  </c:pt>
                  <c:pt idx="4">
                    <c:v>Le secrétariat à distance</c:v>
                  </c:pt>
                  <c:pt idx="5">
                    <c:v>La gestion de messages</c:v>
                  </c:pt>
                </c:lvl>
                <c:lvl>
                  <c:pt idx="0">
                    <c:v>RDVQuick</c:v>
                  </c:pt>
                  <c:pt idx="1">
                    <c:v>RDVQuick</c:v>
                  </c:pt>
                  <c:pt idx="2">
                    <c:v>RDVQuick</c:v>
                  </c:pt>
                  <c:pt idx="3">
                    <c:v>Centre d'appels</c:v>
                  </c:pt>
                  <c:pt idx="4">
                    <c:v>Centre d'appels</c:v>
                  </c:pt>
                  <c:pt idx="5">
                    <c:v>Centre d'appels</c:v>
                  </c:pt>
                </c:lvl>
              </c:multiLvlStrCache>
            </c:multiLvlStrRef>
          </c:cat>
          <c:val>
            <c:numRef>
              <c:f>'Appels entrants'!$C$2:$C$7</c:f>
              <c:numCache>
                <c:formatCode>General</c:formatCode>
                <c:ptCount val="6"/>
                <c:pt idx="0">
                  <c:v>17</c:v>
                </c:pt>
                <c:pt idx="1">
                  <c:v>3</c:v>
                </c:pt>
                <c:pt idx="2">
                  <c:v>5</c:v>
                </c:pt>
                <c:pt idx="3">
                  <c:v>15</c:v>
                </c:pt>
                <c:pt idx="4">
                  <c:v>55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F8C-442C-BD23-1648D844478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8144017063948002E-2"/>
          <c:y val="0.117687256284681"/>
          <c:w val="0.966035685852774"/>
          <c:h val="0.83454931102954499"/>
        </c:manualLayout>
      </c:layout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Principaux call center internatiaunaux</c:v>
                </c:pt>
              </c:strCache>
            </c:strRef>
          </c:tx>
          <c:explosion val="3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48D-48C2-BC78-5C90764FB57E}"/>
              </c:ext>
            </c:extLst>
          </c:dPt>
          <c:dPt>
            <c:idx val="1"/>
            <c:bubble3D val="0"/>
            <c:explosion val="8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48D-48C2-BC78-5C90764FB57E}"/>
              </c:ext>
            </c:extLst>
          </c:dPt>
          <c:dPt>
            <c:idx val="2"/>
            <c:bubble3D val="0"/>
            <c:explosion val="1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48D-48C2-BC78-5C90764FB57E}"/>
              </c:ext>
            </c:extLst>
          </c:dPt>
          <c:dPt>
            <c:idx val="3"/>
            <c:bubble3D val="0"/>
            <c:explosion val="8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48D-48C2-BC78-5C90764FB57E}"/>
              </c:ext>
            </c:extLst>
          </c:dPt>
          <c:dPt>
            <c:idx val="4"/>
            <c:bubble3D val="0"/>
            <c:explosion val="12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48D-48C2-BC78-5C90764FB57E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B48D-48C2-BC78-5C90764FB57E}"/>
              </c:ext>
            </c:extLst>
          </c:dPt>
          <c:dLbls>
            <c:dLbl>
              <c:idx val="0"/>
              <c:layout>
                <c:manualLayout>
                  <c:x val="2.0446092414996099E-2"/>
                  <c:y val="-2.8178389172398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r>
                      <a:rPr lang="en-US" sz="1400">
                        <a:solidFill>
                          <a:schemeClr val="accent1"/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t>Amériques
</a:t>
                    </a:r>
                    <a:fld id="{1953DBE0-FDCE-4168-AB54-B7EF425A3936}" type="PERCENTAGE">
                      <a:rPr lang="en-US" sz="1400">
                        <a:solidFill>
                          <a:schemeClr val="accent1"/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[POURCENTAGE]</a:t>
                    </a:fld>
                    <a:endParaRPr lang="en-US" sz="1400">
                      <a:solidFill>
                        <a:schemeClr val="accent1"/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48D-48C2-BC78-5C90764FB57E}"/>
                </c:ext>
              </c:extLst>
            </c:dLbl>
            <c:dLbl>
              <c:idx val="1"/>
              <c:layout>
                <c:manualLayout>
                  <c:x val="3.2372979657077201E-2"/>
                  <c:y val="1.69070335034391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fld id="{53A09C50-3ADA-4C44-8569-5567547C8904}" type="CATEGORYNAME">
                      <a:rPr lang="en-US" sz="14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[NOM DE CATÉGORIE]</a:t>
                    </a:fld>
                    <a:r>
                      <a:rPr lang="en-US" sz="14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t>
</a:t>
                    </a:r>
                    <a:fld id="{408BCFB6-8D59-4882-9821-C25339887B09}" type="PERCENTAGE">
                      <a:rPr lang="en-US" sz="140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[POURCENTAGE]</a:t>
                    </a:fld>
                    <a:endParaRPr lang="en-US" sz="1400" baseline="0">
                      <a:solidFill>
                        <a:schemeClr val="bg2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48D-48C2-BC78-5C90764FB57E}"/>
                </c:ext>
              </c:extLst>
            </c:dLbl>
            <c:dLbl>
              <c:idx val="2"/>
              <c:layout>
                <c:manualLayout>
                  <c:x val="-2.7261456553328199E-2"/>
                  <c:y val="-2.817838917239949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/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fld id="{A8B4641C-6FE1-413A-805E-6DE57E220357}" type="CATEGORYNAME">
                      <a:rPr lang="en-US" sz="1400" baseline="0">
                        <a:solidFill>
                          <a:schemeClr val="accent5"/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accent1"/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[NOM DE CATÉGORIE]</a:t>
                    </a:fld>
                    <a:r>
                      <a:rPr lang="en-US" sz="1400" baseline="0">
                        <a:solidFill>
                          <a:schemeClr val="accent5"/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t>
</a:t>
                    </a:r>
                    <a:fld id="{04654324-3F60-4C23-965A-92BE7C544384}" type="PERCENTAGE">
                      <a:rPr lang="en-US" sz="1400" baseline="0">
                        <a:solidFill>
                          <a:schemeClr val="accent5"/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accent1"/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[POURCENTAGE]</a:t>
                    </a:fld>
                    <a:endParaRPr lang="en-US" sz="1400" baseline="0">
                      <a:solidFill>
                        <a:schemeClr val="accent5"/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48D-48C2-BC78-5C90764FB57E}"/>
                </c:ext>
              </c:extLst>
            </c:dLbl>
            <c:dLbl>
              <c:idx val="3"/>
              <c:layout>
                <c:manualLayout>
                  <c:x val="0"/>
                  <c:y val="-0.112162614345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fld id="{FE72097C-5420-416D-B174-CF9585B110C3}" type="CATEGORYNAME">
                      <a:rPr lang="en-US" sz="140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[NOM DE CATÉGORIE]</a:t>
                    </a:fld>
                    <a:r>
                      <a:rPr lang="en-US" sz="140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t>
</a:t>
                    </a:r>
                    <a:fld id="{E30EE69E-A4A8-4BAF-999B-47BF8A8E997A}" type="PERCENTAGE">
                      <a:rPr lang="en-US" sz="140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[POURCENTAGE]</a:t>
                    </a:fld>
                    <a:endParaRPr lang="en-US" sz="1400" baseline="0">
                      <a:solidFill>
                        <a:schemeClr val="accent1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B48D-48C2-BC78-5C90764FB57E}"/>
                </c:ext>
              </c:extLst>
            </c:dLbl>
            <c:dLbl>
              <c:idx val="4"/>
              <c:layout>
                <c:manualLayout>
                  <c:x val="-1.36307282766641E-2"/>
                  <c:y val="-3.663190592411810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fld id="{ECE72EC6-CCC6-4088-B1E3-E6EFB1FC1E7E}" type="CATEGORYNAME">
                      <a:rPr lang="en-US" sz="14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[NOM DE CATÉGORIE]</a:t>
                    </a:fld>
                    <a:r>
                      <a:rPr lang="en-US" sz="14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t>
</a:t>
                    </a:r>
                    <a:fld id="{BDCE446B-8722-4CA6-B4FA-1C72BEDAE8CB}" type="PERCENTAGE">
                      <a:rPr lang="en-US" sz="14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rPr>
                      <a:pPr>
                        <a:defRPr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t>[POURCENTAGE]</a:t>
                    </a:fld>
                    <a:endParaRPr lang="en-US" sz="1400" baseline="0">
                      <a:solidFill>
                        <a:schemeClr val="bg2">
                          <a:lumMod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bg2">
                          <a:lumMod val="25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48D-48C2-BC78-5C90764FB57E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spc="0" baseline="0">
                        <a:solidFill>
                          <a:schemeClr val="bg2">
                            <a:lumMod val="50000"/>
                          </a:schemeClr>
                        </a:solidFill>
                        <a:latin typeface="Tw Cen MT" charset="0"/>
                        <a:ea typeface="Tw Cen MT" charset="0"/>
                        <a:cs typeface="Tw Cen MT" charset="0"/>
                      </a:defRPr>
                    </a:pPr>
                    <a:endParaRPr lang="en-US" sz="1200">
                      <a:solidFill>
                        <a:schemeClr val="bg2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2">
                          <a:lumMod val="50000"/>
                        </a:schemeClr>
                      </a:solidFill>
                      <a:latin typeface="Tw Cen MT" charset="0"/>
                      <a:ea typeface="Tw Cen MT" charset="0"/>
                      <a:cs typeface="Tw Cen MT" charset="0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8D-48C2-BC78-5C90764FB5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spc="0" baseline="0">
                    <a:solidFill>
                      <a:schemeClr val="bg2">
                        <a:lumMod val="50000"/>
                      </a:schemeClr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Feuil1!$A$2:$A$7</c:f>
              <c:strCache>
                <c:ptCount val="5"/>
                <c:pt idx="0">
                  <c:v>Amériques</c:v>
                </c:pt>
                <c:pt idx="1">
                  <c:v>UK</c:v>
                </c:pt>
                <c:pt idx="2">
                  <c:v>Europe</c:v>
                </c:pt>
                <c:pt idx="3">
                  <c:v>Moyen Orient Afrique</c:v>
                </c:pt>
                <c:pt idx="4">
                  <c:v>Asia Pacifique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20.3</c:v>
                </c:pt>
                <c:pt idx="1">
                  <c:v>19.3</c:v>
                </c:pt>
                <c:pt idx="2">
                  <c:v>16.399999999999999</c:v>
                </c:pt>
                <c:pt idx="3">
                  <c:v>18.600000000000001</c:v>
                </c:pt>
                <c:pt idx="4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Feuil1!$A$2</c15:f>
                <c15:dlblRangeCache>
                  <c:ptCount val="1"/>
                  <c:pt idx="0">
                    <c:v>Amériques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48D-48C2-BC78-5C90764FB57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670487000041502"/>
          <c:y val="0.124486054047864"/>
          <c:w val="0.33292760032093799"/>
          <c:h val="0.69373473796196705"/>
        </c:manualLayout>
      </c:layout>
      <c:radarChart>
        <c:radarStyle val="marker"/>
        <c:varyColors val="0"/>
        <c:ser>
          <c:idx val="4"/>
          <c:order val="0"/>
          <c:tx>
            <c:strRef>
              <c:f>'Avantage (2)'!$F$1</c:f>
              <c:strCache>
                <c:ptCount val="1"/>
                <c:pt idx="0">
                  <c:v>RDVQuick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</a:ln>
            <a:effectLst>
              <a:glow rad="76200">
                <a:schemeClr val="accent5">
                  <a:lumMod val="60000"/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'Avantage (2)'!$A$2:$A$15</c:f>
              <c:strCache>
                <c:ptCount val="14"/>
                <c:pt idx="0">
                  <c:v>Cout</c:v>
                </c:pt>
                <c:pt idx="1">
                  <c:v>H24 7/7</c:v>
                </c:pt>
                <c:pt idx="2">
                  <c:v>Connection Internet</c:v>
                </c:pt>
                <c:pt idx="3">
                  <c:v>Appel numéro fixe</c:v>
                </c:pt>
                <c:pt idx="4">
                  <c:v>Validation RDV par sms</c:v>
                </c:pt>
                <c:pt idx="5">
                  <c:v>Temps global de prise de RDV</c:v>
                </c:pt>
                <c:pt idx="6">
                  <c:v>Segmentation RDV</c:v>
                </c:pt>
                <c:pt idx="7">
                  <c:v>Temps variable dédié RDV</c:v>
                </c:pt>
                <c:pt idx="8">
                  <c:v>Mise en relation directe</c:v>
                </c:pt>
                <c:pt idx="9">
                  <c:v>Option paiement en ligne  anticipé</c:v>
                </c:pt>
                <c:pt idx="10">
                  <c:v>Gestion multi appel </c:v>
                </c:pt>
                <c:pt idx="11">
                  <c:v>Gestion optimisé temps rdv</c:v>
                </c:pt>
                <c:pt idx="12">
                  <c:v>Annulation /empechement / Repositionnementrdv pro ou appelant</c:v>
                </c:pt>
                <c:pt idx="13">
                  <c:v>Un seul numero court commun d’appel et indication appelé </c:v>
                </c:pt>
              </c:strCache>
            </c:strRef>
          </c:cat>
          <c:val>
            <c:numRef>
              <c:f>'Avantage (2)'!$F$2:$F$15</c:f>
              <c:numCache>
                <c:formatCode>General</c:formatCode>
                <c:ptCount val="14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3-4113-8676-E69E857789BF}"/>
            </c:ext>
          </c:extLst>
        </c:ser>
        <c:ser>
          <c:idx val="2"/>
          <c:order val="1"/>
          <c:tx>
            <c:strRef>
              <c:f>'Avantage (2)'!$D$1</c:f>
              <c:strCache>
                <c:ptCount val="1"/>
                <c:pt idx="0">
                  <c:v>Agenda connecté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</a:ln>
            <a:effectLst>
              <a:glow rad="76200">
                <a:schemeClr val="accent4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'Avantage (2)'!$A$2:$A$15</c:f>
              <c:strCache>
                <c:ptCount val="14"/>
                <c:pt idx="0">
                  <c:v>Cout</c:v>
                </c:pt>
                <c:pt idx="1">
                  <c:v>H24 7/7</c:v>
                </c:pt>
                <c:pt idx="2">
                  <c:v>Connection Internet</c:v>
                </c:pt>
                <c:pt idx="3">
                  <c:v>Appel numéro fixe</c:v>
                </c:pt>
                <c:pt idx="4">
                  <c:v>Validation RDV par sms</c:v>
                </c:pt>
                <c:pt idx="5">
                  <c:v>Temps global de prise de RDV</c:v>
                </c:pt>
                <c:pt idx="6">
                  <c:v>Segmentation RDV</c:v>
                </c:pt>
                <c:pt idx="7">
                  <c:v>Temps variable dédié RDV</c:v>
                </c:pt>
                <c:pt idx="8">
                  <c:v>Mise en relation directe</c:v>
                </c:pt>
                <c:pt idx="9">
                  <c:v>Option paiement en ligne  anticipé</c:v>
                </c:pt>
                <c:pt idx="10">
                  <c:v>Gestion multi appel </c:v>
                </c:pt>
                <c:pt idx="11">
                  <c:v>Gestion optimisé temps rdv</c:v>
                </c:pt>
                <c:pt idx="12">
                  <c:v>Annulation /empechement / Repositionnementrdv pro ou appelant</c:v>
                </c:pt>
                <c:pt idx="13">
                  <c:v>Un seul numero court commun d’appel et indication appelé </c:v>
                </c:pt>
              </c:strCache>
            </c:strRef>
          </c:cat>
          <c:val>
            <c:numRef>
              <c:f>'Avantage (2)'!$D$2:$D$15</c:f>
              <c:numCache>
                <c:formatCode>General</c:formatCode>
                <c:ptCount val="14"/>
                <c:pt idx="0">
                  <c:v>15</c:v>
                </c:pt>
                <c:pt idx="1">
                  <c:v>15</c:v>
                </c:pt>
                <c:pt idx="2">
                  <c:v>1</c:v>
                </c:pt>
                <c:pt idx="3">
                  <c:v>1</c:v>
                </c:pt>
                <c:pt idx="4">
                  <c:v>15</c:v>
                </c:pt>
                <c:pt idx="5">
                  <c:v>10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15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3-4113-8676-E69E857789BF}"/>
            </c:ext>
          </c:extLst>
        </c:ser>
        <c:ser>
          <c:idx val="0"/>
          <c:order val="2"/>
          <c:tx>
            <c:strRef>
              <c:f>'Avantage (2)'!$B$1</c:f>
              <c:strCache>
                <c:ptCount val="1"/>
                <c:pt idx="0">
                  <c:v>Centre d'appel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</a:ln>
            <a:effectLst>
              <a:glow rad="76200">
                <a:schemeClr val="accent6">
                  <a:satMod val="175000"/>
                  <a:alpha val="34000"/>
                </a:schemeClr>
              </a:glow>
            </a:effectLst>
          </c:spPr>
          <c:marker>
            <c:symbol val="none"/>
          </c:marker>
          <c:cat>
            <c:strRef>
              <c:f>'Avantage (2)'!$A$2:$A$15</c:f>
              <c:strCache>
                <c:ptCount val="14"/>
                <c:pt idx="0">
                  <c:v>Cout</c:v>
                </c:pt>
                <c:pt idx="1">
                  <c:v>H24 7/7</c:v>
                </c:pt>
                <c:pt idx="2">
                  <c:v>Connection Internet</c:v>
                </c:pt>
                <c:pt idx="3">
                  <c:v>Appel numéro fixe</c:v>
                </c:pt>
                <c:pt idx="4">
                  <c:v>Validation RDV par sms</c:v>
                </c:pt>
                <c:pt idx="5">
                  <c:v>Temps global de prise de RDV</c:v>
                </c:pt>
                <c:pt idx="6">
                  <c:v>Segmentation RDV</c:v>
                </c:pt>
                <c:pt idx="7">
                  <c:v>Temps variable dédié RDV</c:v>
                </c:pt>
                <c:pt idx="8">
                  <c:v>Mise en relation directe</c:v>
                </c:pt>
                <c:pt idx="9">
                  <c:v>Option paiement en ligne  anticipé</c:v>
                </c:pt>
                <c:pt idx="10">
                  <c:v>Gestion multi appel </c:v>
                </c:pt>
                <c:pt idx="11">
                  <c:v>Gestion optimisé temps rdv</c:v>
                </c:pt>
                <c:pt idx="12">
                  <c:v>Annulation /empechement / Repositionnementrdv pro ou appelant</c:v>
                </c:pt>
                <c:pt idx="13">
                  <c:v>Un seul numero court commun d’appel et indication appelé </c:v>
                </c:pt>
              </c:strCache>
            </c:strRef>
          </c:cat>
          <c:val>
            <c:numRef>
              <c:f>'Avantage (2)'!$B$2:$B$15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20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1</c:v>
                </c:pt>
                <c:pt idx="7">
                  <c:v>5</c:v>
                </c:pt>
                <c:pt idx="8">
                  <c:v>15</c:v>
                </c:pt>
                <c:pt idx="9">
                  <c:v>1</c:v>
                </c:pt>
                <c:pt idx="10">
                  <c:v>15</c:v>
                </c:pt>
                <c:pt idx="11">
                  <c:v>10</c:v>
                </c:pt>
                <c:pt idx="12">
                  <c:v>5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3-4113-8676-E69E85778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21418768"/>
        <c:axId val="-321432960"/>
        <c:extLst>
          <c:ext xmlns:c15="http://schemas.microsoft.com/office/drawing/2012/chart" uri="{02D57815-91ED-43cb-92C2-25804820EDAC}">
            <c15:filteredRadarSeries>
              <c15:ser>
                <c:idx val="1"/>
                <c:order val="3"/>
                <c:tx>
                  <c:strRef>
                    <c:extLst>
                      <c:ext uri="{02D57815-91ED-43cb-92C2-25804820EDAC}">
                        <c15:formulaRef>
                          <c15:sqref>'Avantage (2)'!$C$1</c15:sqref>
                        </c15:formulaRef>
                      </c:ext>
                    </c:extLst>
                    <c:strCache>
                      <c:ptCount val="1"/>
                      <c:pt idx="0">
                        <c:v>Commentaire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</a:ln>
                  <a:effectLst>
                    <a:glow rad="76200">
                      <a:schemeClr val="accent5">
                        <a:satMod val="175000"/>
                        <a:alpha val="34000"/>
                      </a:schemeClr>
                    </a:glo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'Avantage (2)'!$A$2:$A$15</c15:sqref>
                        </c15:formulaRef>
                      </c:ext>
                    </c:extLst>
                    <c:strCache>
                      <c:ptCount val="14"/>
                      <c:pt idx="0">
                        <c:v>Cout</c:v>
                      </c:pt>
                      <c:pt idx="1">
                        <c:v>H24 7/7</c:v>
                      </c:pt>
                      <c:pt idx="2">
                        <c:v>Connection Internet</c:v>
                      </c:pt>
                      <c:pt idx="3">
                        <c:v>Appel numéro fixe</c:v>
                      </c:pt>
                      <c:pt idx="4">
                        <c:v>Validation RDV par sms</c:v>
                      </c:pt>
                      <c:pt idx="5">
                        <c:v>Temps global de prise de RDV</c:v>
                      </c:pt>
                      <c:pt idx="6">
                        <c:v>Segmentation RDV</c:v>
                      </c:pt>
                      <c:pt idx="7">
                        <c:v>Temps variable dédié RDV</c:v>
                      </c:pt>
                      <c:pt idx="8">
                        <c:v>Mise en relation directe</c:v>
                      </c:pt>
                      <c:pt idx="9">
                        <c:v>Option paiement en ligne  anticipé</c:v>
                      </c:pt>
                      <c:pt idx="10">
                        <c:v>Gestion multi appel </c:v>
                      </c:pt>
                      <c:pt idx="11">
                        <c:v>Gestion optimisé temps rdv</c:v>
                      </c:pt>
                      <c:pt idx="12">
                        <c:v>Annulation /empechement / Repositionnementrdv pro ou appelant</c:v>
                      </c:pt>
                      <c:pt idx="13">
                        <c:v>Un seul numero court commun d’appel et indication appelé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'Avantage (2)'!$C$2:$C$15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1">
                        <c:v>0</c:v>
                      </c:pt>
                      <c:pt idx="2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9E3-4113-8676-E69E857789BF}"/>
                  </c:ext>
                </c:extLst>
              </c15:ser>
            </c15:filteredRadarSeries>
            <c15:filteredRada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'Avantage (2)'!$E$1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</a:ln>
                  <a:effectLst>
                    <a:glow rad="76200">
                      <a:schemeClr val="accent6">
                        <a:lumMod val="60000"/>
                        <a:satMod val="175000"/>
                        <a:alpha val="34000"/>
                      </a:schemeClr>
                    </a:glow>
                  </a:effectLst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'Avantage (2)'!$A$2:$A$15</c15:sqref>
                        </c15:formulaRef>
                      </c:ext>
                    </c:extLst>
                    <c:strCache>
                      <c:ptCount val="14"/>
                      <c:pt idx="0">
                        <c:v>Cout</c:v>
                      </c:pt>
                      <c:pt idx="1">
                        <c:v>H24 7/7</c:v>
                      </c:pt>
                      <c:pt idx="2">
                        <c:v>Connection Internet</c:v>
                      </c:pt>
                      <c:pt idx="3">
                        <c:v>Appel numéro fixe</c:v>
                      </c:pt>
                      <c:pt idx="4">
                        <c:v>Validation RDV par sms</c:v>
                      </c:pt>
                      <c:pt idx="5">
                        <c:v>Temps global de prise de RDV</c:v>
                      </c:pt>
                      <c:pt idx="6">
                        <c:v>Segmentation RDV</c:v>
                      </c:pt>
                      <c:pt idx="7">
                        <c:v>Temps variable dédié RDV</c:v>
                      </c:pt>
                      <c:pt idx="8">
                        <c:v>Mise en relation directe</c:v>
                      </c:pt>
                      <c:pt idx="9">
                        <c:v>Option paiement en ligne  anticipé</c:v>
                      </c:pt>
                      <c:pt idx="10">
                        <c:v>Gestion multi appel </c:v>
                      </c:pt>
                      <c:pt idx="11">
                        <c:v>Gestion optimisé temps rdv</c:v>
                      </c:pt>
                      <c:pt idx="12">
                        <c:v>Annulation /empechement / Repositionnementrdv pro ou appelant</c:v>
                      </c:pt>
                      <c:pt idx="13">
                        <c:v>Un seul numero court commun d’appel et indication appelé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'Avantage (2)'!$E$2:$E$15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9E3-4113-8676-E69E857789BF}"/>
                  </c:ext>
                </c:extLst>
              </c15:ser>
            </c15:filteredRadarSeries>
          </c:ext>
        </c:extLst>
      </c:radarChart>
      <c:catAx>
        <c:axId val="-32141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321432960"/>
        <c:crosses val="autoZero"/>
        <c:auto val="1"/>
        <c:lblAlgn val="ctr"/>
        <c:lblOffset val="100"/>
        <c:noMultiLvlLbl val="0"/>
      </c:catAx>
      <c:valAx>
        <c:axId val="-32143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one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214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pPr>
            <a:r>
              <a:rPr lang="fr-FR" sz="1600" b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CA mensuel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5"/>
          <c:order val="5"/>
          <c:tx>
            <c:strRef>
              <c:f>'Reconstitution du CA'!$A$15</c:f>
              <c:strCache>
                <c:ptCount val="1"/>
                <c:pt idx="0">
                  <c:v>CA mensuel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'Reconstitution du CA'!$B$8:$AK$9</c:f>
              <c:multiLvlStrCache>
                <c:ptCount val="36"/>
                <c:lvl>
                  <c:pt idx="0">
                    <c:v>Avr</c:v>
                  </c:pt>
                  <c:pt idx="1">
                    <c:v>Mai</c:v>
                  </c:pt>
                  <c:pt idx="2">
                    <c:v>Juin</c:v>
                  </c:pt>
                  <c:pt idx="3">
                    <c:v>Juil</c:v>
                  </c:pt>
                  <c:pt idx="4">
                    <c:v>Août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Déc</c:v>
                  </c:pt>
                  <c:pt idx="9">
                    <c:v>Jan</c:v>
                  </c:pt>
                  <c:pt idx="10">
                    <c:v>Fév</c:v>
                  </c:pt>
                  <c:pt idx="11">
                    <c:v>Mar</c:v>
                  </c:pt>
                  <c:pt idx="12">
                    <c:v>Avr</c:v>
                  </c:pt>
                  <c:pt idx="13">
                    <c:v>Mai</c:v>
                  </c:pt>
                  <c:pt idx="14">
                    <c:v>Juin</c:v>
                  </c:pt>
                  <c:pt idx="15">
                    <c:v>Juil</c:v>
                  </c:pt>
                  <c:pt idx="16">
                    <c:v>Août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Déc</c:v>
                  </c:pt>
                  <c:pt idx="21">
                    <c:v>Jan</c:v>
                  </c:pt>
                  <c:pt idx="22">
                    <c:v>Fév</c:v>
                  </c:pt>
                  <c:pt idx="23">
                    <c:v>Mar </c:v>
                  </c:pt>
                  <c:pt idx="24">
                    <c:v>Avr</c:v>
                  </c:pt>
                  <c:pt idx="25">
                    <c:v>Mai</c:v>
                  </c:pt>
                  <c:pt idx="26">
                    <c:v>Juin</c:v>
                  </c:pt>
                  <c:pt idx="27">
                    <c:v>Juil</c:v>
                  </c:pt>
                  <c:pt idx="28">
                    <c:v>Août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Déc</c:v>
                  </c:pt>
                  <c:pt idx="33">
                    <c:v>Jan</c:v>
                  </c:pt>
                  <c:pt idx="34">
                    <c:v>Fév</c:v>
                  </c:pt>
                  <c:pt idx="35">
                    <c:v>Mar </c:v>
                  </c:pt>
                </c:lvl>
                <c:lvl>
                  <c:pt idx="0">
                    <c:v>Exercice 1 - 2017-2018</c:v>
                  </c:pt>
                  <c:pt idx="12">
                    <c:v>Exercice 2 - 2018-2019</c:v>
                  </c:pt>
                  <c:pt idx="24">
                    <c:v>Exercice 3 - 2019-2020</c:v>
                  </c:pt>
                </c:lvl>
              </c:multiLvlStrCache>
            </c:multiLvlStrRef>
          </c:cat>
          <c:val>
            <c:numRef>
              <c:f>'Reconstitution du CA'!$B$15:$AK$15</c:f>
              <c:numCache>
                <c:formatCode>#,##0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5000</c:v>
                </c:pt>
                <c:pt idx="13">
                  <c:v>20000</c:v>
                </c:pt>
                <c:pt idx="14">
                  <c:v>35000</c:v>
                </c:pt>
                <c:pt idx="15">
                  <c:v>50000</c:v>
                </c:pt>
                <c:pt idx="16">
                  <c:v>65000</c:v>
                </c:pt>
                <c:pt idx="17">
                  <c:v>95000</c:v>
                </c:pt>
                <c:pt idx="18">
                  <c:v>125000</c:v>
                </c:pt>
                <c:pt idx="19">
                  <c:v>155000</c:v>
                </c:pt>
                <c:pt idx="20">
                  <c:v>185000</c:v>
                </c:pt>
                <c:pt idx="21">
                  <c:v>230000</c:v>
                </c:pt>
                <c:pt idx="22">
                  <c:v>275000</c:v>
                </c:pt>
                <c:pt idx="23">
                  <c:v>320000</c:v>
                </c:pt>
                <c:pt idx="24">
                  <c:v>380000</c:v>
                </c:pt>
                <c:pt idx="25">
                  <c:v>440000</c:v>
                </c:pt>
                <c:pt idx="26">
                  <c:v>500000</c:v>
                </c:pt>
                <c:pt idx="27">
                  <c:v>560000</c:v>
                </c:pt>
                <c:pt idx="28">
                  <c:v>620000</c:v>
                </c:pt>
                <c:pt idx="29">
                  <c:v>720000</c:v>
                </c:pt>
                <c:pt idx="30">
                  <c:v>820000</c:v>
                </c:pt>
                <c:pt idx="31">
                  <c:v>920000</c:v>
                </c:pt>
                <c:pt idx="32">
                  <c:v>1020000</c:v>
                </c:pt>
                <c:pt idx="33">
                  <c:v>1120000</c:v>
                </c:pt>
                <c:pt idx="34">
                  <c:v>1220000</c:v>
                </c:pt>
                <c:pt idx="35">
                  <c:v>1320000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360-4404-ACAE-25401BE1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78671776"/>
        <c:axId val="-2786945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'Reconstitution du CA'!$A$10</c15:sqref>
                        </c15:formulaRef>
                      </c:ext>
                    </c:extLst>
                    <c:strCache>
                      <c:ptCount val="1"/>
                      <c:pt idx="0">
                        <c:v>Tarif HT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'Reconstitution du CA'!$B$8:$AK$9</c15:sqref>
                        </c15:formulaRef>
                      </c:ext>
                    </c:extLst>
                    <c:multiLvlStrCache>
                      <c:ptCount val="36"/>
                      <c:lvl>
                        <c:pt idx="0">
                          <c:v>Avr</c:v>
                        </c:pt>
                        <c:pt idx="1">
                          <c:v>Mai</c:v>
                        </c:pt>
                        <c:pt idx="2">
                          <c:v>Juin</c:v>
                        </c:pt>
                        <c:pt idx="3">
                          <c:v>Juil</c:v>
                        </c:pt>
                        <c:pt idx="4">
                          <c:v>Août</c:v>
                        </c:pt>
                        <c:pt idx="5">
                          <c:v>Sep</c:v>
                        </c:pt>
                        <c:pt idx="6">
                          <c:v>Oct</c:v>
                        </c:pt>
                        <c:pt idx="7">
                          <c:v>Nov</c:v>
                        </c:pt>
                        <c:pt idx="8">
                          <c:v>Déc</c:v>
                        </c:pt>
                        <c:pt idx="9">
                          <c:v>Jan</c:v>
                        </c:pt>
                        <c:pt idx="10">
                          <c:v>Fév</c:v>
                        </c:pt>
                        <c:pt idx="11">
                          <c:v>Mar</c:v>
                        </c:pt>
                        <c:pt idx="12">
                          <c:v>Avr</c:v>
                        </c:pt>
                        <c:pt idx="13">
                          <c:v>Mai</c:v>
                        </c:pt>
                        <c:pt idx="14">
                          <c:v>Juin</c:v>
                        </c:pt>
                        <c:pt idx="15">
                          <c:v>Juil</c:v>
                        </c:pt>
                        <c:pt idx="16">
                          <c:v>Août</c:v>
                        </c:pt>
                        <c:pt idx="17">
                          <c:v>Sep</c:v>
                        </c:pt>
                        <c:pt idx="18">
                          <c:v>Oct</c:v>
                        </c:pt>
                        <c:pt idx="19">
                          <c:v>Nov</c:v>
                        </c:pt>
                        <c:pt idx="20">
                          <c:v>Déc</c:v>
                        </c:pt>
                        <c:pt idx="21">
                          <c:v>Jan</c:v>
                        </c:pt>
                        <c:pt idx="22">
                          <c:v>Fév</c:v>
                        </c:pt>
                        <c:pt idx="23">
                          <c:v>Mar </c:v>
                        </c:pt>
                        <c:pt idx="24">
                          <c:v>Avr</c:v>
                        </c:pt>
                        <c:pt idx="25">
                          <c:v>Mai</c:v>
                        </c:pt>
                        <c:pt idx="26">
                          <c:v>Juin</c:v>
                        </c:pt>
                        <c:pt idx="27">
                          <c:v>Juil</c:v>
                        </c:pt>
                        <c:pt idx="28">
                          <c:v>Août</c:v>
                        </c:pt>
                        <c:pt idx="29">
                          <c:v>Sep</c:v>
                        </c:pt>
                        <c:pt idx="30">
                          <c:v>Oct</c:v>
                        </c:pt>
                        <c:pt idx="31">
                          <c:v>Nov</c:v>
                        </c:pt>
                        <c:pt idx="32">
                          <c:v>Déc</c:v>
                        </c:pt>
                        <c:pt idx="33">
                          <c:v>Jan</c:v>
                        </c:pt>
                        <c:pt idx="34">
                          <c:v>Fév</c:v>
                        </c:pt>
                        <c:pt idx="35">
                          <c:v>Mar </c:v>
                        </c:pt>
                      </c:lvl>
                      <c:lvl>
                        <c:pt idx="0">
                          <c:v>Exercice 1 - 2017-2018</c:v>
                        </c:pt>
                        <c:pt idx="12">
                          <c:v>Exercice 2 - 2018-2019</c:v>
                        </c:pt>
                        <c:pt idx="24">
                          <c:v>Exercice 3 - 2019-2020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'Reconstitution du CA'!$B$10:$AK$10</c15:sqref>
                        </c15:formulaRef>
                      </c:ext>
                    </c:extLst>
                    <c:numCache>
                      <c:formatCode>#,##0</c:formatCode>
                      <c:ptCount val="36"/>
                      <c:pt idx="0">
                        <c:v>100</c:v>
                      </c:pt>
                      <c:pt idx="1">
                        <c:v>100</c:v>
                      </c:pt>
                      <c:pt idx="2">
                        <c:v>100</c:v>
                      </c:pt>
                      <c:pt idx="3">
                        <c:v>100</c:v>
                      </c:pt>
                      <c:pt idx="4">
                        <c:v>100</c:v>
                      </c:pt>
                      <c:pt idx="5">
                        <c:v>100</c:v>
                      </c:pt>
                      <c:pt idx="6">
                        <c:v>100</c:v>
                      </c:pt>
                      <c:pt idx="7">
                        <c:v>100</c:v>
                      </c:pt>
                      <c:pt idx="8">
                        <c:v>100</c:v>
                      </c:pt>
                      <c:pt idx="9">
                        <c:v>100</c:v>
                      </c:pt>
                      <c:pt idx="10">
                        <c:v>100</c:v>
                      </c:pt>
                      <c:pt idx="11">
                        <c:v>100</c:v>
                      </c:pt>
                      <c:pt idx="12">
                        <c:v>100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  <c:pt idx="20">
                        <c:v>100</c:v>
                      </c:pt>
                      <c:pt idx="21">
                        <c:v>100</c:v>
                      </c:pt>
                      <c:pt idx="22">
                        <c:v>100</c:v>
                      </c:pt>
                      <c:pt idx="23">
                        <c:v>100</c:v>
                      </c:pt>
                      <c:pt idx="24">
                        <c:v>100</c:v>
                      </c:pt>
                      <c:pt idx="25">
                        <c:v>100</c:v>
                      </c:pt>
                      <c:pt idx="26">
                        <c:v>100</c:v>
                      </c:pt>
                      <c:pt idx="27">
                        <c:v>100</c:v>
                      </c:pt>
                      <c:pt idx="28">
                        <c:v>100</c:v>
                      </c:pt>
                      <c:pt idx="29">
                        <c:v>100</c:v>
                      </c:pt>
                      <c:pt idx="30">
                        <c:v>100</c:v>
                      </c:pt>
                      <c:pt idx="31">
                        <c:v>100</c:v>
                      </c:pt>
                      <c:pt idx="32">
                        <c:v>100</c:v>
                      </c:pt>
                      <c:pt idx="33">
                        <c:v>100</c:v>
                      </c:pt>
                      <c:pt idx="34">
                        <c:v>100</c:v>
                      </c:pt>
                      <c:pt idx="35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360-4404-ACAE-25401BE1F79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CA'!$A$11</c15:sqref>
                        </c15:formulaRef>
                      </c:ext>
                    </c:extLst>
                    <c:strCache>
                      <c:ptCount val="1"/>
                      <c:pt idx="0">
                        <c:v>Nombre de commerciaux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CA'!$B$8:$AK$9</c15:sqref>
                        </c15:formulaRef>
                      </c:ext>
                    </c:extLst>
                    <c:multiLvlStrCache>
                      <c:ptCount val="36"/>
                      <c:lvl>
                        <c:pt idx="0">
                          <c:v>Avr</c:v>
                        </c:pt>
                        <c:pt idx="1">
                          <c:v>Mai</c:v>
                        </c:pt>
                        <c:pt idx="2">
                          <c:v>Juin</c:v>
                        </c:pt>
                        <c:pt idx="3">
                          <c:v>Juil</c:v>
                        </c:pt>
                        <c:pt idx="4">
                          <c:v>Août</c:v>
                        </c:pt>
                        <c:pt idx="5">
                          <c:v>Sep</c:v>
                        </c:pt>
                        <c:pt idx="6">
                          <c:v>Oct</c:v>
                        </c:pt>
                        <c:pt idx="7">
                          <c:v>Nov</c:v>
                        </c:pt>
                        <c:pt idx="8">
                          <c:v>Déc</c:v>
                        </c:pt>
                        <c:pt idx="9">
                          <c:v>Jan</c:v>
                        </c:pt>
                        <c:pt idx="10">
                          <c:v>Fév</c:v>
                        </c:pt>
                        <c:pt idx="11">
                          <c:v>Mar</c:v>
                        </c:pt>
                        <c:pt idx="12">
                          <c:v>Avr</c:v>
                        </c:pt>
                        <c:pt idx="13">
                          <c:v>Mai</c:v>
                        </c:pt>
                        <c:pt idx="14">
                          <c:v>Juin</c:v>
                        </c:pt>
                        <c:pt idx="15">
                          <c:v>Juil</c:v>
                        </c:pt>
                        <c:pt idx="16">
                          <c:v>Août</c:v>
                        </c:pt>
                        <c:pt idx="17">
                          <c:v>Sep</c:v>
                        </c:pt>
                        <c:pt idx="18">
                          <c:v>Oct</c:v>
                        </c:pt>
                        <c:pt idx="19">
                          <c:v>Nov</c:v>
                        </c:pt>
                        <c:pt idx="20">
                          <c:v>Déc</c:v>
                        </c:pt>
                        <c:pt idx="21">
                          <c:v>Jan</c:v>
                        </c:pt>
                        <c:pt idx="22">
                          <c:v>Fév</c:v>
                        </c:pt>
                        <c:pt idx="23">
                          <c:v>Mar </c:v>
                        </c:pt>
                        <c:pt idx="24">
                          <c:v>Avr</c:v>
                        </c:pt>
                        <c:pt idx="25">
                          <c:v>Mai</c:v>
                        </c:pt>
                        <c:pt idx="26">
                          <c:v>Juin</c:v>
                        </c:pt>
                        <c:pt idx="27">
                          <c:v>Juil</c:v>
                        </c:pt>
                        <c:pt idx="28">
                          <c:v>Août</c:v>
                        </c:pt>
                        <c:pt idx="29">
                          <c:v>Sep</c:v>
                        </c:pt>
                        <c:pt idx="30">
                          <c:v>Oct</c:v>
                        </c:pt>
                        <c:pt idx="31">
                          <c:v>Nov</c:v>
                        </c:pt>
                        <c:pt idx="32">
                          <c:v>Déc</c:v>
                        </c:pt>
                        <c:pt idx="33">
                          <c:v>Jan</c:v>
                        </c:pt>
                        <c:pt idx="34">
                          <c:v>Fév</c:v>
                        </c:pt>
                        <c:pt idx="35">
                          <c:v>Mar </c:v>
                        </c:pt>
                      </c:lvl>
                      <c:lvl>
                        <c:pt idx="0">
                          <c:v>Exercice 1 - 2017-2018</c:v>
                        </c:pt>
                        <c:pt idx="12">
                          <c:v>Exercice 2 - 2018-2019</c:v>
                        </c:pt>
                        <c:pt idx="24">
                          <c:v>Exercice 3 - 2019-2020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CA'!$B$11:$AK$11</c15:sqref>
                        </c15:formulaRef>
                      </c:ext>
                    </c:extLst>
                    <c:numCache>
                      <c:formatCode>#,##0</c:formatCode>
                      <c:ptCount val="3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1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3</c:v>
                      </c:pt>
                      <c:pt idx="16">
                        <c:v>3</c:v>
                      </c:pt>
                      <c:pt idx="17">
                        <c:v>6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6</c:v>
                      </c:pt>
                      <c:pt idx="21">
                        <c:v>9</c:v>
                      </c:pt>
                      <c:pt idx="22">
                        <c:v>9</c:v>
                      </c:pt>
                      <c:pt idx="23">
                        <c:v>9</c:v>
                      </c:pt>
                      <c:pt idx="24">
                        <c:v>12</c:v>
                      </c:pt>
                      <c:pt idx="25">
                        <c:v>12</c:v>
                      </c:pt>
                      <c:pt idx="26">
                        <c:v>12</c:v>
                      </c:pt>
                      <c:pt idx="27">
                        <c:v>12</c:v>
                      </c:pt>
                      <c:pt idx="28">
                        <c:v>12</c:v>
                      </c:pt>
                      <c:pt idx="29">
                        <c:v>20</c:v>
                      </c:pt>
                      <c:pt idx="30">
                        <c:v>20</c:v>
                      </c:pt>
                      <c:pt idx="31">
                        <c:v>20</c:v>
                      </c:pt>
                      <c:pt idx="32">
                        <c:v>20</c:v>
                      </c:pt>
                      <c:pt idx="33">
                        <c:v>20</c:v>
                      </c:pt>
                      <c:pt idx="34">
                        <c:v>20</c:v>
                      </c:pt>
                      <c:pt idx="35">
                        <c:v>20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360-4404-ACAE-25401BE1F79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CA'!$A$12</c15:sqref>
                        </c15:formulaRef>
                      </c:ext>
                    </c:extLst>
                    <c:strCache>
                      <c:ptCount val="1"/>
                      <c:pt idx="0">
                        <c:v>Charge commercialle moyenne 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CA'!$B$8:$AK$9</c15:sqref>
                        </c15:formulaRef>
                      </c:ext>
                    </c:extLst>
                    <c:multiLvlStrCache>
                      <c:ptCount val="36"/>
                      <c:lvl>
                        <c:pt idx="0">
                          <c:v>Avr</c:v>
                        </c:pt>
                        <c:pt idx="1">
                          <c:v>Mai</c:v>
                        </c:pt>
                        <c:pt idx="2">
                          <c:v>Juin</c:v>
                        </c:pt>
                        <c:pt idx="3">
                          <c:v>Juil</c:v>
                        </c:pt>
                        <c:pt idx="4">
                          <c:v>Août</c:v>
                        </c:pt>
                        <c:pt idx="5">
                          <c:v>Sep</c:v>
                        </c:pt>
                        <c:pt idx="6">
                          <c:v>Oct</c:v>
                        </c:pt>
                        <c:pt idx="7">
                          <c:v>Nov</c:v>
                        </c:pt>
                        <c:pt idx="8">
                          <c:v>Déc</c:v>
                        </c:pt>
                        <c:pt idx="9">
                          <c:v>Jan</c:v>
                        </c:pt>
                        <c:pt idx="10">
                          <c:v>Fév</c:v>
                        </c:pt>
                        <c:pt idx="11">
                          <c:v>Mar</c:v>
                        </c:pt>
                        <c:pt idx="12">
                          <c:v>Avr</c:v>
                        </c:pt>
                        <c:pt idx="13">
                          <c:v>Mai</c:v>
                        </c:pt>
                        <c:pt idx="14">
                          <c:v>Juin</c:v>
                        </c:pt>
                        <c:pt idx="15">
                          <c:v>Juil</c:v>
                        </c:pt>
                        <c:pt idx="16">
                          <c:v>Août</c:v>
                        </c:pt>
                        <c:pt idx="17">
                          <c:v>Sep</c:v>
                        </c:pt>
                        <c:pt idx="18">
                          <c:v>Oct</c:v>
                        </c:pt>
                        <c:pt idx="19">
                          <c:v>Nov</c:v>
                        </c:pt>
                        <c:pt idx="20">
                          <c:v>Déc</c:v>
                        </c:pt>
                        <c:pt idx="21">
                          <c:v>Jan</c:v>
                        </c:pt>
                        <c:pt idx="22">
                          <c:v>Fév</c:v>
                        </c:pt>
                        <c:pt idx="23">
                          <c:v>Mar </c:v>
                        </c:pt>
                        <c:pt idx="24">
                          <c:v>Avr</c:v>
                        </c:pt>
                        <c:pt idx="25">
                          <c:v>Mai</c:v>
                        </c:pt>
                        <c:pt idx="26">
                          <c:v>Juin</c:v>
                        </c:pt>
                        <c:pt idx="27">
                          <c:v>Juil</c:v>
                        </c:pt>
                        <c:pt idx="28">
                          <c:v>Août</c:v>
                        </c:pt>
                        <c:pt idx="29">
                          <c:v>Sep</c:v>
                        </c:pt>
                        <c:pt idx="30">
                          <c:v>Oct</c:v>
                        </c:pt>
                        <c:pt idx="31">
                          <c:v>Nov</c:v>
                        </c:pt>
                        <c:pt idx="32">
                          <c:v>Déc</c:v>
                        </c:pt>
                        <c:pt idx="33">
                          <c:v>Jan</c:v>
                        </c:pt>
                        <c:pt idx="34">
                          <c:v>Fév</c:v>
                        </c:pt>
                        <c:pt idx="35">
                          <c:v>Mar </c:v>
                        </c:pt>
                      </c:lvl>
                      <c:lvl>
                        <c:pt idx="0">
                          <c:v>Exercice 1 - 2017-2018</c:v>
                        </c:pt>
                        <c:pt idx="12">
                          <c:v>Exercice 2 - 2018-2019</c:v>
                        </c:pt>
                        <c:pt idx="24">
                          <c:v>Exercice 3 - 2019-2020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CA'!$B$12:$AK$12</c15:sqref>
                        </c15:formulaRef>
                      </c:ext>
                    </c:extLst>
                    <c:numCache>
                      <c:formatCode>#,##0</c:formatCode>
                      <c:ptCount val="3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2625</c:v>
                      </c:pt>
                      <c:pt idx="13">
                        <c:v>7875</c:v>
                      </c:pt>
                      <c:pt idx="14">
                        <c:v>7875</c:v>
                      </c:pt>
                      <c:pt idx="15">
                        <c:v>7875</c:v>
                      </c:pt>
                      <c:pt idx="16">
                        <c:v>7875</c:v>
                      </c:pt>
                      <c:pt idx="17">
                        <c:v>15750</c:v>
                      </c:pt>
                      <c:pt idx="18">
                        <c:v>15750</c:v>
                      </c:pt>
                      <c:pt idx="19">
                        <c:v>15750</c:v>
                      </c:pt>
                      <c:pt idx="20">
                        <c:v>15750</c:v>
                      </c:pt>
                      <c:pt idx="21">
                        <c:v>23625</c:v>
                      </c:pt>
                      <c:pt idx="22">
                        <c:v>23625</c:v>
                      </c:pt>
                      <c:pt idx="23">
                        <c:v>23625</c:v>
                      </c:pt>
                      <c:pt idx="24">
                        <c:v>31500</c:v>
                      </c:pt>
                      <c:pt idx="25">
                        <c:v>31500</c:v>
                      </c:pt>
                      <c:pt idx="26">
                        <c:v>31500</c:v>
                      </c:pt>
                      <c:pt idx="27">
                        <c:v>31500</c:v>
                      </c:pt>
                      <c:pt idx="28">
                        <c:v>31500</c:v>
                      </c:pt>
                      <c:pt idx="29">
                        <c:v>52500</c:v>
                      </c:pt>
                      <c:pt idx="30">
                        <c:v>52500</c:v>
                      </c:pt>
                      <c:pt idx="31">
                        <c:v>52500</c:v>
                      </c:pt>
                      <c:pt idx="32">
                        <c:v>52500</c:v>
                      </c:pt>
                      <c:pt idx="33">
                        <c:v>52500</c:v>
                      </c:pt>
                      <c:pt idx="34">
                        <c:v>52500</c:v>
                      </c:pt>
                      <c:pt idx="35">
                        <c:v>52500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360-4404-ACAE-25401BE1F793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CA'!$A$13</c15:sqref>
                        </c15:formulaRef>
                      </c:ext>
                    </c:extLst>
                    <c:strCache>
                      <c:ptCount val="1"/>
                      <c:pt idx="0">
                        <c:v>Qté vendue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CA'!$B$8:$AK$9</c15:sqref>
                        </c15:formulaRef>
                      </c:ext>
                    </c:extLst>
                    <c:multiLvlStrCache>
                      <c:ptCount val="36"/>
                      <c:lvl>
                        <c:pt idx="0">
                          <c:v>Avr</c:v>
                        </c:pt>
                        <c:pt idx="1">
                          <c:v>Mai</c:v>
                        </c:pt>
                        <c:pt idx="2">
                          <c:v>Juin</c:v>
                        </c:pt>
                        <c:pt idx="3">
                          <c:v>Juil</c:v>
                        </c:pt>
                        <c:pt idx="4">
                          <c:v>Août</c:v>
                        </c:pt>
                        <c:pt idx="5">
                          <c:v>Sep</c:v>
                        </c:pt>
                        <c:pt idx="6">
                          <c:v>Oct</c:v>
                        </c:pt>
                        <c:pt idx="7">
                          <c:v>Nov</c:v>
                        </c:pt>
                        <c:pt idx="8">
                          <c:v>Déc</c:v>
                        </c:pt>
                        <c:pt idx="9">
                          <c:v>Jan</c:v>
                        </c:pt>
                        <c:pt idx="10">
                          <c:v>Fév</c:v>
                        </c:pt>
                        <c:pt idx="11">
                          <c:v>Mar</c:v>
                        </c:pt>
                        <c:pt idx="12">
                          <c:v>Avr</c:v>
                        </c:pt>
                        <c:pt idx="13">
                          <c:v>Mai</c:v>
                        </c:pt>
                        <c:pt idx="14">
                          <c:v>Juin</c:v>
                        </c:pt>
                        <c:pt idx="15">
                          <c:v>Juil</c:v>
                        </c:pt>
                        <c:pt idx="16">
                          <c:v>Août</c:v>
                        </c:pt>
                        <c:pt idx="17">
                          <c:v>Sep</c:v>
                        </c:pt>
                        <c:pt idx="18">
                          <c:v>Oct</c:v>
                        </c:pt>
                        <c:pt idx="19">
                          <c:v>Nov</c:v>
                        </c:pt>
                        <c:pt idx="20">
                          <c:v>Déc</c:v>
                        </c:pt>
                        <c:pt idx="21">
                          <c:v>Jan</c:v>
                        </c:pt>
                        <c:pt idx="22">
                          <c:v>Fév</c:v>
                        </c:pt>
                        <c:pt idx="23">
                          <c:v>Mar </c:v>
                        </c:pt>
                        <c:pt idx="24">
                          <c:v>Avr</c:v>
                        </c:pt>
                        <c:pt idx="25">
                          <c:v>Mai</c:v>
                        </c:pt>
                        <c:pt idx="26">
                          <c:v>Juin</c:v>
                        </c:pt>
                        <c:pt idx="27">
                          <c:v>Juil</c:v>
                        </c:pt>
                        <c:pt idx="28">
                          <c:v>Août</c:v>
                        </c:pt>
                        <c:pt idx="29">
                          <c:v>Sep</c:v>
                        </c:pt>
                        <c:pt idx="30">
                          <c:v>Oct</c:v>
                        </c:pt>
                        <c:pt idx="31">
                          <c:v>Nov</c:v>
                        </c:pt>
                        <c:pt idx="32">
                          <c:v>Déc</c:v>
                        </c:pt>
                        <c:pt idx="33">
                          <c:v>Jan</c:v>
                        </c:pt>
                        <c:pt idx="34">
                          <c:v>Fév</c:v>
                        </c:pt>
                        <c:pt idx="35">
                          <c:v>Mar </c:v>
                        </c:pt>
                      </c:lvl>
                      <c:lvl>
                        <c:pt idx="0">
                          <c:v>Exercice 1 - 2017-2018</c:v>
                        </c:pt>
                        <c:pt idx="12">
                          <c:v>Exercice 2 - 2018-2019</c:v>
                        </c:pt>
                        <c:pt idx="24">
                          <c:v>Exercice 3 - 2019-2020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CA'!$B$13:$AK$13</c15:sqref>
                        </c15:formulaRef>
                      </c:ext>
                    </c:extLst>
                    <c:numCache>
                      <c:formatCode>#,##0</c:formatCode>
                      <c:ptCount val="3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50</c:v>
                      </c:pt>
                      <c:pt idx="13">
                        <c:v>150</c:v>
                      </c:pt>
                      <c:pt idx="14">
                        <c:v>150</c:v>
                      </c:pt>
                      <c:pt idx="15">
                        <c:v>150</c:v>
                      </c:pt>
                      <c:pt idx="16">
                        <c:v>150</c:v>
                      </c:pt>
                      <c:pt idx="17">
                        <c:v>300</c:v>
                      </c:pt>
                      <c:pt idx="18">
                        <c:v>300</c:v>
                      </c:pt>
                      <c:pt idx="19">
                        <c:v>300</c:v>
                      </c:pt>
                      <c:pt idx="20">
                        <c:v>300</c:v>
                      </c:pt>
                      <c:pt idx="21">
                        <c:v>450</c:v>
                      </c:pt>
                      <c:pt idx="22">
                        <c:v>450</c:v>
                      </c:pt>
                      <c:pt idx="23">
                        <c:v>450</c:v>
                      </c:pt>
                      <c:pt idx="24">
                        <c:v>600</c:v>
                      </c:pt>
                      <c:pt idx="25">
                        <c:v>600</c:v>
                      </c:pt>
                      <c:pt idx="26">
                        <c:v>600</c:v>
                      </c:pt>
                      <c:pt idx="27">
                        <c:v>600</c:v>
                      </c:pt>
                      <c:pt idx="28">
                        <c:v>600</c:v>
                      </c:pt>
                      <c:pt idx="29">
                        <c:v>1000</c:v>
                      </c:pt>
                      <c:pt idx="30">
                        <c:v>1000</c:v>
                      </c:pt>
                      <c:pt idx="31">
                        <c:v>1000</c:v>
                      </c:pt>
                      <c:pt idx="32">
                        <c:v>1000</c:v>
                      </c:pt>
                      <c:pt idx="33">
                        <c:v>1000</c:v>
                      </c:pt>
                      <c:pt idx="34">
                        <c:v>1000</c:v>
                      </c:pt>
                      <c:pt idx="35">
                        <c:v>1000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360-4404-ACAE-25401BE1F793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CA'!$A$16</c15:sqref>
                        </c15:formulaRef>
                      </c:ext>
                    </c:extLst>
                    <c:strCache>
                      <c:ptCount val="1"/>
                      <c:pt idx="0">
                        <c:v>Entrée trésorerie mensuelle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CA'!$B$8:$AK$9</c15:sqref>
                        </c15:formulaRef>
                      </c:ext>
                    </c:extLst>
                    <c:multiLvlStrCache>
                      <c:ptCount val="36"/>
                      <c:lvl>
                        <c:pt idx="0">
                          <c:v>Avr</c:v>
                        </c:pt>
                        <c:pt idx="1">
                          <c:v>Mai</c:v>
                        </c:pt>
                        <c:pt idx="2">
                          <c:v>Juin</c:v>
                        </c:pt>
                        <c:pt idx="3">
                          <c:v>Juil</c:v>
                        </c:pt>
                        <c:pt idx="4">
                          <c:v>Août</c:v>
                        </c:pt>
                        <c:pt idx="5">
                          <c:v>Sep</c:v>
                        </c:pt>
                        <c:pt idx="6">
                          <c:v>Oct</c:v>
                        </c:pt>
                        <c:pt idx="7">
                          <c:v>Nov</c:v>
                        </c:pt>
                        <c:pt idx="8">
                          <c:v>Déc</c:v>
                        </c:pt>
                        <c:pt idx="9">
                          <c:v>Jan</c:v>
                        </c:pt>
                        <c:pt idx="10">
                          <c:v>Fév</c:v>
                        </c:pt>
                        <c:pt idx="11">
                          <c:v>Mar</c:v>
                        </c:pt>
                        <c:pt idx="12">
                          <c:v>Avr</c:v>
                        </c:pt>
                        <c:pt idx="13">
                          <c:v>Mai</c:v>
                        </c:pt>
                        <c:pt idx="14">
                          <c:v>Juin</c:v>
                        </c:pt>
                        <c:pt idx="15">
                          <c:v>Juil</c:v>
                        </c:pt>
                        <c:pt idx="16">
                          <c:v>Août</c:v>
                        </c:pt>
                        <c:pt idx="17">
                          <c:v>Sep</c:v>
                        </c:pt>
                        <c:pt idx="18">
                          <c:v>Oct</c:v>
                        </c:pt>
                        <c:pt idx="19">
                          <c:v>Nov</c:v>
                        </c:pt>
                        <c:pt idx="20">
                          <c:v>Déc</c:v>
                        </c:pt>
                        <c:pt idx="21">
                          <c:v>Jan</c:v>
                        </c:pt>
                        <c:pt idx="22">
                          <c:v>Fév</c:v>
                        </c:pt>
                        <c:pt idx="23">
                          <c:v>Mar </c:v>
                        </c:pt>
                        <c:pt idx="24">
                          <c:v>Avr</c:v>
                        </c:pt>
                        <c:pt idx="25">
                          <c:v>Mai</c:v>
                        </c:pt>
                        <c:pt idx="26">
                          <c:v>Juin</c:v>
                        </c:pt>
                        <c:pt idx="27">
                          <c:v>Juil</c:v>
                        </c:pt>
                        <c:pt idx="28">
                          <c:v>Août</c:v>
                        </c:pt>
                        <c:pt idx="29">
                          <c:v>Sep</c:v>
                        </c:pt>
                        <c:pt idx="30">
                          <c:v>Oct</c:v>
                        </c:pt>
                        <c:pt idx="31">
                          <c:v>Nov</c:v>
                        </c:pt>
                        <c:pt idx="32">
                          <c:v>Déc</c:v>
                        </c:pt>
                        <c:pt idx="33">
                          <c:v>Jan</c:v>
                        </c:pt>
                        <c:pt idx="34">
                          <c:v>Fév</c:v>
                        </c:pt>
                        <c:pt idx="35">
                          <c:v>Mar </c:v>
                        </c:pt>
                      </c:lvl>
                      <c:lvl>
                        <c:pt idx="0">
                          <c:v>Exercice 1 - 2017-2018</c:v>
                        </c:pt>
                        <c:pt idx="12">
                          <c:v>Exercice 2 - 2018-2019</c:v>
                        </c:pt>
                        <c:pt idx="24">
                          <c:v>Exercice 3 - 2019-2020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CA'!$B$16:$AK$16</c15:sqref>
                        </c15:formulaRef>
                      </c:ext>
                    </c:extLst>
                    <c:numCache>
                      <c:formatCode>#,##0</c:formatCode>
                      <c:ptCount val="3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5000</c:v>
                      </c:pt>
                      <c:pt idx="15">
                        <c:v>20000</c:v>
                      </c:pt>
                      <c:pt idx="16">
                        <c:v>35000</c:v>
                      </c:pt>
                      <c:pt idx="17">
                        <c:v>50000</c:v>
                      </c:pt>
                      <c:pt idx="18">
                        <c:v>65000</c:v>
                      </c:pt>
                      <c:pt idx="19">
                        <c:v>95000</c:v>
                      </c:pt>
                      <c:pt idx="20">
                        <c:v>125000</c:v>
                      </c:pt>
                      <c:pt idx="21">
                        <c:v>155000</c:v>
                      </c:pt>
                      <c:pt idx="22">
                        <c:v>185000</c:v>
                      </c:pt>
                      <c:pt idx="23">
                        <c:v>230000</c:v>
                      </c:pt>
                      <c:pt idx="24">
                        <c:v>275000</c:v>
                      </c:pt>
                      <c:pt idx="25">
                        <c:v>320000</c:v>
                      </c:pt>
                      <c:pt idx="26">
                        <c:v>380000</c:v>
                      </c:pt>
                      <c:pt idx="27">
                        <c:v>440000</c:v>
                      </c:pt>
                      <c:pt idx="28">
                        <c:v>500000</c:v>
                      </c:pt>
                      <c:pt idx="29">
                        <c:v>560000</c:v>
                      </c:pt>
                      <c:pt idx="30">
                        <c:v>620000</c:v>
                      </c:pt>
                      <c:pt idx="31">
                        <c:v>720000</c:v>
                      </c:pt>
                      <c:pt idx="32">
                        <c:v>820000</c:v>
                      </c:pt>
                      <c:pt idx="33">
                        <c:v>920000</c:v>
                      </c:pt>
                      <c:pt idx="34">
                        <c:v>1020000</c:v>
                      </c:pt>
                      <c:pt idx="35">
                        <c:v>1120000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360-4404-ACAE-25401BE1F793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4"/>
          <c:order val="4"/>
          <c:tx>
            <c:strRef>
              <c:f>'Reconstitution du CA'!$A$14</c:f>
              <c:strCache>
                <c:ptCount val="1"/>
                <c:pt idx="0">
                  <c:v>Nb licences  vendues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'Reconstitution du CA'!$B$8:$AK$9</c:f>
              <c:multiLvlStrCache>
                <c:ptCount val="36"/>
                <c:lvl>
                  <c:pt idx="0">
                    <c:v>Avr</c:v>
                  </c:pt>
                  <c:pt idx="1">
                    <c:v>Mai</c:v>
                  </c:pt>
                  <c:pt idx="2">
                    <c:v>Juin</c:v>
                  </c:pt>
                  <c:pt idx="3">
                    <c:v>Juil</c:v>
                  </c:pt>
                  <c:pt idx="4">
                    <c:v>Août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Déc</c:v>
                  </c:pt>
                  <c:pt idx="9">
                    <c:v>Jan</c:v>
                  </c:pt>
                  <c:pt idx="10">
                    <c:v>Fév</c:v>
                  </c:pt>
                  <c:pt idx="11">
                    <c:v>Mar</c:v>
                  </c:pt>
                  <c:pt idx="12">
                    <c:v>Avr</c:v>
                  </c:pt>
                  <c:pt idx="13">
                    <c:v>Mai</c:v>
                  </c:pt>
                  <c:pt idx="14">
                    <c:v>Juin</c:v>
                  </c:pt>
                  <c:pt idx="15">
                    <c:v>Juil</c:v>
                  </c:pt>
                  <c:pt idx="16">
                    <c:v>Août</c:v>
                  </c:pt>
                  <c:pt idx="17">
                    <c:v>Sep</c:v>
                  </c:pt>
                  <c:pt idx="18">
                    <c:v>Oct</c:v>
                  </c:pt>
                  <c:pt idx="19">
                    <c:v>Nov</c:v>
                  </c:pt>
                  <c:pt idx="20">
                    <c:v>Déc</c:v>
                  </c:pt>
                  <c:pt idx="21">
                    <c:v>Jan</c:v>
                  </c:pt>
                  <c:pt idx="22">
                    <c:v>Fév</c:v>
                  </c:pt>
                  <c:pt idx="23">
                    <c:v>Mar </c:v>
                  </c:pt>
                  <c:pt idx="24">
                    <c:v>Avr</c:v>
                  </c:pt>
                  <c:pt idx="25">
                    <c:v>Mai</c:v>
                  </c:pt>
                  <c:pt idx="26">
                    <c:v>Juin</c:v>
                  </c:pt>
                  <c:pt idx="27">
                    <c:v>Juil</c:v>
                  </c:pt>
                  <c:pt idx="28">
                    <c:v>Août</c:v>
                  </c:pt>
                  <c:pt idx="29">
                    <c:v>Sep</c:v>
                  </c:pt>
                  <c:pt idx="30">
                    <c:v>Oct</c:v>
                  </c:pt>
                  <c:pt idx="31">
                    <c:v>Nov</c:v>
                  </c:pt>
                  <c:pt idx="32">
                    <c:v>Déc</c:v>
                  </c:pt>
                  <c:pt idx="33">
                    <c:v>Jan</c:v>
                  </c:pt>
                  <c:pt idx="34">
                    <c:v>Fév</c:v>
                  </c:pt>
                  <c:pt idx="35">
                    <c:v>Mar </c:v>
                  </c:pt>
                </c:lvl>
                <c:lvl>
                  <c:pt idx="0">
                    <c:v>Exercice 1 - 2017-2018</c:v>
                  </c:pt>
                  <c:pt idx="12">
                    <c:v>Exercice 2 - 2018-2019</c:v>
                  </c:pt>
                  <c:pt idx="24">
                    <c:v>Exercice 3 - 2019-2020</c:v>
                  </c:pt>
                </c:lvl>
              </c:multiLvlStrCache>
            </c:multiLvlStrRef>
          </c:cat>
          <c:val>
            <c:numRef>
              <c:f>'Reconstitution du CA'!$B$14:$AK$14</c:f>
              <c:numCache>
                <c:formatCode>#,##0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50</c:v>
                </c:pt>
                <c:pt idx="13">
                  <c:v>200</c:v>
                </c:pt>
                <c:pt idx="14">
                  <c:v>350</c:v>
                </c:pt>
                <c:pt idx="15">
                  <c:v>500</c:v>
                </c:pt>
                <c:pt idx="16">
                  <c:v>650</c:v>
                </c:pt>
                <c:pt idx="17">
                  <c:v>950</c:v>
                </c:pt>
                <c:pt idx="18">
                  <c:v>1250</c:v>
                </c:pt>
                <c:pt idx="19">
                  <c:v>1550</c:v>
                </c:pt>
                <c:pt idx="20">
                  <c:v>1850</c:v>
                </c:pt>
                <c:pt idx="21">
                  <c:v>2300</c:v>
                </c:pt>
                <c:pt idx="22">
                  <c:v>2750</c:v>
                </c:pt>
                <c:pt idx="23">
                  <c:v>3200</c:v>
                </c:pt>
                <c:pt idx="24">
                  <c:v>3800</c:v>
                </c:pt>
                <c:pt idx="25">
                  <c:v>4400</c:v>
                </c:pt>
                <c:pt idx="26">
                  <c:v>5000</c:v>
                </c:pt>
                <c:pt idx="27">
                  <c:v>5600</c:v>
                </c:pt>
                <c:pt idx="28">
                  <c:v>6200</c:v>
                </c:pt>
                <c:pt idx="29">
                  <c:v>7200</c:v>
                </c:pt>
                <c:pt idx="30">
                  <c:v>8200</c:v>
                </c:pt>
                <c:pt idx="31">
                  <c:v>9200</c:v>
                </c:pt>
                <c:pt idx="32">
                  <c:v>10200</c:v>
                </c:pt>
                <c:pt idx="33">
                  <c:v>11200</c:v>
                </c:pt>
                <c:pt idx="34">
                  <c:v>12200</c:v>
                </c:pt>
                <c:pt idx="35">
                  <c:v>13200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7360-4404-ACAE-25401BE1F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78643856"/>
        <c:axId val="-278647552"/>
      </c:lineChart>
      <c:catAx>
        <c:axId val="-2786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278694528"/>
        <c:crosses val="autoZero"/>
        <c:auto val="1"/>
        <c:lblAlgn val="ctr"/>
        <c:lblOffset val="100"/>
        <c:noMultiLvlLbl val="0"/>
      </c:catAx>
      <c:valAx>
        <c:axId val="-27869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278671776"/>
        <c:crosses val="autoZero"/>
        <c:crossBetween val="between"/>
      </c:valAx>
      <c:valAx>
        <c:axId val="-278647552"/>
        <c:scaling>
          <c:orientation val="minMax"/>
          <c:max val="20000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278643856"/>
        <c:crosses val="max"/>
        <c:crossBetween val="between"/>
        <c:minorUnit val="500"/>
      </c:valAx>
      <c:catAx>
        <c:axId val="-27864385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278647552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charset="0"/>
              <a:ea typeface="Tw Cen MT" charset="0"/>
              <a:cs typeface="Tw Cen MT" charset="0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1" i="0" u="none" strike="noStrike" kern="1200" baseline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defRPr>
            </a:pPr>
            <a:r>
              <a:rPr lang="fr-FR">
                <a:solidFill>
                  <a:schemeClr val="bg2">
                    <a:lumMod val="50000"/>
                  </a:schemeClr>
                </a:solidFill>
              </a:rPr>
              <a:t>CA annuel/Résultat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1" i="0" u="none" strike="noStrike" kern="1200" baseline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'Reconstitution du CA'!$C$18</c:f>
              <c:strCache>
                <c:ptCount val="1"/>
                <c:pt idx="0">
                  <c:v>CA annuel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'Reconstitution du CA'!$A$19:$A$21</c:f>
              <c:strCache>
                <c:ptCount val="3"/>
                <c:pt idx="0">
                  <c:v>Exercice 1 - 2017-2018</c:v>
                </c:pt>
                <c:pt idx="1">
                  <c:v>Exercice 2 - 2018-2019</c:v>
                </c:pt>
                <c:pt idx="2">
                  <c:v>Exercice 3 - 2019-2020</c:v>
                </c:pt>
              </c:strCache>
            </c:strRef>
          </c:cat>
          <c:val>
            <c:numRef>
              <c:f>'Reconstitution du CA'!$C$19:$C$21</c:f>
              <c:numCache>
                <c:formatCode>#,##0</c:formatCode>
                <c:ptCount val="3"/>
                <c:pt idx="0">
                  <c:v>0</c:v>
                </c:pt>
                <c:pt idx="1">
                  <c:v>1560000</c:v>
                </c:pt>
                <c:pt idx="2">
                  <c:v>9640000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0-4604-B989-BC1DCD7EEB1F}"/>
            </c:ext>
          </c:extLst>
        </c:ser>
        <c:ser>
          <c:idx val="4"/>
          <c:order val="4"/>
          <c:tx>
            <c:strRef>
              <c:f>'Reconstitution du CA'!$F$18</c:f>
              <c:strCache>
                <c:ptCount val="1"/>
                <c:pt idx="0">
                  <c:v>Résultat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3.824835261032460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50-4604-B989-BC1DCD7EEB1F}"/>
                </c:ext>
              </c:extLst>
            </c:dLbl>
            <c:dLbl>
              <c:idx val="1"/>
              <c:layout>
                <c:manualLayout>
                  <c:x val="0"/>
                  <c:y val="-5.52469511746225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50-4604-B989-BC1DCD7EEB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Tw Cen MT" charset="0"/>
                    <a:ea typeface="Tw Cen MT" charset="0"/>
                    <a:cs typeface="Tw Cen MT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'Reconstitution du CA'!$A$19:$A$21</c:f>
              <c:strCache>
                <c:ptCount val="3"/>
                <c:pt idx="0">
                  <c:v>Exercice 1 - 2017-2018</c:v>
                </c:pt>
                <c:pt idx="1">
                  <c:v>Exercice 2 - 2018-2019</c:v>
                </c:pt>
                <c:pt idx="2">
                  <c:v>Exercice 3 - 2019-2020</c:v>
                </c:pt>
              </c:strCache>
            </c:strRef>
          </c:cat>
          <c:val>
            <c:numRef>
              <c:f>'Reconstitution du CA'!$F$19:$F$21</c:f>
              <c:numCache>
                <c:formatCode>#,##0</c:formatCode>
                <c:ptCount val="3"/>
                <c:pt idx="0">
                  <c:v>-1228513.6533333301</c:v>
                </c:pt>
                <c:pt idx="1">
                  <c:v>-753203.32000000007</c:v>
                </c:pt>
                <c:pt idx="2">
                  <c:v>4716589.68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0-4604-B989-BC1DCD7EEB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321454000"/>
        <c:axId val="-3214516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'Reconstitution du CA'!$B$18</c15:sqref>
                        </c15:formulaRef>
                      </c:ext>
                    </c:extLst>
                    <c:strCache>
                      <c:ptCount val="1"/>
                      <c:pt idx="0">
                        <c:v>Nb de Licences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'Reconstitution du CA'!$A$19:$A$21</c15:sqref>
                        </c15:formulaRef>
                      </c:ext>
                    </c:extLst>
                    <c:strCache>
                      <c:ptCount val="3"/>
                      <c:pt idx="0">
                        <c:v>Exercice 1 - 2017-2018</c:v>
                      </c:pt>
                      <c:pt idx="1">
                        <c:v>Exercice 2 - 2018-2019</c:v>
                      </c:pt>
                      <c:pt idx="2">
                        <c:v>Exercice 3 - 2019-2020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'Reconstitution du CA'!$B$19:$B$21</c15:sqref>
                        </c15:formulaRef>
                      </c:ext>
                    </c:extLst>
                    <c:numCache>
                      <c:formatCode>#,##0</c:formatCode>
                      <c:ptCount val="3"/>
                      <c:pt idx="0">
                        <c:v>0</c:v>
                      </c:pt>
                      <c:pt idx="1">
                        <c:v>3200</c:v>
                      </c:pt>
                      <c:pt idx="2">
                        <c:v>13200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D50-4604-B989-BC1DCD7EEB1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CA'!$D$18</c15:sqref>
                        </c15:formulaRef>
                      </c:ext>
                    </c:extLst>
                    <c:strCache>
                      <c:ptCount val="1"/>
                      <c:pt idx="0">
                        <c:v>Trésorerie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CA'!$A$19:$A$21</c15:sqref>
                        </c15:formulaRef>
                      </c:ext>
                    </c:extLst>
                    <c:strCache>
                      <c:ptCount val="3"/>
                      <c:pt idx="0">
                        <c:v>Exercice 1 - 2017-2018</c:v>
                      </c:pt>
                      <c:pt idx="1">
                        <c:v>Exercice 2 - 2018-2019</c:v>
                      </c:pt>
                      <c:pt idx="2">
                        <c:v>Exercice 3 - 2019-2020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CA'!$D$19:$D$21</c15:sqref>
                        </c15:formulaRef>
                      </c:ext>
                    </c:extLst>
                    <c:numCache>
                      <c:formatCode>#,##0</c:formatCode>
                      <c:ptCount val="3"/>
                      <c:pt idx="0">
                        <c:v>0</c:v>
                      </c:pt>
                      <c:pt idx="1">
                        <c:v>965000</c:v>
                      </c:pt>
                      <c:pt idx="2">
                        <c:v>7695000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D50-4604-B989-BC1DCD7EEB1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CA'!$E$18</c15:sqref>
                        </c15:formulaRef>
                      </c:ext>
                    </c:extLst>
                    <c:strCache>
                      <c:ptCount val="1"/>
                      <c:pt idx="0">
                        <c:v>Charge commerciaux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6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6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6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2"/>
                          </a:solidFill>
                          <a:latin typeface="Tw Cen MT" charset="0"/>
                          <a:ea typeface="Tw Cen MT" charset="0"/>
                          <a:cs typeface="Tw Cen MT" charset="0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CA'!$A$19:$A$21</c15:sqref>
                        </c15:formulaRef>
                      </c:ext>
                    </c:extLst>
                    <c:strCache>
                      <c:ptCount val="3"/>
                      <c:pt idx="0">
                        <c:v>Exercice 1 - 2017-2018</c:v>
                      </c:pt>
                      <c:pt idx="1">
                        <c:v>Exercice 2 - 2018-2019</c:v>
                      </c:pt>
                      <c:pt idx="2">
                        <c:v>Exercice 3 - 2019-2020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'Reconstitution du CA'!$E$19:$E$21</c15:sqref>
                        </c15:formulaRef>
                      </c:ext>
                    </c:extLst>
                    <c:numCache>
                      <c:formatCode>#,##0</c:formatCode>
                      <c:ptCount val="3"/>
                      <c:pt idx="0">
                        <c:v>0</c:v>
                      </c:pt>
                      <c:pt idx="1">
                        <c:v>168000</c:v>
                      </c:pt>
                      <c:pt idx="2">
                        <c:v>525000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D50-4604-B989-BC1DCD7EEB1F}"/>
                  </c:ext>
                </c:extLst>
              </c15:ser>
            </c15:filteredBarSeries>
          </c:ext>
        </c:extLst>
      </c:barChart>
      <c:catAx>
        <c:axId val="-321454000"/>
        <c:scaling>
          <c:orientation val="minMax"/>
        </c:scaling>
        <c:delete val="0"/>
        <c:axPos val="b"/>
        <c:numFmt formatCode="#,##0.0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321451680"/>
        <c:crosses val="autoZero"/>
        <c:auto val="1"/>
        <c:lblAlgn val="ctr"/>
        <c:lblOffset val="100"/>
        <c:noMultiLvlLbl val="0"/>
      </c:catAx>
      <c:valAx>
        <c:axId val="-32145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 lang="fr-FR"/>
          </a:p>
        </c:txPr>
        <c:crossAx val="-32145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2"/>
              </a:solidFill>
              <a:latin typeface="Tw Cen MT" charset="0"/>
              <a:ea typeface="Tw Cen MT" charset="0"/>
              <a:cs typeface="Tw Cen MT" charset="0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Tw Cen MT" charset="0"/>
          <a:ea typeface="Tw Cen MT" charset="0"/>
          <a:cs typeface="Tw Cen MT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3E32-953D-F049-9CC8-E8D763B424FB}" type="datetimeFigureOut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F29CC-2F25-CF41-853F-65C707FB2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23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F29CC-2F25-CF41-853F-65C707FB21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A249-3CDE-284A-8694-5020960BCF25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F9E-1E8B-FB48-A15F-14FF6025D77B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62B8-9611-884E-82E3-26A401435C5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A74B-2819-2740-A095-27F79A452584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DC73-4894-8F43-9BC5-6A4C03243FF3}" type="datetime1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C9B-5D9D-8349-9099-632133F023F1}" type="datetime1">
              <a:rPr lang="fr-FR" smtClean="0"/>
              <a:t>30/05/2017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CB1E-69B2-0A43-B8F5-854444D75FDB}" type="datetime1">
              <a:rPr lang="fr-FR" smtClean="0"/>
              <a:t>30/05/2017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FEBA-432D-F846-BE0A-CF13C650270A}" type="datetime1">
              <a:rPr lang="fr-FR" smtClean="0"/>
              <a:t>30/05/2017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010B-2ED7-5449-A68B-F1A98394304C}" type="datetime1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7DC0-250C-6A4A-A953-311B4A083B87}" type="datetime1">
              <a:rPr lang="fr-FR" smtClean="0"/>
              <a:t>30/05/2017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C931-7C4D-5D44-B054-CF690D80985C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C258-B0BE-9645-B37B-4C7A12E08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yann.aubert@stirisias.com" TargetMode="External"/><Relationship Id="rId2" Type="http://schemas.openxmlformats.org/officeDocument/2006/relationships/hyperlink" Target="mailto:yveslandeau.tu.in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tirisia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051300"/>
            <a:ext cx="9906000" cy="1231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fr-FR" sz="3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Un projet innovant de Yves LANDEAU</a:t>
            </a:r>
            <a:endParaRPr lang="fr-FR" sz="3200" spc="300" dirty="0">
              <a:solidFill>
                <a:schemeClr val="tx1">
                  <a:lumMod val="85000"/>
                  <a:lumOff val="1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>
              <a:lnSpc>
                <a:spcPct val="160000"/>
              </a:lnSpc>
            </a:pPr>
            <a:r>
              <a:rPr lang="fr-FR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Start-Up </a:t>
            </a:r>
            <a:r>
              <a:rPr lang="fr-FR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Stirisias</a:t>
            </a:r>
            <a:r>
              <a:rPr lang="fr-FR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Communication</a:t>
            </a:r>
            <a:endParaRPr lang="fr-FR" i="1" dirty="0">
              <a:solidFill>
                <a:schemeClr val="tx1">
                  <a:lumMod val="85000"/>
                  <a:lumOff val="1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28" y="5446976"/>
            <a:ext cx="1174750" cy="10712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03" y="198012"/>
            <a:ext cx="5816600" cy="36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Principaux acteurs des centres d’appels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894951751"/>
              </p:ext>
            </p:extLst>
          </p:nvPr>
        </p:nvGraphicFramePr>
        <p:xfrm>
          <a:off x="382137" y="723331"/>
          <a:ext cx="9116705" cy="574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Marché français des centres d’appels : 2 802 943 K€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graphicFrame>
        <p:nvGraphicFramePr>
          <p:cNvPr id="3" name="Graphique 2"/>
          <p:cNvGraphicFramePr/>
          <p:nvPr>
            <p:extLst>
              <p:ext uri="{D42A27DB-BD31-4B8C-83A1-F6EECF244321}">
                <p14:modId xmlns:p14="http://schemas.microsoft.com/office/powerpoint/2010/main" val="1649883167"/>
              </p:ext>
            </p:extLst>
          </p:nvPr>
        </p:nvGraphicFramePr>
        <p:xfrm>
          <a:off x="119970" y="637159"/>
          <a:ext cx="9556293" cy="561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7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Chiffre d’affaire potentiel</a:t>
            </a:r>
            <a:b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par taille d’entreprise</a:t>
            </a:r>
            <a:endParaRPr lang="fr-FR" sz="18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1369442912"/>
              </p:ext>
            </p:extLst>
          </p:nvPr>
        </p:nvGraphicFramePr>
        <p:xfrm>
          <a:off x="1032164" y="845344"/>
          <a:ext cx="8192799" cy="551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Objectif de parts de marché des centres d’appels en France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136047"/>
              </p:ext>
            </p:extLst>
          </p:nvPr>
        </p:nvGraphicFramePr>
        <p:xfrm>
          <a:off x="313899" y="2006601"/>
          <a:ext cx="9266829" cy="434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hape 109"/>
          <p:cNvSpPr txBox="1">
            <a:spLocks/>
          </p:cNvSpPr>
          <p:nvPr/>
        </p:nvSpPr>
        <p:spPr>
          <a:xfrm>
            <a:off x="-6278" y="749808"/>
            <a:ext cx="9905999" cy="142795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20 % des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appels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géré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par les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centres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d’appels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sont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appels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entrants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→ 25 % des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appels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entrants pour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RDVQuick</a:t>
            </a:r>
            <a:endParaRPr lang="fr-FR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" sz="2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Marché France pour RDVQUICK  =  </a:t>
            </a:r>
            <a:r>
              <a:rPr lang="fr-FR" b="1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140 147 150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€</a:t>
            </a:r>
            <a:endParaRPr lang="en" dirty="0">
              <a:solidFill>
                <a:schemeClr val="tx2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P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arts de marché des centres d’appels à l’international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421128995"/>
              </p:ext>
            </p:extLst>
          </p:nvPr>
        </p:nvGraphicFramePr>
        <p:xfrm>
          <a:off x="901700" y="905318"/>
          <a:ext cx="8399463" cy="5451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Avantage concurrentiel </a:t>
            </a:r>
            <a:r>
              <a:rPr lang="mr-IN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Pas de concurrence directe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75483"/>
              </p:ext>
            </p:extLst>
          </p:nvPr>
        </p:nvGraphicFramePr>
        <p:xfrm>
          <a:off x="198704" y="1015676"/>
          <a:ext cx="9465995" cy="5308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Stratégie de communication / Marketing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16</a:t>
            </a:fld>
            <a:endParaRPr lang="fr-FR"/>
          </a:p>
        </p:txBody>
      </p:sp>
      <p:sp>
        <p:nvSpPr>
          <p:cNvPr id="10" name="Shape 121"/>
          <p:cNvSpPr txBox="1">
            <a:spLocks/>
          </p:cNvSpPr>
          <p:nvPr/>
        </p:nvSpPr>
        <p:spPr>
          <a:xfrm>
            <a:off x="1905000" y="1882912"/>
            <a:ext cx="6083300" cy="3273288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Démarchage commercial,</a:t>
            </a:r>
          </a:p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Évènement lancement service,</a:t>
            </a:r>
          </a:p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Accords commerciaux, salons,</a:t>
            </a:r>
          </a:p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Accélérateurs de 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start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up,</a:t>
            </a:r>
          </a:p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Marketing viral (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facebook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twitter…) - clip </a:t>
            </a:r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youtube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45’’,</a:t>
            </a:r>
          </a:p>
          <a:p>
            <a:pPr marL="228600" indent="-22860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Presse et media.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fr-FR" sz="24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CA sur 3 ans : Estimation des ventes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649718" y="1036923"/>
            <a:ext cx="46065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Exercice 1 : Conception du service RDV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Quick, 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Exercice 2 :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1 560 000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€ (3200 licences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),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Exercice 3 :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9 640 000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€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(13200  licences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).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845784858"/>
              </p:ext>
            </p:extLst>
          </p:nvPr>
        </p:nvGraphicFramePr>
        <p:xfrm>
          <a:off x="160139" y="2459606"/>
          <a:ext cx="4919861" cy="389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phique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737683"/>
              </p:ext>
            </p:extLst>
          </p:nvPr>
        </p:nvGraphicFramePr>
        <p:xfrm>
          <a:off x="5245100" y="2459606"/>
          <a:ext cx="4470400" cy="366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Besoins actuels 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R&amp;D </a:t>
            </a:r>
            <a:r>
              <a:rPr lang="mr-IN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Conception du service RDV Quick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18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1380477"/>
            <a:ext cx="990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Exercice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=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2 0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000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euros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>
          <a:xfrm>
            <a:off x="514898" y="1977567"/>
            <a:ext cx="4977160" cy="4067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Directeur technique : Yann AUBERT,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Directeur de projets : Olivier Durand,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Chef de projets,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Développeur JAVA (J2E),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Développeur WEB,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Développeur DOTNET,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Intégrateur télécoms spécialisé en ASTERISK,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Administrateur Linux.</a:t>
            </a:r>
          </a:p>
          <a:p>
            <a:pPr>
              <a:spcBef>
                <a:spcPts val="0"/>
              </a:spcBef>
            </a:pPr>
            <a:endParaRPr lang="fr-FR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2058" y="3437527"/>
            <a:ext cx="397537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8 ordinateurs +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téléphones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+ bureaux,</a:t>
            </a:r>
          </a:p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 Serveur de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développement,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228600" indent="-228600">
              <a:spcAft>
                <a:spcPts val="120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 serveur NAS.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Besoins actuels 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Développement commercial France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19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" y="2615142"/>
            <a:ext cx="9905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accent3"/>
              </a:buClr>
              <a:buSzPct val="100000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Oswald"/>
              </a:rPr>
              <a:t>RDV QUICK sera commercialisé via une licence 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Oswald"/>
              </a:rPr>
              <a:t>forfa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Oswald"/>
              </a:rPr>
              <a:t>itaire minimale </a:t>
            </a:r>
            <a:endParaRPr lang="fr-FR" sz="20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Oswald"/>
            </a:endParaRPr>
          </a:p>
          <a:p>
            <a:pPr algn="ctr">
              <a:buClr>
                <a:schemeClr val="accent3"/>
              </a:buClr>
              <a:buSzPct val="100000"/>
            </a:pP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Oswald"/>
              </a:rPr>
              <a:t>fixée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Oswald"/>
              </a:rPr>
              <a:t>à 100€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et multiplié par un coefficient taille d’entreprise.</a:t>
            </a:r>
          </a:p>
          <a:p>
            <a:pPr algn="ctr">
              <a:buClr>
                <a:schemeClr val="accent3"/>
              </a:buClr>
              <a:buSzPct val="100000"/>
            </a:pPr>
            <a:endParaRPr lang="en" sz="20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2" name="Espace réservé du texte 2"/>
          <p:cNvSpPr txBox="1">
            <a:spLocks/>
          </p:cNvSpPr>
          <p:nvPr/>
        </p:nvSpPr>
        <p:spPr>
          <a:xfrm>
            <a:off x="764560" y="3898421"/>
            <a:ext cx="4290655" cy="1030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Responsable développement commercial,</a:t>
            </a:r>
            <a:endParaRPr lang="fr-FR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20 Commerciaux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7804" y="4213593"/>
            <a:ext cx="3277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21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ordinateurs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+ bureaux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545577"/>
            <a:ext cx="990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Exercice 2 = 1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7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000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euros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Stirisias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Communication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Start up dédiée au développement et à la mise en œuvre d’applications et de logiciels innovants dans le domaine des nouvelles technologies de l’information et des télécommunications. </a:t>
            </a:r>
          </a:p>
          <a:p>
            <a:pPr marL="0" indent="0" algn="ctr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Besoins actuels </a:t>
            </a: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280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Développement à l’international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20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1380477"/>
            <a:ext cx="9905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Exercice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3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=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1 2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000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euros</a:t>
            </a:r>
            <a:endParaRPr lang="en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>
          <a:xfrm>
            <a:off x="873755" y="2805156"/>
            <a:ext cx="3376414" cy="21224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Resp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 pilote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dév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 international,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Resp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dév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business et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EMEA,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Resp. inter business unit APAC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1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Resp. inter business unit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AMER 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2555" y="3681712"/>
            <a:ext cx="4087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4 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ordinateurs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+ téléphones + bureaux.</a:t>
            </a:r>
            <a:endParaRPr lang="fr-FR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Stirisias</a:t>
            </a:r>
            <a:r>
              <a:rPr lang="fr-FR" sz="2800" b="1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Communication</a:t>
            </a:r>
            <a:br>
              <a:rPr lang="fr-FR" sz="2800" b="1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28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Constitution de l’équipe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21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84605" y="1196048"/>
            <a:ext cx="433678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Président SAS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: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Yves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Landeau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mandataire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social</a:t>
            </a:r>
          </a:p>
        </p:txBody>
      </p:sp>
      <p:sp>
        <p:nvSpPr>
          <p:cNvPr id="13" name="Espace réservé du texte 4"/>
          <p:cNvSpPr txBox="1">
            <a:spLocks/>
          </p:cNvSpPr>
          <p:nvPr/>
        </p:nvSpPr>
        <p:spPr>
          <a:xfrm>
            <a:off x="188962" y="1725233"/>
            <a:ext cx="3335294" cy="4382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Direction technique : R&amp;D, déploiement, SAV.    CTO : 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Yann Aubert mandataire social </a:t>
            </a: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adjoint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Pole Nantes pépinières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Atlanpole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2.0 / CCI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Siege social initial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Stirisias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au Mans puis Nantes → intégration structure dans SCI dédiée</a:t>
            </a:r>
          </a:p>
          <a:p>
            <a:pPr marL="0" indent="0">
              <a:buNone/>
            </a:pPr>
            <a:endParaRPr lang="fr-FR" sz="14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Directeur de 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rojet : Olivier Durand.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endParaRPr lang="fr-FR" sz="8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Chef de projet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endParaRPr lang="fr-FR" sz="8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1 développeur Java expérimenté.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Char char="Ø"/>
            </a:pPr>
            <a:endParaRPr lang="fr-FR" sz="8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1 développeur WEB (PHP +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javascript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+ CMS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wordpress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).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8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1 intégrateur télécom :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Asterisk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800" dirty="0" smtClean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1 administrateur système Linux + Machines virtuelles.</a:t>
            </a:r>
            <a:endParaRPr lang="fr-F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1742" y="1725233"/>
            <a:ext cx="3244858" cy="1245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Administratif et employés :</a:t>
            </a: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 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assistante de direction 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: Valérie Lebon</a:t>
            </a:r>
            <a:endParaRPr lang="fr-F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pt-B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 </a:t>
            </a:r>
            <a:r>
              <a:rPr lang="pt-B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assistante de com (rech ulterieure</a:t>
            </a:r>
            <a:r>
              <a:rPr lang="pt-B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).</a:t>
            </a:r>
            <a:endParaRPr lang="pt-B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81740" y="3227749"/>
            <a:ext cx="3244859" cy="2895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4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Développement business :</a:t>
            </a:r>
            <a:endParaRPr lang="fr-FR" sz="1400" dirty="0">
              <a:solidFill>
                <a:schemeClr val="accent1">
                  <a:lumMod val="7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Resp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pilote </a:t>
            </a:r>
            <a:r>
              <a:rPr lang="fr-FR" sz="1400" dirty="0" err="1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dev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internationnal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: 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Denis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Aldea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Resp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dev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business </a:t>
            </a:r>
            <a:r>
              <a:rPr lang="fr-FR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et EMEA : Ahmed </a:t>
            </a:r>
            <a:r>
              <a:rPr lang="fr-FR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Belaj</a:t>
            </a:r>
            <a:r>
              <a:rPr lang="fr-FR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endParaRPr lang="fr-F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Resp</a:t>
            </a:r>
            <a:r>
              <a: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inter business unit APAC (</a:t>
            </a:r>
            <a:r>
              <a:rPr lang="en-US" sz="1400" dirty="0" err="1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rech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).</a:t>
            </a:r>
            <a:endParaRPr lang="en-US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Resp</a:t>
            </a:r>
            <a:r>
              <a: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inter business unit 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AMER (</a:t>
            </a:r>
            <a:r>
              <a:rPr lang="en-US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latam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 (</a:t>
            </a:r>
            <a:r>
              <a:rPr lang="en-US" sz="14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rech</a:t>
            </a:r>
            <a:r>
              <a:rPr lang="en-US" sz="14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).</a:t>
            </a:r>
            <a:endParaRPr lang="fr-FR" sz="14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0753" y="4770736"/>
            <a:ext cx="2424491" cy="1352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Protection /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Juridique / </a:t>
            </a:r>
            <a:r>
              <a:rPr lang="fr-FR" sz="1200" dirty="0" smtClean="0">
                <a:solidFill>
                  <a:schemeClr val="accent1">
                    <a:lumMod val="7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fiscalité :</a:t>
            </a:r>
            <a:endParaRPr lang="fr-FR" sz="1200" dirty="0" smtClean="0">
              <a:solidFill>
                <a:schemeClr val="accent1">
                  <a:lumMod val="7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</a:t>
            </a:r>
            <a:r>
              <a:rPr lang="fr-FR" sz="12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vocats </a:t>
            </a: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dédiés : </a:t>
            </a:r>
            <a:r>
              <a:rPr lang="fr-FR" sz="12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Me Léa Roche.</a:t>
            </a:r>
            <a:endParaRPr lang="fr-FR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171450" indent="-171450">
              <a:lnSpc>
                <a:spcPct val="115000"/>
              </a:lnSpc>
              <a:spcAft>
                <a:spcPts val="160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Avocat </a:t>
            </a:r>
            <a:r>
              <a:rPr lang="fr-FR" sz="1200" dirty="0" err="1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adj</a:t>
            </a: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: Me </a:t>
            </a: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Maxime </a:t>
            </a:r>
            <a:r>
              <a:rPr lang="fr-FR" sz="1200" dirty="0" err="1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Filluzeau</a:t>
            </a:r>
            <a:r>
              <a:rPr lang="fr-FR" sz="12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59" y="2118609"/>
            <a:ext cx="2432685" cy="221827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Analyse des risques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22</a:t>
            </a:fld>
            <a:endParaRPr lang="fr-FR"/>
          </a:p>
        </p:txBody>
      </p:sp>
      <p:sp>
        <p:nvSpPr>
          <p:cNvPr id="15" name="Shape 143"/>
          <p:cNvSpPr txBox="1">
            <a:spLocks/>
          </p:cNvSpPr>
          <p:nvPr/>
        </p:nvSpPr>
        <p:spPr>
          <a:xfrm>
            <a:off x="563563" y="1622822"/>
            <a:ext cx="8661400" cy="395605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" sz="16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Vol de données personnelles : sécurisation des accès techniques et fonctionnels,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" sz="16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Développement concurrence en parallèle (non visibilité, non détection officielle, brevet),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" sz="16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Risque rejet achat ou utilisation, clients (professionnel) / utilisateurs (acceptation des conversation en langage naturel).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60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60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60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60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60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b="1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Vos contacts</a:t>
            </a:r>
            <a:endParaRPr lang="fr-FR" sz="14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23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213099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accent3"/>
              </a:buClr>
              <a:buSzPct val="100000"/>
            </a:pPr>
            <a:r>
              <a:rPr lang="fr-FR" sz="1800" b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Vous avez des questions</a:t>
            </a:r>
            <a:r>
              <a:rPr lang="fr-FR" sz="1800" b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, nous sommes là pour y répondre :</a:t>
            </a:r>
            <a:endParaRPr lang="en" sz="1800" b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0" name="Shape 154"/>
          <p:cNvSpPr txBox="1"/>
          <p:nvPr/>
        </p:nvSpPr>
        <p:spPr>
          <a:xfrm>
            <a:off x="1646770" y="2444495"/>
            <a:ext cx="2601104" cy="16023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accent3"/>
              </a:buClr>
              <a:buSzPct val="100000"/>
            </a:pPr>
            <a:endParaRPr lang="fr-FR" sz="16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Yves LANDEAU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+33695035236</a:t>
            </a:r>
          </a:p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  <a:hlinkClick r:id="rId2"/>
              </a:rPr>
              <a:t>yves.landeau@stirisias.com</a:t>
            </a:r>
            <a:endParaRPr lang="fr-FR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  <a:hlinkClick r:id="rId2"/>
            </a:endParaRPr>
          </a:p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endParaRPr lang="fr-FR" sz="16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endParaRPr lang="fr-FR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lvl="0" algn="ctr">
              <a:spcBef>
                <a:spcPts val="0"/>
              </a:spcBef>
              <a:buNone/>
            </a:pPr>
            <a:endParaRPr lang="en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1" name="Shape 154"/>
          <p:cNvSpPr txBox="1"/>
          <p:nvPr/>
        </p:nvSpPr>
        <p:spPr>
          <a:xfrm>
            <a:off x="5792428" y="2649339"/>
            <a:ext cx="2401828" cy="1542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Yann AUBERT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+33676965382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6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  <a:hlinkClick r:id="rId3"/>
              </a:rPr>
              <a:t>yann.aubert@stirisias.com</a:t>
            </a:r>
            <a:endParaRPr lang="fr-FR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endParaRPr lang="fr-FR" sz="16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endParaRPr lang="fr-FR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lvl="0" algn="ctr">
              <a:spcBef>
                <a:spcPts val="0"/>
              </a:spcBef>
              <a:buNone/>
            </a:pPr>
            <a:endParaRPr lang="en" sz="16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337302"/>
            <a:ext cx="9905999" cy="934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800" dirty="0">
                <a:solidFill>
                  <a:schemeClr val="accent3"/>
                </a:solidFill>
                <a:latin typeface="Tw Cen MT" charset="0"/>
                <a:ea typeface="Tw Cen MT" charset="0"/>
                <a:cs typeface="Tw Cen MT" charset="0"/>
                <a:sym typeface="Average"/>
                <a:hlinkClick r:id="rId4"/>
              </a:rPr>
              <a:t>http://stirisias.com</a:t>
            </a:r>
            <a:endParaRPr lang="fr-FR" sz="1800" dirty="0">
              <a:solidFill>
                <a:schemeClr val="accent3"/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ct val="100000"/>
            </a:pPr>
            <a:r>
              <a:rPr lang="fr-FR" sz="1800" dirty="0">
                <a:solidFill>
                  <a:schemeClr val="accent3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4Bis rue </a:t>
            </a:r>
            <a:r>
              <a:rPr lang="fr-FR" sz="1800" dirty="0" err="1">
                <a:solidFill>
                  <a:schemeClr val="accent3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Coutardy</a:t>
            </a:r>
            <a:r>
              <a:rPr lang="fr-FR" sz="1800" dirty="0">
                <a:solidFill>
                  <a:schemeClr val="accent3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72000 Le Mans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vous donne rendez-vous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optimiser le temps et le moment de prise de rendez-vous téléphonique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7" name="Shape 78"/>
          <p:cNvSpPr txBox="1">
            <a:spLocks noGrp="1"/>
          </p:cNvSpPr>
          <p:nvPr>
            <p:ph idx="1"/>
          </p:nvPr>
        </p:nvSpPr>
        <p:spPr>
          <a:xfrm>
            <a:off x="681038" y="1724025"/>
            <a:ext cx="8543925" cy="14422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None/>
            </a:pPr>
            <a:r>
              <a:rPr lang="fr-FR" sz="2000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Problématique </a:t>
            </a:r>
            <a:r>
              <a:rPr lang="en" sz="2000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None/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Nous sommes tous confrontés, un jour ou l’autre, à l’attente de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15 </a:t>
            </a:r>
            <a:r>
              <a:rPr lang="e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mn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avant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que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notre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appel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pour un rdv </a:t>
            </a:r>
            <a:r>
              <a:rPr lang="e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dentiste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(ou autre)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ne </a:t>
            </a:r>
            <a:r>
              <a:rPr lang="e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soit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pris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en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compte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.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                           </a:t>
            </a: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None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→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 conséquence :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mise en retard pour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rdv professionnel suivant important. </a:t>
            </a: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  <a:p>
            <a:pPr marL="0" indent="0" algn="just">
              <a:buNone/>
            </a:pP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3</a:t>
            </a:fld>
            <a:endParaRPr lang="fr-FR"/>
          </a:p>
        </p:txBody>
      </p:sp>
      <p:sp>
        <p:nvSpPr>
          <p:cNvPr id="10" name="Shape 78"/>
          <p:cNvSpPr txBox="1">
            <a:spLocks/>
          </p:cNvSpPr>
          <p:nvPr/>
        </p:nvSpPr>
        <p:spPr>
          <a:xfrm>
            <a:off x="681038" y="3166281"/>
            <a:ext cx="8543925" cy="163553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/>
              <a:buNone/>
            </a:pPr>
            <a:r>
              <a:rPr lang="en" sz="2000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Idée de </a:t>
            </a:r>
            <a:r>
              <a:rPr lang="en" sz="2000" u="sng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départ</a:t>
            </a:r>
            <a:r>
              <a:rPr lang="en" sz="2000" u="sng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</a:p>
          <a:p>
            <a:pPr marL="0" indent="0" algn="just">
              <a:buFont typeface="Arial"/>
              <a:buNone/>
            </a:pP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Prendre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un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par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téléphone via un automate communiquant en langage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naturel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ou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par internet et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être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mis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relation avec un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professionnel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quel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qu'il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soit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avec un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même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numéro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/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même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site,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rapidement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simplement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directement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sans </a:t>
            </a:r>
            <a:r>
              <a:rPr lang="e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attente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24h/24 - 7j/7.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Etre reconnu par le professionnel sans redonner toujours les mêmes informations.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sp>
        <p:nvSpPr>
          <p:cNvPr id="11" name="Shape 78"/>
          <p:cNvSpPr txBox="1">
            <a:spLocks/>
          </p:cNvSpPr>
          <p:nvPr/>
        </p:nvSpPr>
        <p:spPr>
          <a:xfrm>
            <a:off x="2101755" y="4792558"/>
            <a:ext cx="7199344" cy="140922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fr-FR" sz="2000" b="1" i="1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Vous avez rendez-vous avec votre futur</a:t>
            </a:r>
          </a:p>
          <a:p>
            <a:pPr marL="0" indent="0" algn="just">
              <a:buFont typeface="Arial"/>
              <a:buNone/>
            </a:pP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Dispositif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gestion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d’appel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et/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ou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prise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rendez-vous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téléphonique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	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automatisé et 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int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é</a:t>
            </a:r>
            <a:r>
              <a:rPr lang="e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ractif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avec agenda connecté.</a:t>
            </a:r>
          </a:p>
          <a:p>
            <a:pPr marL="0" indent="0" algn="just">
              <a:buFont typeface="Arial"/>
              <a:buNone/>
            </a:pP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  <a:sym typeface="Average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9" y="4956385"/>
            <a:ext cx="1362826" cy="8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</a:t>
            </a:r>
            <a:r>
              <a:rPr lang="mr-IN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Cas d’usage 1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Mode de fonctionnement du service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4</a:t>
            </a:fld>
            <a:endParaRPr lang="fr-FR"/>
          </a:p>
        </p:txBody>
      </p:sp>
      <p:sp>
        <p:nvSpPr>
          <p:cNvPr id="11" name="Bulle ronde 10"/>
          <p:cNvSpPr/>
          <p:nvPr/>
        </p:nvSpPr>
        <p:spPr>
          <a:xfrm>
            <a:off x="917525" y="1057671"/>
            <a:ext cx="2476500" cy="1016000"/>
          </a:xfrm>
          <a:prstGeom prst="wedgeEllipseCallout">
            <a:avLst>
              <a:gd name="adj1" fmla="val -60381"/>
              <a:gd name="adj2" fmla="val 1064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Bonjour RDV Quick, j’aimerais prendre rendez vous 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aujourd’hui </a:t>
            </a:r>
            <a:r>
              <a:rPr lang="fr-FR" sz="1200" i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pour une consultation chez un </a:t>
            </a:r>
            <a:r>
              <a:rPr lang="fr-FR" sz="1200" b="1" i="1" dirty="0">
                <a:solidFill>
                  <a:srgbClr val="00B050"/>
                </a:solidFill>
                <a:latin typeface="Tw Cen MT" charset="0"/>
                <a:ea typeface="Tw Cen MT" charset="0"/>
                <a:cs typeface="Tw Cen MT" charset="0"/>
              </a:rPr>
              <a:t>médecin</a:t>
            </a:r>
          </a:p>
        </p:txBody>
      </p:sp>
      <p:sp>
        <p:nvSpPr>
          <p:cNvPr id="12" name="Bulle ronde 11"/>
          <p:cNvSpPr/>
          <p:nvPr/>
        </p:nvSpPr>
        <p:spPr>
          <a:xfrm>
            <a:off x="1122312" y="2570358"/>
            <a:ext cx="3005188" cy="1150741"/>
          </a:xfrm>
          <a:prstGeom prst="wedgeEllipseCallout">
            <a:avLst>
              <a:gd name="adj1" fmla="val -63496"/>
              <a:gd name="adj2" fmla="val -259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Je suis Mme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Christelle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Berteau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14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Place de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la république,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72000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Le Mans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Christelle.bertheau@gmail.com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3136900" y="1464071"/>
            <a:ext cx="2992438" cy="1353147"/>
          </a:xfrm>
          <a:prstGeom prst="wedgeEllipseCallout">
            <a:avLst>
              <a:gd name="adj1" fmla="val 48871"/>
              <a:gd name="adj2" fmla="val 669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Bonjour Mme, nous ne nous connaissons pas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encore</a:t>
            </a:r>
            <a:r>
              <a:rPr lang="mr-IN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…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vais traiter votre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demande. Pouvez-vous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svp me donner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vos nom,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prénom, adresse postale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ainsi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que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votre e-mail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?</a:t>
            </a:r>
          </a:p>
        </p:txBody>
      </p:sp>
      <p:sp>
        <p:nvSpPr>
          <p:cNvPr id="14" name="Bulle ronde 13"/>
          <p:cNvSpPr/>
          <p:nvPr/>
        </p:nvSpPr>
        <p:spPr>
          <a:xfrm>
            <a:off x="3355269" y="3486151"/>
            <a:ext cx="2554215" cy="874708"/>
          </a:xfrm>
          <a:prstGeom prst="wedgeEllipseCallout">
            <a:avLst>
              <a:gd name="adj1" fmla="val 54484"/>
              <a:gd name="adj2" fmla="val -417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Merci Mme </a:t>
            </a:r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Berteau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Il est 9h, </a:t>
            </a:r>
          </a:p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plutôt ce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matin </a:t>
            </a:r>
          </a:p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ou cet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après-midi ?</a:t>
            </a:r>
          </a:p>
        </p:txBody>
      </p:sp>
      <p:sp>
        <p:nvSpPr>
          <p:cNvPr id="15" name="Bulle ronde 14"/>
          <p:cNvSpPr/>
          <p:nvPr/>
        </p:nvSpPr>
        <p:spPr>
          <a:xfrm>
            <a:off x="1878771" y="3883417"/>
            <a:ext cx="1182086" cy="712394"/>
          </a:xfrm>
          <a:prstGeom prst="wedgeEllipseCallout">
            <a:avLst>
              <a:gd name="adj1" fmla="val -145884"/>
              <a:gd name="adj2" fmla="val -139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Ce matin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3428660" y="4500271"/>
            <a:ext cx="2675172" cy="891180"/>
          </a:xfrm>
          <a:prstGeom prst="wedgeEllipseCallout">
            <a:avLst>
              <a:gd name="adj1" fmla="val 55862"/>
              <a:gd name="adj2" fmla="val -889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J’ai une place à 10H, chez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le Docteur </a:t>
            </a:r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Landeau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. </a:t>
            </a:r>
          </a:p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C’est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ok vous ?</a:t>
            </a:r>
          </a:p>
        </p:txBody>
      </p:sp>
      <p:sp>
        <p:nvSpPr>
          <p:cNvPr id="18" name="Bulle ronde 17"/>
          <p:cNvSpPr/>
          <p:nvPr/>
        </p:nvSpPr>
        <p:spPr>
          <a:xfrm>
            <a:off x="1686261" y="4887608"/>
            <a:ext cx="1609390" cy="712394"/>
          </a:xfrm>
          <a:prstGeom prst="wedgeEllipseCallout">
            <a:avLst>
              <a:gd name="adj1" fmla="val -110392"/>
              <a:gd name="adj2" fmla="val -253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Oui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9" name="Bulle ronde 18"/>
          <p:cNvSpPr/>
          <p:nvPr/>
        </p:nvSpPr>
        <p:spPr>
          <a:xfrm>
            <a:off x="681037" y="5487193"/>
            <a:ext cx="1609390" cy="712394"/>
          </a:xfrm>
          <a:prstGeom prst="wedgeEllipseCallout">
            <a:avLst>
              <a:gd name="adj1" fmla="val -51938"/>
              <a:gd name="adj2" fmla="val -310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Merci </a:t>
            </a:r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 Quick !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Bulle ronde 19"/>
          <p:cNvSpPr/>
          <p:nvPr/>
        </p:nvSpPr>
        <p:spPr>
          <a:xfrm>
            <a:off x="4300875" y="5421960"/>
            <a:ext cx="3144770" cy="842859"/>
          </a:xfrm>
          <a:prstGeom prst="wedgeEllipseCallout">
            <a:avLst>
              <a:gd name="adj1" fmla="val 29129"/>
              <a:gd name="adj2" fmla="val -18300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J’informe le Docteur </a:t>
            </a:r>
            <a:r>
              <a:rPr lang="fr-FR" sz="1200" dirty="0" err="1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Landeau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 de votre venue et je rajoute ce rendez-vous à votre agenda</a:t>
            </a:r>
          </a:p>
        </p:txBody>
      </p:sp>
      <p:sp>
        <p:nvSpPr>
          <p:cNvPr id="22" name="Nuage 21"/>
          <p:cNvSpPr/>
          <p:nvPr/>
        </p:nvSpPr>
        <p:spPr>
          <a:xfrm>
            <a:off x="6073260" y="2704357"/>
            <a:ext cx="1937979" cy="1520022"/>
          </a:xfrm>
          <a:prstGeom prst="cloud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  <a:alpha val="8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égende sans bordure 1 23"/>
          <p:cNvSpPr/>
          <p:nvPr/>
        </p:nvSpPr>
        <p:spPr>
          <a:xfrm>
            <a:off x="8432800" y="1104900"/>
            <a:ext cx="1193800" cy="381000"/>
          </a:xfrm>
          <a:prstGeom prst="callout1">
            <a:avLst>
              <a:gd name="adj1" fmla="val 52083"/>
              <a:gd name="adj2" fmla="val -4078"/>
              <a:gd name="adj3" fmla="val 402500"/>
              <a:gd name="adj4" fmla="val -64928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Médecin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Légende sans bordure 1 24"/>
          <p:cNvSpPr/>
          <p:nvPr/>
        </p:nvSpPr>
        <p:spPr>
          <a:xfrm>
            <a:off x="8432800" y="1654571"/>
            <a:ext cx="1193800" cy="381000"/>
          </a:xfrm>
          <a:prstGeom prst="callout1">
            <a:avLst>
              <a:gd name="adj1" fmla="val 52083"/>
              <a:gd name="adj2" fmla="val -4078"/>
              <a:gd name="adj3" fmla="val 275833"/>
              <a:gd name="adj4" fmla="val -53226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Dentiste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6" name="Légende sans bordure 1 25"/>
          <p:cNvSpPr/>
          <p:nvPr/>
        </p:nvSpPr>
        <p:spPr>
          <a:xfrm>
            <a:off x="8432800" y="2204242"/>
            <a:ext cx="1193800" cy="381000"/>
          </a:xfrm>
          <a:prstGeom prst="callout1">
            <a:avLst>
              <a:gd name="adj1" fmla="val 52083"/>
              <a:gd name="adj2" fmla="val -4078"/>
              <a:gd name="adj3" fmla="val 162500"/>
              <a:gd name="adj4" fmla="val -42587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Avocat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7" name="Légende sans bordure 1 26"/>
          <p:cNvSpPr/>
          <p:nvPr/>
        </p:nvSpPr>
        <p:spPr>
          <a:xfrm>
            <a:off x="8432800" y="2748717"/>
            <a:ext cx="1193800" cy="381000"/>
          </a:xfrm>
          <a:prstGeom prst="callout1">
            <a:avLst>
              <a:gd name="adj1" fmla="val 52083"/>
              <a:gd name="adj2" fmla="val -4078"/>
              <a:gd name="adj3" fmla="val 72499"/>
              <a:gd name="adj4" fmla="val -33013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Banquier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8" name="Légende sans bordure 1 27"/>
          <p:cNvSpPr/>
          <p:nvPr/>
        </p:nvSpPr>
        <p:spPr>
          <a:xfrm>
            <a:off x="8432800" y="3293192"/>
            <a:ext cx="1193800" cy="381000"/>
          </a:xfrm>
          <a:prstGeom prst="callout1">
            <a:avLst>
              <a:gd name="adj1" fmla="val 52083"/>
              <a:gd name="adj2" fmla="val -4078"/>
              <a:gd name="adj3" fmla="val 32500"/>
              <a:gd name="adj4" fmla="val -29822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Taxi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9" name="Légende sans bordure 1 28"/>
          <p:cNvSpPr/>
          <p:nvPr/>
        </p:nvSpPr>
        <p:spPr>
          <a:xfrm>
            <a:off x="8432800" y="3844018"/>
            <a:ext cx="1193800" cy="381000"/>
          </a:xfrm>
          <a:prstGeom prst="callout1">
            <a:avLst>
              <a:gd name="adj1" fmla="val 52083"/>
              <a:gd name="adj2" fmla="val -4078"/>
              <a:gd name="adj3" fmla="val -20834"/>
              <a:gd name="adj4" fmla="val -36205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Tennis Club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0" name="Légende sans bordure 1 29"/>
          <p:cNvSpPr/>
          <p:nvPr/>
        </p:nvSpPr>
        <p:spPr>
          <a:xfrm>
            <a:off x="8432800" y="4394844"/>
            <a:ext cx="1193800" cy="381000"/>
          </a:xfrm>
          <a:prstGeom prst="callout1">
            <a:avLst>
              <a:gd name="adj1" fmla="val 52083"/>
              <a:gd name="adj2" fmla="val -4078"/>
              <a:gd name="adj3" fmla="val -107501"/>
              <a:gd name="adj4" fmla="val -5535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URSSAF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1" name="Légende sans bordure 1 30"/>
          <p:cNvSpPr/>
          <p:nvPr/>
        </p:nvSpPr>
        <p:spPr>
          <a:xfrm>
            <a:off x="8432800" y="4945670"/>
            <a:ext cx="1193800" cy="381000"/>
          </a:xfrm>
          <a:prstGeom prst="callout1">
            <a:avLst>
              <a:gd name="adj1" fmla="val 52083"/>
              <a:gd name="adj2" fmla="val -4078"/>
              <a:gd name="adj3" fmla="val -214168"/>
              <a:gd name="adj4" fmla="val -6918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Hôpital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Légende sans bordure 1 31"/>
          <p:cNvSpPr/>
          <p:nvPr/>
        </p:nvSpPr>
        <p:spPr>
          <a:xfrm>
            <a:off x="8426738" y="5496496"/>
            <a:ext cx="1193800" cy="381000"/>
          </a:xfrm>
          <a:prstGeom prst="callout1">
            <a:avLst>
              <a:gd name="adj1" fmla="val 52083"/>
              <a:gd name="adj2" fmla="val -4078"/>
              <a:gd name="adj3" fmla="val -334168"/>
              <a:gd name="adj4" fmla="val -92589"/>
            </a:avLst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Urgences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" y="2493575"/>
            <a:ext cx="466495" cy="20066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81" y="3084694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</a:t>
            </a:r>
            <a:r>
              <a:rPr lang="mr-IN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Cas d’usage 2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Mode de fonctionnement du service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5</a:t>
            </a:fld>
            <a:endParaRPr lang="fr-FR"/>
          </a:p>
        </p:txBody>
      </p:sp>
      <p:sp>
        <p:nvSpPr>
          <p:cNvPr id="11" name="Bulle ronde 10"/>
          <p:cNvSpPr/>
          <p:nvPr/>
        </p:nvSpPr>
        <p:spPr>
          <a:xfrm>
            <a:off x="681037" y="880247"/>
            <a:ext cx="2674232" cy="1333360"/>
          </a:xfrm>
          <a:prstGeom prst="wedgeEllipseCallout">
            <a:avLst>
              <a:gd name="adj1" fmla="val -52523"/>
              <a:gd name="adj2" fmla="val 1115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Bonjour RDV Quick, 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je suis Yann Aubert et je voudrais un rendez-vous dès que possible avec mon </a:t>
            </a:r>
            <a:r>
              <a:rPr lang="fr-FR" sz="1200" b="1" i="1" dirty="0" smtClean="0">
                <a:solidFill>
                  <a:srgbClr val="00B050"/>
                </a:solidFill>
                <a:latin typeface="Tw Cen MT" charset="0"/>
                <a:ea typeface="Tw Cen MT" charset="0"/>
                <a:cs typeface="Tw Cen MT" charset="0"/>
              </a:rPr>
              <a:t>banquier</a:t>
            </a:r>
            <a:endParaRPr lang="fr-FR" sz="1200" b="1" i="1" dirty="0">
              <a:solidFill>
                <a:srgbClr val="00B050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1300112" y="2505404"/>
            <a:ext cx="1787576" cy="751143"/>
          </a:xfrm>
          <a:prstGeom prst="wedgeEllipseCallout">
            <a:avLst>
              <a:gd name="adj1" fmla="val -84439"/>
              <a:gd name="adj2" fmla="val 353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Merci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3136900" y="1464071"/>
            <a:ext cx="2992438" cy="1353147"/>
          </a:xfrm>
          <a:prstGeom prst="wedgeEllipseCallout">
            <a:avLst>
              <a:gd name="adj1" fmla="val 48871"/>
              <a:gd name="adj2" fmla="val 669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Bonjour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Monsieur Aubert, nous sommes heureux de vous entendre à nouveau. Je vérifie le planning de Mr </a:t>
            </a:r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Crédac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, votre banquier</a:t>
            </a:r>
            <a:r>
              <a:rPr lang="mr-IN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…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4" name="Bulle ronde 13"/>
          <p:cNvSpPr/>
          <p:nvPr/>
        </p:nvSpPr>
        <p:spPr>
          <a:xfrm>
            <a:off x="3136900" y="3084694"/>
            <a:ext cx="2772584" cy="1139686"/>
          </a:xfrm>
          <a:prstGeom prst="wedgeEllipseCallout">
            <a:avLst>
              <a:gd name="adj1" fmla="val 57437"/>
              <a:gd name="adj2" fmla="val -94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Je peux vous proposer 2 créneaux avec votre banquier : soit aujourd’hui à 16h30, soit demain à 9h. Lequel préférez-vous ?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5" name="Bulle ronde 14"/>
          <p:cNvSpPr/>
          <p:nvPr/>
        </p:nvSpPr>
        <p:spPr>
          <a:xfrm>
            <a:off x="1602857" y="3888487"/>
            <a:ext cx="1182086" cy="712394"/>
          </a:xfrm>
          <a:prstGeom prst="wedgeEllipseCallout">
            <a:avLst>
              <a:gd name="adj1" fmla="val -104320"/>
              <a:gd name="adj2" fmla="val -996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Demain à 9h.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3817271" y="4695058"/>
            <a:ext cx="2675172" cy="891180"/>
          </a:xfrm>
          <a:prstGeom prst="wedgeEllipseCallout">
            <a:avLst>
              <a:gd name="adj1" fmla="val 45149"/>
              <a:gd name="adj2" fmla="val -1073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Parfait. J’informe Mr </a:t>
            </a:r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Crédac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 et j’ajoute ce rendez-vous à votre agenda.</a:t>
            </a:r>
          </a:p>
        </p:txBody>
      </p:sp>
      <p:sp>
        <p:nvSpPr>
          <p:cNvPr id="19" name="Bulle ronde 18"/>
          <p:cNvSpPr/>
          <p:nvPr/>
        </p:nvSpPr>
        <p:spPr>
          <a:xfrm>
            <a:off x="990768" y="5303052"/>
            <a:ext cx="1609390" cy="712394"/>
          </a:xfrm>
          <a:prstGeom prst="wedgeEllipseCallout">
            <a:avLst>
              <a:gd name="adj1" fmla="val -62962"/>
              <a:gd name="adj2" fmla="val -256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Merci </a:t>
            </a:r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 Quick !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Nuage 21"/>
          <p:cNvSpPr/>
          <p:nvPr/>
        </p:nvSpPr>
        <p:spPr>
          <a:xfrm>
            <a:off x="6073260" y="2704357"/>
            <a:ext cx="1937979" cy="1520022"/>
          </a:xfrm>
          <a:prstGeom prst="cloud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  <a:alpha val="8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égende sans bordure 1 23"/>
          <p:cNvSpPr/>
          <p:nvPr/>
        </p:nvSpPr>
        <p:spPr>
          <a:xfrm>
            <a:off x="8432800" y="1104900"/>
            <a:ext cx="1193800" cy="381000"/>
          </a:xfrm>
          <a:prstGeom prst="callout1">
            <a:avLst>
              <a:gd name="adj1" fmla="val 52083"/>
              <a:gd name="adj2" fmla="val -4078"/>
              <a:gd name="adj3" fmla="val 402500"/>
              <a:gd name="adj4" fmla="val -64928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Médecin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Légende sans bordure 1 24"/>
          <p:cNvSpPr/>
          <p:nvPr/>
        </p:nvSpPr>
        <p:spPr>
          <a:xfrm>
            <a:off x="8432800" y="1654571"/>
            <a:ext cx="1193800" cy="381000"/>
          </a:xfrm>
          <a:prstGeom prst="callout1">
            <a:avLst>
              <a:gd name="adj1" fmla="val 52083"/>
              <a:gd name="adj2" fmla="val -4078"/>
              <a:gd name="adj3" fmla="val 275833"/>
              <a:gd name="adj4" fmla="val -53226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Dentiste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6" name="Légende sans bordure 1 25"/>
          <p:cNvSpPr/>
          <p:nvPr/>
        </p:nvSpPr>
        <p:spPr>
          <a:xfrm>
            <a:off x="8432800" y="2204242"/>
            <a:ext cx="1193800" cy="381000"/>
          </a:xfrm>
          <a:prstGeom prst="callout1">
            <a:avLst>
              <a:gd name="adj1" fmla="val 52083"/>
              <a:gd name="adj2" fmla="val -4078"/>
              <a:gd name="adj3" fmla="val 162500"/>
              <a:gd name="adj4" fmla="val -42587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Avocat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7" name="Légende sans bordure 1 26"/>
          <p:cNvSpPr/>
          <p:nvPr/>
        </p:nvSpPr>
        <p:spPr>
          <a:xfrm>
            <a:off x="8432800" y="2748717"/>
            <a:ext cx="1193800" cy="381000"/>
          </a:xfrm>
          <a:prstGeom prst="callout1">
            <a:avLst>
              <a:gd name="adj1" fmla="val 52083"/>
              <a:gd name="adj2" fmla="val -4078"/>
              <a:gd name="adj3" fmla="val 72499"/>
              <a:gd name="adj4" fmla="val -3301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Banquier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8" name="Légende sans bordure 1 27"/>
          <p:cNvSpPr/>
          <p:nvPr/>
        </p:nvSpPr>
        <p:spPr>
          <a:xfrm>
            <a:off x="8432800" y="3293192"/>
            <a:ext cx="1193800" cy="381000"/>
          </a:xfrm>
          <a:prstGeom prst="callout1">
            <a:avLst>
              <a:gd name="adj1" fmla="val 52083"/>
              <a:gd name="adj2" fmla="val -4078"/>
              <a:gd name="adj3" fmla="val 32500"/>
              <a:gd name="adj4" fmla="val -29822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Taxi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9" name="Légende sans bordure 1 28"/>
          <p:cNvSpPr/>
          <p:nvPr/>
        </p:nvSpPr>
        <p:spPr>
          <a:xfrm>
            <a:off x="8432800" y="3844018"/>
            <a:ext cx="1193800" cy="381000"/>
          </a:xfrm>
          <a:prstGeom prst="callout1">
            <a:avLst>
              <a:gd name="adj1" fmla="val 52083"/>
              <a:gd name="adj2" fmla="val -4078"/>
              <a:gd name="adj3" fmla="val -20834"/>
              <a:gd name="adj4" fmla="val -36205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Tennis Club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0" name="Légende sans bordure 1 29"/>
          <p:cNvSpPr/>
          <p:nvPr/>
        </p:nvSpPr>
        <p:spPr>
          <a:xfrm>
            <a:off x="8432800" y="4394844"/>
            <a:ext cx="1193800" cy="381000"/>
          </a:xfrm>
          <a:prstGeom prst="callout1">
            <a:avLst>
              <a:gd name="adj1" fmla="val 52083"/>
              <a:gd name="adj2" fmla="val -4078"/>
              <a:gd name="adj3" fmla="val -107501"/>
              <a:gd name="adj4" fmla="val -5535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URSSAF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1" name="Légende sans bordure 1 30"/>
          <p:cNvSpPr/>
          <p:nvPr/>
        </p:nvSpPr>
        <p:spPr>
          <a:xfrm>
            <a:off x="8432800" y="4945670"/>
            <a:ext cx="1193800" cy="381000"/>
          </a:xfrm>
          <a:prstGeom prst="callout1">
            <a:avLst>
              <a:gd name="adj1" fmla="val 52083"/>
              <a:gd name="adj2" fmla="val -4078"/>
              <a:gd name="adj3" fmla="val -214168"/>
              <a:gd name="adj4" fmla="val -6918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Hôpital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Légende sans bordure 1 31"/>
          <p:cNvSpPr/>
          <p:nvPr/>
        </p:nvSpPr>
        <p:spPr>
          <a:xfrm>
            <a:off x="8426738" y="5496496"/>
            <a:ext cx="1193800" cy="381000"/>
          </a:xfrm>
          <a:prstGeom prst="callout1">
            <a:avLst>
              <a:gd name="adj1" fmla="val 52083"/>
              <a:gd name="adj2" fmla="val -4078"/>
              <a:gd name="adj3" fmla="val -334168"/>
              <a:gd name="adj4" fmla="val -92589"/>
            </a:avLst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Urgences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" y="2863209"/>
            <a:ext cx="805052" cy="107829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81" y="3084694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</a:t>
            </a:r>
            <a:r>
              <a:rPr lang="mr-IN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Cas d’usage 3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Mode de fonctionnement du service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6</a:t>
            </a:fld>
            <a:endParaRPr lang="fr-FR"/>
          </a:p>
        </p:txBody>
      </p:sp>
      <p:sp>
        <p:nvSpPr>
          <p:cNvPr id="11" name="Bulle ronde 10"/>
          <p:cNvSpPr/>
          <p:nvPr/>
        </p:nvSpPr>
        <p:spPr>
          <a:xfrm>
            <a:off x="681037" y="880247"/>
            <a:ext cx="2674232" cy="1333360"/>
          </a:xfrm>
          <a:prstGeom prst="wedgeEllipseCallout">
            <a:avLst>
              <a:gd name="adj1" fmla="val -52523"/>
              <a:gd name="adj2" fmla="val 1115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Bonjour RDV Quick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Yann Aubert à nouveau et j’ai besoin d’un </a:t>
            </a:r>
            <a:r>
              <a:rPr lang="fr-FR" sz="1200" b="1" i="1" dirty="0" smtClean="0">
                <a:solidFill>
                  <a:srgbClr val="00B050"/>
                </a:solidFill>
                <a:latin typeface="Tw Cen MT" charset="0"/>
                <a:ea typeface="Tw Cen MT" charset="0"/>
                <a:cs typeface="Tw Cen MT" charset="0"/>
              </a:rPr>
              <a:t>taxi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dès que possible.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1300112" y="2505404"/>
            <a:ext cx="1787576" cy="751143"/>
          </a:xfrm>
          <a:prstGeom prst="wedgeEllipseCallout">
            <a:avLst>
              <a:gd name="adj1" fmla="val -84439"/>
              <a:gd name="adj2" fmla="val 353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Ok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3136900" y="1464071"/>
            <a:ext cx="2992438" cy="1353147"/>
          </a:xfrm>
          <a:prstGeom prst="wedgeEllipseCallout">
            <a:avLst>
              <a:gd name="adj1" fmla="val 48871"/>
              <a:gd name="adj2" fmla="val 669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Re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-bonjour Monsieur Aubert, je prends contact avec la borne de taxis la plus proche de chez vous</a:t>
            </a:r>
            <a:r>
              <a:rPr lang="mr-IN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…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 Patientez quelques secondes.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4" name="Bulle ronde 13"/>
          <p:cNvSpPr/>
          <p:nvPr/>
        </p:nvSpPr>
        <p:spPr>
          <a:xfrm>
            <a:off x="3136900" y="3084694"/>
            <a:ext cx="2772584" cy="1139686"/>
          </a:xfrm>
          <a:prstGeom prst="wedgeEllipseCallout">
            <a:avLst>
              <a:gd name="adj1" fmla="val 57437"/>
              <a:gd name="adj2" fmla="val -94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Un taxi sera présent en bas de chez vous, dans 5 à 7 minutes. Cela vous convient ?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5" name="Bulle ronde 14"/>
          <p:cNvSpPr/>
          <p:nvPr/>
        </p:nvSpPr>
        <p:spPr>
          <a:xfrm>
            <a:off x="1602857" y="3888487"/>
            <a:ext cx="1182086" cy="712394"/>
          </a:xfrm>
          <a:prstGeom prst="wedgeEllipseCallout">
            <a:avLst>
              <a:gd name="adj1" fmla="val -104320"/>
              <a:gd name="adj2" fmla="val -996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Parfait.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3817271" y="4695058"/>
            <a:ext cx="2675172" cy="891180"/>
          </a:xfrm>
          <a:prstGeom prst="wedgeEllipseCallout">
            <a:avLst>
              <a:gd name="adj1" fmla="val 45149"/>
              <a:gd name="adj2" fmla="val -10737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Parfait. J’informe la société de taxis et j’ajoute cet événement à votre agenda.</a:t>
            </a:r>
          </a:p>
        </p:txBody>
      </p:sp>
      <p:sp>
        <p:nvSpPr>
          <p:cNvPr id="19" name="Bulle ronde 18"/>
          <p:cNvSpPr/>
          <p:nvPr/>
        </p:nvSpPr>
        <p:spPr>
          <a:xfrm>
            <a:off x="990768" y="5303052"/>
            <a:ext cx="1609390" cy="712394"/>
          </a:xfrm>
          <a:prstGeom prst="wedgeEllipseCallout">
            <a:avLst>
              <a:gd name="adj1" fmla="val -62962"/>
              <a:gd name="adj2" fmla="val -2563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Merci </a:t>
            </a:r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 Quick !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Nuage 21"/>
          <p:cNvSpPr/>
          <p:nvPr/>
        </p:nvSpPr>
        <p:spPr>
          <a:xfrm>
            <a:off x="6073260" y="2704357"/>
            <a:ext cx="1937979" cy="1520022"/>
          </a:xfrm>
          <a:prstGeom prst="cloud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  <a:alpha val="8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égende sans bordure 1 23"/>
          <p:cNvSpPr/>
          <p:nvPr/>
        </p:nvSpPr>
        <p:spPr>
          <a:xfrm>
            <a:off x="8432800" y="1104900"/>
            <a:ext cx="1193800" cy="381000"/>
          </a:xfrm>
          <a:prstGeom prst="callout1">
            <a:avLst>
              <a:gd name="adj1" fmla="val 52083"/>
              <a:gd name="adj2" fmla="val -4078"/>
              <a:gd name="adj3" fmla="val 402500"/>
              <a:gd name="adj4" fmla="val -64928"/>
            </a:avLst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Médecin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Légende sans bordure 1 24"/>
          <p:cNvSpPr/>
          <p:nvPr/>
        </p:nvSpPr>
        <p:spPr>
          <a:xfrm>
            <a:off x="8432800" y="1654571"/>
            <a:ext cx="1193800" cy="381000"/>
          </a:xfrm>
          <a:prstGeom prst="callout1">
            <a:avLst>
              <a:gd name="adj1" fmla="val 52083"/>
              <a:gd name="adj2" fmla="val -4078"/>
              <a:gd name="adj3" fmla="val 275833"/>
              <a:gd name="adj4" fmla="val -53226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Dentiste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6" name="Légende sans bordure 1 25"/>
          <p:cNvSpPr/>
          <p:nvPr/>
        </p:nvSpPr>
        <p:spPr>
          <a:xfrm>
            <a:off x="8432800" y="2204242"/>
            <a:ext cx="1193800" cy="381000"/>
          </a:xfrm>
          <a:prstGeom prst="callout1">
            <a:avLst>
              <a:gd name="adj1" fmla="val 52083"/>
              <a:gd name="adj2" fmla="val -4078"/>
              <a:gd name="adj3" fmla="val 162500"/>
              <a:gd name="adj4" fmla="val -42587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Avocat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7" name="Légende sans bordure 1 26"/>
          <p:cNvSpPr/>
          <p:nvPr/>
        </p:nvSpPr>
        <p:spPr>
          <a:xfrm>
            <a:off x="8432800" y="2748717"/>
            <a:ext cx="1193800" cy="381000"/>
          </a:xfrm>
          <a:prstGeom prst="callout1">
            <a:avLst>
              <a:gd name="adj1" fmla="val 52083"/>
              <a:gd name="adj2" fmla="val -4078"/>
              <a:gd name="adj3" fmla="val 72499"/>
              <a:gd name="adj4" fmla="val -33013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Banquier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8" name="Légende sans bordure 1 27"/>
          <p:cNvSpPr/>
          <p:nvPr/>
        </p:nvSpPr>
        <p:spPr>
          <a:xfrm>
            <a:off x="8432800" y="3293192"/>
            <a:ext cx="1193800" cy="381000"/>
          </a:xfrm>
          <a:prstGeom prst="callout1">
            <a:avLst>
              <a:gd name="adj1" fmla="val 52083"/>
              <a:gd name="adj2" fmla="val -4078"/>
              <a:gd name="adj3" fmla="val 32500"/>
              <a:gd name="adj4" fmla="val -2982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Taxi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9" name="Légende sans bordure 1 28"/>
          <p:cNvSpPr/>
          <p:nvPr/>
        </p:nvSpPr>
        <p:spPr>
          <a:xfrm>
            <a:off x="8432800" y="3844018"/>
            <a:ext cx="1193800" cy="381000"/>
          </a:xfrm>
          <a:prstGeom prst="callout1">
            <a:avLst>
              <a:gd name="adj1" fmla="val 52083"/>
              <a:gd name="adj2" fmla="val -4078"/>
              <a:gd name="adj3" fmla="val -20834"/>
              <a:gd name="adj4" fmla="val -36205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Tennis Club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0" name="Légende sans bordure 1 29"/>
          <p:cNvSpPr/>
          <p:nvPr/>
        </p:nvSpPr>
        <p:spPr>
          <a:xfrm>
            <a:off x="8432800" y="4394844"/>
            <a:ext cx="1193800" cy="381000"/>
          </a:xfrm>
          <a:prstGeom prst="callout1">
            <a:avLst>
              <a:gd name="adj1" fmla="val 52083"/>
              <a:gd name="adj2" fmla="val -4078"/>
              <a:gd name="adj3" fmla="val -107501"/>
              <a:gd name="adj4" fmla="val -5535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URSSAF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1" name="Légende sans bordure 1 30"/>
          <p:cNvSpPr/>
          <p:nvPr/>
        </p:nvSpPr>
        <p:spPr>
          <a:xfrm>
            <a:off x="8432800" y="4945670"/>
            <a:ext cx="1193800" cy="381000"/>
          </a:xfrm>
          <a:prstGeom prst="callout1">
            <a:avLst>
              <a:gd name="adj1" fmla="val 52083"/>
              <a:gd name="adj2" fmla="val -4078"/>
              <a:gd name="adj3" fmla="val -214168"/>
              <a:gd name="adj4" fmla="val -6918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Hôpital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Légende sans bordure 1 31"/>
          <p:cNvSpPr/>
          <p:nvPr/>
        </p:nvSpPr>
        <p:spPr>
          <a:xfrm>
            <a:off x="8426738" y="5496496"/>
            <a:ext cx="1193800" cy="381000"/>
          </a:xfrm>
          <a:prstGeom prst="callout1">
            <a:avLst>
              <a:gd name="adj1" fmla="val 52083"/>
              <a:gd name="adj2" fmla="val -4078"/>
              <a:gd name="adj3" fmla="val -334168"/>
              <a:gd name="adj4" fmla="val -92589"/>
            </a:avLst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Urgences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" y="2863209"/>
            <a:ext cx="805052" cy="107829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81" y="3084694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</a:t>
            </a:r>
            <a:r>
              <a:rPr lang="mr-IN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Cas d’usage 4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r>
              <a:rPr 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Mode de fonctionnement du service</a:t>
            </a: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7</a:t>
            </a:fld>
            <a:endParaRPr lang="fr-FR"/>
          </a:p>
        </p:txBody>
      </p:sp>
      <p:sp>
        <p:nvSpPr>
          <p:cNvPr id="11" name="Bulle ronde 10"/>
          <p:cNvSpPr/>
          <p:nvPr/>
        </p:nvSpPr>
        <p:spPr>
          <a:xfrm>
            <a:off x="917525" y="1057671"/>
            <a:ext cx="2476500" cy="1016000"/>
          </a:xfrm>
          <a:prstGeom prst="wedgeEllipseCallout">
            <a:avLst>
              <a:gd name="adj1" fmla="val -60381"/>
              <a:gd name="adj2" fmla="val 1064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Bonjour RDV Quick, 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j’ai besoin des </a:t>
            </a:r>
            <a:r>
              <a:rPr lang="fr-FR" sz="1200" b="1" i="1" dirty="0" smtClean="0">
                <a:solidFill>
                  <a:srgbClr val="00B050"/>
                </a:solidFill>
                <a:latin typeface="Tw Cen MT" charset="0"/>
                <a:ea typeface="Tw Cen MT" charset="0"/>
                <a:cs typeface="Tw Cen MT" charset="0"/>
              </a:rPr>
              <a:t>pompiers</a:t>
            </a:r>
            <a:r>
              <a:rPr lang="fr-FR" sz="1200" i="1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en urgence.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1122312" y="2515766"/>
            <a:ext cx="3005188" cy="1150741"/>
          </a:xfrm>
          <a:prstGeom prst="wedgeEllipseCallout">
            <a:avLst>
              <a:gd name="adj1" fmla="val -63496"/>
              <a:gd name="adj2" fmla="val -2594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Je suis Mme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Christelle </a:t>
            </a:r>
            <a:r>
              <a:rPr lang="fr-FR" sz="12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Berteau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14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Place de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la république, </a:t>
            </a:r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72000 </a:t>
            </a:r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Le Mans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Christelle.bertheau@gmail.com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3136900" y="1450423"/>
            <a:ext cx="2992438" cy="1353147"/>
          </a:xfrm>
          <a:prstGeom prst="wedgeEllipseCallout">
            <a:avLst>
              <a:gd name="adj1" fmla="val 48871"/>
              <a:gd name="adj2" fmla="val 669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Bonjour Mme, nous ne nous connaissons pas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encore</a:t>
            </a:r>
            <a:r>
              <a:rPr lang="mr-IN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…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vais traiter votre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demande. Pouvez-vous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svp me donner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vos nom,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prénom, adresse postale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ainsi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que 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votre e-mail </a:t>
            </a:r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?</a:t>
            </a:r>
          </a:p>
        </p:txBody>
      </p:sp>
      <p:sp>
        <p:nvSpPr>
          <p:cNvPr id="14" name="Bulle ronde 13"/>
          <p:cNvSpPr/>
          <p:nvPr/>
        </p:nvSpPr>
        <p:spPr>
          <a:xfrm>
            <a:off x="3355269" y="3417911"/>
            <a:ext cx="2554215" cy="874708"/>
          </a:xfrm>
          <a:prstGeom prst="wedgeEllipseCallout">
            <a:avLst>
              <a:gd name="adj1" fmla="val 54484"/>
              <a:gd name="adj2" fmla="val -417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Merci Mme </a:t>
            </a:r>
            <a:r>
              <a:rPr lang="fr-FR" sz="1200" dirty="0" err="1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Berteau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Je contacte les pompiers pour vous. Quel est votre souci ?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5" name="Bulle ronde 14"/>
          <p:cNvSpPr/>
          <p:nvPr/>
        </p:nvSpPr>
        <p:spPr>
          <a:xfrm>
            <a:off x="1878771" y="3883417"/>
            <a:ext cx="1182086" cy="712394"/>
          </a:xfrm>
          <a:prstGeom prst="wedgeEllipseCallout">
            <a:avLst>
              <a:gd name="adj1" fmla="val -145884"/>
              <a:gd name="adj2" fmla="val -139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Il y a le feu chez moi.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6" name="Bulle ronde 15"/>
          <p:cNvSpPr/>
          <p:nvPr/>
        </p:nvSpPr>
        <p:spPr>
          <a:xfrm>
            <a:off x="3442307" y="4391086"/>
            <a:ext cx="2505821" cy="1099731"/>
          </a:xfrm>
          <a:prstGeom prst="wedgeEllipseCallout">
            <a:avLst>
              <a:gd name="adj1" fmla="val 55862"/>
              <a:gd name="adj2" fmla="val -8899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Les pompiers sont en route. Ils vont arriver d’ici 12 minutes. </a:t>
            </a:r>
          </a:p>
        </p:txBody>
      </p:sp>
      <p:sp>
        <p:nvSpPr>
          <p:cNvPr id="18" name="Bulle ronde 17"/>
          <p:cNvSpPr/>
          <p:nvPr/>
        </p:nvSpPr>
        <p:spPr>
          <a:xfrm>
            <a:off x="1686261" y="4887608"/>
            <a:ext cx="1609390" cy="712394"/>
          </a:xfrm>
          <a:prstGeom prst="wedgeEllipseCallout">
            <a:avLst>
              <a:gd name="adj1" fmla="val -110392"/>
              <a:gd name="adj2" fmla="val -2531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Ok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9" name="Bulle ronde 18"/>
          <p:cNvSpPr/>
          <p:nvPr/>
        </p:nvSpPr>
        <p:spPr>
          <a:xfrm>
            <a:off x="681037" y="5487193"/>
            <a:ext cx="1609390" cy="712394"/>
          </a:xfrm>
          <a:prstGeom prst="wedgeEllipseCallout">
            <a:avLst>
              <a:gd name="adj1" fmla="val -51938"/>
              <a:gd name="adj2" fmla="val -310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Merci </a:t>
            </a:r>
            <a:r>
              <a:rPr lang="fr-FR" sz="120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RDV Quick !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0" name="Bulle ronde 19"/>
          <p:cNvSpPr/>
          <p:nvPr/>
        </p:nvSpPr>
        <p:spPr>
          <a:xfrm>
            <a:off x="4396411" y="5476552"/>
            <a:ext cx="3144770" cy="842859"/>
          </a:xfrm>
          <a:prstGeom prst="wedgeEllipseCallout">
            <a:avLst>
              <a:gd name="adj1" fmla="val 29129"/>
              <a:gd name="adj2" fmla="val -18300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Restez calme et évacuez les lieux au plus vite</a:t>
            </a:r>
            <a:r>
              <a:rPr lang="fr-FR" sz="1200" dirty="0" smtClean="0">
                <a:solidFill>
                  <a:schemeClr val="accent1"/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fr-FR" sz="1200" dirty="0">
              <a:solidFill>
                <a:schemeClr val="accent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Nuage 21"/>
          <p:cNvSpPr/>
          <p:nvPr/>
        </p:nvSpPr>
        <p:spPr>
          <a:xfrm>
            <a:off x="6073260" y="2704357"/>
            <a:ext cx="1937979" cy="1520022"/>
          </a:xfrm>
          <a:prstGeom prst="cloud">
            <a:avLst/>
          </a:prstGeom>
          <a:gradFill>
            <a:gsLst>
              <a:gs pos="0">
                <a:schemeClr val="accent5">
                  <a:satMod val="103000"/>
                  <a:lumMod val="102000"/>
                  <a:tint val="94000"/>
                  <a:alpha val="8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égende sans bordure 1 23"/>
          <p:cNvSpPr/>
          <p:nvPr/>
        </p:nvSpPr>
        <p:spPr>
          <a:xfrm>
            <a:off x="8432800" y="1104900"/>
            <a:ext cx="1193800" cy="381000"/>
          </a:xfrm>
          <a:prstGeom prst="callout1">
            <a:avLst>
              <a:gd name="adj1" fmla="val 52083"/>
              <a:gd name="adj2" fmla="val -4078"/>
              <a:gd name="adj3" fmla="val 402500"/>
              <a:gd name="adj4" fmla="val -64928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Médecin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Légende sans bordure 1 24"/>
          <p:cNvSpPr/>
          <p:nvPr/>
        </p:nvSpPr>
        <p:spPr>
          <a:xfrm>
            <a:off x="8432800" y="1654571"/>
            <a:ext cx="1193800" cy="381000"/>
          </a:xfrm>
          <a:prstGeom prst="callout1">
            <a:avLst>
              <a:gd name="adj1" fmla="val 52083"/>
              <a:gd name="adj2" fmla="val -4078"/>
              <a:gd name="adj3" fmla="val 275833"/>
              <a:gd name="adj4" fmla="val -53226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Dentiste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6" name="Légende sans bordure 1 25"/>
          <p:cNvSpPr/>
          <p:nvPr/>
        </p:nvSpPr>
        <p:spPr>
          <a:xfrm>
            <a:off x="8432800" y="2204242"/>
            <a:ext cx="1193800" cy="381000"/>
          </a:xfrm>
          <a:prstGeom prst="callout1">
            <a:avLst>
              <a:gd name="adj1" fmla="val 52083"/>
              <a:gd name="adj2" fmla="val -4078"/>
              <a:gd name="adj3" fmla="val 162500"/>
              <a:gd name="adj4" fmla="val -42587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Avocat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7" name="Légende sans bordure 1 26"/>
          <p:cNvSpPr/>
          <p:nvPr/>
        </p:nvSpPr>
        <p:spPr>
          <a:xfrm>
            <a:off x="8432800" y="2748717"/>
            <a:ext cx="1193800" cy="381000"/>
          </a:xfrm>
          <a:prstGeom prst="callout1">
            <a:avLst>
              <a:gd name="adj1" fmla="val 52083"/>
              <a:gd name="adj2" fmla="val -4078"/>
              <a:gd name="adj3" fmla="val 72499"/>
              <a:gd name="adj4" fmla="val -33013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Banquier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8" name="Légende sans bordure 1 27"/>
          <p:cNvSpPr/>
          <p:nvPr/>
        </p:nvSpPr>
        <p:spPr>
          <a:xfrm>
            <a:off x="8432800" y="3293192"/>
            <a:ext cx="1193800" cy="381000"/>
          </a:xfrm>
          <a:prstGeom prst="callout1">
            <a:avLst>
              <a:gd name="adj1" fmla="val 52083"/>
              <a:gd name="adj2" fmla="val -4078"/>
              <a:gd name="adj3" fmla="val 32500"/>
              <a:gd name="adj4" fmla="val -29822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Taxi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9" name="Légende sans bordure 1 28"/>
          <p:cNvSpPr/>
          <p:nvPr/>
        </p:nvSpPr>
        <p:spPr>
          <a:xfrm>
            <a:off x="8432800" y="3844018"/>
            <a:ext cx="1193800" cy="381000"/>
          </a:xfrm>
          <a:prstGeom prst="callout1">
            <a:avLst>
              <a:gd name="adj1" fmla="val 52083"/>
              <a:gd name="adj2" fmla="val -4078"/>
              <a:gd name="adj3" fmla="val -20834"/>
              <a:gd name="adj4" fmla="val -36205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Tennis Club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0" name="Légende sans bordure 1 29"/>
          <p:cNvSpPr/>
          <p:nvPr/>
        </p:nvSpPr>
        <p:spPr>
          <a:xfrm>
            <a:off x="8432800" y="4394844"/>
            <a:ext cx="1193800" cy="381000"/>
          </a:xfrm>
          <a:prstGeom prst="callout1">
            <a:avLst>
              <a:gd name="adj1" fmla="val 52083"/>
              <a:gd name="adj2" fmla="val -4078"/>
              <a:gd name="adj3" fmla="val -107501"/>
              <a:gd name="adj4" fmla="val -5535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URSSAF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1" name="Légende sans bordure 1 30"/>
          <p:cNvSpPr/>
          <p:nvPr/>
        </p:nvSpPr>
        <p:spPr>
          <a:xfrm>
            <a:off x="8432800" y="4945670"/>
            <a:ext cx="1193800" cy="381000"/>
          </a:xfrm>
          <a:prstGeom prst="callout1">
            <a:avLst>
              <a:gd name="adj1" fmla="val 52083"/>
              <a:gd name="adj2" fmla="val -4078"/>
              <a:gd name="adj3" fmla="val -214168"/>
              <a:gd name="adj4" fmla="val -69184"/>
            </a:avLst>
          </a:prstGeom>
          <a:ln>
            <a:solidFill>
              <a:schemeClr val="bg2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" charset="0"/>
                <a:ea typeface="Tw Cen MT" charset="0"/>
                <a:cs typeface="Tw Cen MT" charset="0"/>
              </a:rPr>
              <a:t>Hôpital</a:t>
            </a:r>
            <a:endParaRPr lang="fr-FR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Légende sans bordure 1 31"/>
          <p:cNvSpPr/>
          <p:nvPr/>
        </p:nvSpPr>
        <p:spPr>
          <a:xfrm>
            <a:off x="8426738" y="5496496"/>
            <a:ext cx="1193800" cy="381000"/>
          </a:xfrm>
          <a:prstGeom prst="callout1">
            <a:avLst>
              <a:gd name="adj1" fmla="val 52083"/>
              <a:gd name="adj2" fmla="val -4078"/>
              <a:gd name="adj3" fmla="val -334168"/>
              <a:gd name="adj4" fmla="val -9258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latin typeface="Tw Cen MT" charset="0"/>
                <a:ea typeface="Tw Cen MT" charset="0"/>
                <a:cs typeface="Tw Cen MT" charset="0"/>
              </a:rPr>
              <a:t>Urgences</a:t>
            </a:r>
            <a:endParaRPr lang="fr-FR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0" y="2493575"/>
            <a:ext cx="466495" cy="20066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81" y="3084694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3" y="1491735"/>
            <a:ext cx="4923598" cy="463610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- Fonctionnalités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8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16615" y="1160205"/>
            <a:ext cx="2399686" cy="1785104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Robot</a:t>
            </a:r>
          </a:p>
          <a:p>
            <a:pPr algn="ctr"/>
            <a:endParaRPr lang="fr-FR" sz="800" b="1" u="sng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Processus d’analyse sémantique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Processus </a:t>
            </a:r>
            <a:r>
              <a:rPr lang="fr-FR" sz="1200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question/réponse</a:t>
            </a:r>
            <a:endParaRPr lang="fr-FR" sz="1200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Gestion des conversations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Saisies des informations utilisateurs (générique et spécifique à la cible du RDV)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Traitement des prises de RDV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5854" y="4749106"/>
            <a:ext cx="2420447" cy="153888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u="sng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Accès </a:t>
            </a:r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WEB</a:t>
            </a:r>
          </a:p>
          <a:p>
            <a:pPr algn="ctr"/>
            <a:endParaRPr lang="fr-FR" sz="800" b="1" u="sng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Applications métier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Paramétrage moteur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Gestion des clients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Paramétrage client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Facturation sur activité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Rapports d’activités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96113" y="1160205"/>
            <a:ext cx="2609704" cy="135421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u="sng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Accès </a:t>
            </a:r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WEB</a:t>
            </a:r>
          </a:p>
          <a:p>
            <a:pPr algn="ctr"/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Application smartphone</a:t>
            </a:r>
          </a:p>
          <a:p>
            <a:pPr algn="ctr"/>
            <a:endParaRPr lang="fr-FR" sz="500" b="1" u="sng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Gestion de compte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Calendrier des RDV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Informations supplémentaires &amp; privées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15009" y="3212862"/>
            <a:ext cx="2190808" cy="9848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u="sng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Calendrier </a:t>
            </a:r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client</a:t>
            </a:r>
          </a:p>
          <a:p>
            <a:pPr algn="ctr"/>
            <a:endParaRPr lang="fr-FR" sz="800" b="1" u="sng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b="1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Externe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Applet Outlook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Service WEB ERP/CRM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4967" y="5087661"/>
            <a:ext cx="2530850" cy="1169551"/>
          </a:xfrm>
          <a:prstGeom prst="rect">
            <a:avLst/>
          </a:prstGeom>
          <a:solidFill>
            <a:srgbClr val="83417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u="sng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Accès </a:t>
            </a:r>
            <a:r>
              <a:rPr lang="fr-FR" sz="1400" b="1" u="sng" dirty="0" smtClean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WEB</a:t>
            </a:r>
          </a:p>
          <a:p>
            <a:pPr algn="ctr"/>
            <a:endParaRPr lang="fr-FR" sz="800" b="1" u="sng" dirty="0">
              <a:solidFill>
                <a:schemeClr val="bg1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Calendrier RDV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Gestion de clientèle (utilisateurs)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Paramétrage du moteur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bg1"/>
                </a:solidFill>
                <a:latin typeface="Tw Cen MT" charset="0"/>
                <a:ea typeface="Tw Cen MT" charset="0"/>
                <a:cs typeface="Tw Cen MT" charset="0"/>
              </a:rPr>
              <a:t>Rapports d’activités</a:t>
            </a:r>
          </a:p>
        </p:txBody>
      </p:sp>
      <p:cxnSp>
        <p:nvCxnSpPr>
          <p:cNvPr id="17" name="Connecteur droit avec flèche 16"/>
          <p:cNvCxnSpPr>
            <a:stCxn id="11" idx="3"/>
          </p:cNvCxnSpPr>
          <p:nvPr/>
        </p:nvCxnSpPr>
        <p:spPr>
          <a:xfrm>
            <a:off x="2616301" y="2052757"/>
            <a:ext cx="1485799" cy="126194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616301" y="4517409"/>
            <a:ext cx="918469" cy="106971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5718412" y="1837313"/>
            <a:ext cx="1277701" cy="7762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1"/>
          </p:cNvCxnSpPr>
          <p:nvPr/>
        </p:nvCxnSpPr>
        <p:spPr>
          <a:xfrm flipH="1">
            <a:off x="5882185" y="3705305"/>
            <a:ext cx="1532824" cy="17065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5" idx="1"/>
          </p:cNvCxnSpPr>
          <p:nvPr/>
        </p:nvCxnSpPr>
        <p:spPr>
          <a:xfrm flipH="1" flipV="1">
            <a:off x="6209731" y="4517409"/>
            <a:ext cx="865236" cy="115502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0112" y="1"/>
            <a:ext cx="8605887" cy="8453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RDV QUICK </a:t>
            </a:r>
            <a:r>
              <a:rPr lang="mr-IN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–</a:t>
            </a:r>
            <a:r>
              <a:rPr lang="fr-FR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Les Avantages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/>
            </a:r>
            <a:b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</a:br>
            <a:endParaRPr lang="fr-FR" sz="1800" i="1" dirty="0">
              <a:solidFill>
                <a:schemeClr val="tx1">
                  <a:lumMod val="75000"/>
                  <a:lumOff val="25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06D0-28FA-754F-92DA-60417CBD6431}" type="datetime1">
              <a:rPr lang="fr-FR" smtClean="0"/>
              <a:t>30/05/2017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Stirisias/RDV QUICK/Confidentiel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C258-B0BE-9645-B37B-4C7A12E088A5}" type="slidenum">
              <a:rPr lang="fr-FR" smtClean="0"/>
              <a:t>9</a:t>
            </a:fld>
            <a:endParaRPr lang="fr-FR"/>
          </a:p>
        </p:txBody>
      </p:sp>
      <p:sp>
        <p:nvSpPr>
          <p:cNvPr id="19" name="Shape 84"/>
          <p:cNvSpPr txBox="1">
            <a:spLocks/>
          </p:cNvSpPr>
          <p:nvPr/>
        </p:nvSpPr>
        <p:spPr>
          <a:xfrm>
            <a:off x="304773" y="1185604"/>
            <a:ext cx="4954431" cy="483048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" sz="1800" b="1" spc="10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Positionnement</a:t>
            </a:r>
            <a:r>
              <a:rPr lang="en" sz="1800" b="1" spc="1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b="1" spc="10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pionnier</a:t>
            </a:r>
            <a:r>
              <a:rPr lang="en" sz="1800" b="1" spc="10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 et scalable sur le </a:t>
            </a:r>
            <a:r>
              <a:rPr lang="en" sz="1800" b="1" spc="10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marché</a:t>
            </a:r>
            <a:endParaRPr lang="en" sz="1800" b="1" spc="10" dirty="0" smtClean="0">
              <a:solidFill>
                <a:schemeClr val="tx2"/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just">
              <a:lnSpc>
                <a:spcPct val="100000"/>
              </a:lnSpc>
            </a:pPr>
            <a:endParaRPr lang="en" sz="12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Gestion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automatique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 des RDV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en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langage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rial"/>
              </a:rPr>
              <a:t> naturel,</a:t>
            </a: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Service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disponible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24h/24 et 7j/7,</a:t>
            </a: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Mutualisation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du service : un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même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numéro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d’accès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pour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plusieurs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professionnels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et métiers.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Vocabulaire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liés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aux métiers,</a:t>
            </a: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Maitrise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du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coût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pour le client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professionnel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(</a:t>
            </a:r>
            <a:r>
              <a:rPr lang="en" sz="1800" dirty="0" err="1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forfait</a:t>
            </a:r>
            <a:r>
              <a:rPr lang="en" sz="1800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fixe) 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: service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indépendant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l’humain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</a:t>
            </a: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Ré-emploi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méta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-data : reconnaissance des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interlocuteurs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enregistrement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et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ré-utilisation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des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données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personnelles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prise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compte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du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contexte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: RDV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existant</a:t>
            </a:r>
            <a:r>
              <a:rPr lang="en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 → proposition de modification </a:t>
            </a:r>
            <a:r>
              <a:rPr lang="en" sz="1800" dirty="0" err="1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directe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endParaRPr lang="en" sz="180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  <a:sym typeface="Arial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endParaRPr lang="en" sz="1050" dirty="0" smtClean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" sz="1100" b="1" dirty="0">
              <a:solidFill>
                <a:schemeClr val="bg2">
                  <a:lumMod val="50000"/>
                </a:schemeClr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Shape 85"/>
          <p:cNvSpPr txBox="1">
            <a:spLocks/>
          </p:cNvSpPr>
          <p:nvPr/>
        </p:nvSpPr>
        <p:spPr>
          <a:xfrm>
            <a:off x="5666555" y="1185604"/>
            <a:ext cx="3622991" cy="477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800" b="1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E</a:t>
            </a:r>
            <a:r>
              <a:rPr lang="en" sz="1800" b="1" dirty="0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n plus des technologies </a:t>
            </a:r>
            <a:r>
              <a:rPr lang="en" sz="1800" b="1" dirty="0" err="1" smtClean="0">
                <a:solidFill>
                  <a:schemeClr val="tx2"/>
                </a:solidFill>
                <a:latin typeface="Tw Cen MT" charset="0"/>
                <a:ea typeface="Tw Cen MT" charset="0"/>
                <a:cs typeface="Tw Cen MT" charset="0"/>
              </a:rPr>
              <a:t>actuelles</a:t>
            </a:r>
            <a:endParaRPr lang="en" sz="1800" b="1" dirty="0" smtClean="0">
              <a:solidFill>
                <a:schemeClr val="tx2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66555" y="4651476"/>
            <a:ext cx="381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Accès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direct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à l’agenda, CRM &amp; ERP du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  <a:sym typeface="Average"/>
              </a:rPr>
              <a:t>professionnel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66555" y="3941883"/>
            <a:ext cx="395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Chat / email / alertes &amp; rappels SMS,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66555" y="3299856"/>
            <a:ext cx="2623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Application smartphone,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66555" y="1909303"/>
            <a:ext cx="375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Tw Cen MT" charset="0"/>
                <a:ea typeface="Tw Cen MT" charset="0"/>
                <a:cs typeface="Tw Cen MT" charset="0"/>
              </a:rPr>
              <a:t>Site WEB pour le suivi et l’enregistrement de paramètres connexes pour le client professionnel et l’utilisateur,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0" y="99006"/>
            <a:ext cx="1020535" cy="6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 build="p"/>
      <p:bldP spid="22" grpId="0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30193</TotalTime>
  <Words>1519</Words>
  <Application>Microsoft Office PowerPoint</Application>
  <PresentationFormat>Format A4 (210 x 297 mm)</PresentationFormat>
  <Paragraphs>317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Average</vt:lpstr>
      <vt:lpstr>Calibri</vt:lpstr>
      <vt:lpstr>Calibri Light</vt:lpstr>
      <vt:lpstr>Oswald</vt:lpstr>
      <vt:lpstr>Tw Cen MT</vt:lpstr>
      <vt:lpstr>Wingdings</vt:lpstr>
      <vt:lpstr>Thème Office</vt:lpstr>
      <vt:lpstr>Présentation PowerPoint</vt:lpstr>
      <vt:lpstr>Stirisias Communication</vt:lpstr>
      <vt:lpstr>RDV QUICK vous donne rendez-vous optimiser le temps et le moment de prise de rendez-vous téléphonique</vt:lpstr>
      <vt:lpstr>RDV QUICK – Cas d’usage 1 Mode de fonctionnement du service</vt:lpstr>
      <vt:lpstr>RDV QUICK – Cas d’usage 2 Mode de fonctionnement du service</vt:lpstr>
      <vt:lpstr>RDV QUICK – Cas d’usage 3 Mode de fonctionnement du service</vt:lpstr>
      <vt:lpstr>RDV QUICK – Cas d’usage 4 Mode de fonctionnement du service</vt:lpstr>
      <vt:lpstr>RDV QUICK - Fonctionnalités </vt:lpstr>
      <vt:lpstr>RDV QUICK – Les Avantages </vt:lpstr>
      <vt:lpstr>Principaux acteurs des centres d’appels</vt:lpstr>
      <vt:lpstr>Marché français des centres d’appels : 2 802 943 K€</vt:lpstr>
      <vt:lpstr>Chiffre d’affaire potentiel par taille d’entreprise</vt:lpstr>
      <vt:lpstr>Objectif de parts de marché des centres d’appels en France</vt:lpstr>
      <vt:lpstr>Parts de marché des centres d’appels à l’international</vt:lpstr>
      <vt:lpstr>Avantage concurrentiel – Pas de concurrence directe</vt:lpstr>
      <vt:lpstr>Stratégie de communication / Marketing</vt:lpstr>
      <vt:lpstr>CA sur 3 ans : Estimation des ventes</vt:lpstr>
      <vt:lpstr>Besoins actuels  R&amp;D – Conception du service RDV Quick</vt:lpstr>
      <vt:lpstr>Besoins actuels  Développement commercial France</vt:lpstr>
      <vt:lpstr>Besoins actuels  Développement à l’international</vt:lpstr>
      <vt:lpstr>Stirisias Communication Constitution de l’équipe</vt:lpstr>
      <vt:lpstr>Analyse des risques</vt:lpstr>
      <vt:lpstr>Vos 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yves</cp:lastModifiedBy>
  <cp:revision>66</cp:revision>
  <cp:lastPrinted>2017-05-03T15:20:38Z</cp:lastPrinted>
  <dcterms:created xsi:type="dcterms:W3CDTF">2017-04-04T15:16:53Z</dcterms:created>
  <dcterms:modified xsi:type="dcterms:W3CDTF">2017-05-29T23:22:14Z</dcterms:modified>
</cp:coreProperties>
</file>