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2" r:id="rId9"/>
    <p:sldId id="263" r:id="rId10"/>
    <p:sldId id="264" r:id="rId11"/>
    <p:sldId id="265" r:id="rId12"/>
    <p:sldId id="266" r:id="rId13"/>
    <p:sldId id="274" r:id="rId14"/>
    <p:sldId id="273" r:id="rId15"/>
    <p:sldId id="269" r:id="rId16"/>
    <p:sldId id="272" r:id="rId17"/>
    <p:sldId id="267" r:id="rId18"/>
    <p:sldId id="280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1E8"/>
    <a:srgbClr val="68C8EA"/>
    <a:srgbClr val="FFCCCC"/>
    <a:srgbClr val="B3BBF7"/>
    <a:srgbClr val="B0E2C4"/>
    <a:srgbClr val="619CCD"/>
    <a:srgbClr val="5F70EF"/>
    <a:srgbClr val="3E97CE"/>
    <a:srgbClr val="E9B1AB"/>
    <a:srgbClr val="5BC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302E0-A55E-438F-9B7C-6EAF8708AC25}">
  <a:tblStyle styleId="{601302E0-A55E-438F-9B7C-6EAF8708AC2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8379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5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Shape 1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61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Shape 1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Shape 1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17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Shape 1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79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Shape 2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73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8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Shape 1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547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Shape 2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05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Shape 18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2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86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37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84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67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77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1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Shape 18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Shape 18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43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34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5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.gaddari@saverights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abdel.gaddari@colt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/>
              <a:t>SAVERIGHTS </a:t>
            </a:r>
            <a:br>
              <a:rPr lang="en" sz="4000" dirty="0" smtClean="0"/>
            </a:br>
            <a:r>
              <a:rPr lang="en" sz="4000" dirty="0" smtClean="0"/>
              <a:t>Pitch Deck</a:t>
            </a:r>
            <a:br>
              <a:rPr lang="en" sz="4000" dirty="0" smtClean="0"/>
            </a:br>
            <a:r>
              <a:rPr lang="en" sz="4000" dirty="0"/>
              <a:t/>
            </a:r>
            <a:br>
              <a:rPr lang="en" sz="4000" dirty="0"/>
            </a:br>
            <a:r>
              <a:rPr lang="en" sz="4000" dirty="0" smtClean="0"/>
              <a:t>Digital Insurance</a:t>
            </a:r>
            <a:endParaRPr lang="e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Shape 1862"/>
          <p:cNvSpPr txBox="1">
            <a:spLocks noGrp="1"/>
          </p:cNvSpPr>
          <p:nvPr>
            <p:ph type="title"/>
          </p:nvPr>
        </p:nvSpPr>
        <p:spPr>
          <a:xfrm>
            <a:off x="1099602" y="50315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Advantages</a:t>
            </a:r>
            <a:endParaRPr lang="en" dirty="0"/>
          </a:p>
        </p:txBody>
      </p:sp>
      <p:sp>
        <p:nvSpPr>
          <p:cNvPr id="1863" name="Shape 1863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Financially </a:t>
            </a:r>
            <a:r>
              <a:rPr lang="en" sz="1200" b="1" dirty="0" smtClean="0"/>
              <a:t>(Our subscribers are better remunerated) </a:t>
            </a:r>
            <a:endParaRPr lang="en" sz="1200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R</a:t>
            </a:r>
            <a:r>
              <a:rPr lang="en" sz="1600" dirty="0" smtClean="0"/>
              <a:t>etro commission</a:t>
            </a:r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Possibility to sell or buy licensed materials through a “Content Trading Platform”</a:t>
            </a:r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Subscribers can also make remunerated video report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64" name="Shape 1864"/>
          <p:cNvSpPr txBox="1">
            <a:spLocks noGrp="1"/>
          </p:cNvSpPr>
          <p:nvPr>
            <p:ph type="body" idx="2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Legally </a:t>
            </a:r>
            <a:r>
              <a:rPr lang="en" sz="1200" b="1" dirty="0" smtClean="0"/>
              <a:t>(Key Answer)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>
              <a:buNone/>
            </a:pPr>
            <a:r>
              <a:rPr lang="en" sz="1600" dirty="0" smtClean="0"/>
              <a:t>Through individual aggreement our subscribers are registered and protected (different layer of subcription: </a:t>
            </a:r>
            <a:r>
              <a:rPr lang="en" sz="1600" dirty="0"/>
              <a:t>Basic who is free, Premium 9€, VIP 99€)</a:t>
            </a:r>
            <a:endParaRPr lang="en" sz="1600" dirty="0" smtClean="0"/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  <a:p>
            <a:pPr>
              <a:buNone/>
            </a:pPr>
            <a:r>
              <a:rPr lang="en-US" sz="1600" dirty="0"/>
              <a:t>Distinction between n</a:t>
            </a:r>
            <a:r>
              <a:rPr lang="en-US" sz="1600" dirty="0" smtClean="0"/>
              <a:t>ative </a:t>
            </a:r>
            <a:r>
              <a:rPr lang="en-US" sz="1600" dirty="0"/>
              <a:t>f</a:t>
            </a:r>
            <a:r>
              <a:rPr lang="en-US" sz="1600" dirty="0" smtClean="0"/>
              <a:t>ormat </a:t>
            </a:r>
            <a:r>
              <a:rPr lang="en-US" sz="1600" dirty="0"/>
              <a:t>and protected </a:t>
            </a:r>
            <a:r>
              <a:rPr lang="en-US" sz="1600" dirty="0" smtClean="0"/>
              <a:t>version</a:t>
            </a:r>
          </a:p>
          <a:p>
            <a:pPr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65" name="Shape 1865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Technically </a:t>
            </a:r>
            <a:r>
              <a:rPr lang="en" sz="1200" b="1" dirty="0" smtClean="0"/>
              <a:t>(Responsibalize subscribers)</a:t>
            </a:r>
            <a:endParaRPr lang="en" sz="1200" b="1" dirty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Subscribers manage themself their content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Collect of metadata are best proof of ownership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Fingerprints insertion or Facial Recognition are technically registered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 txBox="1">
            <a:spLocks noGrp="1"/>
          </p:cNvSpPr>
          <p:nvPr>
            <p:ph type="title"/>
          </p:nvPr>
        </p:nvSpPr>
        <p:spPr>
          <a:xfrm>
            <a:off x="1966551" y="4037856"/>
            <a:ext cx="5481384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Democratization of Copyrights</a:t>
            </a:r>
            <a:endParaRPr lang="en" dirty="0"/>
          </a:p>
        </p:txBody>
      </p:sp>
      <p:sp>
        <p:nvSpPr>
          <p:cNvPr id="1871" name="Shape 1871"/>
          <p:cNvSpPr txBox="1">
            <a:spLocks noGrp="1"/>
          </p:cNvSpPr>
          <p:nvPr>
            <p:ph type="body" idx="1"/>
          </p:nvPr>
        </p:nvSpPr>
        <p:spPr>
          <a:xfrm>
            <a:off x="2129399" y="4814856"/>
            <a:ext cx="4885199" cy="161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/>
              <a:t>We make selfies, videos but 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6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H</a:t>
            </a:r>
            <a:r>
              <a:rPr lang="en" sz="1600" dirty="0" smtClean="0"/>
              <a:t>ow justify that this content is mine and not yours?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-CH" sz="1600" dirty="0" smtClean="0"/>
              <a:t>H</a:t>
            </a:r>
            <a:r>
              <a:rPr lang="en" sz="1600" dirty="0" smtClean="0"/>
              <a:t>ow keep my digital rights?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/>
              <a:t>How make profit with my content?</a:t>
            </a:r>
            <a:endParaRPr lang="en" sz="1600" dirty="0"/>
          </a:p>
        </p:txBody>
      </p:sp>
      <p:pic>
        <p:nvPicPr>
          <p:cNvPr id="1872" name="Shape 18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199" y="350256"/>
            <a:ext cx="3687600" cy="3687600"/>
          </a:xfrm>
          <a:prstGeom prst="ellipse">
            <a:avLst/>
          </a:prstGeom>
          <a:noFill/>
          <a:ln w="2286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Shape 1877"/>
          <p:cNvSpPr txBox="1">
            <a:spLocks noGrp="1"/>
          </p:cNvSpPr>
          <p:nvPr>
            <p:ph type="title"/>
          </p:nvPr>
        </p:nvSpPr>
        <p:spPr>
          <a:xfrm>
            <a:off x="1276477" y="2410543"/>
            <a:ext cx="6582899" cy="220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0" dirty="0" smtClean="0">
                <a:solidFill>
                  <a:srgbClr val="FFFFFF"/>
                </a:solidFill>
              </a:rPr>
              <a:t>Consequences</a:t>
            </a:r>
            <a:br>
              <a:rPr lang="en" sz="3600" b="0" dirty="0" smtClean="0">
                <a:solidFill>
                  <a:srgbClr val="FFFFFF"/>
                </a:solidFill>
              </a:rPr>
            </a:br>
            <a:endParaRPr lang="en" sz="6000" b="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CH" sz="3600" b="0" dirty="0"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rotected Version</a:t>
            </a:r>
            <a:b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3600" b="0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sz="3600" b="0" dirty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=</a:t>
            </a:r>
            <a:b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Share Respons</a:t>
            </a:r>
            <a:r>
              <a:rPr lang="de-CH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3600" b="0" dirty="0" smtClean="0">
                <a:latin typeface="Merriweather"/>
                <a:ea typeface="Merriweather"/>
                <a:cs typeface="Merriweather"/>
                <a:sym typeface="Merriweather"/>
              </a:rPr>
              <a:t>bly </a:t>
            </a:r>
            <a:endParaRPr lang="en" sz="3600" b="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Shape 2146"/>
          <p:cNvSpPr/>
          <p:nvPr/>
        </p:nvSpPr>
        <p:spPr>
          <a:xfrm>
            <a:off x="8185809" y="1081435"/>
            <a:ext cx="464120" cy="608583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ln>
            <a:solidFill>
              <a:srgbClr val="C2E1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" name="Curved Connector 5"/>
          <p:cNvCxnSpPr/>
          <p:nvPr/>
        </p:nvCxnSpPr>
        <p:spPr>
          <a:xfrm>
            <a:off x="3664974" y="331839"/>
            <a:ext cx="4520835" cy="1246238"/>
          </a:xfrm>
          <a:prstGeom prst="curvedConnector3">
            <a:avLst>
              <a:gd name="adj1" fmla="val 73162"/>
            </a:avLst>
          </a:prstGeom>
          <a:ln w="19050">
            <a:solidFill>
              <a:srgbClr val="C2E1E8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957045" y="1864483"/>
            <a:ext cx="1429054" cy="1051051"/>
          </a:xfrm>
          <a:prstGeom prst="curvedConnector3">
            <a:avLst>
              <a:gd name="adj1" fmla="val 50000"/>
            </a:avLst>
          </a:prstGeom>
          <a:ln w="19050">
            <a:solidFill>
              <a:srgbClr val="C2E1E8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 txBox="1">
            <a:spLocks noGrp="1"/>
          </p:cNvSpPr>
          <p:nvPr>
            <p:ph type="title"/>
          </p:nvPr>
        </p:nvSpPr>
        <p:spPr>
          <a:xfrm>
            <a:off x="1099723" y="1106924"/>
            <a:ext cx="6880499" cy="7006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Let’s review </a:t>
            </a:r>
            <a:r>
              <a:rPr lang="en" dirty="0" smtClean="0">
                <a:solidFill>
                  <a:srgbClr val="FFFFFF"/>
                </a:solidFill>
              </a:rPr>
              <a:t>SAVERIGHTS </a:t>
            </a:r>
            <a:br>
              <a:rPr lang="en" dirty="0" smtClean="0">
                <a:solidFill>
                  <a:srgbClr val="FFFFFF"/>
                </a:solidFill>
              </a:rPr>
            </a:br>
            <a:r>
              <a:rPr lang="en" dirty="0" smtClean="0">
                <a:solidFill>
                  <a:srgbClr val="FFFFFF"/>
                </a:solidFill>
              </a:rPr>
              <a:t>concepts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2026" name="Shape 2026"/>
          <p:cNvSpPr txBox="1">
            <a:spLocks noGrp="1"/>
          </p:cNvSpPr>
          <p:nvPr>
            <p:ph type="body" idx="1"/>
          </p:nvPr>
        </p:nvSpPr>
        <p:spPr>
          <a:xfrm>
            <a:off x="1265275" y="1905000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0000"/>
                </a:solidFill>
              </a:rPr>
              <a:t>Legal Registration</a:t>
            </a:r>
            <a:endParaRPr lang="en" b="1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US" sz="1200" dirty="0">
                <a:solidFill>
                  <a:srgbClr val="FFFFFF"/>
                </a:solidFill>
              </a:rPr>
              <a:t>Subscribers are registered. Their native content including their image is under legal protection.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2027" name="Shape 2027"/>
          <p:cNvSpPr txBox="1">
            <a:spLocks noGrp="1"/>
          </p:cNvSpPr>
          <p:nvPr>
            <p:ph type="body" idx="2"/>
          </p:nvPr>
        </p:nvSpPr>
        <p:spPr>
          <a:xfrm>
            <a:off x="3484423" y="1905000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0070C0"/>
                </a:solidFill>
              </a:rPr>
              <a:t>Indexation</a:t>
            </a:r>
          </a:p>
          <a:p>
            <a:pPr lvl="0">
              <a:buNone/>
            </a:pPr>
            <a:r>
              <a:rPr lang="en-US" sz="1200" dirty="0">
                <a:solidFill>
                  <a:srgbClr val="FFFFFF"/>
                </a:solidFill>
              </a:rPr>
              <a:t>Subscribers follow their pictures or video on the </a:t>
            </a:r>
            <a:r>
              <a:rPr lang="en-US" sz="1200" dirty="0" smtClean="0">
                <a:solidFill>
                  <a:srgbClr val="FFFFFF"/>
                </a:solidFill>
              </a:rPr>
              <a:t>WebSphere. </a:t>
            </a:r>
            <a:r>
              <a:rPr lang="en-US" sz="1200" dirty="0">
                <a:solidFill>
                  <a:srgbClr val="FFFFFF"/>
                </a:solidFill>
              </a:rPr>
              <a:t>Through this technology they supervise exchanges of their protected content.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2028" name="Shape 2028"/>
          <p:cNvSpPr txBox="1">
            <a:spLocks noGrp="1"/>
          </p:cNvSpPr>
          <p:nvPr>
            <p:ph type="body" idx="3"/>
          </p:nvPr>
        </p:nvSpPr>
        <p:spPr>
          <a:xfrm>
            <a:off x="5703572" y="1905000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0070C0"/>
                </a:solidFill>
              </a:rPr>
              <a:t>Native Content</a:t>
            </a:r>
            <a:endParaRPr lang="en" sz="1200" b="1" dirty="0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</a:rPr>
              <a:t>Subscriber share as usual their content but only a protected and registered version. </a:t>
            </a:r>
            <a:r>
              <a:rPr lang="en" sz="1200" dirty="0">
                <a:solidFill>
                  <a:srgbClr val="FFFFFF"/>
                </a:solidFill>
              </a:rPr>
              <a:t>N</a:t>
            </a:r>
            <a:r>
              <a:rPr lang="en" sz="1200" dirty="0" smtClean="0">
                <a:solidFill>
                  <a:srgbClr val="FFFFFF"/>
                </a:solidFill>
              </a:rPr>
              <a:t>ative format is saved locally.</a:t>
            </a:r>
            <a:endParaRPr lang="en" sz="12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029" name="Shape 2029"/>
          <p:cNvSpPr txBox="1">
            <a:spLocks noGrp="1"/>
          </p:cNvSpPr>
          <p:nvPr>
            <p:ph type="body" idx="1"/>
          </p:nvPr>
        </p:nvSpPr>
        <p:spPr>
          <a:xfrm>
            <a:off x="1265275" y="3810000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0070C0"/>
                </a:solidFill>
              </a:rPr>
              <a:t>Syndication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</a:rPr>
              <a:t>Subscriber are supported concerning retro commission and interactions done. Knowing that any content has a value !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2030" name="Shape 2030"/>
          <p:cNvSpPr txBox="1">
            <a:spLocks noGrp="1"/>
          </p:cNvSpPr>
          <p:nvPr>
            <p:ph type="body" idx="2"/>
          </p:nvPr>
        </p:nvSpPr>
        <p:spPr>
          <a:xfrm>
            <a:off x="3484423" y="3810000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0070C0"/>
                </a:solidFill>
              </a:rPr>
              <a:t>Cloud</a:t>
            </a:r>
            <a:endParaRPr lang="en" sz="1200" b="1" dirty="0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</a:rPr>
              <a:t>Different possibilities are proposed. Subscribers can of course use cloud storage for protected version.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2031" name="Shape 2031"/>
          <p:cNvSpPr txBox="1">
            <a:spLocks noGrp="1"/>
          </p:cNvSpPr>
          <p:nvPr>
            <p:ph type="body" idx="3"/>
          </p:nvPr>
        </p:nvSpPr>
        <p:spPr>
          <a:xfrm>
            <a:off x="5595523" y="3822291"/>
            <a:ext cx="2111100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Content Trading </a:t>
            </a:r>
            <a:r>
              <a:rPr lang="en" b="1" dirty="0" smtClean="0">
                <a:solidFill>
                  <a:srgbClr val="FF0000"/>
                </a:solidFill>
              </a:rPr>
              <a:t>Platform</a:t>
            </a:r>
            <a:endParaRPr lang="en" b="1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US" sz="1200" dirty="0">
                <a:solidFill>
                  <a:srgbClr val="FFFFFF"/>
                </a:solidFill>
              </a:rPr>
              <a:t>Subscriber sell or buy pictures/video as professional video editor. They can also propose additional services remunerated like Video Reporter, </a:t>
            </a:r>
            <a:r>
              <a:rPr lang="en-US" sz="1200" dirty="0" smtClean="0">
                <a:solidFill>
                  <a:srgbClr val="FFFFFF"/>
                </a:solidFill>
              </a:rPr>
              <a:t>Blogger, </a:t>
            </a:r>
            <a:r>
              <a:rPr lang="en-US" sz="1200" dirty="0">
                <a:solidFill>
                  <a:srgbClr val="FFFFFF"/>
                </a:solidFill>
              </a:rPr>
              <a:t>depending of interests.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032" name="Shape 2032"/>
          <p:cNvSpPr/>
          <p:nvPr/>
        </p:nvSpPr>
        <p:spPr>
          <a:xfrm>
            <a:off x="3094849" y="1968101"/>
            <a:ext cx="265222" cy="25772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5091763" y="1904400"/>
            <a:ext cx="336399" cy="32142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5042640" y="3776803"/>
            <a:ext cx="385522" cy="311846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7551025" y="3942299"/>
            <a:ext cx="328512" cy="330992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3094849" y="3762653"/>
            <a:ext cx="269379" cy="325996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7" name="Shape 2037"/>
          <p:cNvSpPr/>
          <p:nvPr/>
        </p:nvSpPr>
        <p:spPr>
          <a:xfrm>
            <a:off x="7542367" y="1873500"/>
            <a:ext cx="270628" cy="324764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/>
          </p:nvPr>
        </p:nvSpPr>
        <p:spPr>
          <a:xfrm>
            <a:off x="62492" y="118249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/>
            </a:r>
            <a:br>
              <a:rPr lang="en" dirty="0" smtClean="0"/>
            </a:br>
            <a:endParaRPr lang="en" dirty="0"/>
          </a:p>
        </p:txBody>
      </p:sp>
      <p:sp>
        <p:nvSpPr>
          <p:cNvPr id="2016" name="Shape 2016"/>
          <p:cNvSpPr/>
          <p:nvPr/>
        </p:nvSpPr>
        <p:spPr>
          <a:xfrm>
            <a:off x="247666" y="4515178"/>
            <a:ext cx="1292720" cy="1057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Protected </a:t>
            </a:r>
            <a:endParaRPr lang="en" sz="12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Version</a:t>
            </a:r>
          </a:p>
        </p:txBody>
      </p:sp>
      <p:sp>
        <p:nvSpPr>
          <p:cNvPr id="2017" name="Shape 2017"/>
          <p:cNvSpPr/>
          <p:nvPr/>
        </p:nvSpPr>
        <p:spPr>
          <a:xfrm>
            <a:off x="5242690" y="3450164"/>
            <a:ext cx="1486674" cy="1003317"/>
          </a:xfrm>
          <a:prstGeom prst="ellipse">
            <a:avLst/>
          </a:prstGeom>
          <a:solidFill>
            <a:srgbClr val="68C8EA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Registered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Legalized</a:t>
            </a:r>
          </a:p>
        </p:txBody>
      </p:sp>
      <p:sp>
        <p:nvSpPr>
          <p:cNvPr id="2018" name="Shape 2018"/>
          <p:cNvSpPr/>
          <p:nvPr/>
        </p:nvSpPr>
        <p:spPr>
          <a:xfrm>
            <a:off x="2289714" y="4252099"/>
            <a:ext cx="1861572" cy="1685099"/>
          </a:xfrm>
          <a:prstGeom prst="ellipse">
            <a:avLst/>
          </a:prstGeom>
          <a:solidFill>
            <a:srgbClr val="B0E2C4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Licensing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Indexation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Syndication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Watermarking</a:t>
            </a:r>
            <a:endParaRPr lang="en" sz="1200" b="1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20" name="Shape 2020"/>
          <p:cNvCxnSpPr/>
          <p:nvPr/>
        </p:nvCxnSpPr>
        <p:spPr>
          <a:xfrm flipV="1">
            <a:off x="4157341" y="4046497"/>
            <a:ext cx="1085349" cy="989822"/>
          </a:xfrm>
          <a:prstGeom prst="straightConnector1">
            <a:avLst/>
          </a:prstGeom>
          <a:noFill/>
          <a:ln w="2857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8" name="Shape 2016"/>
          <p:cNvSpPr/>
          <p:nvPr/>
        </p:nvSpPr>
        <p:spPr>
          <a:xfrm>
            <a:off x="372208" y="1959490"/>
            <a:ext cx="1043637" cy="921648"/>
          </a:xfrm>
          <a:prstGeom prst="ellipse">
            <a:avLst/>
          </a:prstGeom>
          <a:solidFill>
            <a:srgbClr val="619CCD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Native Format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endParaRPr lang="en" sz="1000" dirty="0" smtClea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Metadata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</a:t>
            </a:r>
            <a:endParaRPr lang="en" sz="10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" name="Shape 2020"/>
          <p:cNvCxnSpPr/>
          <p:nvPr/>
        </p:nvCxnSpPr>
        <p:spPr>
          <a:xfrm flipV="1">
            <a:off x="4151285" y="5044060"/>
            <a:ext cx="1060451" cy="8520"/>
          </a:xfrm>
          <a:prstGeom prst="straightConnector1">
            <a:avLst/>
          </a:prstGeom>
          <a:noFill/>
          <a:ln w="2857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2" name="Shape 2017"/>
          <p:cNvSpPr/>
          <p:nvPr/>
        </p:nvSpPr>
        <p:spPr>
          <a:xfrm>
            <a:off x="5211736" y="4542402"/>
            <a:ext cx="1486674" cy="1003317"/>
          </a:xfrm>
          <a:prstGeom prst="ellipse">
            <a:avLst/>
          </a:prstGeom>
          <a:solidFill>
            <a:srgbClr val="3E97CE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Better Retro Commission</a:t>
            </a:r>
          </a:p>
        </p:txBody>
      </p:sp>
      <p:cxnSp>
        <p:nvCxnSpPr>
          <p:cNvPr id="14" name="Shape 2020"/>
          <p:cNvCxnSpPr/>
          <p:nvPr/>
        </p:nvCxnSpPr>
        <p:spPr>
          <a:xfrm>
            <a:off x="4151285" y="5068063"/>
            <a:ext cx="1136012" cy="825241"/>
          </a:xfrm>
          <a:prstGeom prst="straightConnector1">
            <a:avLst/>
          </a:prstGeom>
          <a:noFill/>
          <a:ln w="2857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" name="Shape 2016"/>
          <p:cNvSpPr/>
          <p:nvPr/>
        </p:nvSpPr>
        <p:spPr>
          <a:xfrm>
            <a:off x="2048635" y="1983654"/>
            <a:ext cx="1043637" cy="921648"/>
          </a:xfrm>
          <a:prstGeom prst="ellipse">
            <a:avLst/>
          </a:prstGeom>
          <a:solidFill>
            <a:srgbClr val="E9B1A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ocal Safe Storage</a:t>
            </a:r>
            <a:endParaRPr lang="en" sz="1200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" name="Shape 2019"/>
          <p:cNvCxnSpPr>
            <a:stCxn id="8" idx="4"/>
          </p:cNvCxnSpPr>
          <p:nvPr/>
        </p:nvCxnSpPr>
        <p:spPr>
          <a:xfrm flipH="1">
            <a:off x="894026" y="2881138"/>
            <a:ext cx="1" cy="1634040"/>
          </a:xfrm>
          <a:prstGeom prst="straightConnector1">
            <a:avLst/>
          </a:prstGeom>
          <a:noFill/>
          <a:ln w="57150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32" name="Shape 2017"/>
          <p:cNvSpPr/>
          <p:nvPr/>
        </p:nvSpPr>
        <p:spPr>
          <a:xfrm>
            <a:off x="5211736" y="5624645"/>
            <a:ext cx="1486674" cy="1003317"/>
          </a:xfrm>
          <a:prstGeom prst="ellipse">
            <a:avLst/>
          </a:prstGeom>
          <a:solidFill>
            <a:srgbClr val="B3BBF7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Digital Assistance</a:t>
            </a:r>
          </a:p>
        </p:txBody>
      </p:sp>
      <p:sp>
        <p:nvSpPr>
          <p:cNvPr id="44" name="Shape 2017"/>
          <p:cNvSpPr/>
          <p:nvPr/>
        </p:nvSpPr>
        <p:spPr>
          <a:xfrm>
            <a:off x="3725062" y="1834940"/>
            <a:ext cx="1486674" cy="1219076"/>
          </a:xfrm>
          <a:prstGeom prst="ellipse">
            <a:avLst/>
          </a:prstGeom>
          <a:solidFill>
            <a:srgbClr val="B0E2C4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Restricted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endParaRPr lang="en" sz="1200" dirty="0" smtClea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Fingerprints Recognition </a:t>
            </a:r>
          </a:p>
        </p:txBody>
      </p:sp>
      <p:cxnSp>
        <p:nvCxnSpPr>
          <p:cNvPr id="2030" name="Straight Arrow Connector 2029"/>
          <p:cNvCxnSpPr/>
          <p:nvPr/>
        </p:nvCxnSpPr>
        <p:spPr>
          <a:xfrm>
            <a:off x="3071723" y="2455028"/>
            <a:ext cx="644870" cy="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415845" y="2444478"/>
            <a:ext cx="615178" cy="1055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36356" y="5109397"/>
            <a:ext cx="742270" cy="1566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401627" y="1261679"/>
            <a:ext cx="980237" cy="105998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682983" y="3392129"/>
            <a:ext cx="427703" cy="323583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81864" y="1017557"/>
            <a:ext cx="36487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Today Native Format is most of the time </a:t>
            </a:r>
            <a:endParaRPr lang="en-US" dirty="0" smtClean="0"/>
          </a:p>
          <a:p>
            <a:r>
              <a:rPr lang="en-US" dirty="0" smtClean="0"/>
              <a:t>registered </a:t>
            </a:r>
            <a:r>
              <a:rPr lang="en-US" dirty="0"/>
              <a:t>via </a:t>
            </a:r>
            <a:r>
              <a:rPr lang="en-US" dirty="0" smtClean="0"/>
              <a:t>Personal &amp; Mobile Hard Disk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68817" y="4748435"/>
            <a:ext cx="133718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SAVERIGHTS</a:t>
            </a:r>
          </a:p>
          <a:p>
            <a:pPr algn="ctr"/>
            <a:r>
              <a:rPr lang="de-CH" dirty="0" smtClean="0"/>
              <a:t>Legal Layer</a:t>
            </a:r>
          </a:p>
        </p:txBody>
      </p:sp>
      <p:sp>
        <p:nvSpPr>
          <p:cNvPr id="30" name="Shape 1882"/>
          <p:cNvSpPr txBox="1">
            <a:spLocks/>
          </p:cNvSpPr>
          <p:nvPr/>
        </p:nvSpPr>
        <p:spPr>
          <a:xfrm>
            <a:off x="140975" y="222926"/>
            <a:ext cx="3501539" cy="584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dirty="0" smtClean="0"/>
              <a:t>Process Overview</a:t>
            </a:r>
            <a:endParaRPr lang="e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 smtClean="0"/>
              <a:t>SAVERIGHTS PRICE LISTS</a:t>
            </a:r>
            <a:endParaRPr lang="en" dirty="0"/>
          </a:p>
        </p:txBody>
      </p:sp>
      <p:graphicFrame>
        <p:nvGraphicFramePr>
          <p:cNvPr id="1969" name="Shape 1969"/>
          <p:cNvGraphicFramePr/>
          <p:nvPr>
            <p:extLst>
              <p:ext uri="{D42A27DB-BD31-4B8C-83A1-F6EECF244321}">
                <p14:modId xmlns:p14="http://schemas.microsoft.com/office/powerpoint/2010/main" val="963508026"/>
              </p:ext>
            </p:extLst>
          </p:nvPr>
        </p:nvGraphicFramePr>
        <p:xfrm>
          <a:off x="1562500" y="1914975"/>
          <a:ext cx="6065740" cy="3406669"/>
        </p:xfrm>
        <a:graphic>
          <a:graphicData uri="http://schemas.openxmlformats.org/drawingml/2006/table">
            <a:tbl>
              <a:tblPr>
                <a:noFill/>
                <a:tableStyleId>{601302E0-A55E-438F-9B7C-6EAF8708AC25}</a:tableStyleId>
              </a:tblPr>
              <a:tblGrid>
                <a:gridCol w="1516435"/>
                <a:gridCol w="1516435"/>
                <a:gridCol w="1516435"/>
                <a:gridCol w="1516435"/>
              </a:tblGrid>
              <a:tr h="85118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Basic</a:t>
                      </a:r>
                      <a:endParaRPr lang="en" sz="2400" b="1" dirty="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Premium</a:t>
                      </a:r>
                      <a:endParaRPr lang="en" sz="2400" b="1" dirty="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VIP</a:t>
                      </a:r>
                      <a:endParaRPr lang="en" sz="2400" b="1" dirty="0">
                        <a:solidFill>
                          <a:srgbClr val="FFFFFF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</a:tr>
              <a:tr h="851182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Legal Registration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Monthly Fees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Free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9.90$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99$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BF7"/>
                    </a:solidFill>
                  </a:tcPr>
                </a:tc>
              </a:tr>
              <a:tr h="851182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 Safe</a:t>
                      </a:r>
                      <a:r>
                        <a:rPr lang="en" sz="1200" baseline="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 baseline="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Capacity Storage</a:t>
                      </a:r>
                      <a:endParaRPr lang="en" sz="1200" dirty="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100Mb*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1*Giga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Unlimited*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C8EA"/>
                    </a:solidFill>
                  </a:tcPr>
                </a:tc>
              </a:tr>
              <a:tr h="853123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aseline="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Access Content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aseline="0" dirty="0" smtClean="0">
                          <a:solidFill>
                            <a:srgbClr val="FFFF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Trading Platform </a:t>
                      </a:r>
                      <a:endParaRPr lang="en" sz="1200" dirty="0">
                        <a:solidFill>
                          <a:srgbClr val="FFFF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A5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No</a:t>
                      </a:r>
                      <a:endParaRPr lang="en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u="sng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Yes</a:t>
                      </a:r>
                      <a:endParaRPr lang="en" u="sng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u="sng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Yes</a:t>
                      </a:r>
                      <a:r>
                        <a:rPr lang="en" u="sng" baseline="0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u="none" baseline="0" dirty="0" smtClean="0">
                          <a:solidFill>
                            <a:schemeClr val="tx1"/>
                          </a:solidFill>
                          <a:sym typeface="Merriweather"/>
                        </a:rPr>
                        <a:t>Events Promotions</a:t>
                      </a:r>
                      <a:endParaRPr lang="en" u="none" dirty="0">
                        <a:solidFill>
                          <a:schemeClr val="tx1"/>
                        </a:solidFill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5F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 txBox="1">
            <a:spLocks noGrp="1"/>
          </p:cNvSpPr>
          <p:nvPr>
            <p:ph type="ctrTitle" idx="4294967295"/>
          </p:nvPr>
        </p:nvSpPr>
        <p:spPr>
          <a:xfrm>
            <a:off x="685800" y="8639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10,000,000$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2006" name="Shape 2006"/>
          <p:cNvSpPr txBox="1">
            <a:spLocks noGrp="1"/>
          </p:cNvSpPr>
          <p:nvPr>
            <p:ph type="subTitle" idx="4294967295"/>
          </p:nvPr>
        </p:nvSpPr>
        <p:spPr>
          <a:xfrm>
            <a:off x="685800" y="1729345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O</a:t>
            </a:r>
            <a:r>
              <a:rPr lang="en" sz="2000" dirty="0" smtClean="0"/>
              <a:t>f revenue that’s will be a good start</a:t>
            </a:r>
            <a:endParaRPr lang="en" sz="2000" dirty="0"/>
          </a:p>
        </p:txBody>
      </p:sp>
      <p:sp>
        <p:nvSpPr>
          <p:cNvPr id="2007" name="Shape 2007"/>
          <p:cNvSpPr txBox="1">
            <a:spLocks noGrp="1"/>
          </p:cNvSpPr>
          <p:nvPr>
            <p:ph type="ctrTitle" idx="4294967295"/>
          </p:nvPr>
        </p:nvSpPr>
        <p:spPr>
          <a:xfrm>
            <a:off x="685800" y="43691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100%</a:t>
            </a:r>
          </a:p>
        </p:txBody>
      </p:sp>
      <p:sp>
        <p:nvSpPr>
          <p:cNvPr id="2008" name="Shape 2008"/>
          <p:cNvSpPr txBox="1">
            <a:spLocks noGrp="1"/>
          </p:cNvSpPr>
          <p:nvPr>
            <p:ph type="subTitle" idx="4294967295"/>
          </p:nvPr>
        </p:nvSpPr>
        <p:spPr>
          <a:xfrm>
            <a:off x="685800" y="52345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/>
              <a:t>Total success!</a:t>
            </a:r>
          </a:p>
        </p:txBody>
      </p:sp>
      <p:sp>
        <p:nvSpPr>
          <p:cNvPr id="2009" name="Shape 2009"/>
          <p:cNvSpPr txBox="1">
            <a:spLocks noGrp="1"/>
          </p:cNvSpPr>
          <p:nvPr>
            <p:ph type="ctrTitle" idx="4294967295"/>
          </p:nvPr>
        </p:nvSpPr>
        <p:spPr>
          <a:xfrm>
            <a:off x="685800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100,000</a:t>
            </a:r>
            <a:r>
              <a:rPr lang="en" sz="4800" dirty="0" smtClean="0">
                <a:solidFill>
                  <a:srgbClr val="FFFFFF"/>
                </a:solidFill>
              </a:rPr>
              <a:t> </a:t>
            </a:r>
            <a:r>
              <a:rPr lang="en" sz="4800" dirty="0">
                <a:solidFill>
                  <a:srgbClr val="FFFFFF"/>
                </a:solidFill>
              </a:rPr>
              <a:t>users</a:t>
            </a:r>
          </a:p>
        </p:txBody>
      </p:sp>
      <p:sp>
        <p:nvSpPr>
          <p:cNvPr id="2010" name="Shape 2010"/>
          <p:cNvSpPr txBox="1">
            <a:spLocks noGrp="1"/>
          </p:cNvSpPr>
          <p:nvPr>
            <p:ph type="subTitle" idx="4294967295"/>
          </p:nvPr>
        </p:nvSpPr>
        <p:spPr>
          <a:xfrm>
            <a:off x="685800" y="34819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R</a:t>
            </a:r>
            <a:r>
              <a:rPr lang="en" sz="2000" dirty="0" smtClean="0"/>
              <a:t>ealistic Target</a:t>
            </a:r>
            <a:endParaRPr lang="e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 txBox="1">
            <a:spLocks noGrp="1"/>
          </p:cNvSpPr>
          <p:nvPr>
            <p:ph type="title"/>
          </p:nvPr>
        </p:nvSpPr>
        <p:spPr>
          <a:xfrm>
            <a:off x="232011" y="645450"/>
            <a:ext cx="6168789" cy="6000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Projection - Sales Business Model</a:t>
            </a:r>
            <a:endParaRPr lang="en" dirty="0"/>
          </a:p>
        </p:txBody>
      </p:sp>
      <p:sp>
        <p:nvSpPr>
          <p:cNvPr id="1883" name="Shape 1883"/>
          <p:cNvSpPr/>
          <p:nvPr/>
        </p:nvSpPr>
        <p:spPr>
          <a:xfrm>
            <a:off x="3125338" y="1887665"/>
            <a:ext cx="3275462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First Year</a:t>
            </a:r>
          </a:p>
          <a:p>
            <a:pPr lvl="0" algn="ctr">
              <a:spcBef>
                <a:spcPts val="0"/>
              </a:spcBef>
              <a:buNone/>
            </a:pP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Target</a:t>
            </a:r>
            <a:r>
              <a:rPr lang="e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100K users </a:t>
            </a:r>
          </a:p>
          <a:p>
            <a:pPr lvl="0" algn="ctr">
              <a:spcBef>
                <a:spcPts val="0"/>
              </a:spcBef>
              <a:buNone/>
            </a:pPr>
            <a:endParaRPr lang="en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b="1" u="sng" dirty="0" smtClean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(0.001% Facebook Users in Europe)</a:t>
            </a:r>
            <a:endParaRPr lang="en" sz="1200" b="1" u="sng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4" name="Shape 1884"/>
          <p:cNvSpPr/>
          <p:nvPr/>
        </p:nvSpPr>
        <p:spPr>
          <a:xfrm>
            <a:off x="232011" y="1887665"/>
            <a:ext cx="3402805" cy="332578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ctr">
              <a:spcBef>
                <a:spcPts val="0"/>
              </a:spcBef>
              <a:buFont typeface="+mj-lt"/>
              <a:buAutoNum type="arabicPeriod"/>
            </a:pPr>
            <a:r>
              <a:rPr lang="e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Basic Coverage </a:t>
            </a: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Free</a:t>
            </a:r>
          </a:p>
          <a:p>
            <a:pPr marL="342900" lvl="0" indent="-342900" algn="ctr">
              <a:spcBef>
                <a:spcPts val="0"/>
              </a:spcBef>
              <a:buFont typeface="+mj-lt"/>
              <a:buAutoNum type="arabicPeriod"/>
            </a:pPr>
            <a:endParaRPr lang="en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ctr">
              <a:spcBef>
                <a:spcPts val="0"/>
              </a:spcBef>
              <a:buFont typeface="+mj-lt"/>
              <a:buAutoNum type="arabicPeriod"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Premium </a:t>
            </a:r>
            <a:r>
              <a:rPr lang="e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Assistance 9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$ monthly</a:t>
            </a: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ctr">
              <a:buFont typeface="+mj-lt"/>
              <a:buAutoNum type="arabicPeriod"/>
            </a:pPr>
            <a:endParaRPr lang="en" sz="12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VIP </a:t>
            </a:r>
            <a:r>
              <a:rPr lang="e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reputation </a:t>
            </a: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99</a:t>
            </a:r>
            <a:r>
              <a:rPr lang="en-U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$ monthly</a:t>
            </a: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=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Legal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Registration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+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Local Storage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Promotions &amp; Events</a:t>
            </a:r>
            <a:endParaRPr lang="en" sz="1200"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5" name="Shape 1885"/>
          <p:cNvSpPr/>
          <p:nvPr/>
        </p:nvSpPr>
        <p:spPr>
          <a:xfrm>
            <a:off x="6164275" y="1887665"/>
            <a:ext cx="2829600" cy="2291100"/>
          </a:xfrm>
          <a:prstGeom prst="ellipse">
            <a:avLst/>
          </a:prstGeom>
          <a:noFill/>
          <a:ln w="9525" cap="rnd" cmpd="sng">
            <a:solidFill>
              <a:srgbClr val="F55D4B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Responsibalize Subscribers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+</a:t>
            </a: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Monetization of Social Content</a:t>
            </a: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" name="Straight Arrow Connector 2"/>
          <p:cNvCxnSpPr>
            <a:stCxn id="1885" idx="4"/>
          </p:cNvCxnSpPr>
          <p:nvPr/>
        </p:nvCxnSpPr>
        <p:spPr>
          <a:xfrm>
            <a:off x="7579075" y="4178765"/>
            <a:ext cx="0" cy="612826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02930" y="4717722"/>
            <a:ext cx="4194373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</a:rPr>
              <a:t>Content Trading Platform</a:t>
            </a:r>
            <a:endParaRPr lang="de-CH" dirty="0"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</a:endParaRPr>
          </a:p>
          <a:p>
            <a:pPr algn="ctr"/>
            <a:r>
              <a:rPr lang="en-US" dirty="0" smtClean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Revenue Repartition </a:t>
            </a:r>
            <a:endParaRPr lang="en-US" dirty="0"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  <a:latin typeface="+mj-lt"/>
            </a:endParaRPr>
          </a:p>
          <a:p>
            <a:endParaRPr lang="en-US" dirty="0"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  <a:latin typeface="+mj-lt"/>
            </a:endParaRPr>
          </a:p>
          <a:p>
            <a:r>
              <a:rPr lang="en-US" dirty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50% Subscribers </a:t>
            </a:r>
            <a:endParaRPr lang="en-US" dirty="0" smtClean="0"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  <a:latin typeface="+mj-lt"/>
            </a:endParaRPr>
          </a:p>
          <a:p>
            <a:r>
              <a:rPr lang="en-US" dirty="0" smtClean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30</a:t>
            </a:r>
            <a:r>
              <a:rPr lang="en-US" dirty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% </a:t>
            </a:r>
            <a:r>
              <a:rPr lang="en-US" dirty="0" smtClean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Platform </a:t>
            </a:r>
            <a:r>
              <a:rPr lang="en-US" dirty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Operations and Maintenance</a:t>
            </a:r>
          </a:p>
          <a:p>
            <a:r>
              <a:rPr lang="en-US" dirty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20% </a:t>
            </a:r>
            <a:r>
              <a:rPr lang="en-US" dirty="0" smtClean="0">
                <a:ln>
                  <a:solidFill>
                    <a:schemeClr val="accent3">
                      <a:shade val="95000"/>
                      <a:satMod val="105000"/>
                    </a:schemeClr>
                  </a:solidFill>
                </a:ln>
                <a:latin typeface="+mj-lt"/>
              </a:rPr>
              <a:t>Lawyers</a:t>
            </a:r>
            <a:endParaRPr lang="en-US" dirty="0">
              <a:ln>
                <a:solidFill>
                  <a:schemeClr val="accent3">
                    <a:shade val="95000"/>
                    <a:satMod val="105000"/>
                  </a:schemeClr>
                </a:solidFill>
              </a:ln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906319" y="2590725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2078" name="Shape 2078"/>
          <p:cNvSpPr txBox="1">
            <a:spLocks noGrp="1"/>
          </p:cNvSpPr>
          <p:nvPr>
            <p:ph type="body" idx="4294967295"/>
          </p:nvPr>
        </p:nvSpPr>
        <p:spPr>
          <a:xfrm>
            <a:off x="1715250" y="3291224"/>
            <a:ext cx="5713500" cy="21878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You can </a:t>
            </a:r>
            <a:r>
              <a:rPr lang="en" sz="1800" dirty="0" smtClean="0"/>
              <a:t>reach me: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hlinkClick r:id="rId3"/>
              </a:rPr>
              <a:t>a</a:t>
            </a:r>
            <a:r>
              <a:rPr lang="en" sz="1800" dirty="0" smtClean="0">
                <a:hlinkClick r:id="rId3"/>
              </a:rPr>
              <a:t>bdel.gaddari@saverights.com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endParaRPr lang="en" sz="1800" dirty="0" smtClean="0">
              <a:hlinkClick r:id="rId4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de-CH" sz="1800" dirty="0" smtClean="0">
                <a:hlinkClick r:id="rId4"/>
              </a:rPr>
              <a:t>abdel.gaddari@colt.net</a:t>
            </a:r>
            <a:endParaRPr lang="en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/>
              <a:t>+41 78 600 14 66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5" name="Shape 2136"/>
          <p:cNvSpPr/>
          <p:nvPr/>
        </p:nvSpPr>
        <p:spPr>
          <a:xfrm>
            <a:off x="8076641" y="699110"/>
            <a:ext cx="294360" cy="271877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099"/>
          <p:cNvSpPr/>
          <p:nvPr/>
        </p:nvSpPr>
        <p:spPr>
          <a:xfrm>
            <a:off x="353304" y="2458533"/>
            <a:ext cx="312274" cy="26438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153"/>
          <p:cNvSpPr/>
          <p:nvPr/>
        </p:nvSpPr>
        <p:spPr>
          <a:xfrm>
            <a:off x="1559745" y="4785852"/>
            <a:ext cx="1736519" cy="1015232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146"/>
          <p:cNvSpPr/>
          <p:nvPr/>
        </p:nvSpPr>
        <p:spPr>
          <a:xfrm>
            <a:off x="6381500" y="4207791"/>
            <a:ext cx="677503" cy="985134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1131749" y="310317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SAVERIGHTS Insurance </a:t>
            </a:r>
            <a:r>
              <a:rPr lang="en" dirty="0" smtClean="0">
                <a:latin typeface="Merriweather"/>
                <a:ea typeface="Merriweather"/>
                <a:cs typeface="Merriweather"/>
                <a:sym typeface="Merriweather"/>
              </a:rPr>
              <a:t>®</a:t>
            </a:r>
            <a:endParaRPr lang="en" dirty="0"/>
          </a:p>
        </p:txBody>
      </p:sp>
      <p:sp>
        <p:nvSpPr>
          <p:cNvPr id="1814" name="Shape 1814"/>
          <p:cNvSpPr txBox="1"/>
          <p:nvPr/>
        </p:nvSpPr>
        <p:spPr>
          <a:xfrm>
            <a:off x="1452748" y="1144307"/>
            <a:ext cx="6238499" cy="53952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1200" b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“My Life, My Content, My Digital Rights“</a:t>
            </a:r>
          </a:p>
        </p:txBody>
      </p:sp>
      <p:sp>
        <p:nvSpPr>
          <p:cNvPr id="1815" name="Shape 1815"/>
          <p:cNvSpPr txBox="1"/>
          <p:nvPr/>
        </p:nvSpPr>
        <p:spPr>
          <a:xfrm>
            <a:off x="1029669" y="1683833"/>
            <a:ext cx="3673581" cy="2417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 smtClean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Solutions</a:t>
            </a:r>
            <a:endParaRPr lang="en" sz="1800" b="1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 b="1" i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Metadata Analysis:</a:t>
            </a:r>
            <a:endParaRPr lang="en" sz="18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28600" lvl="1" indent="-2286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Indexation solution</a:t>
            </a:r>
          </a:p>
          <a:p>
            <a:pPr marL="228600" lvl="1" indent="-2286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Track uses of your images </a:t>
            </a:r>
          </a:p>
          <a:p>
            <a:pPr marL="228600" lvl="1" indent="-2286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No right-click</a:t>
            </a:r>
          </a:p>
          <a:p>
            <a:pPr marL="228600" lvl="1" indent="-2286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Protected &amp; Watermarked</a:t>
            </a:r>
          </a:p>
          <a:p>
            <a:pPr marL="228600" lvl="1" indent="-2286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Insertion of a unique Alphanumeric Key or bar code</a:t>
            </a:r>
          </a:p>
          <a:p>
            <a:pPr lvl="0" rtl="0">
              <a:spcBef>
                <a:spcPts val="600"/>
              </a:spcBef>
              <a:buNone/>
            </a:pP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6" name="Shape 1816"/>
          <p:cNvSpPr txBox="1"/>
          <p:nvPr/>
        </p:nvSpPr>
        <p:spPr>
          <a:xfrm>
            <a:off x="4703250" y="1695135"/>
            <a:ext cx="3963078" cy="2403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 smtClean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lang="en" sz="1800" b="1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 b="1" i="1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Legal Registration: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Protected Version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 metadata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Safe Storage (based locally)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de-CH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1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ssistance with personal lawyers</a:t>
            </a:r>
          </a:p>
          <a:p>
            <a:pPr marL="171450" lvl="0" indent="-171450" rtl="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7" name="Shape 1817"/>
          <p:cNvSpPr txBox="1"/>
          <p:nvPr/>
        </p:nvSpPr>
        <p:spPr>
          <a:xfrm>
            <a:off x="1131749" y="4973551"/>
            <a:ext cx="62384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Promote, Buy, or Sell </a:t>
            </a:r>
            <a:r>
              <a:rPr lang="en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Licensing coverage according to local </a:t>
            </a: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lawyers</a:t>
            </a:r>
            <a:r>
              <a:rPr lang="en" sz="12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lang="en" sz="1200" b="1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914353" y="153180"/>
            <a:ext cx="5713500" cy="8648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/>
              <a:t>Legal Authentication </a:t>
            </a:r>
            <a:endParaRPr lang="en" sz="4000" dirty="0"/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914353" y="85245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CH" sz="2400" b="1" dirty="0" smtClean="0"/>
              <a:t>Digital Life Insurance</a:t>
            </a:r>
            <a:endParaRPr lang="en" sz="2400" b="1" dirty="0"/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278519" y="1898852"/>
            <a:ext cx="7387807" cy="29977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Digital </a:t>
            </a:r>
            <a:r>
              <a:rPr lang="en-US" sz="1800" dirty="0"/>
              <a:t>Insurance - Register your native content 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Your image, images of </a:t>
            </a:r>
            <a:r>
              <a:rPr lang="en-US" sz="1800" dirty="0"/>
              <a:t>your </a:t>
            </a:r>
            <a:r>
              <a:rPr lang="en-US" sz="1800" dirty="0" smtClean="0"/>
              <a:t>children </a:t>
            </a:r>
            <a:r>
              <a:rPr lang="en-US" sz="1800" dirty="0"/>
              <a:t>or relatives is </a:t>
            </a:r>
            <a:r>
              <a:rPr lang="en-US" sz="1800" dirty="0" smtClean="0"/>
              <a:t>yours.</a:t>
            </a:r>
            <a:r>
              <a:rPr lang="en-US" sz="1800" dirty="0"/>
              <a:t> </a:t>
            </a:r>
            <a:r>
              <a:rPr lang="en-US" sz="1800" dirty="0" smtClean="0"/>
              <a:t>Follow </a:t>
            </a:r>
            <a:r>
              <a:rPr lang="en-US" sz="1800" dirty="0"/>
              <a:t>your content in the global sphere, Keep </a:t>
            </a:r>
            <a:r>
              <a:rPr lang="en-US" sz="1800" dirty="0" smtClean="0"/>
              <a:t>control.</a:t>
            </a:r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SaveRights</a:t>
            </a:r>
            <a:r>
              <a:rPr lang="en-US" sz="1800" dirty="0" smtClean="0"/>
              <a:t> </a:t>
            </a:r>
            <a:r>
              <a:rPr lang="en-US" sz="1800" dirty="0"/>
              <a:t>is made by you for </a:t>
            </a:r>
            <a:r>
              <a:rPr lang="en-US" sz="1800" dirty="0" smtClean="0"/>
              <a:t>you. </a:t>
            </a:r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Subscribers manage as they want their digital life. They are responsible, they know that behind an image there is a life who has to be respected.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1177307" y="2926755"/>
            <a:ext cx="6888519" cy="3547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i="0" dirty="0">
                <a:latin typeface="Amatic SC"/>
                <a:ea typeface="Amatic SC"/>
                <a:cs typeface="Amatic SC"/>
                <a:sym typeface="Amatic SC"/>
              </a:rPr>
              <a:t>My Image, My Rights</a:t>
            </a:r>
          </a:p>
          <a:p>
            <a:pPr lvl="0" algn="l">
              <a:buNone/>
            </a:pPr>
            <a:endParaRPr lang="en-US" sz="2800" i="0" dirty="0">
              <a:latin typeface="Amatic SC"/>
              <a:ea typeface="Amatic SC"/>
              <a:cs typeface="Amatic SC"/>
              <a:sym typeface="Amatic SC"/>
            </a:endParaRPr>
          </a:p>
          <a:p>
            <a:pPr lvl="0" algn="l">
              <a:buNone/>
            </a:pPr>
            <a:r>
              <a:rPr lang="en-US" sz="2400" i="0" dirty="0">
                <a:latin typeface="Amatic SC"/>
                <a:ea typeface="Amatic SC"/>
                <a:cs typeface="Amatic SC"/>
                <a:sym typeface="Amatic SC"/>
              </a:rPr>
              <a:t>You authenticate - We protect content owners, by licensing </a:t>
            </a:r>
            <a:r>
              <a:rPr lang="en-US" sz="2400" i="0" dirty="0" smtClean="0">
                <a:latin typeface="Amatic SC"/>
                <a:ea typeface="Amatic SC"/>
                <a:cs typeface="Amatic SC"/>
                <a:sym typeface="Amatic SC"/>
              </a:rPr>
              <a:t>subscribers </a:t>
            </a:r>
            <a:r>
              <a:rPr lang="en-US" sz="2400" i="0" dirty="0">
                <a:latin typeface="Amatic SC"/>
                <a:ea typeface="Amatic SC"/>
                <a:cs typeface="Amatic SC"/>
                <a:sym typeface="Amatic SC"/>
              </a:rPr>
              <a:t>giving them a unique digital insurance</a:t>
            </a:r>
          </a:p>
          <a:p>
            <a:pPr lvl="0" algn="l">
              <a:buNone/>
            </a:pPr>
            <a:endParaRPr lang="en-US" sz="2400" i="0" dirty="0"/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600" i="0" dirty="0" smtClean="0">
                <a:solidFill>
                  <a:schemeClr val="tx1"/>
                </a:solidFill>
              </a:rPr>
              <a:t>Preserve images technically and legally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600" i="0" dirty="0" smtClean="0">
                <a:solidFill>
                  <a:schemeClr val="tx1"/>
                </a:solidFill>
              </a:rPr>
              <a:t>Preserve publications of children's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600" i="0" dirty="0" smtClean="0">
                <a:solidFill>
                  <a:schemeClr val="tx1"/>
                </a:solidFill>
              </a:rPr>
              <a:t>Preserve digital legacy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600" i="0" dirty="0" smtClean="0">
                <a:solidFill>
                  <a:schemeClr val="tx1"/>
                </a:solidFill>
              </a:rPr>
              <a:t>Prevent image theft or sharing without approvals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600" i="0" dirty="0" smtClean="0">
                <a:solidFill>
                  <a:schemeClr val="tx1"/>
                </a:solidFill>
              </a:rPr>
              <a:t>Earn </a:t>
            </a:r>
            <a:r>
              <a:rPr lang="en-US" sz="2600" i="0" dirty="0">
                <a:solidFill>
                  <a:schemeClr val="tx1"/>
                </a:solidFill>
              </a:rPr>
              <a:t>better </a:t>
            </a:r>
            <a:r>
              <a:rPr lang="en-US" sz="2600" i="0" dirty="0" smtClean="0">
                <a:solidFill>
                  <a:schemeClr val="tx1"/>
                </a:solidFill>
              </a:rPr>
              <a:t>commissions </a:t>
            </a:r>
            <a:r>
              <a:rPr lang="en-US" sz="2600" i="0" dirty="0">
                <a:solidFill>
                  <a:schemeClr val="tx1"/>
                </a:solidFill>
              </a:rPr>
              <a:t>with sharing platforms</a:t>
            </a:r>
            <a:endParaRPr lang="en-US" sz="2600" i="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131459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Through a Legal </a:t>
            </a:r>
            <a:r>
              <a:rPr lang="en-US" dirty="0" smtClean="0"/>
              <a:t>Agreement </a:t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assist social media users on their </a:t>
            </a:r>
            <a:r>
              <a:rPr lang="en-US" dirty="0" smtClean="0"/>
              <a:t>image rights</a:t>
            </a:r>
            <a:endParaRPr lang="en" dirty="0"/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31750" y="2323607"/>
            <a:ext cx="6880499" cy="40908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Content indexation &amp; syndication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Digital protection</a:t>
            </a:r>
            <a:endParaRPr lang="en" dirty="0"/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 smtClean="0"/>
              <a:t>Subscribers Licensing</a:t>
            </a:r>
          </a:p>
          <a:p>
            <a:pPr marL="685800" lvl="0" indent="-457200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dirty="0"/>
          </a:p>
          <a:p>
            <a:pPr marL="685800" lvl="0" indent="-457200">
              <a:buFont typeface="Wingdings" panose="05000000000000000000" pitchFamily="2" charset="2"/>
              <a:buChar char="Ø"/>
            </a:pPr>
            <a:r>
              <a:rPr lang="en-US" b="1" u="sng" dirty="0"/>
              <a:t>Content Trading Platform</a:t>
            </a:r>
            <a:r>
              <a:rPr lang="en-US" dirty="0"/>
              <a:t> (Buy, sell digital rights via sharing platforms</a:t>
            </a:r>
            <a:r>
              <a:rPr lang="en-US" dirty="0" smtClean="0"/>
              <a:t>)</a:t>
            </a:r>
          </a:p>
          <a:p>
            <a:pPr marL="228600" lvl="0">
              <a:buNone/>
            </a:pPr>
            <a:endParaRPr lang="en-US" dirty="0"/>
          </a:p>
          <a:p>
            <a:pPr marL="685800" lvl="0" indent="-457200">
              <a:buFont typeface="Wingdings" panose="05000000000000000000" pitchFamily="2" charset="2"/>
              <a:buChar char="Ø"/>
            </a:pPr>
            <a:r>
              <a:rPr lang="en-US" dirty="0"/>
              <a:t>Live Video Reporter database</a:t>
            </a:r>
            <a:endParaRPr lang="e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SaveRights Answers</a:t>
            </a:r>
            <a:endParaRPr lang="en" dirty="0"/>
          </a:p>
        </p:txBody>
      </p:sp>
      <p:sp>
        <p:nvSpPr>
          <p:cNvPr id="1831" name="Shape 1831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SAVERIGHTS Licensing Content Owners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 txBox="1"/>
          <p:nvPr/>
        </p:nvSpPr>
        <p:spPr>
          <a:xfrm>
            <a:off x="0" y="5789400"/>
            <a:ext cx="9144000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endParaRPr lang="en" sz="1200" b="1" u="sng" dirty="0">
              <a:solidFill>
                <a:srgbClr val="617A86"/>
              </a:solidFill>
              <a:latin typeface="Merriweather"/>
              <a:ea typeface="Merriweather"/>
              <a:cs typeface="Merriweather"/>
              <a:sym typeface="Merriweather"/>
              <a:hlinkClick r:id="rId3"/>
            </a:endParaRPr>
          </a:p>
        </p:txBody>
      </p:sp>
      <p:pic>
        <p:nvPicPr>
          <p:cNvPr id="1026" name="Picture 2" descr="Résultats de recherche d'images pour « social media users france 2017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0" y="752188"/>
            <a:ext cx="8309999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537924" y="2747087"/>
            <a:ext cx="6395700" cy="12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Big Idea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48" name="Shape 1848"/>
          <p:cNvSpPr txBox="1">
            <a:spLocks noGrp="1"/>
          </p:cNvSpPr>
          <p:nvPr>
            <p:ph type="subTitle" idx="4294967295"/>
          </p:nvPr>
        </p:nvSpPr>
        <p:spPr>
          <a:xfrm>
            <a:off x="1285651" y="4223439"/>
            <a:ext cx="6395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dirty="0" smtClean="0"/>
              <a:t>SAVERIGHTS adds a legal fingerprint to your social media activity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200" dirty="0" smtClean="0"/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200" dirty="0" smtClean="0"/>
              <a:t>Lock your digital content by sharing only a protected version</a:t>
            </a:r>
            <a:endParaRPr lang="en" sz="2200" dirty="0"/>
          </a:p>
        </p:txBody>
      </p:sp>
      <p:sp>
        <p:nvSpPr>
          <p:cNvPr id="1849" name="Shape 1849"/>
          <p:cNvSpPr/>
          <p:nvPr/>
        </p:nvSpPr>
        <p:spPr>
          <a:xfrm>
            <a:off x="3207920" y="344936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50" name="Shape 1850"/>
          <p:cNvSpPr/>
          <p:nvPr/>
        </p:nvSpPr>
        <p:spPr>
          <a:xfrm>
            <a:off x="4014777" y="890011"/>
            <a:ext cx="1114426" cy="133735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146"/>
          <p:cNvSpPr/>
          <p:nvPr/>
        </p:nvSpPr>
        <p:spPr>
          <a:xfrm>
            <a:off x="6742918" y="1882554"/>
            <a:ext cx="677503" cy="985134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>
            <a:spLocks noGrp="1"/>
          </p:cNvSpPr>
          <p:nvPr>
            <p:ph type="body" idx="1"/>
          </p:nvPr>
        </p:nvSpPr>
        <p:spPr>
          <a:xfrm>
            <a:off x="1131726" y="1773150"/>
            <a:ext cx="3262854" cy="42182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Technically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Metadata are best proof of ownership mostly when the</a:t>
            </a:r>
            <a:r>
              <a:rPr lang="de-CH" sz="1600" dirty="0"/>
              <a:t>y</a:t>
            </a:r>
            <a:r>
              <a:rPr lang="en" sz="1600" dirty="0"/>
              <a:t> are supervised with dedicated lawyers</a:t>
            </a:r>
            <a:r>
              <a:rPr lang="en" sz="160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  <a:p>
            <a:pPr lvl="0" rtl="0">
              <a:spcBef>
                <a:spcPts val="0"/>
              </a:spcBef>
              <a:buNone/>
            </a:pPr>
            <a:r>
              <a:rPr lang="en" sz="1600" dirty="0" smtClean="0"/>
              <a:t>Prevent : Right click or </a:t>
            </a:r>
            <a:r>
              <a:rPr lang="de-CH" sz="1600" dirty="0" smtClean="0"/>
              <a:t>P</a:t>
            </a:r>
            <a:r>
              <a:rPr lang="en" sz="1600" dirty="0" smtClean="0"/>
              <a:t>rintscreen 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/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B</a:t>
            </a:r>
            <a:r>
              <a:rPr lang="en" sz="1600" dirty="0" smtClean="0"/>
              <a:t>y adding a watermarking bar code or individual fingerprints key.</a:t>
            </a:r>
            <a:endParaRPr lang="en" sz="1600" dirty="0"/>
          </a:p>
          <a:p>
            <a:pPr>
              <a:buNone/>
            </a:pPr>
            <a:endParaRPr lang="en" sz="1600" dirty="0"/>
          </a:p>
          <a:p>
            <a:pPr>
              <a:buNone/>
            </a:pPr>
            <a:r>
              <a:rPr lang="en" sz="1600" dirty="0"/>
              <a:t>Indexation of protected version by subscribers</a:t>
            </a:r>
          </a:p>
        </p:txBody>
      </p:sp>
      <p:sp>
        <p:nvSpPr>
          <p:cNvPr id="1856" name="Shape 185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protect his native CONTENT on Social Media</a:t>
            </a:r>
            <a:endParaRPr lang="en" dirty="0"/>
          </a:p>
        </p:txBody>
      </p:sp>
      <p:sp>
        <p:nvSpPr>
          <p:cNvPr id="1857" name="Shape 1857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Legally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>
              <a:buNone/>
            </a:pPr>
            <a:r>
              <a:rPr lang="en-US" sz="1600" dirty="0"/>
              <a:t>Your content is registered legally through lawyers and </a:t>
            </a:r>
            <a:r>
              <a:rPr lang="en-US" sz="1600" dirty="0" smtClean="0"/>
              <a:t>following </a:t>
            </a:r>
            <a:r>
              <a:rPr lang="en-US" sz="1600" dirty="0"/>
              <a:t>World Intellectual Property Organization where we are registered.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Native format has to be stored locally on a safe storage for legal accordance, having  less waste energy and answering to individual </a:t>
            </a:r>
            <a:r>
              <a:rPr lang="en-US" sz="1600" dirty="0" smtClean="0"/>
              <a:t>responsibilities.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Protected version are used on private cloud or social media networks.</a:t>
            </a:r>
            <a:endParaRPr lang="en" sz="1600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14696</TotalTime>
  <Words>802</Words>
  <Application>Microsoft Office PowerPoint</Application>
  <PresentationFormat>On-screen Show (4:3)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Amatic SC</vt:lpstr>
      <vt:lpstr>Arial</vt:lpstr>
      <vt:lpstr>Merriweather</vt:lpstr>
      <vt:lpstr>Wingdings</vt:lpstr>
      <vt:lpstr>Nathaniel template</vt:lpstr>
      <vt:lpstr>SAVERIGHTS  Pitch Deck  Digital Insurance</vt:lpstr>
      <vt:lpstr> SAVERIGHTS Insurance ®</vt:lpstr>
      <vt:lpstr>Legal Authentication </vt:lpstr>
      <vt:lpstr>PowerPoint Presentation</vt:lpstr>
      <vt:lpstr>Through a Legal Agreement  We assist social media users on their image rights</vt:lpstr>
      <vt:lpstr>1. SaveRights Answers</vt:lpstr>
      <vt:lpstr>PowerPoint Presentation</vt:lpstr>
      <vt:lpstr>Big Idea</vt:lpstr>
      <vt:lpstr>How protect his native CONTENT on Social Media</vt:lpstr>
      <vt:lpstr>Advantages</vt:lpstr>
      <vt:lpstr>Democratization of Copyrights</vt:lpstr>
      <vt:lpstr>Consequences  Protected Version  =   Share Responsibly </vt:lpstr>
      <vt:lpstr>Let’s review SAVERIGHTS  concepts</vt:lpstr>
      <vt:lpstr> </vt:lpstr>
      <vt:lpstr>SAVERIGHTS PRICE LISTS</vt:lpstr>
      <vt:lpstr>10,000,000$</vt:lpstr>
      <vt:lpstr> Projection - Sales Business Model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SAVERIGHTS   Digital Insurance</dc:title>
  <dc:creator>Gaddari, Abdel</dc:creator>
  <cp:keywords>Digital Insurance;SAVERIGHTS</cp:keywords>
  <cp:lastModifiedBy>Gaddari, Abdel</cp:lastModifiedBy>
  <cp:revision>140</cp:revision>
  <dcterms:modified xsi:type="dcterms:W3CDTF">2017-05-11T07:55:53Z</dcterms:modified>
</cp:coreProperties>
</file>