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jpeg" ContentType="image/jpe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3772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11/03/17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57200" y="6356520"/>
            <a:ext cx="212040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102520" y="6356520"/>
            <a:ext cx="58392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1D56DE0-0346-42C7-97BD-D2D59B657116}" type="slidenum"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hyperlink" Target="https://www.linkedin.com/in/heberth-vargas-tello-b24b00104/" TargetMode="External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88160" y="4848840"/>
            <a:ext cx="816732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Picture 6" descr=""/>
          <p:cNvPicPr/>
          <p:nvPr/>
        </p:nvPicPr>
        <p:blipFill>
          <a:blip r:embed="rId1"/>
          <a:stretch/>
        </p:blipFill>
        <p:spPr>
          <a:xfrm>
            <a:off x="4113720" y="1958400"/>
            <a:ext cx="91404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Financial projections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4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1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  <p:pic>
        <p:nvPicPr>
          <p:cNvPr id="102" name="Picture 11" descr=""/>
          <p:cNvPicPr/>
          <p:nvPr/>
        </p:nvPicPr>
        <p:blipFill>
          <a:blip r:embed="rId2"/>
          <a:stretch/>
        </p:blipFill>
        <p:spPr>
          <a:xfrm>
            <a:off x="0" y="2362320"/>
            <a:ext cx="3122280" cy="2819160"/>
          </a:xfrm>
          <a:prstGeom prst="rect">
            <a:avLst/>
          </a:prstGeom>
          <a:ln>
            <a:noFill/>
          </a:ln>
        </p:spPr>
      </p:pic>
      <p:pic>
        <p:nvPicPr>
          <p:cNvPr id="103" name="Picture 12" descr=""/>
          <p:cNvPicPr/>
          <p:nvPr/>
        </p:nvPicPr>
        <p:blipFill>
          <a:blip r:embed="rId3"/>
          <a:stretch/>
        </p:blipFill>
        <p:spPr>
          <a:xfrm>
            <a:off x="2972160" y="2349360"/>
            <a:ext cx="3150360" cy="2844360"/>
          </a:xfrm>
          <a:prstGeom prst="rect">
            <a:avLst/>
          </a:prstGeom>
          <a:ln>
            <a:noFill/>
          </a:ln>
        </p:spPr>
      </p:pic>
      <p:pic>
        <p:nvPicPr>
          <p:cNvPr id="104" name="Picture 17" descr=""/>
          <p:cNvPicPr/>
          <p:nvPr/>
        </p:nvPicPr>
        <p:blipFill>
          <a:blip r:embed="rId4"/>
          <a:stretch/>
        </p:blipFill>
        <p:spPr>
          <a:xfrm>
            <a:off x="6158520" y="2482920"/>
            <a:ext cx="2946600" cy="266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1"/>
          <p:cNvGraphicFramePr/>
          <p:nvPr/>
        </p:nvGraphicFramePr>
        <p:xfrm>
          <a:off x="635040" y="1854360"/>
          <a:ext cx="8000640" cy="3799440"/>
        </p:xfrm>
        <a:graphic>
          <a:graphicData uri="http://schemas.openxmlformats.org/drawingml/2006/table">
            <a:tbl>
              <a:tblPr/>
              <a:tblGrid>
                <a:gridCol w="2789640"/>
                <a:gridCol w="5211000"/>
              </a:tblGrid>
              <a:tr h="745920"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1" lang="es-CO" sz="2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Date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872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dde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1" lang="es-CO" sz="2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Milestone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872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ddefff"/>
                    </a:solidFill>
                  </a:tcPr>
                </a:tc>
              </a:tr>
              <a:tr h="622440">
                <a:tc>
                  <a:txBody>
                    <a:bodyPr anchor="ctr"/>
                    <a:p>
                      <a:pPr marL="560160" indent="-285480">
                        <a:lnSpc>
                          <a:spcPct val="100000"/>
                        </a:lnSpc>
                        <a:buBlip>
                          <a:blip r:embed="rId1"/>
                        </a:buBlip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November 15, 2017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Scale architecture for the app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 anchor="ctr"/>
                    <a:p>
                      <a:pPr marL="560160" indent="-285480">
                        <a:lnSpc>
                          <a:spcPct val="100000"/>
                        </a:lnSpc>
                        <a:buBlip>
                          <a:blip r:embed="rId2"/>
                        </a:buBlip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May 16, 2018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Launch app V2 with annual membership payments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3000">
                <a:tc>
                  <a:txBody>
                    <a:bodyPr anchor="ctr"/>
                    <a:p>
                      <a:pPr marL="560160" indent="-285480">
                        <a:lnSpc>
                          <a:spcPct val="100000"/>
                        </a:lnSpc>
                        <a:buBlip>
                          <a:blip r:embed="rId3"/>
                        </a:buBlip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August 16, 2018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Reach 500k of users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3000">
                <a:tc>
                  <a:txBody>
                    <a:bodyPr anchor="ctr"/>
                    <a:p>
                      <a:pPr marL="560160" indent="-285480">
                        <a:lnSpc>
                          <a:spcPct val="100000"/>
                        </a:lnSpc>
                        <a:buBlip>
                          <a:blip r:embed="rId4"/>
                        </a:buBlip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February 1, 2020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1M in revenue/year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2640">
                <a:tc>
                  <a:txBody>
                    <a:bodyPr anchor="ctr"/>
                    <a:p>
                      <a:pPr marL="560160" indent="-285480">
                        <a:lnSpc>
                          <a:spcPct val="100000"/>
                        </a:lnSpc>
                        <a:buBlip>
                          <a:blip r:embed="rId5"/>
                        </a:buBlip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June 1, 2020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Profitability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CustomShape 2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7" name="TextShape 3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Milestones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Picture 8" descr=""/>
          <p:cNvPicPr/>
          <p:nvPr/>
        </p:nvPicPr>
        <p:blipFill>
          <a:blip r:embed="rId6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Line 5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Team and key roles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3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4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9147240" y="2137680"/>
            <a:ext cx="453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New picture" descr=""/>
          <p:cNvPicPr/>
          <p:nvPr/>
        </p:nvPicPr>
        <p:blipFill>
          <a:blip r:embed="rId2"/>
          <a:stretch/>
        </p:blipFill>
        <p:spPr>
          <a:xfrm>
            <a:off x="3858120" y="2152800"/>
            <a:ext cx="1166760" cy="1231200"/>
          </a:xfrm>
          <a:prstGeom prst="rect">
            <a:avLst/>
          </a:prstGeom>
          <a:ln w="76320">
            <a:solidFill>
              <a:srgbClr val="dddddd"/>
            </a:solidFill>
            <a:miter/>
          </a:ln>
        </p:spPr>
      </p:pic>
      <p:sp>
        <p:nvSpPr>
          <p:cNvPr id="118" name="CustomShape 6"/>
          <p:cNvSpPr/>
          <p:nvPr/>
        </p:nvSpPr>
        <p:spPr>
          <a:xfrm>
            <a:off x="3747600" y="3530520"/>
            <a:ext cx="1652400" cy="21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90000" tIns="0" bIns="0"/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Heberth Vargas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3733920" y="3792600"/>
            <a:ext cx="1652400" cy="16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90000" tIns="0" bIns="0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CEO and engineer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3661920" y="3960000"/>
            <a:ext cx="13780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 is a software engineer &amp; entrepreneur with years of experience with startups, he thinks that the world can be changed by one idea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9"/>
          <p:cNvSpPr txBox="1"/>
          <p:nvPr/>
        </p:nvSpPr>
        <p:spPr>
          <a:xfrm>
            <a:off x="3744000" y="5544000"/>
            <a:ext cx="10011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linkedin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23" name="TextShape 2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Partners and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9147240" y="2137680"/>
            <a:ext cx="453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New picture" descr=""/>
          <p:cNvPicPr/>
          <p:nvPr/>
        </p:nvPicPr>
        <p:blipFill>
          <a:blip r:embed="rId2"/>
          <a:stretch/>
        </p:blipFill>
        <p:spPr>
          <a:xfrm>
            <a:off x="3505320" y="2666880"/>
            <a:ext cx="2133360" cy="624240"/>
          </a:xfrm>
          <a:prstGeom prst="rect">
            <a:avLst/>
          </a:prstGeom>
          <a:ln w="76320">
            <a:solidFill>
              <a:srgbClr val="dddddd"/>
            </a:solidFill>
            <a:miter/>
          </a:ln>
        </p:spPr>
      </p:pic>
      <p:sp>
        <p:nvSpPr>
          <p:cNvPr id="129" name="CustomShape 6"/>
          <p:cNvSpPr/>
          <p:nvPr/>
        </p:nvSpPr>
        <p:spPr>
          <a:xfrm>
            <a:off x="3429000" y="3864600"/>
            <a:ext cx="2135520" cy="213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90000" tIns="0" bIns="0"/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Socialtom ventures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429000" y="4269960"/>
            <a:ext cx="2135520" cy="83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90000" tIns="0" bIns="0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they serve as our business advisers their support team of experts provides real work and assistance, not just opinions and connections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39200" y="1810440"/>
            <a:ext cx="8183160" cy="206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30000"/>
              </a:lnSpc>
            </a:pPr>
            <a:r>
              <a:rPr b="0" lang="es-CO" sz="3600" spc="97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Schateen's mission is to provide a product that resolves issues for people creating relationships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13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TextShape 2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Problems worth solving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443160" y="1747080"/>
            <a:ext cx="8514720" cy="39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Many fake accounts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Many abandoned accounts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Without automate classifications by age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It is hard to strike up a conversation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Many annoying ads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5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</a:t>
            </a: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ur </a:t>
            </a: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</a:t>
            </a: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lu</a:t>
            </a: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</a:t>
            </a: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</a:t>
            </a: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443160" y="1747080"/>
            <a:ext cx="851472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Profile video to avoid fake accounts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Remove abandoned accounts yearly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Automated people's classification by age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Annual membership to avoid ads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5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"/>
          <p:cNvPicPr/>
          <p:nvPr/>
        </p:nvPicPr>
        <p:blipFill>
          <a:blip r:embed="rId1"/>
          <a:stretch/>
        </p:blipFill>
        <p:spPr>
          <a:xfrm>
            <a:off x="567720" y="1902600"/>
            <a:ext cx="8118360" cy="352548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60" name="TextShape 2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Target market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4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" name="Picture 8" descr=""/>
          <p:cNvPicPr/>
          <p:nvPr/>
        </p:nvPicPr>
        <p:blipFill>
          <a:blip r:embed="rId2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  <p:sp>
        <p:nvSpPr>
          <p:cNvPr id="64" name="CustomShape 5"/>
          <p:cNvSpPr/>
          <p:nvPr/>
        </p:nvSpPr>
        <p:spPr>
          <a:xfrm>
            <a:off x="464400" y="3625920"/>
            <a:ext cx="2852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40000"/>
              </a:lnSpc>
            </a:pPr>
            <a:r>
              <a:rPr b="0" lang="es-CO" sz="2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prospects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462960" y="2665080"/>
            <a:ext cx="2855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40000"/>
              </a:lnSpc>
            </a:pPr>
            <a:r>
              <a:rPr b="1" lang="es-CO" sz="54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600M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631080" y="5050440"/>
            <a:ext cx="17218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40000"/>
              </a:lnSpc>
            </a:pPr>
            <a:r>
              <a:rPr b="0" lang="es-CO" sz="2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Market size: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3886920" y="3184200"/>
            <a:ext cx="270000" cy="285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1e8f6"/>
              </a:gs>
              <a:gs pos="100000">
                <a:srgbClr val="36ade4"/>
              </a:gs>
            </a:gsLst>
            <a:lin ang="0"/>
          </a:gradFill>
          <a:ln>
            <a:solidFill>
              <a:srgbClr val="4b4b4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4343400" y="3019680"/>
            <a:ext cx="47286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Young people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0"/>
          <p:cNvSpPr/>
          <p:nvPr/>
        </p:nvSpPr>
        <p:spPr>
          <a:xfrm>
            <a:off x="3886920" y="3733560"/>
            <a:ext cx="270360" cy="2854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9a7"/>
              </a:gs>
              <a:gs pos="100000">
                <a:srgbClr val="f5c120"/>
              </a:gs>
            </a:gsLst>
            <a:lin ang="16200000"/>
          </a:gradFill>
          <a:ln>
            <a:solidFill>
              <a:srgbClr val="4b4b4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70" name="CustomShape 11"/>
          <p:cNvSpPr/>
          <p:nvPr/>
        </p:nvSpPr>
        <p:spPr>
          <a:xfrm>
            <a:off x="4343400" y="3568680"/>
            <a:ext cx="47332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Mature adults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2"/>
          <p:cNvSpPr/>
          <p:nvPr/>
        </p:nvSpPr>
        <p:spPr>
          <a:xfrm>
            <a:off x="2161440" y="5083920"/>
            <a:ext cx="165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s-CO" sz="18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$600M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able 1"/>
          <p:cNvGraphicFramePr/>
          <p:nvPr/>
        </p:nvGraphicFramePr>
        <p:xfrm>
          <a:off x="571680" y="1854360"/>
          <a:ext cx="8000640" cy="3799440"/>
        </p:xfrm>
        <a:graphic>
          <a:graphicData uri="http://schemas.openxmlformats.org/drawingml/2006/table">
            <a:tbl>
              <a:tblPr/>
              <a:tblGrid>
                <a:gridCol w="2789640"/>
                <a:gridCol w="5211000"/>
              </a:tblGrid>
              <a:tr h="753480"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1" lang="es-CO" sz="2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Competitors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872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dde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1" lang="es-CO" sz="2400" spc="-1" strike="noStrike">
                          <a:solidFill>
                            <a:srgbClr val="26262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How our solution is better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872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ddefff"/>
                    </a:solidFill>
                  </a:tcPr>
                </a:tc>
              </a:tr>
              <a:tr h="609120"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Skout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It is faster to strike up a conversation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9120"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Skout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Ads-free environment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9120"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Skout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Lower price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9120"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Connected2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Profile video to avoid fake accounts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224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9480"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i="1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Connected2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92aac5"/>
                      </a:solidFill>
                    </a:lnL>
                    <a:lnR w="1224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872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s-CO" sz="1800" spc="-38" strike="noStrike">
                          <a:solidFill>
                            <a:srgbClr val="808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rebuchet MS"/>
                        </a:rPr>
                        <a:t>We remove abandoned accounts yearly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92aac5"/>
                      </a:solidFill>
                    </a:lnL>
                    <a:lnR w="18720">
                      <a:solidFill>
                        <a:srgbClr val="92aac5"/>
                      </a:solidFill>
                    </a:lnR>
                    <a:lnT w="12240">
                      <a:solidFill>
                        <a:srgbClr val="92aac5"/>
                      </a:solidFill>
                    </a:lnT>
                    <a:lnB w="18720">
                      <a:solidFill>
                        <a:srgbClr val="92aa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" name="CustomShape 2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Competitive landscape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5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  <p:sp>
        <p:nvSpPr>
          <p:cNvPr id="76" name="CustomShape 4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Line 5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436320" y="645120"/>
            <a:ext cx="494532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Funding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4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3" name="CustomShape 5"/>
          <p:cNvSpPr/>
          <p:nvPr/>
        </p:nvSpPr>
        <p:spPr>
          <a:xfrm>
            <a:off x="443160" y="1810440"/>
            <a:ext cx="8183160" cy="36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0" lang="es-CO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Funds raised will be used for improving the existing beta app, servers maintenance, cloud services like Heroku and AWS and marketing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5427000" y="627840"/>
            <a:ext cx="3173400" cy="852120"/>
          </a:xfrm>
          <a:prstGeom prst="rect">
            <a:avLst/>
          </a:prstGeom>
          <a:solidFill>
            <a:srgbClr val="ddefff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O" sz="5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$250K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86" name="TextShape 2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Sales channels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43160" y="1747080"/>
            <a:ext cx="851472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Annual membership payments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5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057000"/>
            <a:ext cx="9143640" cy="8006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5000">
                <a:schemeClr val="bg1"/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436320" y="645120"/>
            <a:ext cx="8564040" cy="7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5000" spc="58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Marketing 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43160" y="1747080"/>
            <a:ext cx="851472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Word of mouth marketing to get users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With social influencers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s-CO" sz="3000" spc="58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With AdWords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42800" y="6265080"/>
            <a:ext cx="6743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CO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Schateen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5"/>
          <p:cNvSpPr/>
          <p:nvPr/>
        </p:nvSpPr>
        <p:spPr>
          <a:xfrm>
            <a:off x="0" y="6059880"/>
            <a:ext cx="91440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" name="Picture 8" descr=""/>
          <p:cNvPicPr/>
          <p:nvPr/>
        </p:nvPicPr>
        <p:blipFill>
          <a:blip r:embed="rId1"/>
          <a:stretch/>
        </p:blipFill>
        <p:spPr>
          <a:xfrm>
            <a:off x="8008200" y="6213240"/>
            <a:ext cx="507600" cy="50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2016-12-22T20:51:13Z</dcterms:created>
  <dc:creator>USUARIO</dc:creator>
  <dc:description/>
  <dc:language>es-CO</dc:language>
  <cp:lastModifiedBy/>
  <cp:lastPrinted>1970-01-01T00:00:00Z</cp:lastPrinted>
  <dcterms:modified xsi:type="dcterms:W3CDTF">2017-03-11T17:11:00Z</dcterms:modified>
  <cp:revision>4</cp:revision>
  <dc:subject/>
  <dc:title>
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