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94" r:id="rId2"/>
    <p:sldId id="364" r:id="rId3"/>
    <p:sldId id="262" r:id="rId4"/>
    <p:sldId id="393" r:id="rId5"/>
    <p:sldId id="263" r:id="rId6"/>
    <p:sldId id="266" r:id="rId7"/>
    <p:sldId id="267" r:id="rId8"/>
    <p:sldId id="326" r:id="rId9"/>
    <p:sldId id="335" r:id="rId10"/>
    <p:sldId id="336" r:id="rId11"/>
    <p:sldId id="373" r:id="rId12"/>
    <p:sldId id="337" r:id="rId13"/>
    <p:sldId id="268" r:id="rId14"/>
    <p:sldId id="314" r:id="rId15"/>
    <p:sldId id="371" r:id="rId16"/>
    <p:sldId id="297" r:id="rId17"/>
    <p:sldId id="381" r:id="rId18"/>
    <p:sldId id="312" r:id="rId19"/>
    <p:sldId id="369" r:id="rId20"/>
    <p:sldId id="298" r:id="rId21"/>
    <p:sldId id="275" r:id="rId22"/>
    <p:sldId id="299" r:id="rId23"/>
    <p:sldId id="382" r:id="rId24"/>
    <p:sldId id="317" r:id="rId25"/>
    <p:sldId id="319" r:id="rId26"/>
    <p:sldId id="276" r:id="rId27"/>
    <p:sldId id="300" r:id="rId28"/>
    <p:sldId id="396" r:id="rId29"/>
    <p:sldId id="383" r:id="rId30"/>
    <p:sldId id="278" r:id="rId31"/>
    <p:sldId id="361" r:id="rId32"/>
    <p:sldId id="347" r:id="rId33"/>
    <p:sldId id="348" r:id="rId34"/>
    <p:sldId id="279" r:id="rId35"/>
    <p:sldId id="320" r:id="rId36"/>
    <p:sldId id="280" r:id="rId37"/>
    <p:sldId id="321" r:id="rId38"/>
    <p:sldId id="282" r:id="rId39"/>
    <p:sldId id="324" r:id="rId40"/>
    <p:sldId id="358" r:id="rId41"/>
    <p:sldId id="385" r:id="rId42"/>
    <p:sldId id="384" r:id="rId43"/>
    <p:sldId id="287" r:id="rId44"/>
    <p:sldId id="372" r:id="rId45"/>
    <p:sldId id="303" r:id="rId46"/>
    <p:sldId id="363" r:id="rId47"/>
    <p:sldId id="401" r:id="rId48"/>
    <p:sldId id="386" r:id="rId49"/>
    <p:sldId id="286" r:id="rId50"/>
    <p:sldId id="288" r:id="rId51"/>
    <p:sldId id="290" r:id="rId52"/>
    <p:sldId id="387" r:id="rId53"/>
    <p:sldId id="307" r:id="rId54"/>
    <p:sldId id="291" r:id="rId55"/>
    <p:sldId id="296" r:id="rId56"/>
    <p:sldId id="325" r:id="rId57"/>
    <p:sldId id="388" r:id="rId58"/>
    <p:sldId id="340" r:id="rId59"/>
    <p:sldId id="341" r:id="rId60"/>
    <p:sldId id="342" r:id="rId61"/>
    <p:sldId id="357" r:id="rId62"/>
    <p:sldId id="39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90"/>
    <a:srgbClr val="FF99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3" autoAdjust="0"/>
    <p:restoredTop sz="98625" autoAdjust="0"/>
  </p:normalViewPr>
  <p:slideViewPr>
    <p:cSldViewPr>
      <p:cViewPr>
        <p:scale>
          <a:sx n="85" d="100"/>
          <a:sy n="85" d="100"/>
        </p:scale>
        <p:origin x="-960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"/>
    </p:cViewPr>
  </p:sorterViewPr>
  <p:notesViewPr>
    <p:cSldViewPr snapToGrid="0" snapToObjects="1">
      <p:cViewPr varScale="1">
        <p:scale>
          <a:sx n="42" d="100"/>
          <a:sy n="42" d="100"/>
        </p:scale>
        <p:origin x="-223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5F8E4-B9E6-2B4F-BFC1-EA81C899571B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5663-0004-3649-B9EC-01B1CEAF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5663-0004-3649-B9EC-01B1CEAF3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5663-0004-3649-B9EC-01B1CEAF3D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C807-6457-4BEB-82A4-E1CA54613503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flickr.com/photos/ajc1/467898805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/url?sa=i&amp;rct=j&amp;q=&amp;esrc=s&amp;source=images&amp;cd=&amp;docid=8p96WixZL2aK-M&amp;tbnid=tpgYh17CUlejiM:&amp;ved=0CAUQjRw&amp;url=http://www.uic.edu/classes/bios/bios100/lectures/dna.htm&amp;ei=yxwRUoD4EObtigKg8oCwBg&amp;bvm=bv.50768961,d.aWc&amp;psig=AFQjCNHxv_hQnxB0pO0Ka0CnAM_8t0B1jw&amp;ust=137693955926310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sciencefocus.com/qa/why-do-we-get-bore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4.googleusercontent.com/oSHlLbjaMkBSCU3-qQwSH8yuj27tHhKRkE0V17sNifpFEhMWKas9YmvXP-JpBQkXp3m1jhy6HRODvgAsM0UDy2jDLKI6AZF7ogXzCIrvWWivcLngV34xJDE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5.googleusercontent.com/LDTLn4qES_QLFKL6YJVE7q06STOG3elR_kcvA_B0gy08EoyCXXnUBtx4r3YkMw-mdyA5BGuwm3nzHhQY2o01nVNKY1-Pvu80ncjX1vkml1Wgh18_pL1uSYh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4.googleusercontent.com/c_rUk5aCnDcOf3jVvZhp1aubxam2kZ3fVQWQ0RyYx1pbTwxbjq118eYv56OwbGxIAtDPuVmbKE1a8odJsOcmsmbZ7kVjpIKifnBTS5jLuk6fp5-2lYXcEcZ-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www.afisha.ru/article/mihail-gelfand-biolo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3.googleusercontent.com/k_HqKeKz8AKnKV7YKgBcaqlbf7DzxPIS3NzoOp0Ur47VqnpH2hmeT9CCZl2QN-zJI8QbcP4uoEk0auaH3yVFn9l1qMz-lQppBT2qCPJprNu7camc_EcvzyK1" TargetMode="External"/><Relationship Id="rId7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fisha.ru/article/mihail-gelfand-biolog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keich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Where in a Genome Does DNA Replication Begin?</a:t>
            </a:r>
            <a:br>
              <a:rPr lang="en-US" sz="3200" b="1" dirty="0" smtClean="0"/>
            </a:br>
            <a:r>
              <a:rPr lang="en-US" sz="3200" i="1" dirty="0" smtClean="0">
                <a:solidFill>
                  <a:srgbClr val="0000FF"/>
                </a:solidFill>
              </a:rPr>
              <a:t>Algorithmic Warm-Up</a:t>
            </a:r>
            <a:endParaRPr lang="en-US" sz="3200" i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752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Phillip </a:t>
            </a:r>
            <a:r>
              <a:rPr lang="en-US" sz="2800" dirty="0" err="1" smtClean="0">
                <a:solidFill>
                  <a:schemeClr val="tx1"/>
                </a:solidFill>
              </a:rPr>
              <a:t>Compeau</a:t>
            </a:r>
            <a:r>
              <a:rPr lang="en-US" sz="2800" dirty="0" smtClean="0">
                <a:solidFill>
                  <a:schemeClr val="tx1"/>
                </a:solidFill>
              </a:rPr>
              <a:t> and Pavel Pevzner</a:t>
            </a:r>
          </a:p>
          <a:p>
            <a:r>
              <a:rPr lang="en-US" sz="2800" i="1" dirty="0" smtClean="0">
                <a:solidFill>
                  <a:schemeClr val="tx1"/>
                </a:solidFill>
              </a:rPr>
              <a:t>Bioinformatics Algorithms: an Active Learning Approach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©2013  </a:t>
            </a:r>
            <a:r>
              <a:rPr lang="en-US" sz="2000" dirty="0">
                <a:solidFill>
                  <a:schemeClr val="tx1"/>
                </a:solidFill>
              </a:rPr>
              <a:t>by Compeau and Pevzner. All rights reserved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" y="6324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H</a:t>
            </a:r>
            <a:r>
              <a:rPr lang="en-US" b="1" dirty="0" smtClean="0">
                <a:solidFill>
                  <a:srgbClr val="008000"/>
                </a:solidFill>
              </a:rPr>
              <a:t>E</a:t>
            </a:r>
            <a:r>
              <a:rPr lang="en-US" dirty="0" smtClean="0"/>
              <a:t>” is the </a:t>
            </a:r>
            <a:r>
              <a:rPr lang="en-US" dirty="0"/>
              <a:t>M</a:t>
            </a:r>
            <a:r>
              <a:rPr lang="en-US" dirty="0" smtClean="0"/>
              <a:t>ost Frequent English Word 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1"/>
            <a:ext cx="82296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100" dirty="0"/>
              <a:t> </a:t>
            </a:r>
            <a:endParaRPr lang="en-US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latin typeface="Courier New"/>
                <a:cs typeface="Courier New"/>
              </a:rPr>
              <a:t>53++!305))6*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26)4+.)4+)806*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!8`60))85;]8*:+*8!83(88)5*!;46(;88*96*?;8)*+(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5);5*!2:*+(;4956*2(5*4)8`8*;4069285);)6!8)4++;1(+9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081;8:8+1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!85;4)485!528806*81(+9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;(88;4(+?34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)4+;161;:188;+?;</a:t>
            </a:r>
          </a:p>
        </p:txBody>
      </p:sp>
    </p:spTree>
    <p:extLst>
      <p:ext uri="{BB962C8B-B14F-4D97-AF65-F5344CB8AC3E}">
        <p14:creationId xmlns:p14="http://schemas.microsoft.com/office/powerpoint/2010/main" val="1111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1"/>
            <a:ext cx="82296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100" dirty="0"/>
              <a:t> </a:t>
            </a:r>
            <a:endParaRPr lang="en-US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latin typeface="Courier New"/>
                <a:cs typeface="Courier New"/>
              </a:rPr>
              <a:t>53++!305))6*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26)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+.)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+)806*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!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`60))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5;]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*:+*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!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3(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dirty="0" smtClean="0">
                <a:latin typeface="Courier New"/>
                <a:cs typeface="Courier New"/>
              </a:rPr>
              <a:t>)5*!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6(T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dirty="0" smtClean="0">
                <a:latin typeface="Courier New"/>
                <a:cs typeface="Courier New"/>
              </a:rPr>
              <a:t>*96*?;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)*+(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5)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5*!2:*+(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956*2(5*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`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0692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5)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)6!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++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1(+9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+1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!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5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4)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5!52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88</a:t>
            </a:r>
            <a:r>
              <a:rPr lang="en-US" dirty="0" smtClean="0">
                <a:latin typeface="Courier New"/>
                <a:cs typeface="Courier New"/>
              </a:rPr>
              <a:t>06*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1(+9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(+?34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+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161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:1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+?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286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Could you Complete Decoding the Message?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Hidden Message Problem Revisited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3512403"/>
            <a:ext cx="5257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notion of “</a:t>
            </a:r>
            <a:r>
              <a:rPr lang="en-US" sz="2400" b="1" dirty="0" smtClean="0"/>
              <a:t>hidden message</a:t>
            </a:r>
            <a:r>
              <a:rPr lang="en-US" sz="2400" dirty="0" smtClean="0"/>
              <a:t>” is not precisely defined.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587240"/>
            <a:ext cx="5257800" cy="2215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Hint</a:t>
            </a:r>
            <a:r>
              <a:rPr lang="en-US" sz="2000" dirty="0" smtClean="0"/>
              <a:t>: </a:t>
            </a:r>
            <a:r>
              <a:rPr lang="en-US" sz="2000" dirty="0"/>
              <a:t>For </a:t>
            </a:r>
            <a:r>
              <a:rPr lang="en-US" sz="2000" dirty="0" smtClean="0"/>
              <a:t>various biological signals, </a:t>
            </a:r>
            <a:r>
              <a:rPr lang="en-US" sz="2000" dirty="0"/>
              <a:t>certain </a:t>
            </a:r>
            <a:r>
              <a:rPr lang="en-US" sz="2000" dirty="0" smtClean="0"/>
              <a:t>words  </a:t>
            </a:r>
            <a:r>
              <a:rPr lang="en-US" sz="2000" dirty="0"/>
              <a:t>appear surprisingly frequently in small regions of the </a:t>
            </a:r>
            <a:r>
              <a:rPr lang="en-US" sz="2000" dirty="0" smtClean="0"/>
              <a:t>genome. 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AATTT </a:t>
            </a:r>
            <a:r>
              <a:rPr lang="en-US" sz="2000" dirty="0" smtClean="0">
                <a:solidFill>
                  <a:schemeClr val="tx1"/>
                </a:solidFill>
              </a:rPr>
              <a:t>is a surprisingly frequent 5-mer in: 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sz="2000" dirty="0" smtClean="0"/>
              <a:t>ACA</a:t>
            </a:r>
            <a:r>
              <a:rPr lang="en-US" sz="2000" b="1" dirty="0" smtClean="0">
                <a:solidFill>
                  <a:srgbClr val="FF0000"/>
                </a:solidFill>
              </a:rPr>
              <a:t>AATTT</a:t>
            </a:r>
            <a:r>
              <a:rPr lang="en-US" sz="2000" dirty="0" smtClean="0"/>
              <a:t>GCAT</a:t>
            </a:r>
            <a:r>
              <a:rPr lang="en-US" sz="2000" b="1" dirty="0" smtClean="0">
                <a:solidFill>
                  <a:srgbClr val="FF0000"/>
                </a:solidFill>
              </a:rPr>
              <a:t>AATTT</a:t>
            </a:r>
            <a:r>
              <a:rPr lang="en-US" sz="2000" dirty="0" smtClean="0"/>
              <a:t>CGGGA</a:t>
            </a:r>
            <a:r>
              <a:rPr lang="en-US" sz="2000" b="1" dirty="0" smtClean="0">
                <a:solidFill>
                  <a:srgbClr val="FF0000"/>
                </a:solidFill>
              </a:rPr>
              <a:t>AATTT</a:t>
            </a:r>
            <a:r>
              <a:rPr lang="en-US" sz="2000" dirty="0" smtClean="0"/>
              <a:t>CCT</a:t>
            </a:r>
            <a:r>
              <a:rPr lang="en-US" dirty="0" smtClean="0"/>
              <a:t>                    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2915251" cy="19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loud Callout 7"/>
          <p:cNvSpPr/>
          <p:nvPr/>
        </p:nvSpPr>
        <p:spPr>
          <a:xfrm>
            <a:off x="533400" y="3657600"/>
            <a:ext cx="2971800" cy="11430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This is not a computational problem either!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447800"/>
            <a:ext cx="838200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Hidden Message Problem. </a:t>
            </a:r>
            <a:r>
              <a:rPr lang="en-US" sz="2800" dirty="0"/>
              <a:t>Finding a hidden message in a string. 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Input. </a:t>
            </a:r>
            <a:r>
              <a:rPr lang="en-US" sz="2800" dirty="0"/>
              <a:t>A </a:t>
            </a:r>
            <a:r>
              <a:rPr lang="en-US" sz="2800" dirty="0" smtClean="0"/>
              <a:t>string </a:t>
            </a:r>
            <a:r>
              <a:rPr lang="en-US" sz="2800" i="1" dirty="0" smtClean="0"/>
              <a:t>Text</a:t>
            </a:r>
            <a:r>
              <a:rPr lang="en-US" sz="2800" dirty="0" smtClean="0"/>
              <a:t> </a:t>
            </a:r>
            <a:r>
              <a:rPr lang="en-US" sz="2800" dirty="0"/>
              <a:t>(representing </a:t>
            </a:r>
            <a:r>
              <a:rPr lang="en-US" sz="2800" i="1" dirty="0" err="1" smtClean="0"/>
              <a:t>oriC</a:t>
            </a:r>
            <a:r>
              <a:rPr lang="en-US" sz="2800" dirty="0" smtClean="0"/>
              <a:t>). 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Output. </a:t>
            </a:r>
            <a:r>
              <a:rPr lang="en-US" sz="2800" dirty="0"/>
              <a:t>A hidden message in </a:t>
            </a:r>
            <a:r>
              <a:rPr lang="en-US" sz="2800" i="1" dirty="0" smtClean="0"/>
              <a:t>Text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Frequent Words Problem</a:t>
            </a:r>
            <a:endParaRPr lang="en-US" dirty="0"/>
          </a:p>
        </p:txBody>
      </p:sp>
      <p:pic>
        <p:nvPicPr>
          <p:cNvPr id="8" name="Picture 7" descr="notvery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318000"/>
            <a:ext cx="3467100" cy="2311400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990600" y="2743200"/>
            <a:ext cx="4114800" cy="168609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better, but where is the definition of “</a:t>
            </a:r>
            <a:r>
              <a:rPr lang="en-US" dirty="0"/>
              <a:t>a</a:t>
            </a:r>
            <a:r>
              <a:rPr lang="en-US" dirty="0" smtClean="0"/>
              <a:t> most frequent </a:t>
            </a:r>
            <a:r>
              <a:rPr lang="en-US" i="1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?”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Frequent Words 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084255"/>
            <a:ext cx="5105400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dirty="0" smtClean="0"/>
              <a:t>A </a:t>
            </a:r>
            <a:r>
              <a:rPr lang="en-US" sz="2000" i="1" dirty="0" smtClean="0"/>
              <a:t>k</a:t>
            </a:r>
            <a:r>
              <a:rPr lang="en-US" sz="2000" dirty="0" smtClean="0"/>
              <a:t>-</a:t>
            </a:r>
            <a:r>
              <a:rPr lang="en-US" sz="2000" dirty="0" err="1" smtClean="0"/>
              <a:t>mer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Pattern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00FF"/>
                </a:solidFill>
              </a:rPr>
              <a:t>most </a:t>
            </a:r>
            <a:r>
              <a:rPr lang="en-US" sz="2000" b="1" dirty="0" smtClean="0">
                <a:solidFill>
                  <a:srgbClr val="0000FF"/>
                </a:solidFill>
              </a:rPr>
              <a:t>frequent </a:t>
            </a:r>
            <a:r>
              <a:rPr lang="en-US" sz="2000" b="1" i="1" dirty="0" smtClean="0">
                <a:solidFill>
                  <a:srgbClr val="0000FF"/>
                </a:solidFill>
              </a:rPr>
              <a:t>k</a:t>
            </a:r>
            <a:r>
              <a:rPr lang="en-US" sz="2000" b="1" dirty="0" smtClean="0">
                <a:solidFill>
                  <a:srgbClr val="0000FF"/>
                </a:solidFill>
              </a:rPr>
              <a:t>-</a:t>
            </a:r>
            <a:r>
              <a:rPr lang="en-US" sz="2000" b="1" dirty="0" err="1" smtClean="0">
                <a:solidFill>
                  <a:srgbClr val="0000FF"/>
                </a:solidFill>
              </a:rPr>
              <a:t>mer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in a text if no other </a:t>
            </a:r>
            <a:r>
              <a:rPr lang="en-US" sz="2000" i="1" dirty="0" smtClean="0"/>
              <a:t>k</a:t>
            </a:r>
            <a:r>
              <a:rPr lang="en-US" sz="2000" dirty="0" smtClean="0"/>
              <a:t>-</a:t>
            </a:r>
            <a:r>
              <a:rPr lang="en-US" sz="2000" dirty="0" err="1" smtClean="0"/>
              <a:t>mer</a:t>
            </a:r>
            <a:r>
              <a:rPr lang="en-US" sz="2000" dirty="0" smtClean="0"/>
              <a:t> is more frequent than </a:t>
            </a:r>
            <a:r>
              <a:rPr lang="en-US" sz="2000" i="1" dirty="0" smtClean="0"/>
              <a:t>Pattern. </a:t>
            </a:r>
          </a:p>
          <a:p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dirty="0" smtClean="0"/>
              <a:t>most frequent </a:t>
            </a:r>
            <a:r>
              <a:rPr lang="en-US" sz="2000" dirty="0"/>
              <a:t>5-mer </a:t>
            </a:r>
            <a:r>
              <a:rPr lang="en-US" sz="2000" dirty="0" smtClean="0"/>
              <a:t>in:    	      	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latin typeface="Courier New"/>
                <a:cs typeface="Courier New"/>
              </a:rPr>
              <a:t>ACA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 smtClean="0">
                <a:latin typeface="Courier New"/>
                <a:cs typeface="Courier New"/>
              </a:rPr>
              <a:t>GCAT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 smtClean="0">
                <a:latin typeface="Courier New"/>
                <a:cs typeface="Courier New"/>
              </a:rPr>
              <a:t>CGGGA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 smtClean="0">
                <a:latin typeface="Courier New"/>
                <a:cs typeface="Courier New"/>
              </a:rPr>
              <a:t>CCT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4800" y="5715000"/>
            <a:ext cx="342900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Son Pham, Ph.D., </a:t>
            </a:r>
            <a:r>
              <a:rPr lang="en-US" sz="1600" dirty="0" smtClean="0"/>
              <a:t>kindly gave us  permission to use his photographs and greatly helped with preparing this presentation. </a:t>
            </a:r>
            <a:r>
              <a:rPr lang="en-US" sz="1600" b="1" dirty="0" smtClean="0">
                <a:solidFill>
                  <a:srgbClr val="FF0000"/>
                </a:solidFill>
              </a:rPr>
              <a:t>Thank you Son!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mi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200400"/>
            <a:ext cx="34290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the Frequent Words Problem Make Sense to Biologists?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984480"/>
            <a:ext cx="876300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Replication is performed by </a:t>
            </a:r>
            <a:r>
              <a:rPr lang="en-US" sz="2400" b="1" dirty="0" smtClean="0"/>
              <a:t>DNA polymerase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the initiation of </a:t>
            </a:r>
            <a:r>
              <a:rPr lang="en-US" sz="2400" dirty="0" smtClean="0"/>
              <a:t>replication is </a:t>
            </a:r>
            <a:r>
              <a:rPr lang="en-US" sz="2400" dirty="0" smtClean="0"/>
              <a:t>mediated by a protein called </a:t>
            </a:r>
            <a:r>
              <a:rPr lang="en-US" sz="2400" b="1" i="1" dirty="0" err="1" smtClean="0">
                <a:solidFill>
                  <a:srgbClr val="3366FF"/>
                </a:solidFill>
              </a:rPr>
              <a:t>DnaA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i="1" dirty="0" err="1" smtClean="0"/>
              <a:t>DnaA</a:t>
            </a:r>
            <a:r>
              <a:rPr lang="en-US" sz="2400" dirty="0" smtClean="0"/>
              <a:t> binds </a:t>
            </a:r>
            <a:r>
              <a:rPr lang="en-US" sz="2400" dirty="0"/>
              <a:t>to </a:t>
            </a:r>
            <a:r>
              <a:rPr lang="en-US" sz="2400" dirty="0" smtClean="0"/>
              <a:t>short (typically 9 </a:t>
            </a:r>
            <a:r>
              <a:rPr lang="en-US" sz="2400" dirty="0" smtClean="0"/>
              <a:t>nucleotides long</a:t>
            </a:r>
            <a:r>
              <a:rPr lang="en-US" sz="2400" dirty="0" smtClean="0"/>
              <a:t>) segments </a:t>
            </a:r>
            <a:r>
              <a:rPr lang="en-US" sz="2400" dirty="0"/>
              <a:t>within </a:t>
            </a:r>
            <a:r>
              <a:rPr lang="en-US" sz="2400" dirty="0" smtClean="0"/>
              <a:t>the replication </a:t>
            </a:r>
            <a:r>
              <a:rPr lang="en-US" sz="2400" dirty="0" smtClean="0"/>
              <a:t>origin known </a:t>
            </a:r>
            <a:r>
              <a:rPr lang="en-US" sz="2400" dirty="0"/>
              <a:t>as a </a:t>
            </a:r>
            <a:r>
              <a:rPr lang="en-US" sz="2400" b="1" i="1" dirty="0" err="1">
                <a:solidFill>
                  <a:srgbClr val="3366FF"/>
                </a:solidFill>
              </a:rPr>
              <a:t>DnaA</a:t>
            </a:r>
            <a:r>
              <a:rPr lang="en-US" sz="2400" b="1" dirty="0">
                <a:solidFill>
                  <a:srgbClr val="3366FF"/>
                </a:solidFill>
              </a:rPr>
              <a:t> box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i="1" dirty="0" err="1" smtClean="0"/>
              <a:t>DnaA</a:t>
            </a:r>
            <a:r>
              <a:rPr lang="en-US" sz="2400" dirty="0" smtClean="0"/>
              <a:t> </a:t>
            </a:r>
            <a:r>
              <a:rPr lang="en-US" sz="2400" dirty="0"/>
              <a:t>box </a:t>
            </a:r>
            <a:r>
              <a:rPr lang="en-US" sz="2400" dirty="0" smtClean="0"/>
              <a:t>is a </a:t>
            </a:r>
            <a:r>
              <a:rPr lang="en-US" sz="2400" dirty="0"/>
              <a:t>hidden message </a:t>
            </a:r>
            <a:r>
              <a:rPr lang="en-US" sz="2400" dirty="0" smtClean="0"/>
              <a:t>telling </a:t>
            </a:r>
            <a:r>
              <a:rPr lang="en-US" sz="2400" i="1" dirty="0" err="1"/>
              <a:t>DnaA</a:t>
            </a:r>
            <a:r>
              <a:rPr lang="en-US" sz="2400" dirty="0"/>
              <a:t>: “</a:t>
            </a:r>
            <a:r>
              <a:rPr lang="en-US" sz="2400" b="1" dirty="0"/>
              <a:t>bind here!</a:t>
            </a:r>
            <a:r>
              <a:rPr lang="en-US" sz="2400" dirty="0" smtClean="0"/>
              <a:t>”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DnaA</a:t>
            </a:r>
            <a:r>
              <a:rPr lang="en-US" sz="2400" i="1" dirty="0" smtClean="0"/>
              <a:t> </a:t>
            </a:r>
            <a:r>
              <a:rPr lang="en-US" sz="2400" dirty="0" smtClean="0"/>
              <a:t>wants to see multiple </a:t>
            </a:r>
            <a:r>
              <a:rPr lang="en-US" sz="2400" i="1" dirty="0" err="1" smtClean="0"/>
              <a:t>DnaA</a:t>
            </a:r>
            <a:r>
              <a:rPr lang="en-US" sz="2400" i="1" dirty="0" smtClean="0"/>
              <a:t> </a:t>
            </a:r>
            <a:r>
              <a:rPr lang="en-US" sz="2400" dirty="0" smtClean="0"/>
              <a:t>boxes.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1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Runtime of Your Algorithm?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4146" y="3200400"/>
            <a:ext cx="42596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0000FF"/>
                </a:solidFill>
              </a:rPr>
              <a:t>|</a:t>
            </a:r>
            <a:r>
              <a:rPr lang="en-US" sz="3200" b="1" i="1" dirty="0" smtClean="0">
                <a:solidFill>
                  <a:srgbClr val="0000FF"/>
                </a:solidFill>
              </a:rPr>
              <a:t>Text</a:t>
            </a:r>
            <a:r>
              <a:rPr lang="en-US" sz="3200" b="1" dirty="0">
                <a:solidFill>
                  <a:srgbClr val="0000FF"/>
                </a:solidFill>
              </a:rPr>
              <a:t>|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2</a:t>
            </a:r>
            <a:r>
              <a:rPr lang="en-US" sz="3200" b="1" dirty="0">
                <a:solidFill>
                  <a:srgbClr val="0000FF"/>
                </a:solidFill>
              </a:rPr>
              <a:t>∙</a:t>
            </a:r>
            <a:r>
              <a:rPr lang="en-US" sz="3200" b="1" i="1" dirty="0" smtClean="0">
                <a:solidFill>
                  <a:srgbClr val="0000FF"/>
                </a:solidFill>
              </a:rPr>
              <a:t>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4</a:t>
            </a:r>
            <a:r>
              <a:rPr lang="en-US" sz="3200" b="1" i="1" baseline="30000" dirty="0" smtClean="0"/>
              <a:t>k</a:t>
            </a:r>
            <a:r>
              <a:rPr lang="en-US" sz="3200" b="1" i="1" dirty="0" smtClean="0"/>
              <a:t>+</a:t>
            </a:r>
            <a:r>
              <a:rPr lang="en-US" sz="3200" b="1" dirty="0" smtClean="0"/>
              <a:t>|</a:t>
            </a:r>
            <a:r>
              <a:rPr lang="en-US" sz="3200" b="1" i="1" dirty="0" smtClean="0"/>
              <a:t>Text</a:t>
            </a:r>
            <a:r>
              <a:rPr lang="en-US" sz="3200" b="1" dirty="0" smtClean="0"/>
              <a:t>|</a:t>
            </a:r>
            <a:r>
              <a:rPr lang="en-US" sz="3200" b="1" i="1" dirty="0" smtClean="0"/>
              <a:t>∙k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|</a:t>
            </a:r>
            <a:r>
              <a:rPr lang="en-US" sz="3200" b="1" i="1" dirty="0" smtClean="0"/>
              <a:t>Text</a:t>
            </a:r>
            <a:r>
              <a:rPr lang="en-US" sz="3200" b="1" dirty="0"/>
              <a:t>|</a:t>
            </a:r>
            <a:r>
              <a:rPr lang="en-US" sz="3200" b="1" i="1" dirty="0" smtClean="0"/>
              <a:t>∙</a:t>
            </a:r>
            <a:r>
              <a:rPr lang="en-US" sz="3200" b="1" i="1" dirty="0" err="1" smtClean="0"/>
              <a:t>k∙</a:t>
            </a:r>
            <a:r>
              <a:rPr lang="en-US" sz="3200" b="1" dirty="0" err="1" smtClean="0"/>
              <a:t>log</a:t>
            </a:r>
            <a:r>
              <a:rPr lang="en-US" sz="3200" b="1" dirty="0" smtClean="0"/>
              <a:t>(|</a:t>
            </a:r>
            <a:r>
              <a:rPr lang="en-US" sz="3200" b="1" i="1" dirty="0" smtClean="0"/>
              <a:t>Text</a:t>
            </a:r>
            <a:r>
              <a:rPr lang="en-US" sz="3200" b="1" dirty="0" smtClean="0"/>
              <a:t>|)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|</a:t>
            </a:r>
            <a:r>
              <a:rPr lang="en-US" sz="3200" b="1" i="1" dirty="0">
                <a:solidFill>
                  <a:srgbClr val="FF0000"/>
                </a:solidFill>
              </a:rPr>
              <a:t>Text</a:t>
            </a:r>
            <a:r>
              <a:rPr lang="en-US" sz="3200" b="1" dirty="0">
                <a:solidFill>
                  <a:srgbClr val="FF0000"/>
                </a:solidFill>
              </a:rPr>
              <a:t>| </a:t>
            </a:r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3784" y="35052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???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569803"/>
            <a:ext cx="8721489" cy="120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You will later see how a </a:t>
            </a:r>
            <a:r>
              <a:rPr lang="en-US" sz="2400" b="1" dirty="0" smtClean="0">
                <a:solidFill>
                  <a:srgbClr val="0000FF"/>
                </a:solidFill>
              </a:rPr>
              <a:t>naive and slow </a:t>
            </a:r>
            <a:r>
              <a:rPr lang="en-US" sz="2400" dirty="0" smtClean="0"/>
              <a:t>algorithm with</a:t>
            </a:r>
            <a:r>
              <a:rPr lang="en-US" sz="2400" b="1" dirty="0" smtClean="0">
                <a:solidFill>
                  <a:srgbClr val="0000FF"/>
                </a:solidFill>
              </a:rPr>
              <a:t>|</a:t>
            </a:r>
            <a:r>
              <a:rPr lang="en-US" sz="2400" b="1" i="1" dirty="0" smtClean="0">
                <a:solidFill>
                  <a:srgbClr val="0000FF"/>
                </a:solidFill>
              </a:rPr>
              <a:t>Text</a:t>
            </a:r>
            <a:r>
              <a:rPr lang="en-US" sz="2400" b="1" dirty="0" smtClean="0">
                <a:solidFill>
                  <a:srgbClr val="0000FF"/>
                </a:solidFill>
              </a:rPr>
              <a:t>|</a:t>
            </a:r>
            <a:r>
              <a:rPr lang="en-US" sz="2400" b="1" i="1" baseline="30000" dirty="0" smtClean="0">
                <a:solidFill>
                  <a:srgbClr val="0000FF"/>
                </a:solidFill>
              </a:rPr>
              <a:t>2</a:t>
            </a:r>
            <a:r>
              <a:rPr lang="en-US" sz="2400" b="1" i="1" dirty="0">
                <a:solidFill>
                  <a:srgbClr val="0000FF"/>
                </a:solidFill>
              </a:rPr>
              <a:t>∙</a:t>
            </a:r>
            <a:r>
              <a:rPr lang="en-US" sz="2400" b="1" i="1" dirty="0" smtClean="0">
                <a:solidFill>
                  <a:srgbClr val="0000FF"/>
                </a:solidFill>
              </a:rPr>
              <a:t>k </a:t>
            </a:r>
            <a:r>
              <a:rPr lang="en-US" sz="2400" dirty="0" smtClean="0"/>
              <a:t>runtime can be turned into a </a:t>
            </a:r>
            <a:r>
              <a:rPr lang="en-US" sz="2400" b="1" dirty="0" smtClean="0">
                <a:solidFill>
                  <a:srgbClr val="FF0000"/>
                </a:solidFill>
              </a:rPr>
              <a:t>fast</a:t>
            </a:r>
            <a:r>
              <a:rPr lang="en-US" sz="2400" b="1" dirty="0" smtClean="0"/>
              <a:t> </a:t>
            </a:r>
            <a:r>
              <a:rPr lang="en-US" sz="2400" dirty="0" smtClean="0"/>
              <a:t>algorithm with </a:t>
            </a:r>
            <a:r>
              <a:rPr lang="en-US" sz="2400" b="1" dirty="0" smtClean="0">
                <a:solidFill>
                  <a:srgbClr val="FF0000"/>
                </a:solidFill>
              </a:rPr>
              <a:t>|</a:t>
            </a:r>
            <a:r>
              <a:rPr lang="en-US" sz="2400" b="1" i="1" dirty="0" smtClean="0">
                <a:solidFill>
                  <a:srgbClr val="FF0000"/>
                </a:solidFill>
              </a:rPr>
              <a:t>Text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|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runtime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b="1" dirty="0"/>
              <a:t>|</a:t>
            </a:r>
            <a:r>
              <a:rPr lang="en-US" sz="2400" b="1" i="1" dirty="0"/>
              <a:t>Text</a:t>
            </a:r>
            <a:r>
              <a:rPr lang="en-US" sz="2400" b="1" dirty="0" smtClean="0"/>
              <a:t>| </a:t>
            </a:r>
            <a:r>
              <a:rPr lang="en-US" sz="2400" dirty="0" smtClean="0"/>
              <a:t>stands for the length of string </a:t>
            </a:r>
            <a:r>
              <a:rPr lang="en-US" sz="2400" b="1" i="1" dirty="0" smtClean="0"/>
              <a:t>Text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/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Some </a:t>
            </a:r>
            <a:r>
              <a:rPr lang="en-US" sz="2200" b="1" dirty="0">
                <a:solidFill>
                  <a:srgbClr val="0000FF"/>
                </a:solidFill>
              </a:rPr>
              <a:t>Hidden Messages are More Surprising than </a:t>
            </a:r>
            <a:r>
              <a:rPr lang="en-US" sz="2200" b="1" dirty="0" smtClean="0">
                <a:solidFill>
                  <a:srgbClr val="0000FF"/>
                </a:solidFill>
              </a:rPr>
              <a:t>Others 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Clumps of Hidden Messages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7F7F7F"/>
                </a:solidFill>
              </a:rPr>
              <a:t>From </a:t>
            </a:r>
            <a:r>
              <a:rPr lang="en-US" sz="2200" b="1" dirty="0">
                <a:solidFill>
                  <a:srgbClr val="7F7F7F"/>
                </a:solidFill>
              </a:rPr>
              <a:t>a Biological Insight toward an Algorithm for Finding Replication Origin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Asymmetry of Replication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 smtClean="0">
                <a:solidFill>
                  <a:srgbClr val="7F7F7F"/>
                </a:solidFill>
              </a:rPr>
              <a:t>assymetry</a:t>
            </a:r>
            <a:r>
              <a:rPr lang="en-US" sz="2200" dirty="0" smtClean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</a:t>
            </a:r>
            <a:r>
              <a:rPr lang="en-US" sz="2200" dirty="0" smtClean="0">
                <a:solidFill>
                  <a:srgbClr val="7F7F7F"/>
                </a:solidFill>
              </a:rPr>
              <a:t>Diagrams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994680"/>
            <a:ext cx="8534400" cy="20574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atgatcaacgtaagcttctaagcatgatcaaggtgctcacacagtttatccacaacctgagtggatgacatcaagataggtcgttgtatctccttcctctcgtactctcatgaccacggaaagatgatcaagagaggatgatttcttggccatatcgcaatgaatacttgtgacttgtgcttccaattgacatcttcagcgccatattgcgctggccaaggtgacggagcgggattacgaaagcatgatcatggctgttgttctgtttatcttgttttgactgagacttgttaggatagacggtttttcatcactgactagccaaagccttactctgcctgacatcgaccgtaaattgataatgaatttacatgcttccgcgacgatttacctcttgatcatcgatccgattgaagatcttcaattgttaattctcttgcctcgactcatagccatgatgagctcttgatcatgtttccttaaccctctattttttacggaagaatgatcaagctgctgctcttgatcatcgtttc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oriC</a:t>
            </a:r>
            <a:r>
              <a:rPr lang="en-US" dirty="0" smtClean="0"/>
              <a:t> of </a:t>
            </a:r>
            <a:r>
              <a:rPr lang="en-US" i="1" dirty="0" smtClean="0"/>
              <a:t>Vibrio </a:t>
            </a:r>
            <a:r>
              <a:rPr lang="en-US" i="1" dirty="0" err="1" smtClean="0"/>
              <a:t>cholerae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91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 smtClean="0"/>
              <a:t>Too Many Frequent Words – Which One is a Hidden Message?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86106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Most frequent 9-mers in this </a:t>
            </a:r>
            <a:r>
              <a:rPr lang="en-US" sz="2400" i="1" dirty="0" err="1"/>
              <a:t>oriC</a:t>
            </a:r>
            <a:r>
              <a:rPr lang="en-US" sz="2400" dirty="0"/>
              <a:t> </a:t>
            </a:r>
            <a:r>
              <a:rPr lang="en-US" sz="2400" dirty="0" smtClean="0"/>
              <a:t>(all appear 3 times): 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ourier New"/>
                <a:cs typeface="Courier New"/>
              </a:rPr>
              <a:t>ATGATCAAG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CTTGATCAT</a:t>
            </a:r>
            <a:r>
              <a:rPr lang="en-US" sz="2400" dirty="0" smtClean="0"/>
              <a:t>, </a:t>
            </a:r>
            <a:r>
              <a:rPr lang="en-US" sz="2400" b="1" dirty="0" smtClean="0">
                <a:latin typeface="Courier New"/>
                <a:cs typeface="Courier New"/>
              </a:rPr>
              <a:t>TCTTGGATCA</a:t>
            </a:r>
            <a:r>
              <a:rPr lang="en-US" sz="2400" dirty="0" smtClean="0"/>
              <a:t>, </a:t>
            </a:r>
            <a:r>
              <a:rPr lang="en-US" sz="2400" b="1" dirty="0" smtClean="0">
                <a:latin typeface="Courier New"/>
                <a:cs typeface="Courier New"/>
              </a:rPr>
              <a:t>CTCTTGATC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607440"/>
            <a:ext cx="86106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s it </a:t>
            </a:r>
            <a:r>
              <a:rPr lang="en-US" sz="2400" b="1" dirty="0" smtClean="0">
                <a:solidFill>
                  <a:schemeClr val="tx1"/>
                </a:solidFill>
              </a:rPr>
              <a:t>STATISTICALLY</a:t>
            </a:r>
            <a:r>
              <a:rPr lang="en-US" sz="2400" dirty="0" smtClean="0">
                <a:solidFill>
                  <a:schemeClr val="tx1"/>
                </a:solidFill>
              </a:rPr>
              <a:t> surprising to find a 9-mer appearing </a:t>
            </a:r>
            <a:r>
              <a:rPr lang="en-US" sz="2400" b="1" dirty="0" smtClean="0">
                <a:solidFill>
                  <a:schemeClr val="tx1"/>
                </a:solidFill>
              </a:rPr>
              <a:t>3 or more </a:t>
            </a:r>
            <a:r>
              <a:rPr lang="en-US" sz="2400" dirty="0" smtClean="0">
                <a:solidFill>
                  <a:schemeClr val="tx1"/>
                </a:solidFill>
              </a:rPr>
              <a:t>times within ≈ 500 nucleotides?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994680"/>
            <a:ext cx="8534400" cy="20574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atcaatgatcaacgtaagcttctaagc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gtgctcacacagtttatccacaacctgagtggatgacatcaagataggtcgttgtatctccttcctctcgtactctcatgaccacggaaag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agaggatgatttcttggccatatcgcaatgaatacttgtgacttgtgcttccaattgacatcttcagcgccatattgcgctggccaaggtgacggagcgggattacgaaagcatgatcatggctgttgttctgtttatcttgttttgactgagacttgttaggatagacggtttttcatcactgactagccaaagccttactctgcctgacatcgaccgtaaattgataatgaatttacatgcttccgcgacgatttacct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cgatccgattgaagatcttcaattgttaattctcttgcctcgactcatagccatgatgagct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gtttccttaaccctctattttttacggaaga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8245" y="1676400"/>
            <a:ext cx="6615109" cy="3342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Before a C</a:t>
            </a:r>
            <a:r>
              <a:rPr lang="en-US" sz="3600" dirty="0" smtClean="0"/>
              <a:t>ell </a:t>
            </a:r>
            <a:r>
              <a:rPr lang="en-US" sz="3600" dirty="0"/>
              <a:t>D</a:t>
            </a:r>
            <a:r>
              <a:rPr lang="en-US" sz="3600" dirty="0" smtClean="0"/>
              <a:t>ivides</a:t>
            </a:r>
            <a:r>
              <a:rPr lang="en-US" sz="3600" dirty="0"/>
              <a:t>, it M</a:t>
            </a:r>
            <a:r>
              <a:rPr lang="en-US" sz="3600" dirty="0" smtClean="0"/>
              <a:t>ust </a:t>
            </a:r>
            <a:r>
              <a:rPr lang="en-US" sz="3600" dirty="0"/>
              <a:t>R</a:t>
            </a:r>
            <a:r>
              <a:rPr lang="en-US" sz="3600" dirty="0" smtClean="0"/>
              <a:t>eplicate </a:t>
            </a:r>
            <a:r>
              <a:rPr lang="en-US" sz="3600" dirty="0"/>
              <a:t>its </a:t>
            </a:r>
            <a:r>
              <a:rPr lang="en-US" sz="3600" dirty="0" smtClean="0"/>
              <a:t>Genome</a:t>
            </a:r>
            <a:r>
              <a:rPr lang="en-US" sz="3600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76800" y="27432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27432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Hidden Message Found!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191000"/>
            <a:ext cx="8534400" cy="15636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ATGATCAAG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|||||||||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are </a:t>
            </a:r>
            <a:r>
              <a:rPr lang="en-US" sz="2400" b="1" dirty="0"/>
              <a:t>reverse </a:t>
            </a:r>
            <a:r>
              <a:rPr lang="en-US" sz="2400" b="1" dirty="0" smtClean="0"/>
              <a:t>complements</a:t>
            </a:r>
            <a:r>
              <a:rPr lang="en-US" sz="2400" dirty="0" smtClean="0"/>
              <a:t> and </a:t>
            </a:r>
            <a:r>
              <a:rPr lang="en-US" sz="2400" dirty="0"/>
              <a:t>likely </a:t>
            </a:r>
            <a:r>
              <a:rPr lang="en-US" sz="2400" b="1" i="1" dirty="0" err="1">
                <a:solidFill>
                  <a:srgbClr val="0000FF"/>
                </a:solidFill>
              </a:rPr>
              <a:t>DnaA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boxes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TACTAGTTC 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  <a:cs typeface="Courier New" pitchFamily="49" charset="0"/>
              </a:rPr>
              <a:t>DnaA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 does not care what strand to bind to)                                                              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919443"/>
            <a:ext cx="8534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It is </a:t>
            </a:r>
            <a:r>
              <a:rPr lang="en-US" sz="2400" b="1" dirty="0" smtClean="0"/>
              <a:t>VERY SURPRISING </a:t>
            </a:r>
            <a:r>
              <a:rPr lang="en-US" sz="2400" dirty="0" smtClean="0"/>
              <a:t>to find a 9-mer appearing </a:t>
            </a:r>
            <a:r>
              <a:rPr lang="en-US" sz="2400" b="1" dirty="0" smtClean="0"/>
              <a:t>6 or more </a:t>
            </a:r>
            <a:r>
              <a:rPr lang="en-US" sz="2400" dirty="0" smtClean="0"/>
              <a:t> times (counting reverse complements) within a short ≈ 500 nucleotides. </a:t>
            </a: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994680"/>
            <a:ext cx="8534400" cy="20574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atcaatgatcaacgtaagcttctaagc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gtgctcacacagtttatccacaacctgagtggatgacatcaagataggtcgttgtatctccttcctctcgtactctcatgaccacggaaag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agaggatgatttcttggccatatcgcaatgaatacttgtgacttgtgcttccaattgacatcttcagcgccatattgcgctggccaaggtgacggagcgggattacgaaagcatgatcatggctgttgttctgtttatcttgttttgactgagacttgttaggatagacggtttttcatcactgactagccaaagccttactctgcctgacatcgaccgtaaattgataatgaatttacatgcttccgcgacgatttacct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cgatccgattgaagatcttcaattgttaattctcttgcctcgactcatagccatgatgagct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gtttccttaaccctctattttttacggaaga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1000" y="4211445"/>
            <a:ext cx="1673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1000" y="5410200"/>
            <a:ext cx="160020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6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28600"/>
            <a:ext cx="8267700" cy="1143000"/>
          </a:xfrm>
          <a:effectLst/>
        </p:spPr>
        <p:txBody>
          <a:bodyPr>
            <a:noAutofit/>
          </a:bodyPr>
          <a:lstStyle/>
          <a:p>
            <a:r>
              <a:rPr lang="en-US" sz="3600" dirty="0" smtClean="0"/>
              <a:t>Can we Now Find Hidden Messages in </a:t>
            </a:r>
            <a:r>
              <a:rPr lang="en-US" sz="3600" i="1" dirty="0" err="1" smtClean="0"/>
              <a:t>Thermotoga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petrophila</a:t>
            </a:r>
            <a:r>
              <a:rPr lang="en-US" sz="3600" i="1" dirty="0" smtClean="0"/>
              <a:t>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48920"/>
            <a:ext cx="83058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single occurrence of 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cs typeface="Courier New"/>
              </a:rPr>
              <a:t>ATGATCAAG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CTTGATCAT</a:t>
            </a:r>
            <a:r>
              <a:rPr lang="en-US" sz="2400" b="1" dirty="0" smtClean="0"/>
              <a:t> </a:t>
            </a:r>
            <a:r>
              <a:rPr lang="en-US" sz="2400" dirty="0" smtClean="0"/>
              <a:t>from </a:t>
            </a:r>
            <a:r>
              <a:rPr lang="en-US" sz="2400" i="1" dirty="0" smtClean="0"/>
              <a:t>Vibrio </a:t>
            </a:r>
            <a:r>
              <a:rPr lang="en-US" sz="2400" i="1" dirty="0" err="1" smtClean="0"/>
              <a:t>Cholerae</a:t>
            </a:r>
            <a:r>
              <a:rPr lang="en-US" sz="2400" dirty="0" smtClean="0"/>
              <a:t>!!!</a:t>
            </a:r>
            <a:endParaRPr lang="en-US" sz="2400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5002240"/>
            <a:ext cx="8305800" cy="1107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Applying the Frequent Words Problem to this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replication origin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AACCTACCA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ACCTACCAC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GGTAGGTTT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TGGTAGGTT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AAACCTACC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CCTACCACC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50600"/>
            <a:ext cx="906780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Different genomes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different hidden messages (</a:t>
            </a:r>
            <a:r>
              <a:rPr lang="en-US" sz="2400" b="1" i="1" dirty="0" err="1" smtClean="0">
                <a:solidFill>
                  <a:srgbClr val="3366FF"/>
                </a:solidFill>
              </a:rPr>
              <a:t>DnaA</a:t>
            </a:r>
            <a:r>
              <a:rPr lang="en-US" sz="2400" b="1" dirty="0" smtClean="0">
                <a:solidFill>
                  <a:srgbClr val="3366FF"/>
                </a:solidFill>
              </a:rPr>
              <a:t> boxes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4098" name="Picture 2" descr="http://farm2.staticflickr.com/1297/4678988058_95a05ebd5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50" y="347750"/>
            <a:ext cx="1023850" cy="10238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2860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actctatacctcctttttgtcgaatttgtgtgatttatagagaaaatcttattaactgaaactaaaatggtaggtttggtggtaggttttgtgtacattttgtagtatctgatttttaattacataccgtatattgtattaaattgacgaacaattgcatggaattgaatatatgcaaaacaaacctaccaccaaactctgtattgaccattttaggacaacttcagggtggtaggtttctgaagctctcatcaatagactattttagtctttacaaacaatattaccgttcagattcaagattctacaacgctgttttaatgggcgttgcagaaaacttaccacctaaaatccagtatccaagccgatttcagagaaacctaccacttacctaccacttacctaccacccgggtggtaagttgcagacattattaaaaacctcatcagaagcttgttcaaaaatttcaatactcgaaacctaccacctgcgtcccctattatttactactactaataatagcagtataattgatctgaaaagaggtggtaaaaaa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772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3886200"/>
            <a:ext cx="83058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ngla Sangam MN"/>
              <a:ea typeface="Times New Roman" pitchFamily="18" charset="0"/>
              <a:cs typeface="Bangla Sangam MN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ngla Sangam MN"/>
                <a:ea typeface="Times New Roman" pitchFamily="18" charset="0"/>
                <a:cs typeface="Bangla Sangam MN"/>
              </a:rPr>
              <a:t>Ori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ngla Sangam MN"/>
                <a:ea typeface="Times New Roman" pitchFamily="18" charset="0"/>
                <a:cs typeface="Bangla Sangam MN"/>
              </a:rPr>
              <a:t>-Finder</a:t>
            </a:r>
            <a:r>
              <a:rPr lang="en-US" sz="2400" dirty="0">
                <a:solidFill>
                  <a:schemeClr val="tx1"/>
                </a:solidFill>
                <a:latin typeface="Bangla Sangam MN"/>
                <a:ea typeface="Times New Roman" pitchFamily="18" charset="0"/>
                <a:cs typeface="Bangla Sangam MN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software confirms 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CCTACCACC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||||||||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are candidate hidden messages.  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GGATGGTGG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228600"/>
            <a:ext cx="89154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Hidden Messages in </a:t>
            </a:r>
            <a:r>
              <a:rPr lang="en-US" sz="3600" i="1" dirty="0" err="1" smtClean="0"/>
              <a:t>Thermotoga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petrophila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305800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We learned how to find hidden messages </a:t>
            </a:r>
            <a:r>
              <a:rPr lang="en-US" sz="2200" b="1" dirty="0" smtClean="0">
                <a:solidFill>
                  <a:schemeClr val="tx1"/>
                </a:solidFill>
              </a:rPr>
              <a:t>IF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i="1" dirty="0" err="1" smtClean="0">
                <a:solidFill>
                  <a:schemeClr val="tx1"/>
                </a:solidFill>
              </a:rPr>
              <a:t>oriC</a:t>
            </a:r>
            <a:r>
              <a:rPr lang="en-US" sz="2200" b="1" dirty="0" smtClean="0"/>
              <a:t> </a:t>
            </a:r>
            <a:r>
              <a:rPr lang="en-US" sz="2200" b="1" dirty="0"/>
              <a:t>i</a:t>
            </a:r>
            <a:r>
              <a:rPr lang="en-US" sz="2200" b="1" dirty="0" smtClean="0"/>
              <a:t>s given. </a:t>
            </a:r>
            <a:r>
              <a:rPr lang="en-US" sz="2200" dirty="0" smtClean="0"/>
              <a:t>But we have no clue </a:t>
            </a:r>
            <a:r>
              <a:rPr lang="en-US" sz="2200" b="1" dirty="0" smtClean="0">
                <a:solidFill>
                  <a:srgbClr val="000000"/>
                </a:solidFill>
              </a:rPr>
              <a:t>WHERE </a:t>
            </a:r>
            <a:r>
              <a:rPr lang="en-US" sz="2200" i="1" dirty="0" err="1" smtClean="0"/>
              <a:t>oriC</a:t>
            </a:r>
            <a:r>
              <a:rPr lang="en-US" sz="2200" dirty="0" smtClean="0"/>
              <a:t> is located in a (long) genome.</a:t>
            </a:r>
            <a:endParaRPr lang="en-US" sz="2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2860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aactctatacctcctttttgtcgaatttgtgtgatttatagagaaaatcttattaactgaaactaaaatggtaggttt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GGTGGTAGG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ttttgtgtacattttgtagtatctgatttttaattacataccgtatattgtattaaattgacgaacaattgcatggaattgaatatatgcaaaacaaa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CCTACCACC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aaactctgtattgaccattttaggacaacttcag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GGTGGTAGG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tttctgaagctctcatcaatagactattttagtctttacaaacaatattaccgttcagattcaagattctacaacgctgttttaatgggcgttgcagaaaacttaccacctaaaatccagtatccaagccgatttcagagaaacctaccacttacctaccactta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CCTACCACC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cgggtggtaagttgcagacattattaaaaacctcatcagaagcttgttcaaaaatttcaatactcgaaa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CCTACCACC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tgcgtcccctattatttactactactaataatagcagtataattgatctgaaaagaggtggtaaaaaa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/>
              <a:t>Search for Hidden Messages in Replication Origin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Some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Hidden Messages are More Surprising than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Others  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7F7F7F"/>
                </a:solidFill>
              </a:rPr>
              <a:t>From </a:t>
            </a:r>
            <a:r>
              <a:rPr lang="en-US" sz="2200" b="1" dirty="0">
                <a:solidFill>
                  <a:srgbClr val="7F7F7F"/>
                </a:solidFill>
              </a:rPr>
              <a:t>a Biological Insight toward an Algorithm for Finding Replication Origin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Asymmetry of Replication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 smtClean="0">
                <a:solidFill>
                  <a:srgbClr val="7F7F7F"/>
                </a:solidFill>
              </a:rPr>
              <a:t>assymetry</a:t>
            </a:r>
            <a:r>
              <a:rPr lang="en-US" sz="2200" dirty="0" smtClean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</a:t>
            </a:r>
            <a:r>
              <a:rPr lang="en-US" sz="2200" dirty="0" smtClean="0">
                <a:solidFill>
                  <a:srgbClr val="7F7F7F"/>
                </a:solidFill>
              </a:rPr>
              <a:t>Diagrams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0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Replication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Our strategy </a:t>
            </a:r>
            <a:r>
              <a:rPr lang="en-US" sz="2400" b="1" dirty="0" smtClean="0">
                <a:solidFill>
                  <a:schemeClr val="tx1"/>
                </a:solidFill>
              </a:rPr>
              <a:t>BEFORE</a:t>
            </a:r>
            <a:r>
              <a:rPr lang="en-US" sz="2400" dirty="0" smtClean="0"/>
              <a:t>:  given a previously </a:t>
            </a:r>
            <a:r>
              <a:rPr lang="en-US" sz="2400" b="1" dirty="0" smtClean="0">
                <a:solidFill>
                  <a:srgbClr val="0000FF"/>
                </a:solidFill>
              </a:rPr>
              <a:t>known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oriC</a:t>
            </a:r>
            <a:r>
              <a:rPr lang="en-US" sz="2400" i="1" dirty="0" smtClean="0"/>
              <a:t> </a:t>
            </a:r>
            <a:r>
              <a:rPr lang="en-US" sz="2400" dirty="0" smtClean="0"/>
              <a:t>(a 500-nucleotide window), find </a:t>
            </a:r>
            <a:r>
              <a:rPr lang="en-US" sz="2400" b="1" dirty="0" smtClean="0">
                <a:solidFill>
                  <a:srgbClr val="FF0000"/>
                </a:solidFill>
              </a:rPr>
              <a:t>frequent words </a:t>
            </a:r>
            <a:r>
              <a:rPr lang="en-US" sz="2400" dirty="0" smtClean="0"/>
              <a:t>(clumps) in </a:t>
            </a:r>
            <a:r>
              <a:rPr lang="en-US" sz="2400" i="1" dirty="0" err="1"/>
              <a:t>oriC</a:t>
            </a:r>
            <a:r>
              <a:rPr lang="en-US" sz="2400" dirty="0"/>
              <a:t> as candidate </a:t>
            </a:r>
            <a:r>
              <a:rPr lang="en-US" sz="2400" i="1" dirty="0" err="1"/>
              <a:t>DnaA</a:t>
            </a:r>
            <a:r>
              <a:rPr lang="en-US" sz="2400" dirty="0"/>
              <a:t> boxes.</a:t>
            </a:r>
          </a:p>
          <a:p>
            <a:pPr algn="ctr">
              <a:buNone/>
            </a:pP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0000FF"/>
                </a:solidFill>
              </a:rPr>
              <a:t>replication origin </a:t>
            </a:r>
            <a:r>
              <a:rPr lang="en-US" sz="2400" b="1" dirty="0" smtClean="0">
                <a:solidFill>
                  <a:schemeClr val="tx1"/>
                </a:solidFill>
              </a:rPr>
              <a:t>→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frequent words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810000"/>
            <a:ext cx="7696200" cy="1588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now\AppData\Local\Microsoft\Windows\Temporary Internet Files\Content.IE5\FI73B388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91000"/>
            <a:ext cx="369744" cy="253854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1910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86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62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Replication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Our strategy </a:t>
            </a:r>
            <a:r>
              <a:rPr lang="en-US" sz="2400" b="1" dirty="0" smtClean="0">
                <a:solidFill>
                  <a:schemeClr val="tx1"/>
                </a:solidFill>
              </a:rPr>
              <a:t>BEFORE</a:t>
            </a:r>
            <a:r>
              <a:rPr lang="en-US" sz="2400" dirty="0" smtClean="0"/>
              <a:t>:  given previously </a:t>
            </a:r>
            <a:r>
              <a:rPr lang="en-US" sz="2400" b="1" dirty="0" smtClean="0">
                <a:solidFill>
                  <a:srgbClr val="0000FF"/>
                </a:solidFill>
              </a:rPr>
              <a:t>known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oriC</a:t>
            </a:r>
            <a:r>
              <a:rPr lang="en-US" sz="2400" i="1" dirty="0" smtClean="0"/>
              <a:t> </a:t>
            </a:r>
            <a:r>
              <a:rPr lang="en-US" sz="2400" dirty="0" smtClean="0"/>
              <a:t>(a 500-nucleotide window), find </a:t>
            </a:r>
            <a:r>
              <a:rPr lang="en-US" sz="2400" b="1" dirty="0" smtClean="0">
                <a:solidFill>
                  <a:srgbClr val="FF0000"/>
                </a:solidFill>
              </a:rPr>
              <a:t>frequent words </a:t>
            </a:r>
            <a:r>
              <a:rPr lang="en-US" sz="2400" dirty="0" smtClean="0"/>
              <a:t>(clumps) in </a:t>
            </a:r>
            <a:r>
              <a:rPr lang="en-US" sz="2400" i="1" dirty="0" err="1" smtClean="0"/>
              <a:t>oriC</a:t>
            </a:r>
            <a:r>
              <a:rPr lang="en-US" sz="2400" dirty="0"/>
              <a:t> </a:t>
            </a:r>
            <a:r>
              <a:rPr lang="en-US" sz="2400" dirty="0" smtClean="0"/>
              <a:t>as candidate </a:t>
            </a:r>
            <a:r>
              <a:rPr lang="en-US" sz="2400" i="1" dirty="0" err="1" smtClean="0"/>
              <a:t>DnaA</a:t>
            </a:r>
            <a:r>
              <a:rPr lang="en-US" sz="2400" dirty="0" smtClean="0"/>
              <a:t> boxes.</a:t>
            </a:r>
          </a:p>
          <a:p>
            <a:pPr algn="ctr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smtClean="0">
                <a:solidFill>
                  <a:srgbClr val="0000FF"/>
                </a:solidFill>
              </a:rPr>
              <a:t>replication origin </a:t>
            </a:r>
            <a:r>
              <a:rPr lang="en-US" sz="2400" b="1" dirty="0" smtClean="0">
                <a:solidFill>
                  <a:schemeClr val="tx1"/>
                </a:solidFill>
              </a:rPr>
              <a:t>→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frequent words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810000"/>
            <a:ext cx="7696200" cy="1588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572000"/>
            <a:ext cx="8458200" cy="838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what if the position of the replication origin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within a genome is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unknown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9113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Replication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Our strategy </a:t>
            </a:r>
            <a:r>
              <a:rPr lang="en-US" sz="2400" b="1" dirty="0">
                <a:solidFill>
                  <a:schemeClr val="tx1"/>
                </a:solidFill>
              </a:rPr>
              <a:t>BEFORE</a:t>
            </a:r>
            <a:r>
              <a:rPr lang="en-US" sz="2400" dirty="0"/>
              <a:t>:  given previously </a:t>
            </a:r>
            <a:r>
              <a:rPr lang="en-US" sz="2400" b="1" dirty="0">
                <a:solidFill>
                  <a:srgbClr val="0000FF"/>
                </a:solidFill>
              </a:rPr>
              <a:t>known</a:t>
            </a:r>
            <a:r>
              <a:rPr lang="en-US" sz="2400" dirty="0"/>
              <a:t> </a:t>
            </a:r>
            <a:r>
              <a:rPr lang="en-US" sz="2400" i="1" dirty="0" err="1"/>
              <a:t>oriC</a:t>
            </a:r>
            <a:r>
              <a:rPr lang="en-US" sz="2400" i="1" dirty="0"/>
              <a:t> </a:t>
            </a:r>
            <a:r>
              <a:rPr lang="en-US" sz="2400" dirty="0"/>
              <a:t>(a 500-nucleotide window), find </a:t>
            </a:r>
            <a:r>
              <a:rPr lang="en-US" sz="2400" b="1" dirty="0">
                <a:solidFill>
                  <a:srgbClr val="FF0000"/>
                </a:solidFill>
              </a:rPr>
              <a:t>frequent words </a:t>
            </a:r>
            <a:r>
              <a:rPr lang="en-US" sz="2400" dirty="0"/>
              <a:t>(clumps) in </a:t>
            </a:r>
            <a:r>
              <a:rPr lang="en-US" sz="2400" i="1" dirty="0" err="1"/>
              <a:t>oriC</a:t>
            </a:r>
            <a:r>
              <a:rPr lang="en-US" sz="2400" dirty="0"/>
              <a:t> as candidate </a:t>
            </a:r>
            <a:r>
              <a:rPr lang="en-US" sz="2400" i="1" dirty="0" err="1"/>
              <a:t>DnaA</a:t>
            </a:r>
            <a:r>
              <a:rPr lang="en-US" sz="2400" dirty="0"/>
              <a:t> boxes.</a:t>
            </a:r>
          </a:p>
          <a:p>
            <a:pPr algn="ctr">
              <a:buNone/>
            </a:pP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0000FF"/>
                </a:solidFill>
              </a:rPr>
              <a:t>replication origin </a:t>
            </a:r>
            <a:r>
              <a:rPr lang="en-US" sz="2400" b="1" dirty="0" smtClean="0">
                <a:solidFill>
                  <a:schemeClr val="tx1"/>
                </a:solidFill>
              </a:rPr>
              <a:t>→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frequent words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810000"/>
            <a:ext cx="7696200" cy="1588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219200" y="4165652"/>
            <a:ext cx="222146" cy="222146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862942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5284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07626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71455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43800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26771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90600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4800600"/>
            <a:ext cx="8229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/>
              <a:t>NEW </a:t>
            </a:r>
            <a:r>
              <a:rPr lang="en-US" sz="2400" dirty="0" smtClean="0"/>
              <a:t>strategy</a:t>
            </a:r>
            <a:r>
              <a:rPr lang="en-US" sz="2400" i="1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frequent words in </a:t>
            </a:r>
            <a:r>
              <a:rPr lang="en-US" sz="2400" b="1" dirty="0" smtClean="0"/>
              <a:t>ALL </a:t>
            </a:r>
            <a:r>
              <a:rPr lang="en-US" sz="2400" dirty="0" smtClean="0"/>
              <a:t>windows within a genome. Windows with </a:t>
            </a:r>
            <a:r>
              <a:rPr lang="en-US" sz="2400" b="1" dirty="0" smtClean="0"/>
              <a:t>clumps</a:t>
            </a:r>
            <a:r>
              <a:rPr lang="en-US" sz="2400" dirty="0" smtClean="0"/>
              <a:t> of frequent words are candidate replication origins. 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frequent words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→ </a:t>
            </a:r>
            <a:r>
              <a:rPr lang="en-US" sz="2400" b="1" dirty="0" smtClean="0">
                <a:solidFill>
                  <a:srgbClr val="0000FF"/>
                </a:solidFill>
              </a:rPr>
              <a:t>replication origin </a:t>
            </a:r>
          </a:p>
          <a:p>
            <a:pPr marL="342900" indent="-342900" algn="ctr">
              <a:spcBef>
                <a:spcPct val="20000"/>
              </a:spcBef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342900" indent="-342900" algn="ctr">
              <a:spcBef>
                <a:spcPct val="20000"/>
              </a:spcBef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1029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5528" y="4114800"/>
            <a:ext cx="323850" cy="323850"/>
          </a:xfrm>
          <a:prstGeom prst="rect">
            <a:avLst/>
          </a:prstGeom>
          <a:noFill/>
        </p:spPr>
      </p:pic>
      <p:pic>
        <p:nvPicPr>
          <p:cNvPr id="24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11784" y="4165652"/>
            <a:ext cx="222146" cy="222146"/>
          </a:xfrm>
          <a:prstGeom prst="rect">
            <a:avLst/>
          </a:prstGeom>
          <a:noFill/>
        </p:spPr>
      </p:pic>
      <p:pic>
        <p:nvPicPr>
          <p:cNvPr id="25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1240" y="4114800"/>
            <a:ext cx="323850" cy="323850"/>
          </a:xfrm>
          <a:prstGeom prst="rect">
            <a:avLst/>
          </a:prstGeom>
          <a:noFill/>
        </p:spPr>
      </p:pic>
      <p:pic>
        <p:nvPicPr>
          <p:cNvPr id="26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4368" y="4114800"/>
            <a:ext cx="323850" cy="323850"/>
          </a:xfrm>
          <a:prstGeom prst="rect">
            <a:avLst/>
          </a:prstGeom>
          <a:noFill/>
        </p:spPr>
      </p:pic>
      <p:pic>
        <p:nvPicPr>
          <p:cNvPr id="27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998656" y="4165652"/>
            <a:ext cx="222146" cy="222146"/>
          </a:xfrm>
          <a:prstGeom prst="rect">
            <a:avLst/>
          </a:prstGeom>
          <a:noFill/>
        </p:spPr>
      </p:pic>
      <p:pic>
        <p:nvPicPr>
          <p:cNvPr id="28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114800"/>
            <a:ext cx="323850" cy="323850"/>
          </a:xfrm>
          <a:prstGeom prst="rect">
            <a:avLst/>
          </a:prstGeom>
          <a:noFill/>
        </p:spPr>
      </p:pic>
      <p:pic>
        <p:nvPicPr>
          <p:cNvPr id="29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79816" y="4165652"/>
            <a:ext cx="222146" cy="22214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1295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33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51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29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73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67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29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76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48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91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34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20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72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077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24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8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4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7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Clump?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229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/>
              <a:t>    Intuitive: </a:t>
            </a:r>
            <a:r>
              <a:rPr lang="en-US" sz="2400" dirty="0" smtClean="0"/>
              <a:t>A 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</a:t>
            </a:r>
            <a:r>
              <a:rPr lang="en-US" sz="2400" dirty="0" smtClean="0"/>
              <a:t> forms a </a:t>
            </a:r>
            <a:r>
              <a:rPr lang="en-US" sz="2400" b="1" dirty="0" smtClean="0"/>
              <a:t>clump</a:t>
            </a:r>
            <a:r>
              <a:rPr lang="en-US" sz="2400" dirty="0" smtClean="0"/>
              <a:t> inside </a:t>
            </a:r>
            <a:r>
              <a:rPr lang="en-US" sz="2400" i="1" dirty="0" smtClean="0"/>
              <a:t>Genome</a:t>
            </a:r>
            <a:r>
              <a:rPr lang="en-US" sz="2400" dirty="0" smtClean="0"/>
              <a:t> if there is a </a:t>
            </a:r>
            <a:r>
              <a:rPr lang="en-US" sz="2400" b="1" dirty="0" smtClean="0">
                <a:solidFill>
                  <a:srgbClr val="FF0000"/>
                </a:solidFill>
              </a:rPr>
              <a:t>short</a:t>
            </a:r>
            <a:r>
              <a:rPr lang="en-US" sz="2400" dirty="0" smtClean="0"/>
              <a:t> interval of </a:t>
            </a:r>
            <a:r>
              <a:rPr lang="en-US" sz="2400" i="1" dirty="0" smtClean="0"/>
              <a:t>Genome </a:t>
            </a:r>
            <a:r>
              <a:rPr lang="en-US" sz="2400" dirty="0" smtClean="0"/>
              <a:t>in which it appears </a:t>
            </a:r>
            <a:r>
              <a:rPr lang="en-US" sz="2400" b="1" dirty="0" smtClean="0">
                <a:solidFill>
                  <a:srgbClr val="0000FF"/>
                </a:solidFill>
              </a:rPr>
              <a:t>many</a:t>
            </a:r>
            <a:r>
              <a:rPr lang="en-US" sz="2400" dirty="0" smtClean="0"/>
              <a:t> times.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71600"/>
            <a:ext cx="8229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/>
              <a:t>    Formal</a:t>
            </a:r>
            <a:r>
              <a:rPr lang="en-US" sz="2400" dirty="0" smtClean="0"/>
              <a:t>: A 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</a:t>
            </a:r>
            <a:r>
              <a:rPr lang="en-US" sz="2400" dirty="0" smtClean="0"/>
              <a:t> forms an (</a:t>
            </a:r>
            <a:r>
              <a:rPr lang="en-US" sz="2400" b="1" i="1" dirty="0" smtClean="0">
                <a:solidFill>
                  <a:srgbClr val="FF0000"/>
                </a:solidFill>
              </a:rPr>
              <a:t>L</a:t>
            </a:r>
            <a:r>
              <a:rPr lang="en-US" sz="2400" b="1" i="1" dirty="0" smtClean="0"/>
              <a:t>, </a:t>
            </a:r>
            <a:r>
              <a:rPr lang="en-US" sz="2400" b="1" i="1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)-</a:t>
            </a:r>
            <a:r>
              <a:rPr lang="en-US" sz="2400" b="1" dirty="0" smtClean="0"/>
              <a:t>clump</a:t>
            </a:r>
            <a:r>
              <a:rPr lang="en-US" sz="2400" dirty="0" smtClean="0"/>
              <a:t> inside </a:t>
            </a:r>
            <a:r>
              <a:rPr lang="en-US" sz="2400" i="1" dirty="0" smtClean="0"/>
              <a:t>Genome</a:t>
            </a:r>
            <a:r>
              <a:rPr lang="en-US" sz="2400" dirty="0" smtClean="0"/>
              <a:t> if there is a </a:t>
            </a:r>
            <a:r>
              <a:rPr lang="en-US" sz="2400" b="1" dirty="0" smtClean="0">
                <a:solidFill>
                  <a:srgbClr val="FF0000"/>
                </a:solidFill>
              </a:rPr>
              <a:t>short</a:t>
            </a:r>
            <a:r>
              <a:rPr lang="en-US" sz="2400" dirty="0" smtClean="0"/>
              <a:t> (length </a:t>
            </a:r>
            <a:r>
              <a:rPr lang="en-US" sz="2400" b="1" i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) interval of </a:t>
            </a:r>
            <a:r>
              <a:rPr lang="en-US" sz="2400" i="1" dirty="0" smtClean="0"/>
              <a:t>Genome </a:t>
            </a:r>
            <a:r>
              <a:rPr lang="en-US" sz="2400" dirty="0" smtClean="0"/>
              <a:t>in which it appears </a:t>
            </a:r>
            <a:r>
              <a:rPr lang="en-US" sz="2400" b="1" dirty="0" smtClean="0">
                <a:solidFill>
                  <a:srgbClr val="0000FF"/>
                </a:solidFill>
              </a:rPr>
              <a:t>many</a:t>
            </a:r>
            <a:r>
              <a:rPr lang="en-US" sz="2400" dirty="0" smtClean="0"/>
              <a:t> (at least </a:t>
            </a:r>
            <a:r>
              <a:rPr lang="en-US" sz="2400" b="1" i="1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) times.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7200" y="3005224"/>
            <a:ext cx="8229600" cy="20867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/>
              <a:t>Clump Finding Problem. </a:t>
            </a:r>
            <a:r>
              <a:rPr lang="en-US" sz="2400" dirty="0"/>
              <a:t>Find patterns forming clumps in a string. 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Input. </a:t>
            </a:r>
            <a:r>
              <a:rPr lang="en-US" sz="2400" dirty="0"/>
              <a:t>A string </a:t>
            </a:r>
            <a:r>
              <a:rPr lang="en-US" sz="2400" i="1" dirty="0" smtClean="0"/>
              <a:t>Genome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integers </a:t>
            </a:r>
            <a:r>
              <a:rPr lang="en-US" sz="2400" i="1" dirty="0" smtClean="0"/>
              <a:t>k</a:t>
            </a:r>
            <a:r>
              <a:rPr lang="en-US" sz="2400" dirty="0" smtClean="0"/>
              <a:t> (length of a pattern), </a:t>
            </a:r>
            <a:r>
              <a:rPr lang="en-US" sz="2400" b="1" i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 (window length), and </a:t>
            </a:r>
            <a:r>
              <a:rPr lang="en-US" sz="2400" b="1" i="1" dirty="0" smtClean="0">
                <a:solidFill>
                  <a:srgbClr val="0000FF"/>
                </a:solidFill>
              </a:rPr>
              <a:t>t</a:t>
            </a:r>
            <a:r>
              <a:rPr lang="en-US" sz="2400" i="1" dirty="0" smtClean="0"/>
              <a:t> </a:t>
            </a:r>
            <a:r>
              <a:rPr lang="en-US" sz="2400" dirty="0" smtClean="0"/>
              <a:t>(number of patterns in a clump)</a:t>
            </a:r>
            <a:r>
              <a:rPr lang="en-US" sz="2400" dirty="0"/>
              <a:t>.  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Output. </a:t>
            </a:r>
            <a:r>
              <a:rPr lang="en-US" sz="2400" dirty="0"/>
              <a:t>All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mers</a:t>
            </a:r>
            <a:r>
              <a:rPr lang="en-US" sz="2400" dirty="0"/>
              <a:t> forming </a:t>
            </a:r>
            <a:r>
              <a:rPr lang="en-US" sz="2400" i="1" dirty="0"/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L</a:t>
            </a:r>
            <a:r>
              <a:rPr lang="en-US" sz="2400" i="1" dirty="0"/>
              <a:t>, </a:t>
            </a:r>
            <a:r>
              <a:rPr lang="en-US" sz="2400" b="1" i="1" dirty="0">
                <a:solidFill>
                  <a:srgbClr val="0000FF"/>
                </a:solidFill>
              </a:rPr>
              <a:t>t</a:t>
            </a:r>
            <a:r>
              <a:rPr lang="en-US" sz="2400" i="1" dirty="0"/>
              <a:t>)-</a:t>
            </a:r>
            <a:r>
              <a:rPr lang="en-US" sz="2400" b="1" dirty="0"/>
              <a:t>clumps</a:t>
            </a:r>
            <a:r>
              <a:rPr lang="en-US" sz="2400" dirty="0"/>
              <a:t> in </a:t>
            </a:r>
            <a:r>
              <a:rPr lang="en-US" sz="2400" i="1" dirty="0"/>
              <a:t>Genome</a:t>
            </a:r>
            <a:r>
              <a:rPr lang="en-US" sz="2400" dirty="0"/>
              <a:t>.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352872"/>
            <a:ext cx="8305800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There exist </a:t>
            </a:r>
            <a:r>
              <a:rPr lang="en-US" sz="2400" b="1" dirty="0" smtClean="0">
                <a:latin typeface="+mj-lt"/>
                <a:ea typeface="Times New Roman" pitchFamily="18" charset="0"/>
                <a:cs typeface="Arial" pitchFamily="34" charset="0"/>
              </a:rPr>
              <a:t>1904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+mj-lt"/>
                <a:ea typeface="Times New Roman" pitchFamily="18" charset="0"/>
                <a:cs typeface="Arial" pitchFamily="34" charset="0"/>
              </a:rPr>
              <a:t>different 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9-mers forming (500,3)-clumps in </a:t>
            </a:r>
            <a:r>
              <a:rPr lang="en-US" sz="2400" i="1" dirty="0">
                <a:ea typeface="Times New Roman" pitchFamily="18" charset="0"/>
                <a:cs typeface="Arial" pitchFamily="34" charset="0"/>
              </a:rPr>
              <a:t>E. coli</a:t>
            </a:r>
            <a:r>
              <a:rPr lang="en-US" sz="2400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genome.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b="1" dirty="0" smtClean="0">
                <a:latin typeface="+mj-lt"/>
                <a:ea typeface="Times New Roman" pitchFamily="18" charset="0"/>
                <a:cs typeface="Arial" pitchFamily="34" charset="0"/>
              </a:rPr>
              <a:t>It is absolutely unclear which of them point to the replication origin…</a:t>
            </a:r>
            <a:endParaRPr lang="en-US" sz="2400" b="1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Where in a Genome Does DNA Replication Begin?</a:t>
            </a:r>
            <a:br>
              <a:rPr lang="en-US" sz="3200" b="1" dirty="0" smtClean="0"/>
            </a:br>
            <a:r>
              <a:rPr lang="en-US" sz="3200" i="1" dirty="0" smtClean="0">
                <a:solidFill>
                  <a:srgbClr val="0000FF"/>
                </a:solidFill>
              </a:rPr>
              <a:t>Algorithmic Warm-Up</a:t>
            </a:r>
            <a:endParaRPr lang="en-US" sz="3200" i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752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Phillip </a:t>
            </a:r>
            <a:r>
              <a:rPr lang="en-US" sz="2800" dirty="0" err="1" smtClean="0">
                <a:solidFill>
                  <a:schemeClr val="tx1"/>
                </a:solidFill>
              </a:rPr>
              <a:t>Compeau</a:t>
            </a:r>
            <a:r>
              <a:rPr lang="en-US" sz="2800" dirty="0" smtClean="0">
                <a:solidFill>
                  <a:schemeClr val="tx1"/>
                </a:solidFill>
              </a:rPr>
              <a:t> and Pavel Pevzner</a:t>
            </a:r>
          </a:p>
          <a:p>
            <a:r>
              <a:rPr lang="en-US" sz="2800" i="1" dirty="0" smtClean="0">
                <a:solidFill>
                  <a:schemeClr val="tx1"/>
                </a:solidFill>
              </a:rPr>
              <a:t>Bioinformatics Algorithms: an Active Learning Approach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©2013  </a:t>
            </a:r>
            <a:r>
              <a:rPr lang="en-US" sz="2000" dirty="0">
                <a:solidFill>
                  <a:schemeClr val="tx1"/>
                </a:solidFill>
              </a:rPr>
              <a:t>by Compeau and Pevzner. All rights reserved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" y="6324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Some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Hidden Messages are More Surprising than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Others 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From </a:t>
            </a:r>
            <a:r>
              <a:rPr lang="en-US" sz="2200" b="1" dirty="0"/>
              <a:t>a Biological Insight toward an Algorithm for Finding Replication Origin </a:t>
            </a:r>
            <a:endParaRPr lang="en-US" sz="2200" b="1" dirty="0" smtClean="0"/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 smtClean="0">
                <a:solidFill>
                  <a:srgbClr val="7F7F7F"/>
                </a:solidFill>
              </a:rPr>
              <a:t>assymetry</a:t>
            </a:r>
            <a:r>
              <a:rPr lang="en-US" sz="2200" dirty="0" smtClean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</a:t>
            </a:r>
            <a:r>
              <a:rPr lang="en-US" sz="2200" dirty="0" smtClean="0">
                <a:solidFill>
                  <a:srgbClr val="7F7F7F"/>
                </a:solidFill>
              </a:rPr>
              <a:t>Diagrams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Replication begins in a region called the </a:t>
            </a:r>
            <a:r>
              <a:rPr lang="en-US" b="1" dirty="0"/>
              <a:t>replication origin</a:t>
            </a:r>
            <a:r>
              <a:rPr lang="en-US" dirty="0"/>
              <a:t> (</a:t>
            </a:r>
            <a:r>
              <a:rPr lang="en-US" b="1" i="1" dirty="0" err="1"/>
              <a:t>oriC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://www.uic.edu/classes/bios/bios100/lectures/bac-rep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3" b="3282"/>
          <a:stretch/>
        </p:blipFill>
        <p:spPr bwMode="auto">
          <a:xfrm>
            <a:off x="1762125" y="1478280"/>
            <a:ext cx="5705475" cy="30175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791200"/>
            <a:ext cx="7543800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Where in a genome does it all begin?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DNA Strands Have Directions! </a:t>
            </a:r>
            <a:endParaRPr lang="en-US" sz="3600" dirty="0"/>
          </a:p>
        </p:txBody>
      </p:sp>
      <p:sp useBgFill="1">
        <p:nvSpPr>
          <p:cNvPr id="148" name="Rounded Rectangle 147"/>
          <p:cNvSpPr/>
          <p:nvPr/>
        </p:nvSpPr>
        <p:spPr>
          <a:xfrm>
            <a:off x="1351280" y="2157331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49" name="Rounded Rectangle 148"/>
          <p:cNvSpPr/>
          <p:nvPr/>
        </p:nvSpPr>
        <p:spPr>
          <a:xfrm>
            <a:off x="1524000" y="2350371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0819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44191" y="239124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08191" y="2373055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34251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034759" y="1702548"/>
            <a:ext cx="109522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020334" y="6107668"/>
            <a:ext cx="11240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11632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97001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82371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67740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3110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38480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23849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9219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494588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79958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465328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50697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36067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21436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06806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92176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78968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64337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34970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335076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320446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305816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91185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76555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61924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47294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32664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218033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0238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0" name="Rectangle 329"/>
          <p:cNvSpPr>
            <a:spLocks/>
          </p:cNvSpPr>
          <p:nvPr/>
        </p:nvSpPr>
        <p:spPr>
          <a:xfrm rot="1020000">
            <a:off x="1857686" y="586188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1" name="Rectangle 330"/>
          <p:cNvSpPr>
            <a:spLocks/>
          </p:cNvSpPr>
          <p:nvPr/>
        </p:nvSpPr>
        <p:spPr>
          <a:xfrm rot="2580000">
            <a:off x="1604027" y="57346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2" name="Rectangle 331"/>
          <p:cNvSpPr>
            <a:spLocks/>
          </p:cNvSpPr>
          <p:nvPr/>
        </p:nvSpPr>
        <p:spPr>
          <a:xfrm rot="1740000">
            <a:off x="1715787" y="581247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3" name="Rectangle 332"/>
          <p:cNvSpPr>
            <a:spLocks/>
          </p:cNvSpPr>
          <p:nvPr/>
        </p:nvSpPr>
        <p:spPr>
          <a:xfrm rot="2880000">
            <a:off x="1512587" y="56330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4" name="Rectangle 333"/>
          <p:cNvSpPr>
            <a:spLocks/>
          </p:cNvSpPr>
          <p:nvPr/>
        </p:nvSpPr>
        <p:spPr>
          <a:xfrm rot="3720000">
            <a:off x="1441467" y="55009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7142480" y="58860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99617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6849872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703568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557264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6410960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26465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2" name="Rectangle 341"/>
          <p:cNvSpPr/>
          <p:nvPr/>
        </p:nvSpPr>
        <p:spPr>
          <a:xfrm rot="8700000">
            <a:off x="7433334" y="57491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3" name="Rectangle 342"/>
          <p:cNvSpPr/>
          <p:nvPr/>
        </p:nvSpPr>
        <p:spPr>
          <a:xfrm rot="20280000">
            <a:off x="7294880" y="583525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4" name="Rectangle 343"/>
          <p:cNvSpPr/>
          <p:nvPr/>
        </p:nvSpPr>
        <p:spPr>
          <a:xfrm rot="7800000">
            <a:off x="7543800" y="56405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5" name="Rectangle 344"/>
          <p:cNvSpPr/>
          <p:nvPr/>
        </p:nvSpPr>
        <p:spPr>
          <a:xfrm rot="7080000">
            <a:off x="7630224" y="550803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6" name="Rectangle 345"/>
          <p:cNvSpPr/>
          <p:nvPr/>
        </p:nvSpPr>
        <p:spPr>
          <a:xfrm rot="5400000">
            <a:off x="7654544" y="536997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7" name="Rectangle 346"/>
          <p:cNvSpPr/>
          <p:nvPr/>
        </p:nvSpPr>
        <p:spPr>
          <a:xfrm rot="5400000">
            <a:off x="7654544" y="52244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8" name="Rectangle 347"/>
          <p:cNvSpPr/>
          <p:nvPr/>
        </p:nvSpPr>
        <p:spPr>
          <a:xfrm rot="5400000">
            <a:off x="7654544" y="50788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9" name="Rectangle 348"/>
          <p:cNvSpPr/>
          <p:nvPr/>
        </p:nvSpPr>
        <p:spPr>
          <a:xfrm rot="5400000">
            <a:off x="7654544" y="49333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0" name="Rectangle 349"/>
          <p:cNvSpPr/>
          <p:nvPr/>
        </p:nvSpPr>
        <p:spPr>
          <a:xfrm rot="5400000">
            <a:off x="7654544" y="4787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1" name="Rectangle 350"/>
          <p:cNvSpPr/>
          <p:nvPr/>
        </p:nvSpPr>
        <p:spPr>
          <a:xfrm rot="5400000">
            <a:off x="7654544" y="46421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2" name="Rectangle 351"/>
          <p:cNvSpPr/>
          <p:nvPr/>
        </p:nvSpPr>
        <p:spPr>
          <a:xfrm rot="5400000">
            <a:off x="7654544" y="44966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3" name="Rectangle 352"/>
          <p:cNvSpPr/>
          <p:nvPr/>
        </p:nvSpPr>
        <p:spPr>
          <a:xfrm rot="5400000">
            <a:off x="7654544" y="43510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4" name="Rectangle 353"/>
          <p:cNvSpPr/>
          <p:nvPr/>
        </p:nvSpPr>
        <p:spPr>
          <a:xfrm rot="5400000">
            <a:off x="7654544" y="42055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5" name="Rectangle 354"/>
          <p:cNvSpPr/>
          <p:nvPr/>
        </p:nvSpPr>
        <p:spPr>
          <a:xfrm rot="5400000">
            <a:off x="7654544" y="4059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6" name="Rectangle 355"/>
          <p:cNvSpPr/>
          <p:nvPr/>
        </p:nvSpPr>
        <p:spPr>
          <a:xfrm rot="5400000">
            <a:off x="7654544" y="39144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7" name="Rectangle 356"/>
          <p:cNvSpPr/>
          <p:nvPr/>
        </p:nvSpPr>
        <p:spPr>
          <a:xfrm rot="5400000">
            <a:off x="7654544" y="37688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8" name="Rectangle 357"/>
          <p:cNvSpPr/>
          <p:nvPr/>
        </p:nvSpPr>
        <p:spPr>
          <a:xfrm rot="5400000">
            <a:off x="7654544" y="36233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9" name="Rectangle 358"/>
          <p:cNvSpPr/>
          <p:nvPr/>
        </p:nvSpPr>
        <p:spPr>
          <a:xfrm rot="5400000">
            <a:off x="7654544" y="34777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0" name="Rectangle 359"/>
          <p:cNvSpPr/>
          <p:nvPr/>
        </p:nvSpPr>
        <p:spPr>
          <a:xfrm rot="5400000">
            <a:off x="7654544" y="33321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1" name="Rectangle 360"/>
          <p:cNvSpPr/>
          <p:nvPr/>
        </p:nvSpPr>
        <p:spPr>
          <a:xfrm rot="5400000">
            <a:off x="7654544" y="31866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2" name="Rectangle 361"/>
          <p:cNvSpPr/>
          <p:nvPr/>
        </p:nvSpPr>
        <p:spPr>
          <a:xfrm rot="5400000">
            <a:off x="7654544" y="30410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3" name="Rectangle 362"/>
          <p:cNvSpPr/>
          <p:nvPr/>
        </p:nvSpPr>
        <p:spPr>
          <a:xfrm rot="5400000">
            <a:off x="7654544" y="28955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4" name="Rectangle 363"/>
          <p:cNvSpPr/>
          <p:nvPr/>
        </p:nvSpPr>
        <p:spPr>
          <a:xfrm rot="5400000">
            <a:off x="7654544" y="27499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5" name="Rectangle 364"/>
          <p:cNvSpPr>
            <a:spLocks/>
          </p:cNvSpPr>
          <p:nvPr/>
        </p:nvSpPr>
        <p:spPr>
          <a:xfrm rot="3720000">
            <a:off x="7595181" y="24669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6" name="Rectangle 365"/>
          <p:cNvSpPr>
            <a:spLocks/>
          </p:cNvSpPr>
          <p:nvPr/>
        </p:nvSpPr>
        <p:spPr>
          <a:xfrm rot="2880000">
            <a:off x="7493317" y="2324309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7" name="Rectangle 366"/>
          <p:cNvSpPr>
            <a:spLocks/>
          </p:cNvSpPr>
          <p:nvPr/>
        </p:nvSpPr>
        <p:spPr>
          <a:xfrm rot="1740000">
            <a:off x="7362104" y="223360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8" name="Rectangle 367"/>
          <p:cNvSpPr>
            <a:spLocks/>
          </p:cNvSpPr>
          <p:nvPr/>
        </p:nvSpPr>
        <p:spPr>
          <a:xfrm rot="4560000">
            <a:off x="7625660" y="261751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9" name="Rectangle 368"/>
          <p:cNvSpPr/>
          <p:nvPr/>
        </p:nvSpPr>
        <p:spPr>
          <a:xfrm rot="4620000">
            <a:off x="1403040" y="53768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0" name="Rectangle 369"/>
          <p:cNvSpPr/>
          <p:nvPr/>
        </p:nvSpPr>
        <p:spPr>
          <a:xfrm rot="5400000">
            <a:off x="1398016" y="52312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1" name="Rectangle 370"/>
          <p:cNvSpPr/>
          <p:nvPr/>
        </p:nvSpPr>
        <p:spPr>
          <a:xfrm rot="5400000">
            <a:off x="1398016" y="508569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2" name="Rectangle 371"/>
          <p:cNvSpPr/>
          <p:nvPr/>
        </p:nvSpPr>
        <p:spPr>
          <a:xfrm rot="5400000">
            <a:off x="1398016" y="494014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3" name="Rectangle 372"/>
          <p:cNvSpPr/>
          <p:nvPr/>
        </p:nvSpPr>
        <p:spPr>
          <a:xfrm rot="5400000">
            <a:off x="1398016" y="47945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4" name="Rectangle 373"/>
          <p:cNvSpPr/>
          <p:nvPr/>
        </p:nvSpPr>
        <p:spPr>
          <a:xfrm rot="5400000">
            <a:off x="1398016" y="46490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5" name="Rectangle 374"/>
          <p:cNvSpPr/>
          <p:nvPr/>
        </p:nvSpPr>
        <p:spPr>
          <a:xfrm rot="5400000">
            <a:off x="1398016" y="45034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6" name="Rectangle 375"/>
          <p:cNvSpPr/>
          <p:nvPr/>
        </p:nvSpPr>
        <p:spPr>
          <a:xfrm rot="5400000">
            <a:off x="1398016" y="43579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7" name="Rectangle 376"/>
          <p:cNvSpPr/>
          <p:nvPr/>
        </p:nvSpPr>
        <p:spPr>
          <a:xfrm rot="5400000">
            <a:off x="1398016" y="42123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8" name="Rectangle 377"/>
          <p:cNvSpPr/>
          <p:nvPr/>
        </p:nvSpPr>
        <p:spPr>
          <a:xfrm rot="5400000">
            <a:off x="1398016" y="4066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9" name="Rectangle 378"/>
          <p:cNvSpPr/>
          <p:nvPr/>
        </p:nvSpPr>
        <p:spPr>
          <a:xfrm rot="5400000">
            <a:off x="1398016" y="39212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0" name="Rectangle 379"/>
          <p:cNvSpPr/>
          <p:nvPr/>
        </p:nvSpPr>
        <p:spPr>
          <a:xfrm rot="5400000">
            <a:off x="1398016" y="37757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1" name="Rectangle 380"/>
          <p:cNvSpPr/>
          <p:nvPr/>
        </p:nvSpPr>
        <p:spPr>
          <a:xfrm rot="5400000">
            <a:off x="1398016" y="3630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2" name="Rectangle 381"/>
          <p:cNvSpPr/>
          <p:nvPr/>
        </p:nvSpPr>
        <p:spPr>
          <a:xfrm rot="5400000">
            <a:off x="1398016" y="34845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3" name="Rectangle 382"/>
          <p:cNvSpPr/>
          <p:nvPr/>
        </p:nvSpPr>
        <p:spPr>
          <a:xfrm rot="5400000">
            <a:off x="1398016" y="33390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4" name="Rectangle 383"/>
          <p:cNvSpPr/>
          <p:nvPr/>
        </p:nvSpPr>
        <p:spPr>
          <a:xfrm rot="5400000">
            <a:off x="1398016" y="31934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5" name="Rectangle 384"/>
          <p:cNvSpPr/>
          <p:nvPr/>
        </p:nvSpPr>
        <p:spPr>
          <a:xfrm rot="5400000">
            <a:off x="1398016" y="30479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6" name="Rectangle 385"/>
          <p:cNvSpPr/>
          <p:nvPr/>
        </p:nvSpPr>
        <p:spPr>
          <a:xfrm rot="5400000">
            <a:off x="1398016" y="2902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7" name="Rectangle 386"/>
          <p:cNvSpPr/>
          <p:nvPr/>
        </p:nvSpPr>
        <p:spPr>
          <a:xfrm rot="5400000">
            <a:off x="1398016" y="27568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8" name="Rectangle 387"/>
          <p:cNvSpPr/>
          <p:nvPr/>
        </p:nvSpPr>
        <p:spPr>
          <a:xfrm rot="19500000">
            <a:off x="1645377" y="228199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9" name="Rectangle 388"/>
          <p:cNvSpPr/>
          <p:nvPr/>
        </p:nvSpPr>
        <p:spPr>
          <a:xfrm rot="9480000">
            <a:off x="1783831" y="221418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0" name="Rectangle 389"/>
          <p:cNvSpPr/>
          <p:nvPr/>
        </p:nvSpPr>
        <p:spPr>
          <a:xfrm rot="18600000">
            <a:off x="1534911" y="239057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1" name="Rectangle 390"/>
          <p:cNvSpPr/>
          <p:nvPr/>
        </p:nvSpPr>
        <p:spPr>
          <a:xfrm rot="17880000">
            <a:off x="1448487" y="25231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63065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1606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60146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8687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57227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55768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54309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52849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513901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99307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84712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70118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4555236" y="2165459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440929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426334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411740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397145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38255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6795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35336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33876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2417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30957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9498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8038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26579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25120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3660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67444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5984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4525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2205736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2059432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5" name="Rectangle 424"/>
          <p:cNvSpPr/>
          <p:nvPr/>
        </p:nvSpPr>
        <p:spPr>
          <a:xfrm rot="20760000">
            <a:off x="1902136" y="218577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7046976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6900672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8" name="Rectangle 427"/>
          <p:cNvSpPr/>
          <p:nvPr/>
        </p:nvSpPr>
        <p:spPr>
          <a:xfrm rot="960000">
            <a:off x="7220751" y="219234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430" name="Straight Arrow Connector 429"/>
          <p:cNvCxnSpPr/>
          <p:nvPr/>
        </p:nvCxnSpPr>
        <p:spPr>
          <a:xfrm>
            <a:off x="5647971" y="215074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rot="10800000">
            <a:off x="3439668" y="2346998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Oval 432"/>
          <p:cNvSpPr/>
          <p:nvPr/>
        </p:nvSpPr>
        <p:spPr>
          <a:xfrm>
            <a:off x="4506976" y="205211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3999199" y="2370880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4510744" y="225855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3982921" y="5406130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7" name="6-Point Star 436"/>
          <p:cNvSpPr>
            <a:spLocks noChangeAspect="1"/>
          </p:cNvSpPr>
          <p:nvPr/>
        </p:nvSpPr>
        <p:spPr>
          <a:xfrm>
            <a:off x="4507289" y="5988229"/>
            <a:ext cx="188650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8" name="6-Point Star 437"/>
          <p:cNvSpPr>
            <a:spLocks noChangeAspect="1"/>
          </p:cNvSpPr>
          <p:nvPr/>
        </p:nvSpPr>
        <p:spPr>
          <a:xfrm>
            <a:off x="4507290" y="5790998"/>
            <a:ext cx="188649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Title 1"/>
          <p:cNvSpPr txBox="1">
            <a:spLocks/>
          </p:cNvSpPr>
          <p:nvPr/>
        </p:nvSpPr>
        <p:spPr>
          <a:xfrm>
            <a:off x="1524000" y="3657600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The two </a:t>
            </a:r>
            <a:r>
              <a:rPr lang="en-US" sz="2400" b="1" dirty="0"/>
              <a:t>s</a:t>
            </a:r>
            <a:r>
              <a:rPr lang="en-US" sz="2400" b="1" dirty="0" smtClean="0"/>
              <a:t>trands </a:t>
            </a:r>
            <a:r>
              <a:rPr lang="en-US" sz="2400" b="1" dirty="0"/>
              <a:t>r</a:t>
            </a:r>
            <a:r>
              <a:rPr lang="en-US" sz="2400" b="1" dirty="0" smtClean="0"/>
              <a:t>un in opposite </a:t>
            </a:r>
            <a:r>
              <a:rPr lang="en-US" sz="2400" b="1" dirty="0"/>
              <a:t>d</a:t>
            </a:r>
            <a:r>
              <a:rPr lang="en-US" sz="2400" b="1" dirty="0" smtClean="0"/>
              <a:t>irections</a:t>
            </a:r>
          </a:p>
          <a:p>
            <a:r>
              <a:rPr lang="en-US" sz="2400" dirty="0" smtClean="0"/>
              <a:t>(from 5’ to 3’):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Blue Strand Clockwise</a:t>
            </a:r>
            <a:r>
              <a:rPr lang="en-US" sz="2400" dirty="0" smtClean="0"/>
              <a:t>, 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Green Strand Counter-Clockwise 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109951" y="1524000"/>
            <a:ext cx="1219200" cy="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114800" y="3048000"/>
            <a:ext cx="1219200" cy="0"/>
          </a:xfrm>
          <a:prstGeom prst="straightConnector1">
            <a:avLst/>
          </a:prstGeom>
          <a:ln w="47625">
            <a:solidFill>
              <a:srgbClr val="00B050"/>
            </a:solidFill>
            <a:prstDash val="solid"/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 Strands Have Directions</a:t>
            </a:r>
            <a:endParaRPr lang="en-US" dirty="0"/>
          </a:p>
        </p:txBody>
      </p:sp>
      <p:sp useBgFill="1">
        <p:nvSpPr>
          <p:cNvPr id="148" name="Rounded Rectangle 147"/>
          <p:cNvSpPr/>
          <p:nvPr/>
        </p:nvSpPr>
        <p:spPr>
          <a:xfrm>
            <a:off x="1351280" y="2157331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49" name="Rounded Rectangle 148"/>
          <p:cNvSpPr/>
          <p:nvPr/>
        </p:nvSpPr>
        <p:spPr>
          <a:xfrm>
            <a:off x="1524000" y="2350371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0819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44191" y="239124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08191" y="2373055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34251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034759" y="1702548"/>
            <a:ext cx="109522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020334" y="6107668"/>
            <a:ext cx="11240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11632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97001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82371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67740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3110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38480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23849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9219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494588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79958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465328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50697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36067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21436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06806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92176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78968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64337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34970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335076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320446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305816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91185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76555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61924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47294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32664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218033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0238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0" name="Rectangle 329"/>
          <p:cNvSpPr>
            <a:spLocks/>
          </p:cNvSpPr>
          <p:nvPr/>
        </p:nvSpPr>
        <p:spPr>
          <a:xfrm rot="1020000">
            <a:off x="1857686" y="586188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1" name="Rectangle 330"/>
          <p:cNvSpPr>
            <a:spLocks/>
          </p:cNvSpPr>
          <p:nvPr/>
        </p:nvSpPr>
        <p:spPr>
          <a:xfrm rot="2580000">
            <a:off x="1604027" y="57346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2" name="Rectangle 331"/>
          <p:cNvSpPr>
            <a:spLocks/>
          </p:cNvSpPr>
          <p:nvPr/>
        </p:nvSpPr>
        <p:spPr>
          <a:xfrm rot="1740000">
            <a:off x="1715787" y="581247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3" name="Rectangle 332"/>
          <p:cNvSpPr>
            <a:spLocks/>
          </p:cNvSpPr>
          <p:nvPr/>
        </p:nvSpPr>
        <p:spPr>
          <a:xfrm rot="2880000">
            <a:off x="1512587" y="56330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4" name="Rectangle 333"/>
          <p:cNvSpPr>
            <a:spLocks/>
          </p:cNvSpPr>
          <p:nvPr/>
        </p:nvSpPr>
        <p:spPr>
          <a:xfrm rot="3720000">
            <a:off x="1441467" y="55009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7142480" y="58860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99617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6849872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703568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557264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6410960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26465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2" name="Rectangle 341"/>
          <p:cNvSpPr/>
          <p:nvPr/>
        </p:nvSpPr>
        <p:spPr>
          <a:xfrm rot="8700000">
            <a:off x="7433334" y="57491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3" name="Rectangle 342"/>
          <p:cNvSpPr/>
          <p:nvPr/>
        </p:nvSpPr>
        <p:spPr>
          <a:xfrm rot="20280000">
            <a:off x="7294880" y="583525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4" name="Rectangle 343"/>
          <p:cNvSpPr/>
          <p:nvPr/>
        </p:nvSpPr>
        <p:spPr>
          <a:xfrm rot="7800000">
            <a:off x="7543800" y="56405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5" name="Rectangle 344"/>
          <p:cNvSpPr/>
          <p:nvPr/>
        </p:nvSpPr>
        <p:spPr>
          <a:xfrm rot="7080000">
            <a:off x="7630224" y="550803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6" name="Rectangle 345"/>
          <p:cNvSpPr/>
          <p:nvPr/>
        </p:nvSpPr>
        <p:spPr>
          <a:xfrm rot="5400000">
            <a:off x="7654544" y="536997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7" name="Rectangle 346"/>
          <p:cNvSpPr/>
          <p:nvPr/>
        </p:nvSpPr>
        <p:spPr>
          <a:xfrm rot="5400000">
            <a:off x="7654544" y="52244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8" name="Rectangle 347"/>
          <p:cNvSpPr/>
          <p:nvPr/>
        </p:nvSpPr>
        <p:spPr>
          <a:xfrm rot="5400000">
            <a:off x="7654544" y="50788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9" name="Rectangle 348"/>
          <p:cNvSpPr/>
          <p:nvPr/>
        </p:nvSpPr>
        <p:spPr>
          <a:xfrm rot="5400000">
            <a:off x="7654544" y="49333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0" name="Rectangle 349"/>
          <p:cNvSpPr/>
          <p:nvPr/>
        </p:nvSpPr>
        <p:spPr>
          <a:xfrm rot="5400000">
            <a:off x="7654544" y="4787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1" name="Rectangle 350"/>
          <p:cNvSpPr/>
          <p:nvPr/>
        </p:nvSpPr>
        <p:spPr>
          <a:xfrm rot="5400000">
            <a:off x="7654544" y="46421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2" name="Rectangle 351"/>
          <p:cNvSpPr/>
          <p:nvPr/>
        </p:nvSpPr>
        <p:spPr>
          <a:xfrm rot="5400000">
            <a:off x="7654544" y="44966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3" name="Rectangle 352"/>
          <p:cNvSpPr/>
          <p:nvPr/>
        </p:nvSpPr>
        <p:spPr>
          <a:xfrm rot="5400000">
            <a:off x="7654544" y="43510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4" name="Rectangle 353"/>
          <p:cNvSpPr/>
          <p:nvPr/>
        </p:nvSpPr>
        <p:spPr>
          <a:xfrm rot="5400000">
            <a:off x="7654544" y="42055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5" name="Rectangle 354"/>
          <p:cNvSpPr/>
          <p:nvPr/>
        </p:nvSpPr>
        <p:spPr>
          <a:xfrm rot="5400000">
            <a:off x="7654544" y="4059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6" name="Rectangle 355"/>
          <p:cNvSpPr/>
          <p:nvPr/>
        </p:nvSpPr>
        <p:spPr>
          <a:xfrm rot="5400000">
            <a:off x="7654544" y="39144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7" name="Rectangle 356"/>
          <p:cNvSpPr/>
          <p:nvPr/>
        </p:nvSpPr>
        <p:spPr>
          <a:xfrm rot="5400000">
            <a:off x="7654544" y="37688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8" name="Rectangle 357"/>
          <p:cNvSpPr/>
          <p:nvPr/>
        </p:nvSpPr>
        <p:spPr>
          <a:xfrm rot="5400000">
            <a:off x="7654544" y="36233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9" name="Rectangle 358"/>
          <p:cNvSpPr/>
          <p:nvPr/>
        </p:nvSpPr>
        <p:spPr>
          <a:xfrm rot="5400000">
            <a:off x="7654544" y="34777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0" name="Rectangle 359"/>
          <p:cNvSpPr/>
          <p:nvPr/>
        </p:nvSpPr>
        <p:spPr>
          <a:xfrm rot="5400000">
            <a:off x="7654544" y="33321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1" name="Rectangle 360"/>
          <p:cNvSpPr/>
          <p:nvPr/>
        </p:nvSpPr>
        <p:spPr>
          <a:xfrm rot="5400000">
            <a:off x="7654544" y="31866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2" name="Rectangle 361"/>
          <p:cNvSpPr/>
          <p:nvPr/>
        </p:nvSpPr>
        <p:spPr>
          <a:xfrm rot="5400000">
            <a:off x="7654544" y="30410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3" name="Rectangle 362"/>
          <p:cNvSpPr/>
          <p:nvPr/>
        </p:nvSpPr>
        <p:spPr>
          <a:xfrm rot="5400000">
            <a:off x="7654544" y="28955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4" name="Rectangle 363"/>
          <p:cNvSpPr/>
          <p:nvPr/>
        </p:nvSpPr>
        <p:spPr>
          <a:xfrm rot="5400000">
            <a:off x="7654544" y="27499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5" name="Rectangle 364"/>
          <p:cNvSpPr>
            <a:spLocks/>
          </p:cNvSpPr>
          <p:nvPr/>
        </p:nvSpPr>
        <p:spPr>
          <a:xfrm rot="3720000">
            <a:off x="7595181" y="24669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6" name="Rectangle 365"/>
          <p:cNvSpPr>
            <a:spLocks/>
          </p:cNvSpPr>
          <p:nvPr/>
        </p:nvSpPr>
        <p:spPr>
          <a:xfrm rot="2880000">
            <a:off x="7493317" y="2324309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7" name="Rectangle 366"/>
          <p:cNvSpPr>
            <a:spLocks/>
          </p:cNvSpPr>
          <p:nvPr/>
        </p:nvSpPr>
        <p:spPr>
          <a:xfrm rot="1740000">
            <a:off x="7362104" y="223360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8" name="Rectangle 367"/>
          <p:cNvSpPr>
            <a:spLocks/>
          </p:cNvSpPr>
          <p:nvPr/>
        </p:nvSpPr>
        <p:spPr>
          <a:xfrm rot="4560000">
            <a:off x="7625660" y="261751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9" name="Rectangle 368"/>
          <p:cNvSpPr/>
          <p:nvPr/>
        </p:nvSpPr>
        <p:spPr>
          <a:xfrm rot="4620000">
            <a:off x="1403040" y="53768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0" name="Rectangle 369"/>
          <p:cNvSpPr/>
          <p:nvPr/>
        </p:nvSpPr>
        <p:spPr>
          <a:xfrm rot="5400000">
            <a:off x="1398016" y="52312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1" name="Rectangle 370"/>
          <p:cNvSpPr/>
          <p:nvPr/>
        </p:nvSpPr>
        <p:spPr>
          <a:xfrm rot="5400000">
            <a:off x="1398016" y="508569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2" name="Rectangle 371"/>
          <p:cNvSpPr/>
          <p:nvPr/>
        </p:nvSpPr>
        <p:spPr>
          <a:xfrm rot="5400000">
            <a:off x="1398016" y="494014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3" name="Rectangle 372"/>
          <p:cNvSpPr/>
          <p:nvPr/>
        </p:nvSpPr>
        <p:spPr>
          <a:xfrm rot="5400000">
            <a:off x="1398016" y="47945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4" name="Rectangle 373"/>
          <p:cNvSpPr/>
          <p:nvPr/>
        </p:nvSpPr>
        <p:spPr>
          <a:xfrm rot="5400000">
            <a:off x="1398016" y="46490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5" name="Rectangle 374"/>
          <p:cNvSpPr/>
          <p:nvPr/>
        </p:nvSpPr>
        <p:spPr>
          <a:xfrm rot="5400000">
            <a:off x="1398016" y="45034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6" name="Rectangle 375"/>
          <p:cNvSpPr/>
          <p:nvPr/>
        </p:nvSpPr>
        <p:spPr>
          <a:xfrm rot="5400000">
            <a:off x="1398016" y="43579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7" name="Rectangle 376"/>
          <p:cNvSpPr/>
          <p:nvPr/>
        </p:nvSpPr>
        <p:spPr>
          <a:xfrm rot="5400000">
            <a:off x="1398016" y="42123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8" name="Rectangle 377"/>
          <p:cNvSpPr/>
          <p:nvPr/>
        </p:nvSpPr>
        <p:spPr>
          <a:xfrm rot="5400000">
            <a:off x="1398016" y="4066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9" name="Rectangle 378"/>
          <p:cNvSpPr/>
          <p:nvPr/>
        </p:nvSpPr>
        <p:spPr>
          <a:xfrm rot="5400000">
            <a:off x="1398016" y="39212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0" name="Rectangle 379"/>
          <p:cNvSpPr/>
          <p:nvPr/>
        </p:nvSpPr>
        <p:spPr>
          <a:xfrm rot="5400000">
            <a:off x="1398016" y="37757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1" name="Rectangle 380"/>
          <p:cNvSpPr/>
          <p:nvPr/>
        </p:nvSpPr>
        <p:spPr>
          <a:xfrm rot="5400000">
            <a:off x="1398016" y="3630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2" name="Rectangle 381"/>
          <p:cNvSpPr/>
          <p:nvPr/>
        </p:nvSpPr>
        <p:spPr>
          <a:xfrm rot="5400000">
            <a:off x="1398016" y="34845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3" name="Rectangle 382"/>
          <p:cNvSpPr/>
          <p:nvPr/>
        </p:nvSpPr>
        <p:spPr>
          <a:xfrm rot="5400000">
            <a:off x="1398016" y="33390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4" name="Rectangle 383"/>
          <p:cNvSpPr/>
          <p:nvPr/>
        </p:nvSpPr>
        <p:spPr>
          <a:xfrm rot="5400000">
            <a:off x="1398016" y="31934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5" name="Rectangle 384"/>
          <p:cNvSpPr/>
          <p:nvPr/>
        </p:nvSpPr>
        <p:spPr>
          <a:xfrm rot="5400000">
            <a:off x="1398016" y="30479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6" name="Rectangle 385"/>
          <p:cNvSpPr/>
          <p:nvPr/>
        </p:nvSpPr>
        <p:spPr>
          <a:xfrm rot="5400000">
            <a:off x="1398016" y="2902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7" name="Rectangle 386"/>
          <p:cNvSpPr/>
          <p:nvPr/>
        </p:nvSpPr>
        <p:spPr>
          <a:xfrm rot="5400000">
            <a:off x="1398016" y="27568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8" name="Rectangle 387"/>
          <p:cNvSpPr/>
          <p:nvPr/>
        </p:nvSpPr>
        <p:spPr>
          <a:xfrm rot="19500000">
            <a:off x="1645377" y="228199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9" name="Rectangle 388"/>
          <p:cNvSpPr/>
          <p:nvPr/>
        </p:nvSpPr>
        <p:spPr>
          <a:xfrm rot="9480000">
            <a:off x="1783831" y="221418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0" name="Rectangle 389"/>
          <p:cNvSpPr/>
          <p:nvPr/>
        </p:nvSpPr>
        <p:spPr>
          <a:xfrm rot="18600000">
            <a:off x="1534911" y="239057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1" name="Rectangle 390"/>
          <p:cNvSpPr/>
          <p:nvPr/>
        </p:nvSpPr>
        <p:spPr>
          <a:xfrm rot="17880000">
            <a:off x="1448487" y="25231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63065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1606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60146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8687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57227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55768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54309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52849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513901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99307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84712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70118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4555236" y="2165459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440929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426334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411740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397145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38255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6795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35336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33876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2417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30957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9498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8038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26579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25120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3660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67444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5984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4525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2205736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2059432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5" name="Rectangle 424"/>
          <p:cNvSpPr/>
          <p:nvPr/>
        </p:nvSpPr>
        <p:spPr>
          <a:xfrm rot="20760000">
            <a:off x="1902136" y="218577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7046976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6900672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8" name="Rectangle 427"/>
          <p:cNvSpPr/>
          <p:nvPr/>
        </p:nvSpPr>
        <p:spPr>
          <a:xfrm rot="960000">
            <a:off x="7220751" y="219234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430" name="Straight Arrow Connector 429"/>
          <p:cNvCxnSpPr/>
          <p:nvPr/>
        </p:nvCxnSpPr>
        <p:spPr>
          <a:xfrm>
            <a:off x="5647971" y="215074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rot="10800000">
            <a:off x="3439668" y="2346998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Oval 432"/>
          <p:cNvSpPr/>
          <p:nvPr/>
        </p:nvSpPr>
        <p:spPr>
          <a:xfrm>
            <a:off x="4506976" y="205211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3999199" y="2370880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4510744" y="225855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3982921" y="5406130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7" name="6-Point Star 436"/>
          <p:cNvSpPr>
            <a:spLocks noChangeAspect="1"/>
          </p:cNvSpPr>
          <p:nvPr/>
        </p:nvSpPr>
        <p:spPr>
          <a:xfrm>
            <a:off x="4507289" y="5988229"/>
            <a:ext cx="188650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8" name="6-Point Star 437"/>
          <p:cNvSpPr>
            <a:spLocks noChangeAspect="1"/>
          </p:cNvSpPr>
          <p:nvPr/>
        </p:nvSpPr>
        <p:spPr>
          <a:xfrm>
            <a:off x="4507290" y="5790998"/>
            <a:ext cx="188649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TextBox 146"/>
          <p:cNvSpPr txBox="1"/>
          <p:nvPr/>
        </p:nvSpPr>
        <p:spPr>
          <a:xfrm>
            <a:off x="1905000" y="3733800"/>
            <a:ext cx="5257800" cy="892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If you were a DNA Polymerase, how would you replicate a genome???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53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Four DNA Polymerases Do the Job</a:t>
            </a:r>
            <a:endParaRPr lang="en-US" dirty="0"/>
          </a:p>
        </p:txBody>
      </p:sp>
      <p:sp useBgFill="1">
        <p:nvSpPr>
          <p:cNvPr id="168" name="Freeform 167"/>
          <p:cNvSpPr/>
          <p:nvPr/>
        </p:nvSpPr>
        <p:spPr bwMode="white">
          <a:xfrm>
            <a:off x="1219200" y="1660825"/>
            <a:ext cx="6441440" cy="4529328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346960" y="607568"/>
                </a:lnTo>
                <a:cubicBezTo>
                  <a:pt x="2806980" y="506307"/>
                  <a:pt x="3085253" y="0"/>
                  <a:pt x="3413760" y="0"/>
                </a:cubicBezTo>
                <a:cubicBezTo>
                  <a:pt x="3736933" y="25089"/>
                  <a:pt x="3922327" y="506307"/>
                  <a:pt x="4318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 useBgFill="1">
        <p:nvSpPr>
          <p:cNvPr id="175" name="Freeform 174"/>
          <p:cNvSpPr/>
          <p:nvPr/>
        </p:nvSpPr>
        <p:spPr bwMode="white">
          <a:xfrm>
            <a:off x="1384800" y="2443263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174240" y="10160"/>
                </a:lnTo>
                <a:cubicBezTo>
                  <a:pt x="2621278" y="71600"/>
                  <a:pt x="2931160" y="559803"/>
                  <a:pt x="3271520" y="558110"/>
                </a:cubicBezTo>
                <a:cubicBezTo>
                  <a:pt x="3611880" y="556417"/>
                  <a:pt x="3845562" y="61440"/>
                  <a:pt x="4216400" y="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7" name="TextBox 186"/>
          <p:cNvSpPr txBox="1"/>
          <p:nvPr/>
        </p:nvSpPr>
        <p:spPr>
          <a:xfrm>
            <a:off x="5493375" y="185406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229375" y="244326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493375" y="244326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227695" y="1891051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01504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2" name="Rectangle 191"/>
          <p:cNvSpPr/>
          <p:nvPr/>
        </p:nvSpPr>
        <p:spPr>
          <a:xfrm>
            <a:off x="5855200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3" name="Rectangle 192"/>
          <p:cNvSpPr/>
          <p:nvPr/>
        </p:nvSpPr>
        <p:spPr>
          <a:xfrm>
            <a:off x="5708896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4" name="Rectangle 193"/>
          <p:cNvSpPr/>
          <p:nvPr/>
        </p:nvSpPr>
        <p:spPr>
          <a:xfrm>
            <a:off x="5562592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7" name="Rectangle 196"/>
          <p:cNvSpPr/>
          <p:nvPr/>
        </p:nvSpPr>
        <p:spPr>
          <a:xfrm>
            <a:off x="5416288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8" name="Rectangle 197"/>
          <p:cNvSpPr/>
          <p:nvPr/>
        </p:nvSpPr>
        <p:spPr>
          <a:xfrm>
            <a:off x="5269984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9" name="Rectangle 198"/>
          <p:cNvSpPr/>
          <p:nvPr/>
        </p:nvSpPr>
        <p:spPr>
          <a:xfrm>
            <a:off x="5123680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0" name="Rectangle 209"/>
          <p:cNvSpPr/>
          <p:nvPr/>
        </p:nvSpPr>
        <p:spPr>
          <a:xfrm>
            <a:off x="4977376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2" name="Rectangle 211"/>
          <p:cNvSpPr/>
          <p:nvPr/>
        </p:nvSpPr>
        <p:spPr>
          <a:xfrm>
            <a:off x="4831072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3" name="Rectangle 212"/>
          <p:cNvSpPr/>
          <p:nvPr/>
        </p:nvSpPr>
        <p:spPr>
          <a:xfrm>
            <a:off x="4684768" y="59992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4" name="Rectangle 213"/>
          <p:cNvSpPr/>
          <p:nvPr/>
        </p:nvSpPr>
        <p:spPr>
          <a:xfrm>
            <a:off x="4538464" y="60095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5" name="Rectangle 214"/>
          <p:cNvSpPr/>
          <p:nvPr/>
        </p:nvSpPr>
        <p:spPr>
          <a:xfrm>
            <a:off x="4392160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6" name="Rectangle 215"/>
          <p:cNvSpPr/>
          <p:nvPr/>
        </p:nvSpPr>
        <p:spPr>
          <a:xfrm>
            <a:off x="4245856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7" name="Rectangle 216"/>
          <p:cNvSpPr/>
          <p:nvPr/>
        </p:nvSpPr>
        <p:spPr>
          <a:xfrm>
            <a:off x="4099552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8" name="Rectangle 217"/>
          <p:cNvSpPr/>
          <p:nvPr/>
        </p:nvSpPr>
        <p:spPr>
          <a:xfrm>
            <a:off x="3953248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9" name="Rectangle 218"/>
          <p:cNvSpPr/>
          <p:nvPr/>
        </p:nvSpPr>
        <p:spPr>
          <a:xfrm>
            <a:off x="3806944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0" name="Rectangle 219"/>
          <p:cNvSpPr/>
          <p:nvPr/>
        </p:nvSpPr>
        <p:spPr>
          <a:xfrm>
            <a:off x="3674864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1" name="Rectangle 220"/>
          <p:cNvSpPr/>
          <p:nvPr/>
        </p:nvSpPr>
        <p:spPr>
          <a:xfrm>
            <a:off x="3528560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2" name="Rectangle 221"/>
          <p:cNvSpPr/>
          <p:nvPr/>
        </p:nvSpPr>
        <p:spPr>
          <a:xfrm>
            <a:off x="3382256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3" name="Rectangle 222"/>
          <p:cNvSpPr/>
          <p:nvPr/>
        </p:nvSpPr>
        <p:spPr>
          <a:xfrm>
            <a:off x="3235952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4" name="Rectangle 223"/>
          <p:cNvSpPr/>
          <p:nvPr/>
        </p:nvSpPr>
        <p:spPr>
          <a:xfrm>
            <a:off x="3089648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5" name="Rectangle 224"/>
          <p:cNvSpPr/>
          <p:nvPr/>
        </p:nvSpPr>
        <p:spPr>
          <a:xfrm>
            <a:off x="2943344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6" name="Rectangle 225"/>
          <p:cNvSpPr/>
          <p:nvPr/>
        </p:nvSpPr>
        <p:spPr>
          <a:xfrm>
            <a:off x="2797040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7" name="Rectangle 226"/>
          <p:cNvSpPr/>
          <p:nvPr/>
        </p:nvSpPr>
        <p:spPr>
          <a:xfrm>
            <a:off x="2650736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8" name="Rectangle 227"/>
          <p:cNvSpPr/>
          <p:nvPr/>
        </p:nvSpPr>
        <p:spPr>
          <a:xfrm>
            <a:off x="2504432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9" name="Rectangle 228"/>
          <p:cNvSpPr/>
          <p:nvPr/>
        </p:nvSpPr>
        <p:spPr>
          <a:xfrm>
            <a:off x="2358128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0" name="Rectangle 229"/>
          <p:cNvSpPr/>
          <p:nvPr/>
        </p:nvSpPr>
        <p:spPr>
          <a:xfrm>
            <a:off x="2211824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1" name="Rectangle 230"/>
          <p:cNvSpPr/>
          <p:nvPr/>
        </p:nvSpPr>
        <p:spPr>
          <a:xfrm>
            <a:off x="2065520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2" name="Rectangle 231"/>
          <p:cNvSpPr/>
          <p:nvPr/>
        </p:nvSpPr>
        <p:spPr>
          <a:xfrm>
            <a:off x="1909056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3" name="Rectangle 232"/>
          <p:cNvSpPr>
            <a:spLocks/>
          </p:cNvSpPr>
          <p:nvPr/>
        </p:nvSpPr>
        <p:spPr>
          <a:xfrm rot="1020000">
            <a:off x="1742870" y="59649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4" name="Rectangle 233"/>
          <p:cNvSpPr>
            <a:spLocks/>
          </p:cNvSpPr>
          <p:nvPr/>
        </p:nvSpPr>
        <p:spPr>
          <a:xfrm rot="2580000">
            <a:off x="1486635" y="584029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5" name="Rectangle 234"/>
          <p:cNvSpPr>
            <a:spLocks/>
          </p:cNvSpPr>
          <p:nvPr/>
        </p:nvSpPr>
        <p:spPr>
          <a:xfrm rot="1740000">
            <a:off x="1600971" y="591552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6" name="Rectangle 235"/>
          <p:cNvSpPr>
            <a:spLocks/>
          </p:cNvSpPr>
          <p:nvPr/>
        </p:nvSpPr>
        <p:spPr>
          <a:xfrm rot="3180000">
            <a:off x="1392619" y="573611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7" name="Rectangle 236"/>
          <p:cNvSpPr>
            <a:spLocks/>
          </p:cNvSpPr>
          <p:nvPr/>
        </p:nvSpPr>
        <p:spPr>
          <a:xfrm rot="3720000">
            <a:off x="1326651" y="560403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8" name="Rectangle 237"/>
          <p:cNvSpPr/>
          <p:nvPr/>
        </p:nvSpPr>
        <p:spPr>
          <a:xfrm rot="21000000">
            <a:off x="7028458" y="5981306"/>
            <a:ext cx="71120" cy="19202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9" name="Rectangle 238"/>
          <p:cNvSpPr/>
          <p:nvPr/>
        </p:nvSpPr>
        <p:spPr>
          <a:xfrm>
            <a:off x="6881360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0" name="Rectangle 239"/>
          <p:cNvSpPr/>
          <p:nvPr/>
        </p:nvSpPr>
        <p:spPr>
          <a:xfrm>
            <a:off x="6735056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1" name="Rectangle 240"/>
          <p:cNvSpPr/>
          <p:nvPr/>
        </p:nvSpPr>
        <p:spPr>
          <a:xfrm>
            <a:off x="6588752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2" name="Rectangle 241"/>
          <p:cNvSpPr/>
          <p:nvPr/>
        </p:nvSpPr>
        <p:spPr>
          <a:xfrm>
            <a:off x="6442448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Rectangle 242"/>
          <p:cNvSpPr/>
          <p:nvPr/>
        </p:nvSpPr>
        <p:spPr>
          <a:xfrm>
            <a:off x="6296144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4" name="Rectangle 243"/>
          <p:cNvSpPr/>
          <p:nvPr/>
        </p:nvSpPr>
        <p:spPr>
          <a:xfrm>
            <a:off x="6149840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5" name="Rectangle 244"/>
          <p:cNvSpPr/>
          <p:nvPr/>
        </p:nvSpPr>
        <p:spPr>
          <a:xfrm rot="8400000">
            <a:off x="7313320" y="5833583"/>
            <a:ext cx="71120" cy="21031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6" name="Rectangle 245"/>
          <p:cNvSpPr/>
          <p:nvPr/>
        </p:nvSpPr>
        <p:spPr>
          <a:xfrm rot="19980000">
            <a:off x="7183489" y="592475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7" name="Rectangle 246"/>
          <p:cNvSpPr/>
          <p:nvPr/>
        </p:nvSpPr>
        <p:spPr>
          <a:xfrm rot="7800000">
            <a:off x="7409560" y="5717656"/>
            <a:ext cx="71120" cy="22049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8" name="Rectangle 247"/>
          <p:cNvSpPr/>
          <p:nvPr/>
        </p:nvSpPr>
        <p:spPr>
          <a:xfrm rot="7080000">
            <a:off x="7484496" y="560593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9" name="Rectangle 248"/>
          <p:cNvSpPr/>
          <p:nvPr/>
        </p:nvSpPr>
        <p:spPr>
          <a:xfrm rot="5400000">
            <a:off x="7523400" y="5454123"/>
            <a:ext cx="71120" cy="18694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0" name="Rectangle 249"/>
          <p:cNvSpPr/>
          <p:nvPr/>
        </p:nvSpPr>
        <p:spPr>
          <a:xfrm rot="5400000">
            <a:off x="7534576" y="53274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1" name="Rectangle 250"/>
          <p:cNvSpPr/>
          <p:nvPr/>
        </p:nvSpPr>
        <p:spPr>
          <a:xfrm rot="5400000">
            <a:off x="7534576" y="51819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2" name="Rectangle 251"/>
          <p:cNvSpPr/>
          <p:nvPr/>
        </p:nvSpPr>
        <p:spPr>
          <a:xfrm rot="5400000">
            <a:off x="7534576" y="50363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3" name="Rectangle 252"/>
          <p:cNvSpPr/>
          <p:nvPr/>
        </p:nvSpPr>
        <p:spPr>
          <a:xfrm rot="5400000">
            <a:off x="7534576" y="48908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Rectangle 253"/>
          <p:cNvSpPr/>
          <p:nvPr/>
        </p:nvSpPr>
        <p:spPr>
          <a:xfrm rot="5400000">
            <a:off x="7534576" y="47452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5" name="Rectangle 254"/>
          <p:cNvSpPr/>
          <p:nvPr/>
        </p:nvSpPr>
        <p:spPr>
          <a:xfrm rot="5400000">
            <a:off x="7532000" y="45996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Rectangle 255"/>
          <p:cNvSpPr/>
          <p:nvPr/>
        </p:nvSpPr>
        <p:spPr>
          <a:xfrm rot="5400000">
            <a:off x="7532000" y="44541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7" name="Rectangle 256"/>
          <p:cNvSpPr/>
          <p:nvPr/>
        </p:nvSpPr>
        <p:spPr>
          <a:xfrm rot="5400000">
            <a:off x="7532000" y="43085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Rectangle 257"/>
          <p:cNvSpPr/>
          <p:nvPr/>
        </p:nvSpPr>
        <p:spPr>
          <a:xfrm rot="5400000">
            <a:off x="7529424" y="41630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9" name="Rectangle 258"/>
          <p:cNvSpPr/>
          <p:nvPr/>
        </p:nvSpPr>
        <p:spPr>
          <a:xfrm rot="5400000">
            <a:off x="7532000" y="40174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Rectangle 259"/>
          <p:cNvSpPr/>
          <p:nvPr/>
        </p:nvSpPr>
        <p:spPr>
          <a:xfrm rot="5400000">
            <a:off x="7534576" y="38719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1" name="Rectangle 260"/>
          <p:cNvSpPr/>
          <p:nvPr/>
        </p:nvSpPr>
        <p:spPr>
          <a:xfrm rot="5400000">
            <a:off x="7534576" y="37263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2" name="Rectangle 261"/>
          <p:cNvSpPr/>
          <p:nvPr/>
        </p:nvSpPr>
        <p:spPr>
          <a:xfrm rot="5400000">
            <a:off x="7534576" y="35808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3" name="Rectangle 262"/>
          <p:cNvSpPr/>
          <p:nvPr/>
        </p:nvSpPr>
        <p:spPr>
          <a:xfrm rot="5400000">
            <a:off x="7534576" y="34352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4" name="Rectangle 263"/>
          <p:cNvSpPr/>
          <p:nvPr/>
        </p:nvSpPr>
        <p:spPr>
          <a:xfrm rot="5400000">
            <a:off x="7534576" y="32896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5" name="Rectangle 264"/>
          <p:cNvSpPr/>
          <p:nvPr/>
        </p:nvSpPr>
        <p:spPr>
          <a:xfrm rot="5400000">
            <a:off x="7534576" y="31441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6" name="Rectangle 265"/>
          <p:cNvSpPr/>
          <p:nvPr/>
        </p:nvSpPr>
        <p:spPr>
          <a:xfrm rot="5400000">
            <a:off x="7534576" y="29985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7" name="Rectangle 266"/>
          <p:cNvSpPr/>
          <p:nvPr/>
        </p:nvSpPr>
        <p:spPr>
          <a:xfrm rot="5100000">
            <a:off x="7522293" y="2848856"/>
            <a:ext cx="71120" cy="17373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8" name="Rectangle 267"/>
          <p:cNvSpPr>
            <a:spLocks/>
          </p:cNvSpPr>
          <p:nvPr/>
        </p:nvSpPr>
        <p:spPr>
          <a:xfrm rot="3720000">
            <a:off x="7452029" y="257769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9" name="Rectangle 268"/>
          <p:cNvSpPr>
            <a:spLocks/>
          </p:cNvSpPr>
          <p:nvPr/>
        </p:nvSpPr>
        <p:spPr>
          <a:xfrm rot="2880000">
            <a:off x="7357893" y="2437665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0" name="Rectangle 269"/>
          <p:cNvSpPr>
            <a:spLocks/>
          </p:cNvSpPr>
          <p:nvPr/>
        </p:nvSpPr>
        <p:spPr>
          <a:xfrm rot="1860000">
            <a:off x="7236984" y="235468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1" name="Rectangle 270"/>
          <p:cNvSpPr>
            <a:spLocks/>
          </p:cNvSpPr>
          <p:nvPr/>
        </p:nvSpPr>
        <p:spPr>
          <a:xfrm rot="4560000">
            <a:off x="7510844" y="272056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2" name="Rectangle 271"/>
          <p:cNvSpPr/>
          <p:nvPr/>
        </p:nvSpPr>
        <p:spPr>
          <a:xfrm rot="4920000">
            <a:off x="1283200" y="54798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3" name="Rectangle 272"/>
          <p:cNvSpPr/>
          <p:nvPr/>
        </p:nvSpPr>
        <p:spPr>
          <a:xfrm rot="5400000">
            <a:off x="1269160" y="534344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4" name="Rectangle 273"/>
          <p:cNvSpPr/>
          <p:nvPr/>
        </p:nvSpPr>
        <p:spPr>
          <a:xfrm rot="5400000">
            <a:off x="1266584" y="519789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5" name="Rectangle 274"/>
          <p:cNvSpPr/>
          <p:nvPr/>
        </p:nvSpPr>
        <p:spPr>
          <a:xfrm rot="5400000">
            <a:off x="1266584" y="505233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6" name="Rectangle 275"/>
          <p:cNvSpPr/>
          <p:nvPr/>
        </p:nvSpPr>
        <p:spPr>
          <a:xfrm rot="5400000">
            <a:off x="1266584" y="490678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7" name="Rectangle 276"/>
          <p:cNvSpPr/>
          <p:nvPr/>
        </p:nvSpPr>
        <p:spPr>
          <a:xfrm rot="5400000">
            <a:off x="1266584" y="476122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8" name="Rectangle 277"/>
          <p:cNvSpPr/>
          <p:nvPr/>
        </p:nvSpPr>
        <p:spPr>
          <a:xfrm rot="5400000">
            <a:off x="1266584" y="461567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9" name="Rectangle 278"/>
          <p:cNvSpPr/>
          <p:nvPr/>
        </p:nvSpPr>
        <p:spPr>
          <a:xfrm rot="5400000">
            <a:off x="1266584" y="447011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0" name="Rectangle 279"/>
          <p:cNvSpPr/>
          <p:nvPr/>
        </p:nvSpPr>
        <p:spPr>
          <a:xfrm rot="5400000">
            <a:off x="1266584" y="432456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1" name="Rectangle 280"/>
          <p:cNvSpPr/>
          <p:nvPr/>
        </p:nvSpPr>
        <p:spPr>
          <a:xfrm rot="5400000">
            <a:off x="1266584" y="417900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2" name="Rectangle 281"/>
          <p:cNvSpPr/>
          <p:nvPr/>
        </p:nvSpPr>
        <p:spPr>
          <a:xfrm rot="5400000">
            <a:off x="1266584" y="403345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3" name="Rectangle 282"/>
          <p:cNvSpPr/>
          <p:nvPr/>
        </p:nvSpPr>
        <p:spPr>
          <a:xfrm rot="5400000">
            <a:off x="1266584" y="388789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4" name="Rectangle 283"/>
          <p:cNvSpPr/>
          <p:nvPr/>
        </p:nvSpPr>
        <p:spPr>
          <a:xfrm rot="5400000">
            <a:off x="1266584" y="374234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5" name="Rectangle 284"/>
          <p:cNvSpPr/>
          <p:nvPr/>
        </p:nvSpPr>
        <p:spPr>
          <a:xfrm rot="5400000">
            <a:off x="1266584" y="359678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6" name="Rectangle 285"/>
          <p:cNvSpPr/>
          <p:nvPr/>
        </p:nvSpPr>
        <p:spPr>
          <a:xfrm rot="5400000">
            <a:off x="1266584" y="345123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7" name="Rectangle 286"/>
          <p:cNvSpPr/>
          <p:nvPr/>
        </p:nvSpPr>
        <p:spPr>
          <a:xfrm rot="5400000">
            <a:off x="1266584" y="330567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8" name="Rectangle 287"/>
          <p:cNvSpPr/>
          <p:nvPr/>
        </p:nvSpPr>
        <p:spPr>
          <a:xfrm rot="5400000">
            <a:off x="1266584" y="316012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9" name="Rectangle 288"/>
          <p:cNvSpPr/>
          <p:nvPr/>
        </p:nvSpPr>
        <p:spPr>
          <a:xfrm rot="5400000">
            <a:off x="1271736" y="30145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0" name="Rectangle 289"/>
          <p:cNvSpPr/>
          <p:nvPr/>
        </p:nvSpPr>
        <p:spPr>
          <a:xfrm rot="5400000">
            <a:off x="1271736" y="286901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1" name="Rectangle 290"/>
          <p:cNvSpPr/>
          <p:nvPr/>
        </p:nvSpPr>
        <p:spPr>
          <a:xfrm rot="19500000">
            <a:off x="1541269" y="2372205"/>
            <a:ext cx="71120" cy="19202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2" name="Rectangle 291"/>
          <p:cNvSpPr/>
          <p:nvPr/>
        </p:nvSpPr>
        <p:spPr>
          <a:xfrm rot="9900000">
            <a:off x="1688729" y="2305608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3" name="Rectangle 292"/>
          <p:cNvSpPr/>
          <p:nvPr/>
        </p:nvSpPr>
        <p:spPr>
          <a:xfrm rot="18780000">
            <a:off x="1432156" y="245964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4" name="Rectangle 293"/>
          <p:cNvSpPr/>
          <p:nvPr/>
        </p:nvSpPr>
        <p:spPr>
          <a:xfrm rot="18300000">
            <a:off x="1338816" y="2583002"/>
            <a:ext cx="71120" cy="19770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5" name="Rectangle 294"/>
          <p:cNvSpPr/>
          <p:nvPr/>
        </p:nvSpPr>
        <p:spPr>
          <a:xfrm>
            <a:off x="5741225" y="22685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6" name="Rectangle 295"/>
          <p:cNvSpPr/>
          <p:nvPr/>
        </p:nvSpPr>
        <p:spPr>
          <a:xfrm>
            <a:off x="5595280" y="22685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7" name="Rectangle 296"/>
          <p:cNvSpPr/>
          <p:nvPr/>
        </p:nvSpPr>
        <p:spPr>
          <a:xfrm>
            <a:off x="3547337" y="22779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8" name="Rectangle 297"/>
          <p:cNvSpPr/>
          <p:nvPr/>
        </p:nvSpPr>
        <p:spPr>
          <a:xfrm>
            <a:off x="3406105" y="2281553"/>
            <a:ext cx="71120" cy="15155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9" name="Rectangle 298"/>
          <p:cNvSpPr/>
          <p:nvPr/>
        </p:nvSpPr>
        <p:spPr>
          <a:xfrm>
            <a:off x="3260160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0" name="Rectangle 299"/>
          <p:cNvSpPr/>
          <p:nvPr/>
        </p:nvSpPr>
        <p:spPr>
          <a:xfrm>
            <a:off x="3117656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1" name="Rectangle 300"/>
          <p:cNvSpPr/>
          <p:nvPr/>
        </p:nvSpPr>
        <p:spPr>
          <a:xfrm rot="420000">
            <a:off x="6948662" y="2282504"/>
            <a:ext cx="71120" cy="17373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2" name="Rectangle 301"/>
          <p:cNvSpPr/>
          <p:nvPr/>
        </p:nvSpPr>
        <p:spPr>
          <a:xfrm>
            <a:off x="6186732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3" name="Rectangle 302"/>
          <p:cNvSpPr/>
          <p:nvPr/>
        </p:nvSpPr>
        <p:spPr>
          <a:xfrm>
            <a:off x="6036951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4" name="Rectangle 303"/>
          <p:cNvSpPr/>
          <p:nvPr/>
        </p:nvSpPr>
        <p:spPr>
          <a:xfrm>
            <a:off x="5887170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4" name="Rectangle 413"/>
          <p:cNvSpPr/>
          <p:nvPr/>
        </p:nvSpPr>
        <p:spPr>
          <a:xfrm>
            <a:off x="6636075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2" name="Rectangle 421"/>
          <p:cNvSpPr/>
          <p:nvPr/>
        </p:nvSpPr>
        <p:spPr>
          <a:xfrm>
            <a:off x="6486294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3" name="Rectangle 422"/>
          <p:cNvSpPr/>
          <p:nvPr/>
        </p:nvSpPr>
        <p:spPr>
          <a:xfrm>
            <a:off x="6336513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4" name="Rectangle 423"/>
          <p:cNvSpPr/>
          <p:nvPr/>
        </p:nvSpPr>
        <p:spPr>
          <a:xfrm>
            <a:off x="6785856" y="2283661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5" name="Rectangle 424"/>
          <p:cNvSpPr/>
          <p:nvPr/>
        </p:nvSpPr>
        <p:spPr>
          <a:xfrm rot="1140000">
            <a:off x="7105935" y="22954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40" name="Straight Arrow Connector 439"/>
          <p:cNvCxnSpPr/>
          <p:nvPr/>
        </p:nvCxnSpPr>
        <p:spPr>
          <a:xfrm rot="10800000">
            <a:off x="3362417" y="2454986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>
            <a:off x="5595280" y="2266923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4236509" y="1219200"/>
            <a:ext cx="8327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4225247" y="3003054"/>
            <a:ext cx="85522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52" name="Oval 451"/>
          <p:cNvSpPr/>
          <p:nvPr/>
        </p:nvSpPr>
        <p:spPr>
          <a:xfrm>
            <a:off x="4556201" y="157613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3" name="Oval 452"/>
          <p:cNvSpPr/>
          <p:nvPr/>
        </p:nvSpPr>
        <p:spPr>
          <a:xfrm>
            <a:off x="4542594" y="2903881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4" name="TextBox 453"/>
          <p:cNvSpPr txBox="1"/>
          <p:nvPr/>
        </p:nvSpPr>
        <p:spPr>
          <a:xfrm>
            <a:off x="4263737" y="6212651"/>
            <a:ext cx="7063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55" name="6-Point Star 454"/>
          <p:cNvSpPr>
            <a:spLocks noChangeAspect="1"/>
          </p:cNvSpPr>
          <p:nvPr/>
        </p:nvSpPr>
        <p:spPr>
          <a:xfrm>
            <a:off x="4545745" y="6091281"/>
            <a:ext cx="188650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6" name="6-Point Star 455"/>
          <p:cNvSpPr>
            <a:spLocks noChangeAspect="1"/>
          </p:cNvSpPr>
          <p:nvPr/>
        </p:nvSpPr>
        <p:spPr>
          <a:xfrm>
            <a:off x="4545746" y="5894050"/>
            <a:ext cx="188649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7" name="TextBox 456"/>
          <p:cNvSpPr txBox="1"/>
          <p:nvPr/>
        </p:nvSpPr>
        <p:spPr>
          <a:xfrm>
            <a:off x="4233348" y="5540430"/>
            <a:ext cx="7799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3961647" y="1667091"/>
            <a:ext cx="660095" cy="632429"/>
            <a:chOff x="3961647" y="1667091"/>
            <a:chExt cx="660095" cy="632429"/>
          </a:xfrm>
        </p:grpSpPr>
        <p:sp>
          <p:nvSpPr>
            <p:cNvPr id="426" name="Rectangle 425"/>
            <p:cNvSpPr/>
            <p:nvPr/>
          </p:nvSpPr>
          <p:spPr>
            <a:xfrm rot="19465773">
              <a:off x="4504929" y="166709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7" name="Rectangle 426"/>
            <p:cNvSpPr/>
            <p:nvPr/>
          </p:nvSpPr>
          <p:spPr>
            <a:xfrm rot="19465773">
              <a:off x="4412324" y="1738719"/>
              <a:ext cx="71120" cy="1514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8" name="Rectangle 427"/>
            <p:cNvSpPr/>
            <p:nvPr/>
          </p:nvSpPr>
          <p:spPr>
            <a:xfrm rot="19465773">
              <a:off x="4302532" y="1815012"/>
              <a:ext cx="71120" cy="15544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9" name="Rectangle 428"/>
            <p:cNvSpPr/>
            <p:nvPr/>
          </p:nvSpPr>
          <p:spPr>
            <a:xfrm rot="19465773">
              <a:off x="4189416" y="1905682"/>
              <a:ext cx="71120" cy="15544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2" name="Rectangle 431"/>
            <p:cNvSpPr/>
            <p:nvPr/>
          </p:nvSpPr>
          <p:spPr>
            <a:xfrm rot="19465773">
              <a:off x="4081577" y="1996502"/>
              <a:ext cx="71120" cy="15544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4" name="Rectangle 433"/>
            <p:cNvSpPr/>
            <p:nvPr/>
          </p:nvSpPr>
          <p:spPr>
            <a:xfrm rot="19465773">
              <a:off x="3961647" y="2089271"/>
              <a:ext cx="71120" cy="149703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3" name="Straight Connector 462"/>
            <p:cNvCxnSpPr/>
            <p:nvPr/>
          </p:nvCxnSpPr>
          <p:spPr>
            <a:xfrm flipV="1">
              <a:off x="4509899" y="1795530"/>
              <a:ext cx="111843" cy="90047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3972360" y="1855200"/>
              <a:ext cx="576801" cy="444320"/>
            </a:xfrm>
            <a:prstGeom prst="line">
              <a:avLst/>
            </a:prstGeom>
            <a:ln w="50800">
              <a:solidFill>
                <a:srgbClr val="008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545" y="1710944"/>
            <a:ext cx="599787" cy="622180"/>
            <a:chOff x="4676545" y="1710944"/>
            <a:chExt cx="599787" cy="622180"/>
          </a:xfrm>
        </p:grpSpPr>
        <p:sp>
          <p:nvSpPr>
            <p:cNvPr id="442" name="Rectangle 441"/>
            <p:cNvSpPr/>
            <p:nvPr/>
          </p:nvSpPr>
          <p:spPr>
            <a:xfrm rot="2252391">
              <a:off x="5205212" y="21460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3" name="Rectangle 442"/>
            <p:cNvSpPr/>
            <p:nvPr/>
          </p:nvSpPr>
          <p:spPr>
            <a:xfrm rot="2340000">
              <a:off x="4714500" y="1710944"/>
              <a:ext cx="71120" cy="1371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8" name="Rectangle 457"/>
            <p:cNvSpPr/>
            <p:nvPr/>
          </p:nvSpPr>
          <p:spPr>
            <a:xfrm rot="2340000">
              <a:off x="4818663" y="1787272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9" name="Rectangle 458"/>
            <p:cNvSpPr/>
            <p:nvPr/>
          </p:nvSpPr>
          <p:spPr>
            <a:xfrm rot="2340000">
              <a:off x="4917271" y="1880731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0" name="Rectangle 459"/>
            <p:cNvSpPr/>
            <p:nvPr/>
          </p:nvSpPr>
          <p:spPr>
            <a:xfrm rot="2340000">
              <a:off x="5015487" y="1974781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1" name="Rectangle 460"/>
            <p:cNvSpPr/>
            <p:nvPr/>
          </p:nvSpPr>
          <p:spPr>
            <a:xfrm rot="2340000">
              <a:off x="5108093" y="2062424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5" name="Straight Connector 464"/>
            <p:cNvCxnSpPr/>
            <p:nvPr/>
          </p:nvCxnSpPr>
          <p:spPr>
            <a:xfrm flipH="1" flipV="1">
              <a:off x="4676545" y="1800967"/>
              <a:ext cx="224461" cy="205285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4749521" y="1869155"/>
              <a:ext cx="500334" cy="463969"/>
            </a:xfrm>
            <a:prstGeom prst="line">
              <a:avLst/>
            </a:prstGeom>
            <a:ln w="50800">
              <a:solidFill>
                <a:srgbClr val="008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3929098" y="2396102"/>
            <a:ext cx="682273" cy="580182"/>
            <a:chOff x="3929098" y="2396102"/>
            <a:chExt cx="682273" cy="580182"/>
          </a:xfrm>
        </p:grpSpPr>
        <p:sp>
          <p:nvSpPr>
            <p:cNvPr id="444" name="Rectangle 443"/>
            <p:cNvSpPr/>
            <p:nvPr/>
          </p:nvSpPr>
          <p:spPr>
            <a:xfrm rot="2040000">
              <a:off x="4366977" y="275379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5" name="Rectangle 444"/>
            <p:cNvSpPr/>
            <p:nvPr/>
          </p:nvSpPr>
          <p:spPr>
            <a:xfrm rot="2252391">
              <a:off x="4263952" y="266653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6" name="Rectangle 445"/>
            <p:cNvSpPr/>
            <p:nvPr/>
          </p:nvSpPr>
          <p:spPr>
            <a:xfrm rot="2252391">
              <a:off x="4150562" y="260123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7" name="Rectangle 446"/>
            <p:cNvSpPr/>
            <p:nvPr/>
          </p:nvSpPr>
          <p:spPr>
            <a:xfrm rot="2252391">
              <a:off x="4042649" y="25168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8" name="Rectangle 447"/>
            <p:cNvSpPr/>
            <p:nvPr/>
          </p:nvSpPr>
          <p:spPr>
            <a:xfrm rot="2252391">
              <a:off x="3929098" y="24348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9" name="Rectangle 448"/>
            <p:cNvSpPr/>
            <p:nvPr/>
          </p:nvSpPr>
          <p:spPr>
            <a:xfrm rot="1860000">
              <a:off x="4490787" y="2826574"/>
              <a:ext cx="63157" cy="14971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7" name="Straight Connector 466"/>
            <p:cNvCxnSpPr/>
            <p:nvPr/>
          </p:nvCxnSpPr>
          <p:spPr>
            <a:xfrm>
              <a:off x="4534556" y="2798040"/>
              <a:ext cx="76815" cy="53535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3972360" y="2396102"/>
              <a:ext cx="566104" cy="403892"/>
            </a:xfrm>
            <a:prstGeom prst="line">
              <a:avLst/>
            </a:prstGeom>
            <a:ln w="50800">
              <a:solidFill>
                <a:srgbClr val="000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647177" y="2388738"/>
            <a:ext cx="635304" cy="598372"/>
            <a:chOff x="4647177" y="2388738"/>
            <a:chExt cx="635304" cy="598372"/>
          </a:xfrm>
        </p:grpSpPr>
        <p:sp>
          <p:nvSpPr>
            <p:cNvPr id="435" name="Rectangle 434"/>
            <p:cNvSpPr/>
            <p:nvPr/>
          </p:nvSpPr>
          <p:spPr>
            <a:xfrm rot="8642601">
              <a:off x="4704107" y="28225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6" name="Rectangle 435"/>
            <p:cNvSpPr/>
            <p:nvPr/>
          </p:nvSpPr>
          <p:spPr>
            <a:xfrm rot="8642601">
              <a:off x="4826096" y="2735571"/>
              <a:ext cx="71120" cy="177713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7" name="Rectangle 436"/>
            <p:cNvSpPr/>
            <p:nvPr/>
          </p:nvSpPr>
          <p:spPr>
            <a:xfrm rot="8642601">
              <a:off x="4940381" y="265370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8" name="Rectangle 437"/>
            <p:cNvSpPr/>
            <p:nvPr/>
          </p:nvSpPr>
          <p:spPr>
            <a:xfrm rot="8642601">
              <a:off x="5058518" y="256543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9" name="Rectangle 438"/>
            <p:cNvSpPr/>
            <p:nvPr/>
          </p:nvSpPr>
          <p:spPr>
            <a:xfrm rot="8642601">
              <a:off x="5176655" y="247973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9" name="Straight Connector 468"/>
            <p:cNvCxnSpPr/>
            <p:nvPr/>
          </p:nvCxnSpPr>
          <p:spPr>
            <a:xfrm flipH="1">
              <a:off x="4647177" y="2781404"/>
              <a:ext cx="106252" cy="72005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4722359" y="2388738"/>
              <a:ext cx="560122" cy="414385"/>
            </a:xfrm>
            <a:prstGeom prst="line">
              <a:avLst/>
            </a:prstGeom>
            <a:ln w="50800">
              <a:solidFill>
                <a:srgbClr val="000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2975149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2" name="Rectangle 471"/>
          <p:cNvSpPr/>
          <p:nvPr/>
        </p:nvSpPr>
        <p:spPr>
          <a:xfrm>
            <a:off x="2832642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3" name="Rectangle 472"/>
          <p:cNvSpPr/>
          <p:nvPr/>
        </p:nvSpPr>
        <p:spPr>
          <a:xfrm>
            <a:off x="2690135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4" name="Rectangle 473"/>
          <p:cNvSpPr/>
          <p:nvPr/>
        </p:nvSpPr>
        <p:spPr>
          <a:xfrm>
            <a:off x="2547628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5" name="Rectangle 474"/>
          <p:cNvSpPr/>
          <p:nvPr/>
        </p:nvSpPr>
        <p:spPr>
          <a:xfrm>
            <a:off x="2405121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6" name="Rectangle 475"/>
          <p:cNvSpPr/>
          <p:nvPr/>
        </p:nvSpPr>
        <p:spPr>
          <a:xfrm>
            <a:off x="2262614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7" name="Rectangle 476"/>
          <p:cNvSpPr/>
          <p:nvPr/>
        </p:nvSpPr>
        <p:spPr>
          <a:xfrm>
            <a:off x="2120107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8" name="Rectangle 477"/>
          <p:cNvSpPr/>
          <p:nvPr/>
        </p:nvSpPr>
        <p:spPr>
          <a:xfrm>
            <a:off x="1977600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9" name="Rectangle 478"/>
          <p:cNvSpPr/>
          <p:nvPr/>
        </p:nvSpPr>
        <p:spPr>
          <a:xfrm rot="21420000">
            <a:off x="1837936" y="22845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0" name="Rectangle 479"/>
          <p:cNvSpPr/>
          <p:nvPr/>
        </p:nvSpPr>
        <p:spPr>
          <a:xfrm rot="6780000">
            <a:off x="1289998" y="2720331"/>
            <a:ext cx="71120" cy="17378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</a:t>
            </a:r>
            <a:r>
              <a:rPr lang="en-US" dirty="0"/>
              <a:t>as Replication Fork </a:t>
            </a:r>
            <a:r>
              <a:rPr lang="en-US" dirty="0" smtClean="0"/>
              <a:t>Enlarges</a:t>
            </a:r>
            <a:endParaRPr lang="en-US" dirty="0"/>
          </a:p>
        </p:txBody>
      </p:sp>
      <p:sp useBgFill="1">
        <p:nvSpPr>
          <p:cNvPr id="168" name="Freeform 167"/>
          <p:cNvSpPr/>
          <p:nvPr/>
        </p:nvSpPr>
        <p:spPr bwMode="white">
          <a:xfrm>
            <a:off x="1351280" y="1488778"/>
            <a:ext cx="6441440" cy="453102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2346960 w 6441440"/>
              <a:gd name="connsiteY3" fmla="*/ 607568 h 4529328"/>
              <a:gd name="connsiteX4" fmla="*/ 3413760 w 6441440"/>
              <a:gd name="connsiteY4" fmla="*/ 0 h 4529328"/>
              <a:gd name="connsiteX5" fmla="*/ 4318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2164080 w 6441440"/>
              <a:gd name="connsiteY3" fmla="*/ 607568 h 4529328"/>
              <a:gd name="connsiteX4" fmla="*/ 3413760 w 6441440"/>
              <a:gd name="connsiteY4" fmla="*/ 0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252720 w 6441440"/>
              <a:gd name="connsiteY5" fmla="*/ 59740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2901 h 4531021"/>
              <a:gd name="connsiteX1" fmla="*/ 653640 w 6441440"/>
              <a:gd name="connsiteY1" fmla="*/ 609261 h 4531021"/>
              <a:gd name="connsiteX2" fmla="*/ 1310640 w 6441440"/>
              <a:gd name="connsiteY2" fmla="*/ 609261 h 4531021"/>
              <a:gd name="connsiteX3" fmla="*/ 3413760 w 6441440"/>
              <a:gd name="connsiteY3" fmla="*/ 1693 h 4531021"/>
              <a:gd name="connsiteX4" fmla="*/ 5252720 w 6441440"/>
              <a:gd name="connsiteY4" fmla="*/ 599101 h 4531021"/>
              <a:gd name="connsiteX5" fmla="*/ 5787800 w 6441440"/>
              <a:gd name="connsiteY5" fmla="*/ 609261 h 4531021"/>
              <a:gd name="connsiteX6" fmla="*/ 6441440 w 6441440"/>
              <a:gd name="connsiteY6" fmla="*/ 1262901 h 4531021"/>
              <a:gd name="connsiteX7" fmla="*/ 6441440 w 6441440"/>
              <a:gd name="connsiteY7" fmla="*/ 3877381 h 4531021"/>
              <a:gd name="connsiteX8" fmla="*/ 5787800 w 6441440"/>
              <a:gd name="connsiteY8" fmla="*/ 4531021 h 4531021"/>
              <a:gd name="connsiteX9" fmla="*/ 653640 w 6441440"/>
              <a:gd name="connsiteY9" fmla="*/ 4531021 h 4531021"/>
              <a:gd name="connsiteX10" fmla="*/ 0 w 6441440"/>
              <a:gd name="connsiteY10" fmla="*/ 3877381 h 4531021"/>
              <a:gd name="connsiteX11" fmla="*/ 0 w 6441440"/>
              <a:gd name="connsiteY11" fmla="*/ 1262901 h 453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31021">
                <a:moveTo>
                  <a:pt x="0" y="1262901"/>
                </a:moveTo>
                <a:cubicBezTo>
                  <a:pt x="0" y="901906"/>
                  <a:pt x="292645" y="609261"/>
                  <a:pt x="653640" y="609261"/>
                </a:cubicBezTo>
                <a:lnTo>
                  <a:pt x="1310640" y="609261"/>
                </a:lnTo>
                <a:cubicBezTo>
                  <a:pt x="1770660" y="508000"/>
                  <a:pt x="2870200" y="1693"/>
                  <a:pt x="3413760" y="1693"/>
                </a:cubicBezTo>
                <a:cubicBezTo>
                  <a:pt x="4070773" y="0"/>
                  <a:pt x="4857047" y="497840"/>
                  <a:pt x="5252720" y="599101"/>
                </a:cubicBezTo>
                <a:lnTo>
                  <a:pt x="5787800" y="609261"/>
                </a:lnTo>
                <a:cubicBezTo>
                  <a:pt x="6148795" y="609261"/>
                  <a:pt x="6441440" y="901906"/>
                  <a:pt x="6441440" y="1262901"/>
                </a:cubicBezTo>
                <a:lnTo>
                  <a:pt x="6441440" y="3877381"/>
                </a:lnTo>
                <a:cubicBezTo>
                  <a:pt x="6441440" y="4238376"/>
                  <a:pt x="6148795" y="4531021"/>
                  <a:pt x="5787800" y="4531021"/>
                </a:cubicBezTo>
                <a:lnTo>
                  <a:pt x="653640" y="4531021"/>
                </a:lnTo>
                <a:cubicBezTo>
                  <a:pt x="292645" y="4531021"/>
                  <a:pt x="0" y="4238376"/>
                  <a:pt x="0" y="3877381"/>
                </a:cubicBezTo>
                <a:lnTo>
                  <a:pt x="0" y="1262901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5" name="Freeform 174"/>
          <p:cNvSpPr/>
          <p:nvPr/>
        </p:nvSpPr>
        <p:spPr bwMode="white">
          <a:xfrm>
            <a:off x="1562915" y="2275169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72720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148080 w 6085840"/>
              <a:gd name="connsiteY2" fmla="*/ 10160 h 3545840"/>
              <a:gd name="connsiteX3" fmla="*/ 2021840 w 6085840"/>
              <a:gd name="connsiteY3" fmla="*/ 0 h 3545840"/>
              <a:gd name="connsiteX4" fmla="*/ 3271520 w 6085840"/>
              <a:gd name="connsiteY4" fmla="*/ 55811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1148080 w 6085840"/>
              <a:gd name="connsiteY2" fmla="*/ 0 h 3535680"/>
              <a:gd name="connsiteX3" fmla="*/ 3271520 w 6085840"/>
              <a:gd name="connsiteY3" fmla="*/ 547950 h 3535680"/>
              <a:gd name="connsiteX4" fmla="*/ 4399280 w 6085840"/>
              <a:gd name="connsiteY4" fmla="*/ 0 h 3535680"/>
              <a:gd name="connsiteX5" fmla="*/ 5496548 w 6085840"/>
              <a:gd name="connsiteY5" fmla="*/ 0 h 3535680"/>
              <a:gd name="connsiteX6" fmla="*/ 6085840 w 6085840"/>
              <a:gd name="connsiteY6" fmla="*/ 589292 h 3535680"/>
              <a:gd name="connsiteX7" fmla="*/ 6085840 w 6085840"/>
              <a:gd name="connsiteY7" fmla="*/ 2946388 h 3535680"/>
              <a:gd name="connsiteX8" fmla="*/ 5496548 w 6085840"/>
              <a:gd name="connsiteY8" fmla="*/ 3535680 h 3535680"/>
              <a:gd name="connsiteX9" fmla="*/ 589292 w 6085840"/>
              <a:gd name="connsiteY9" fmla="*/ 3535680 h 3535680"/>
              <a:gd name="connsiteX10" fmla="*/ 0 w 6085840"/>
              <a:gd name="connsiteY10" fmla="*/ 2946388 h 3535680"/>
              <a:gd name="connsiteX11" fmla="*/ 0 w 6085840"/>
              <a:gd name="connsiteY11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148080 w 6085840"/>
              <a:gd name="connsiteY2" fmla="*/ 1016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10032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148080 w 6085840"/>
              <a:gd name="connsiteY2" fmla="*/ 10160 h 3545840"/>
              <a:gd name="connsiteX3" fmla="*/ 3271520 w 6085840"/>
              <a:gd name="connsiteY3" fmla="*/ 558110 h 3545840"/>
              <a:gd name="connsiteX4" fmla="*/ 510032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1148080" y="10160"/>
                </a:lnTo>
                <a:lnTo>
                  <a:pt x="3271520" y="558110"/>
                </a:lnTo>
                <a:cubicBezTo>
                  <a:pt x="3930227" y="556417"/>
                  <a:pt x="4729482" y="91325"/>
                  <a:pt x="5100320" y="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11632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970016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823712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677408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531104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38480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238496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092192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945888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799584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465328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506976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360672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4214368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4068064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92176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789680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643376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97072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350768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204464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58160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11856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765552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619248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472944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2326640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180336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023872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>
            <a:spLocks/>
          </p:cNvSpPr>
          <p:nvPr/>
        </p:nvSpPr>
        <p:spPr>
          <a:xfrm rot="1020000">
            <a:off x="1857686" y="580259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>
            <a:spLocks/>
          </p:cNvSpPr>
          <p:nvPr/>
        </p:nvSpPr>
        <p:spPr>
          <a:xfrm rot="2580000">
            <a:off x="1604027" y="567537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/>
          </p:cNvSpPr>
          <p:nvPr/>
        </p:nvSpPr>
        <p:spPr>
          <a:xfrm rot="1740000">
            <a:off x="1715787" y="57531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>
            <a:spLocks/>
          </p:cNvSpPr>
          <p:nvPr/>
        </p:nvSpPr>
        <p:spPr>
          <a:xfrm rot="2880000">
            <a:off x="1512587" y="557377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>
            <a:spLocks/>
          </p:cNvSpPr>
          <p:nvPr/>
        </p:nvSpPr>
        <p:spPr>
          <a:xfrm rot="3720000">
            <a:off x="1441467" y="544169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142480" y="58267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996176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849872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703568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57264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410960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6264656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 rot="8700000">
            <a:off x="7433334" y="5689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 rot="20280000">
            <a:off x="7294880" y="577596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7800000">
            <a:off x="7543800" y="558127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7080000">
            <a:off x="7630224" y="54487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5400000">
            <a:off x="7654544" y="531068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5400000">
            <a:off x="7654544" y="51651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5400000">
            <a:off x="7654544" y="50195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 rot="5400000">
            <a:off x="7654544" y="48740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5400000">
            <a:off x="7654544" y="47284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rot="5400000">
            <a:off x="7654544" y="45829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5400000">
            <a:off x="7654544" y="44373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5400000">
            <a:off x="7654544" y="429179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rot="5400000">
            <a:off x="7654544" y="41462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5400000">
            <a:off x="7654544" y="4000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 rot="5400000">
            <a:off x="7654544" y="38551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5400000">
            <a:off x="7654544" y="37095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rot="5400000">
            <a:off x="7654544" y="35640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rot="5400000">
            <a:off x="7654544" y="34184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 rot="5400000">
            <a:off x="7654544" y="327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 rot="5400000">
            <a:off x="7654544" y="31273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 rot="5400000">
            <a:off x="7654544" y="29817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 rot="5400000">
            <a:off x="7654544" y="28362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5400000">
            <a:off x="7654544" y="26906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/>
          </p:cNvSpPr>
          <p:nvPr/>
        </p:nvSpPr>
        <p:spPr>
          <a:xfrm rot="3720000">
            <a:off x="7595181" y="24076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>
            <a:spLocks/>
          </p:cNvSpPr>
          <p:nvPr/>
        </p:nvSpPr>
        <p:spPr>
          <a:xfrm rot="2880000">
            <a:off x="7493317" y="226501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>
            <a:spLocks/>
          </p:cNvSpPr>
          <p:nvPr/>
        </p:nvSpPr>
        <p:spPr>
          <a:xfrm rot="1740000">
            <a:off x="7362104" y="21743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>
            <a:spLocks/>
          </p:cNvSpPr>
          <p:nvPr/>
        </p:nvSpPr>
        <p:spPr>
          <a:xfrm rot="4560000">
            <a:off x="7625660" y="255822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 rot="5400000">
            <a:off x="1398016" y="53175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 rot="5400000">
            <a:off x="1398016" y="51719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 rot="5400000">
            <a:off x="1398016" y="50264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 rot="5400000">
            <a:off x="1398016" y="48808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 rot="5400000">
            <a:off x="1398016" y="47352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 rot="5400000">
            <a:off x="1398016" y="45897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rot="5400000">
            <a:off x="1398016" y="44441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 rot="5400000">
            <a:off x="1398016" y="429863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rot="5400000">
            <a:off x="1398016" y="415307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5400000">
            <a:off x="1398016" y="40075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5400000">
            <a:off x="1398016" y="38619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5400000">
            <a:off x="1398016" y="37164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5400000">
            <a:off x="1398016" y="35708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5400000">
            <a:off x="1398016" y="34253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5400000">
            <a:off x="1398016" y="32797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 rot="5400000">
            <a:off x="1398016" y="31341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5400000">
            <a:off x="1398016" y="29886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5400000">
            <a:off x="1398016" y="2843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5400000">
            <a:off x="1398016" y="26975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 rot="19500000">
            <a:off x="1620257" y="22227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 rot="9480000">
            <a:off x="1758711" y="215489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8600000">
            <a:off x="1509791" y="23312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 rot="17880000">
            <a:off x="1423367" y="24638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645251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2499306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353361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6731711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585766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2205736" y="21177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059432" y="21177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20340000">
            <a:off x="1902136" y="21264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046976" y="21032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6900672" y="21032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960000">
            <a:off x="7220751" y="213305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4683643" y="1650500"/>
            <a:ext cx="91194" cy="24654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3275584" y="1675154"/>
            <a:ext cx="1408059" cy="433820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 rot="20640000">
            <a:off x="4675664" y="14753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 rot="20640000">
            <a:off x="4535372" y="15155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 rot="20640000">
            <a:off x="4395081" y="15558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 rot="20640000">
            <a:off x="4254790" y="15960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20640000">
            <a:off x="4120249" y="16477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 rot="20640000">
            <a:off x="3974207" y="16822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4" name="Straight Connector 413"/>
          <p:cNvCxnSpPr/>
          <p:nvPr/>
        </p:nvCxnSpPr>
        <p:spPr>
          <a:xfrm flipH="1">
            <a:off x="4801693" y="2642539"/>
            <a:ext cx="122203" cy="38599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H="1">
            <a:off x="4923896" y="2289702"/>
            <a:ext cx="1161814" cy="352837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 rot="9803327">
            <a:off x="4830733" y="26909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 rot="9803327">
            <a:off x="4970587" y="26492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 rot="9803327">
            <a:off x="5110441" y="26075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 rot="9803327">
            <a:off x="5250296" y="25658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 rot="9803327">
            <a:off x="5390150" y="25241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 rot="9803327">
            <a:off x="5526679" y="24823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 rot="1020000">
            <a:off x="5567047" y="1708587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 rot="1080000">
            <a:off x="5427069" y="1661532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 rot="986399">
            <a:off x="5287091" y="160872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 rot="986399">
            <a:off x="5152863" y="1573173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 rot="986399">
            <a:off x="5022282" y="15307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 rot="11700000">
            <a:off x="3928330" y="24069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 rot="11700000">
            <a:off x="4069302" y="24446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 rot="11700000">
            <a:off x="4210275" y="248246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 rot="11700000">
            <a:off x="4351247" y="2520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 rot="11700000">
            <a:off x="4492219" y="25580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 rot="11700000">
            <a:off x="4633191" y="25957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 rot="11700000">
            <a:off x="3073281" y="21791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 rot="11700000">
            <a:off x="3214253" y="22169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 rot="11700000">
            <a:off x="3355226" y="225472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 rot="11700000">
            <a:off x="3496198" y="22925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 rot="11700000">
            <a:off x="3637170" y="23302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 rot="11700000">
            <a:off x="3778142" y="23680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 rot="20640000">
            <a:off x="3853534" y="17312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 rot="20640000">
            <a:off x="3707492" y="1771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 rot="20640000">
            <a:off x="3567200" y="181743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 rot="20640000">
            <a:off x="3433054" y="185743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 rot="9803327">
            <a:off x="5668726" y="24286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 rot="9803327">
            <a:off x="5808581" y="23869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 rot="9803327">
            <a:off x="5948435" y="234853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 rot="9803327">
            <a:off x="6071479" y="23001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 rot="1418597">
            <a:off x="6417781" y="20540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 rot="1418597">
            <a:off x="6284086" y="19955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 rot="1418597">
            <a:off x="6150392" y="19370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 rot="1418597">
            <a:off x="6010946" y="18784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 rot="1418597">
            <a:off x="5873585" y="181920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 rot="1260000">
            <a:off x="5716887" y="1762979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rot="20640000">
            <a:off x="3293487" y="19101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Straight Connector 472"/>
          <p:cNvCxnSpPr/>
          <p:nvPr/>
        </p:nvCxnSpPr>
        <p:spPr>
          <a:xfrm rot="-240000" flipH="1" flipV="1">
            <a:off x="4978691" y="1705351"/>
            <a:ext cx="124324" cy="5168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/>
          <p:nvPr/>
        </p:nvCxnSpPr>
        <p:spPr>
          <a:xfrm>
            <a:off x="6700696" y="2095055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/>
          <p:nvPr/>
        </p:nvCxnSpPr>
        <p:spPr>
          <a:xfrm rot="10800000">
            <a:off x="2527439" y="2291575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-7740000" flipV="1">
            <a:off x="4589068" y="2527586"/>
            <a:ext cx="99563" cy="76613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3065253" y="2156604"/>
            <a:ext cx="1506372" cy="392294"/>
          </a:xfrm>
          <a:prstGeom prst="line">
            <a:avLst/>
          </a:prstGeom>
          <a:ln w="412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endCxn id="463" idx="2"/>
          </p:cNvCxnSpPr>
          <p:nvPr/>
        </p:nvCxnSpPr>
        <p:spPr>
          <a:xfrm>
            <a:off x="5105400" y="1752600"/>
            <a:ext cx="1314937" cy="459172"/>
          </a:xfrm>
          <a:prstGeom prst="line">
            <a:avLst/>
          </a:prstGeom>
          <a:ln w="412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1828800" y="3352800"/>
            <a:ext cx="55626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Simple but wrong: </a:t>
            </a:r>
            <a:r>
              <a:rPr lang="en-US" sz="2400" dirty="0" smtClean="0">
                <a:solidFill>
                  <a:schemeClr val="tx1"/>
                </a:solidFill>
              </a:rPr>
              <a:t>DNA polymerases are </a:t>
            </a:r>
            <a:r>
              <a:rPr lang="en-US" sz="2400" b="1" dirty="0" smtClean="0">
                <a:solidFill>
                  <a:srgbClr val="000000"/>
                </a:solidFill>
              </a:rPr>
              <a:t>unidirectional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they can only traverse a parent strand in the opposite (3’ </a:t>
            </a:r>
            <a:r>
              <a:rPr lang="en-US" sz="2400" dirty="0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tx1"/>
                </a:solidFill>
              </a:rPr>
              <a:t> 5’) direction.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545053" y="168376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438400" y="223953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552398" y="2256245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436720" y="1687321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Freeform 17"/>
          <p:cNvSpPr/>
          <p:nvPr/>
        </p:nvSpPr>
        <p:spPr bwMode="white">
          <a:xfrm>
            <a:off x="1626420" y="1726682"/>
            <a:ext cx="6105250" cy="4292934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346960" y="607568"/>
                </a:lnTo>
                <a:cubicBezTo>
                  <a:pt x="2806980" y="506307"/>
                  <a:pt x="3085253" y="0"/>
                  <a:pt x="3413760" y="0"/>
                </a:cubicBezTo>
                <a:cubicBezTo>
                  <a:pt x="3742267" y="0"/>
                  <a:pt x="3922327" y="506307"/>
                  <a:pt x="4318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19" name="Freeform 18"/>
          <p:cNvSpPr/>
          <p:nvPr/>
        </p:nvSpPr>
        <p:spPr bwMode="white">
          <a:xfrm>
            <a:off x="1790126" y="2468467"/>
            <a:ext cx="5768209" cy="3360776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174240" y="10160"/>
                </a:lnTo>
                <a:cubicBezTo>
                  <a:pt x="2621278" y="71600"/>
                  <a:pt x="2931160" y="559803"/>
                  <a:pt x="3271520" y="558110"/>
                </a:cubicBezTo>
                <a:cubicBezTo>
                  <a:pt x="3611880" y="556417"/>
                  <a:pt x="3845562" y="61440"/>
                  <a:pt x="4216400" y="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1155" y="1910021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5318" y="2466544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1155" y="2468467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3725" y="1945076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2764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4096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5428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26760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8092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9424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0755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72087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33419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94751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56083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7415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8747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0079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1410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2742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37556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98888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0219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21551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82883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4215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05547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66879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8211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89543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50874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2206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63908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>
          <a:xfrm rot="1020000">
            <a:off x="2106396" y="5806337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>
            <a:spLocks/>
          </p:cNvSpPr>
          <p:nvPr/>
        </p:nvSpPr>
        <p:spPr>
          <a:xfrm rot="2580000">
            <a:off x="1865976" y="5685760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 rot="1740000">
            <a:off x="1971903" y="575950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 rot="2880000">
            <a:off x="1779308" y="558946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>
            <a:spLocks/>
          </p:cNvSpPr>
          <p:nvPr/>
        </p:nvSpPr>
        <p:spPr>
          <a:xfrm rot="3720000">
            <a:off x="1711900" y="5464276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15367" y="582924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76699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38031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99363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60695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2027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83358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8700000">
            <a:off x="7391041" y="5699489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20280000">
            <a:off x="7259813" y="5781094"/>
            <a:ext cx="67408" cy="17333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7800000">
            <a:off x="7495742" y="5596570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7080000">
            <a:off x="7577655" y="547095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00706" y="5340102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00706" y="520213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00706" y="5064179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00706" y="492622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00706" y="478826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00706" y="465030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00706" y="451234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00706" y="437438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00706" y="423643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00706" y="409847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00706" y="396051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00706" y="382255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00706" y="368459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00706" y="3546639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/>
          <p:nvPr/>
        </p:nvSpPr>
        <p:spPr>
          <a:xfrm rot="5400000">
            <a:off x="7600706" y="340868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/>
          <p:nvPr/>
        </p:nvSpPr>
        <p:spPr>
          <a:xfrm rot="5400000">
            <a:off x="7600706" y="3270722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7600706" y="313276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/>
          <p:nvPr/>
        </p:nvSpPr>
        <p:spPr>
          <a:xfrm rot="5400000">
            <a:off x="7600706" y="29948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7600706" y="285684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>
            <a:spLocks/>
          </p:cNvSpPr>
          <p:nvPr/>
        </p:nvSpPr>
        <p:spPr>
          <a:xfrm rot="3720000">
            <a:off x="7544441" y="2588556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>
          <a:xfrm rot="2880000">
            <a:off x="7447893" y="2453395"/>
            <a:ext cx="67408" cy="208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>
            <a:spLocks/>
          </p:cNvSpPr>
          <p:nvPr/>
        </p:nvSpPr>
        <p:spPr>
          <a:xfrm rot="1740000">
            <a:off x="7323529" y="2367424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>
            <a:spLocks/>
          </p:cNvSpPr>
          <p:nvPr/>
        </p:nvSpPr>
        <p:spPr>
          <a:xfrm rot="4560000">
            <a:off x="7573329" y="2731294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670717" y="534658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670717" y="520861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670717" y="507066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670717" y="4932702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670717" y="479474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670717" y="465678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670717" y="451882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670717" y="4380869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670717" y="424291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670717" y="410495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670717" y="396699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670717" y="382903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670717" y="369107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670717" y="355312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1670717" y="341516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5400000">
            <a:off x="1670717" y="32772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5400000">
            <a:off x="1670717" y="313924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670717" y="300128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5400000">
            <a:off x="1670717" y="286332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1" name="Rectangle 110"/>
          <p:cNvSpPr/>
          <p:nvPr/>
        </p:nvSpPr>
        <p:spPr>
          <a:xfrm rot="19500000">
            <a:off x="1881359" y="2413286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 rot="9480000">
            <a:off x="2012587" y="2349015"/>
            <a:ext cx="67408" cy="17333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 rot="18600000">
            <a:off x="1776658" y="2516205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 rot="17880000">
            <a:off x="1694745" y="264182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11053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172725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34398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896070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57742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821152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82824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544496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06168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67840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129512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91184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852857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714529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576201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726037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87709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449381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436281" y="231381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97612" y="231381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 rot="20340000">
            <a:off x="2148526" y="232209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024848" y="230010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886180" y="230010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 rot="960000">
            <a:off x="7189553" y="2328322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4778352" y="1837407"/>
            <a:ext cx="94367" cy="72614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234392" y="1910021"/>
            <a:ext cx="543959" cy="383884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19465773">
            <a:off x="4757213" y="1722120"/>
            <a:ext cx="67408" cy="1386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 rot="19465773">
            <a:off x="4640215" y="177716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3" name="Rectangle 142"/>
          <p:cNvSpPr/>
          <p:nvPr/>
        </p:nvSpPr>
        <p:spPr>
          <a:xfrm rot="19465773">
            <a:off x="4527699" y="185762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4" name="Rectangle 143"/>
          <p:cNvSpPr/>
          <p:nvPr/>
        </p:nvSpPr>
        <p:spPr>
          <a:xfrm rot="19465773">
            <a:off x="4415183" y="193809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 rot="19465773">
            <a:off x="4302667" y="201855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 rot="19465773">
            <a:off x="4190150" y="209902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860078" y="2755098"/>
            <a:ext cx="125594" cy="85399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962159" y="2383013"/>
            <a:ext cx="533155" cy="387848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 rot="8642601">
            <a:off x="4913080" y="282793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Rectangle 149"/>
          <p:cNvSpPr/>
          <p:nvPr/>
        </p:nvSpPr>
        <p:spPr>
          <a:xfrm rot="8642601">
            <a:off x="5025051" y="274671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8642601">
            <a:off x="5137021" y="266548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2" name="Rectangle 151"/>
          <p:cNvSpPr/>
          <p:nvPr/>
        </p:nvSpPr>
        <p:spPr>
          <a:xfrm rot="8642601">
            <a:off x="5248993" y="258426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Rectangle 152"/>
          <p:cNvSpPr/>
          <p:nvPr/>
        </p:nvSpPr>
        <p:spPr>
          <a:xfrm rot="8642601">
            <a:off x="5360964" y="250304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4" name="Rectangle 153"/>
          <p:cNvSpPr/>
          <p:nvPr/>
        </p:nvSpPr>
        <p:spPr>
          <a:xfrm rot="8642601">
            <a:off x="5472935" y="242182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5" name="Freeform 154"/>
          <p:cNvSpPr/>
          <p:nvPr/>
        </p:nvSpPr>
        <p:spPr bwMode="white">
          <a:xfrm>
            <a:off x="4640526" y="2478097"/>
            <a:ext cx="2917809" cy="3358035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  <a:gd name="connsiteX0" fmla="*/ 50800 w 3078480"/>
              <a:gd name="connsiteY0" fmla="*/ 0 h 3545840"/>
              <a:gd name="connsiteX1" fmla="*/ 1219200 w 3078480"/>
              <a:gd name="connsiteY1" fmla="*/ 2892 h 3545840"/>
              <a:gd name="connsiteX2" fmla="*/ 2489188 w 3078480"/>
              <a:gd name="connsiteY2" fmla="*/ 10160 h 3545840"/>
              <a:gd name="connsiteX3" fmla="*/ 3078480 w 3078480"/>
              <a:gd name="connsiteY3" fmla="*/ 599452 h 3545840"/>
              <a:gd name="connsiteX4" fmla="*/ 3078480 w 3078480"/>
              <a:gd name="connsiteY4" fmla="*/ 2956548 h 3545840"/>
              <a:gd name="connsiteX5" fmla="*/ 2489188 w 3078480"/>
              <a:gd name="connsiteY5" fmla="*/ 3545840 h 3545840"/>
              <a:gd name="connsiteX6" fmla="*/ 0 w 3078480"/>
              <a:gd name="connsiteY6" fmla="*/ 3535680 h 3545840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756490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3542948">
                <a:moveTo>
                  <a:pt x="227584" y="560839"/>
                </a:moveTo>
                <a:cubicBezTo>
                  <a:pt x="612348" y="502459"/>
                  <a:pt x="842266" y="94827"/>
                  <a:pt x="1219200" y="0"/>
                </a:cubicBezTo>
                <a:lnTo>
                  <a:pt x="2489188" y="7268"/>
                </a:lnTo>
                <a:cubicBezTo>
                  <a:pt x="2814645" y="7268"/>
                  <a:pt x="3078480" y="271103"/>
                  <a:pt x="3078480" y="596560"/>
                </a:cubicBezTo>
                <a:lnTo>
                  <a:pt x="3078480" y="2953656"/>
                </a:lnTo>
                <a:cubicBezTo>
                  <a:pt x="3078480" y="3279113"/>
                  <a:pt x="2814645" y="3542948"/>
                  <a:pt x="2489188" y="3542948"/>
                </a:cubicBezTo>
                <a:lnTo>
                  <a:pt x="0" y="3532788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rot="10800000">
            <a:off x="3588959" y="2478097"/>
            <a:ext cx="108816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reeform 156"/>
          <p:cNvSpPr/>
          <p:nvPr/>
        </p:nvSpPr>
        <p:spPr bwMode="white">
          <a:xfrm>
            <a:off x="1600200" y="1752600"/>
            <a:ext cx="3249555" cy="4292934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  <a:gd name="connsiteX0" fmla="*/ 3179064 w 3224097"/>
              <a:gd name="connsiteY0" fmla="*/ 3933538 h 3942080"/>
              <a:gd name="connsiteX1" fmla="*/ 653640 w 3224097"/>
              <a:gd name="connsiteY1" fmla="*/ 3942080 h 3942080"/>
              <a:gd name="connsiteX2" fmla="*/ 0 w 3224097"/>
              <a:gd name="connsiteY2" fmla="*/ 3288440 h 3942080"/>
              <a:gd name="connsiteX3" fmla="*/ 0 w 3224097"/>
              <a:gd name="connsiteY3" fmla="*/ 673960 h 3942080"/>
              <a:gd name="connsiteX4" fmla="*/ 653640 w 3224097"/>
              <a:gd name="connsiteY4" fmla="*/ 20320 h 3942080"/>
              <a:gd name="connsiteX5" fmla="*/ 2357121 w 3224097"/>
              <a:gd name="connsiteY5" fmla="*/ 0 h 3942080"/>
              <a:gd name="connsiteX6" fmla="*/ 3224097 w 3224097"/>
              <a:gd name="connsiteY6" fmla="*/ 15324 h 3942080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554296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554296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494" h="4496376">
                <a:moveTo>
                  <a:pt x="3179064" y="4487834"/>
                </a:moveTo>
                <a:lnTo>
                  <a:pt x="653640" y="4496376"/>
                </a:lnTo>
                <a:cubicBezTo>
                  <a:pt x="292645" y="4496376"/>
                  <a:pt x="0" y="4203731"/>
                  <a:pt x="0" y="3842736"/>
                </a:cubicBezTo>
                <a:lnTo>
                  <a:pt x="0" y="1228256"/>
                </a:lnTo>
                <a:cubicBezTo>
                  <a:pt x="0" y="867261"/>
                  <a:pt x="292645" y="574616"/>
                  <a:pt x="653640" y="574616"/>
                </a:cubicBezTo>
                <a:lnTo>
                  <a:pt x="2357121" y="603182"/>
                </a:lnTo>
                <a:cubicBezTo>
                  <a:pt x="2819597" y="493976"/>
                  <a:pt x="2999553" y="49791"/>
                  <a:pt x="3428494" y="0"/>
                </a:cubicBez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798166" y="2297919"/>
            <a:ext cx="115730" cy="1505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555181" cy="1143000"/>
          </a:xfrm>
          <a:effectLst/>
        </p:spPr>
        <p:txBody>
          <a:bodyPr>
            <a:noAutofit/>
          </a:bodyPr>
          <a:lstStyle/>
          <a:p>
            <a:r>
              <a:rPr lang="en-US" sz="3200" dirty="0"/>
              <a:t>If you </a:t>
            </a:r>
            <a:r>
              <a:rPr lang="en-US" sz="3200" dirty="0" smtClean="0"/>
              <a:t>Were </a:t>
            </a:r>
            <a:r>
              <a:rPr lang="en-US" sz="3200" dirty="0"/>
              <a:t>a </a:t>
            </a:r>
            <a:r>
              <a:rPr lang="en-US" sz="3200" b="1" dirty="0"/>
              <a:t>UNIDIRECTIONAL</a:t>
            </a:r>
            <a:r>
              <a:rPr lang="en-US" sz="3200" dirty="0"/>
              <a:t> DNA Polymerase, how </a:t>
            </a:r>
            <a:r>
              <a:rPr lang="en-US" sz="3200" dirty="0" smtClean="0"/>
              <a:t>Would </a:t>
            </a:r>
            <a:r>
              <a:rPr lang="en-US" sz="3200" dirty="0"/>
              <a:t>you </a:t>
            </a:r>
            <a:r>
              <a:rPr lang="en-US" sz="3200" dirty="0" smtClean="0"/>
              <a:t>Replicate </a:t>
            </a:r>
            <a:r>
              <a:rPr lang="en-US" sz="3200" dirty="0"/>
              <a:t>a </a:t>
            </a:r>
            <a:r>
              <a:rPr lang="en-US" sz="3200" dirty="0" smtClean="0"/>
              <a:t>Genome?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914400" y="6257415"/>
            <a:ext cx="7391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Helvetica" charset="0"/>
              </a:rPr>
              <a:t>No problem replicating reverse half-strands (thick lines).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429000"/>
            <a:ext cx="137160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0000FF"/>
              </a:solidFill>
            </a:endParaRP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Reverse half-strand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3733800"/>
            <a:ext cx="12954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Reverse half-strand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0500" y="3733800"/>
            <a:ext cx="1295400" cy="646331"/>
          </a:xfrm>
          <a:prstGeom prst="rect">
            <a:avLst/>
          </a:prstGeom>
          <a:solidFill>
            <a:srgbClr val="FFFF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Forward half-strand   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810000"/>
            <a:ext cx="1295400" cy="646331"/>
          </a:xfrm>
          <a:prstGeom prst="rect">
            <a:avLst/>
          </a:prstGeom>
          <a:solidFill>
            <a:srgbClr val="FFFF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Forward half-strand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09951" y="1524000"/>
            <a:ext cx="1219200" cy="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3276600"/>
            <a:ext cx="1219200" cy="0"/>
          </a:xfrm>
          <a:prstGeom prst="straightConnector1">
            <a:avLst/>
          </a:prstGeom>
          <a:ln w="47625">
            <a:solidFill>
              <a:srgbClr val="00B050"/>
            </a:solidFill>
            <a:prstDash val="solid"/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6248400"/>
            <a:ext cx="7391400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Helvetica" charset="0"/>
              </a:rPr>
              <a:t>Big 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Helvetica" charset="0"/>
              </a:rPr>
              <a:t>problem replicating 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Helvetica" charset="0"/>
              </a:rPr>
              <a:t>forward half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Helvetica" charset="0"/>
              </a:rPr>
              <a:t>-strands 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Helvetica" charset="0"/>
              </a:rPr>
              <a:t>(thin lines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Helvetica" charset="0"/>
              </a:rPr>
              <a:t>)</a:t>
            </a:r>
            <a:r>
              <a:rPr lang="en-US" b="1" dirty="0" smtClean="0">
                <a:latin typeface="Calibri" pitchFamily="34" charset="0"/>
                <a:ea typeface="Times New Roman" pitchFamily="18" charset="0"/>
                <a:cs typeface="Helvetica" charset="0"/>
              </a:rPr>
              <a:t>.</a:t>
            </a:r>
            <a:endParaRPr lang="en-US" b="1" dirty="0">
              <a:latin typeface="Calibri" pitchFamily="34" charset="0"/>
              <a:ea typeface="Times New Roman" pitchFamily="18" charset="0"/>
              <a:cs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7" grpId="0" animBg="1"/>
      <p:bldP spid="10" grpId="0" animBg="1"/>
      <p:bldP spid="3" grpId="0"/>
      <p:bldP spid="9" grpId="0"/>
      <p:bldP spid="11" grpId="0" animBg="1"/>
      <p:bldP spid="12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524000" y="1600200"/>
            <a:ext cx="6234490" cy="4389120"/>
            <a:chOff x="1337619" y="850528"/>
            <a:chExt cx="6455101" cy="4544432"/>
          </a:xfrm>
        </p:grpSpPr>
        <p:sp useBgFill="1">
          <p:nvSpPr>
            <p:cNvPr id="20" name="Freeform 19"/>
            <p:cNvSpPr/>
            <p:nvPr/>
          </p:nvSpPr>
          <p:spPr bwMode="white">
            <a:xfrm>
              <a:off x="1351280" y="863938"/>
              <a:ext cx="6441440" cy="45310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2164080 w 6441440"/>
                <a:gd name="connsiteY3" fmla="*/ 607568 h 4529328"/>
                <a:gd name="connsiteX4" fmla="*/ 3413760 w 6441440"/>
                <a:gd name="connsiteY4" fmla="*/ 0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252720 w 6441440"/>
                <a:gd name="connsiteY5" fmla="*/ 59740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2901 h 4531021"/>
                <a:gd name="connsiteX1" fmla="*/ 653640 w 6441440"/>
                <a:gd name="connsiteY1" fmla="*/ 609261 h 4531021"/>
                <a:gd name="connsiteX2" fmla="*/ 1310640 w 6441440"/>
                <a:gd name="connsiteY2" fmla="*/ 609261 h 4531021"/>
                <a:gd name="connsiteX3" fmla="*/ 3413760 w 6441440"/>
                <a:gd name="connsiteY3" fmla="*/ 1693 h 4531021"/>
                <a:gd name="connsiteX4" fmla="*/ 5252720 w 6441440"/>
                <a:gd name="connsiteY4" fmla="*/ 599101 h 4531021"/>
                <a:gd name="connsiteX5" fmla="*/ 5787800 w 6441440"/>
                <a:gd name="connsiteY5" fmla="*/ 609261 h 4531021"/>
                <a:gd name="connsiteX6" fmla="*/ 6441440 w 6441440"/>
                <a:gd name="connsiteY6" fmla="*/ 1262901 h 4531021"/>
                <a:gd name="connsiteX7" fmla="*/ 6441440 w 6441440"/>
                <a:gd name="connsiteY7" fmla="*/ 3877381 h 4531021"/>
                <a:gd name="connsiteX8" fmla="*/ 5787800 w 6441440"/>
                <a:gd name="connsiteY8" fmla="*/ 4531021 h 4531021"/>
                <a:gd name="connsiteX9" fmla="*/ 653640 w 6441440"/>
                <a:gd name="connsiteY9" fmla="*/ 4531021 h 4531021"/>
                <a:gd name="connsiteX10" fmla="*/ 0 w 6441440"/>
                <a:gd name="connsiteY10" fmla="*/ 3877381 h 4531021"/>
                <a:gd name="connsiteX11" fmla="*/ 0 w 6441440"/>
                <a:gd name="connsiteY11" fmla="*/ 1262901 h 45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31021">
                  <a:moveTo>
                    <a:pt x="0" y="1262901"/>
                  </a:moveTo>
                  <a:cubicBezTo>
                    <a:pt x="0" y="901906"/>
                    <a:pt x="292645" y="609261"/>
                    <a:pt x="653640" y="609261"/>
                  </a:cubicBezTo>
                  <a:lnTo>
                    <a:pt x="1310640" y="609261"/>
                  </a:lnTo>
                  <a:cubicBezTo>
                    <a:pt x="1770660" y="508000"/>
                    <a:pt x="2870200" y="1693"/>
                    <a:pt x="3413760" y="1693"/>
                  </a:cubicBezTo>
                  <a:cubicBezTo>
                    <a:pt x="4070773" y="0"/>
                    <a:pt x="4857047" y="497840"/>
                    <a:pt x="5252720" y="599101"/>
                  </a:cubicBezTo>
                  <a:lnTo>
                    <a:pt x="5787800" y="609261"/>
                  </a:lnTo>
                  <a:cubicBezTo>
                    <a:pt x="6148795" y="609261"/>
                    <a:pt x="6441440" y="901906"/>
                    <a:pt x="6441440" y="1262901"/>
                  </a:cubicBezTo>
                  <a:lnTo>
                    <a:pt x="6441440" y="3877381"/>
                  </a:lnTo>
                  <a:cubicBezTo>
                    <a:pt x="6441440" y="4238376"/>
                    <a:pt x="6148795" y="4531021"/>
                    <a:pt x="5787800" y="4531021"/>
                  </a:cubicBezTo>
                  <a:lnTo>
                    <a:pt x="653640" y="4531021"/>
                  </a:lnTo>
                  <a:cubicBezTo>
                    <a:pt x="292645" y="4531021"/>
                    <a:pt x="0" y="4238376"/>
                    <a:pt x="0" y="3877381"/>
                  </a:cubicBezTo>
                  <a:lnTo>
                    <a:pt x="0" y="126290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Freeform 20"/>
            <p:cNvSpPr/>
            <p:nvPr/>
          </p:nvSpPr>
          <p:spPr bwMode="white">
            <a:xfrm>
              <a:off x="1524000" y="1656080"/>
              <a:ext cx="6085840" cy="354584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2021840 w 6085840"/>
                <a:gd name="connsiteY3" fmla="*/ 0 h 3545840"/>
                <a:gd name="connsiteX4" fmla="*/ 3271520 w 6085840"/>
                <a:gd name="connsiteY4" fmla="*/ 55811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1148080 w 6085840"/>
                <a:gd name="connsiteY2" fmla="*/ 0 h 3535680"/>
                <a:gd name="connsiteX3" fmla="*/ 3271520 w 6085840"/>
                <a:gd name="connsiteY3" fmla="*/ 547950 h 3535680"/>
                <a:gd name="connsiteX4" fmla="*/ 4399280 w 6085840"/>
                <a:gd name="connsiteY4" fmla="*/ 0 h 3535680"/>
                <a:gd name="connsiteX5" fmla="*/ 5496548 w 6085840"/>
                <a:gd name="connsiteY5" fmla="*/ 0 h 3535680"/>
                <a:gd name="connsiteX6" fmla="*/ 6085840 w 6085840"/>
                <a:gd name="connsiteY6" fmla="*/ 589292 h 3535680"/>
                <a:gd name="connsiteX7" fmla="*/ 6085840 w 6085840"/>
                <a:gd name="connsiteY7" fmla="*/ 2946388 h 3535680"/>
                <a:gd name="connsiteX8" fmla="*/ 5496548 w 6085840"/>
                <a:gd name="connsiteY8" fmla="*/ 3535680 h 3535680"/>
                <a:gd name="connsiteX9" fmla="*/ 589292 w 6085840"/>
                <a:gd name="connsiteY9" fmla="*/ 3535680 h 3535680"/>
                <a:gd name="connsiteX10" fmla="*/ 0 w 6085840"/>
                <a:gd name="connsiteY10" fmla="*/ 2946388 h 3535680"/>
                <a:gd name="connsiteX11" fmla="*/ 0 w 6085840"/>
                <a:gd name="connsiteY11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10032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510032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1148080" y="10160"/>
                  </a:lnTo>
                  <a:lnTo>
                    <a:pt x="3271520" y="558110"/>
                  </a:lnTo>
                  <a:cubicBezTo>
                    <a:pt x="3930227" y="556417"/>
                    <a:pt x="4729482" y="91325"/>
                    <a:pt x="5100320" y="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632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7001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2371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7740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3110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8480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3849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9219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4588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9958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5328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0697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6067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1436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06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2176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8968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4337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970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5076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446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5816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1185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55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1924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7294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2664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8033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8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 rot="1020000">
              <a:off x="1857686" y="517775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 rot="2580000">
              <a:off x="1604027" y="50505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 rot="1740000">
              <a:off x="1715787" y="512834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 rot="2880000">
              <a:off x="1512587" y="49489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 rot="3720000">
              <a:off x="1441467" y="481685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142480" y="52019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9617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49872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03568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57264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10960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6465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8700000">
              <a:off x="7433334" y="506502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20280000">
              <a:off x="7294880" y="515112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7800000">
              <a:off x="7543800" y="49564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7080000">
              <a:off x="7630224" y="482390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654544" y="468584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7654544" y="45402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654544" y="439472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54544" y="42491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54544" y="410361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654544" y="39580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654544" y="38125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654544" y="366695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7654544" y="352139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654544" y="33758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7654544" y="32302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7654544" y="308473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7654544" y="293917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654544" y="279362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654544" y="2648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654544" y="250251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7654544" y="235695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7654544" y="221140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654544" y="20658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>
            <a:xfrm rot="3720000">
              <a:off x="7595181" y="17827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>
            <a:xfrm rot="2880000">
              <a:off x="7493317" y="1640178"/>
              <a:ext cx="71120" cy="21945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 rot="1740000">
              <a:off x="7362104" y="1549473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 rot="4560000">
              <a:off x="7625660" y="193338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1398016" y="46926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1398016" y="45471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98016" y="44015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1398016" y="42560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1398016" y="41104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398016" y="396490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98016" y="381934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1398016" y="36737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1398016" y="35282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1398016" y="33826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398016" y="323712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1398016" y="309157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1398016" y="29460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1398016" y="28004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98016" y="265490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1398016" y="250935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1398016" y="236379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1398016" y="2218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98016" y="207268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19500000">
              <a:off x="1620257" y="159786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9480000">
              <a:off x="1758711" y="153005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8600000">
              <a:off x="1509791" y="1706447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7880000">
              <a:off x="1423367" y="18389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525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49930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5336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73171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8576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05736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059432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340000">
              <a:off x="1902136" y="15016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046976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900672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960000">
              <a:off x="7220751" y="1508218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4683643" y="1025660"/>
              <a:ext cx="91194" cy="24654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275584" y="1050314"/>
              <a:ext cx="1408059" cy="433820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 rot="20640000">
              <a:off x="4675664" y="8505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0640000">
              <a:off x="4535372" y="8907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20640000">
              <a:off x="4395081" y="9309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20640000">
              <a:off x="4254790" y="9712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20640000">
              <a:off x="4114498" y="10114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20640000">
              <a:off x="3974207" y="10516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4801693" y="2017699"/>
              <a:ext cx="122203" cy="38599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23896" y="1664862"/>
              <a:ext cx="1161814" cy="352837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 rot="9803327">
              <a:off x="4830733" y="206615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9803327">
              <a:off x="4970587" y="202443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9803327">
              <a:off x="5110441" y="19827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9803327">
              <a:off x="5250296" y="19409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9803327">
              <a:off x="5390150" y="18992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9803327">
              <a:off x="5526679" y="185754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20640000">
              <a:off x="3836281" y="10833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20640000">
              <a:off x="3695990" y="11236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20640000">
              <a:off x="3555698" y="11638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40000">
              <a:off x="3415407" y="1204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9803327">
              <a:off x="5668726" y="18038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9803327">
              <a:off x="5808581" y="17620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9803327">
              <a:off x="5948435" y="17236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9803327">
              <a:off x="6071479" y="16753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20640000">
              <a:off x="3293487" y="12853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 bwMode="white">
            <a:xfrm>
              <a:off x="4531360" y="1673508"/>
              <a:ext cx="3078480" cy="353568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0929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404101" y="518774"/>
                  </a:moveTo>
                  <a:cubicBezTo>
                    <a:pt x="948024" y="475887"/>
                    <a:pt x="1738703" y="96507"/>
                    <a:pt x="20929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6700696" y="1470215"/>
              <a:ext cx="122103" cy="158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10800000">
              <a:off x="2527439" y="1666735"/>
              <a:ext cx="114808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151"/>
            <p:cNvSpPr/>
            <p:nvPr/>
          </p:nvSpPr>
          <p:spPr bwMode="white">
            <a:xfrm>
              <a:off x="1337619" y="873034"/>
              <a:ext cx="3428494" cy="4513706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2174240 w 3428494"/>
                <a:gd name="connsiteY6" fmla="*/ 62475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54465 h 4563007"/>
                <a:gd name="connsiteX1" fmla="*/ 653640 w 3428494"/>
                <a:gd name="connsiteY1" fmla="*/ 4563007 h 4563007"/>
                <a:gd name="connsiteX2" fmla="*/ 0 w 3428494"/>
                <a:gd name="connsiteY2" fmla="*/ 3909367 h 4563007"/>
                <a:gd name="connsiteX3" fmla="*/ 0 w 3428494"/>
                <a:gd name="connsiteY3" fmla="*/ 1294887 h 4563007"/>
                <a:gd name="connsiteX4" fmla="*/ 653640 w 3428494"/>
                <a:gd name="connsiteY4" fmla="*/ 641247 h 4563007"/>
                <a:gd name="connsiteX5" fmla="*/ 1341120 w 3428494"/>
                <a:gd name="connsiteY5" fmla="*/ 631087 h 4563007"/>
                <a:gd name="connsiteX6" fmla="*/ 3428494 w 3428494"/>
                <a:gd name="connsiteY6" fmla="*/ 26829 h 4563007"/>
                <a:gd name="connsiteX0" fmla="*/ 3179064 w 3428494"/>
                <a:gd name="connsiteY0" fmla="*/ 4533725 h 4542267"/>
                <a:gd name="connsiteX1" fmla="*/ 653640 w 3428494"/>
                <a:gd name="connsiteY1" fmla="*/ 4542267 h 4542267"/>
                <a:gd name="connsiteX2" fmla="*/ 0 w 3428494"/>
                <a:gd name="connsiteY2" fmla="*/ 3888627 h 4542267"/>
                <a:gd name="connsiteX3" fmla="*/ 0 w 3428494"/>
                <a:gd name="connsiteY3" fmla="*/ 1274147 h 4542267"/>
                <a:gd name="connsiteX4" fmla="*/ 653640 w 3428494"/>
                <a:gd name="connsiteY4" fmla="*/ 620507 h 4542267"/>
                <a:gd name="connsiteX5" fmla="*/ 1341120 w 3428494"/>
                <a:gd name="connsiteY5" fmla="*/ 610347 h 4542267"/>
                <a:gd name="connsiteX6" fmla="*/ 3428494 w 3428494"/>
                <a:gd name="connsiteY6" fmla="*/ 6089 h 454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42267">
                  <a:moveTo>
                    <a:pt x="3179064" y="4533725"/>
                  </a:moveTo>
                  <a:lnTo>
                    <a:pt x="653640" y="4542267"/>
                  </a:lnTo>
                  <a:cubicBezTo>
                    <a:pt x="292645" y="4542267"/>
                    <a:pt x="0" y="4249622"/>
                    <a:pt x="0" y="3888627"/>
                  </a:cubicBezTo>
                  <a:lnTo>
                    <a:pt x="0" y="1274147"/>
                  </a:lnTo>
                  <a:cubicBezTo>
                    <a:pt x="0" y="913152"/>
                    <a:pt x="292645" y="620507"/>
                    <a:pt x="653640" y="620507"/>
                  </a:cubicBezTo>
                  <a:lnTo>
                    <a:pt x="1341120" y="610347"/>
                  </a:lnTo>
                  <a:cubicBezTo>
                    <a:pt x="1803596" y="501141"/>
                    <a:pt x="3073278" y="0"/>
                    <a:pt x="3428494" y="6089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33400"/>
            <a:ext cx="9130772" cy="1143000"/>
          </a:xfrm>
        </p:spPr>
        <p:txBody>
          <a:bodyPr>
            <a:noAutofit/>
          </a:bodyPr>
          <a:lstStyle/>
          <a:p>
            <a:r>
              <a:rPr lang="en-US" sz="3200" dirty="0"/>
              <a:t>If you </a:t>
            </a:r>
            <a:r>
              <a:rPr lang="en-US" sz="3200" dirty="0" smtClean="0"/>
              <a:t>Were </a:t>
            </a:r>
            <a:r>
              <a:rPr lang="en-US" sz="3200" dirty="0"/>
              <a:t>a </a:t>
            </a:r>
            <a:r>
              <a:rPr lang="en-US" sz="3200" b="1" dirty="0"/>
              <a:t>UNIDIRECTIONAL</a:t>
            </a:r>
            <a:r>
              <a:rPr lang="en-US" sz="3200" dirty="0"/>
              <a:t> DNA Polymerase, </a:t>
            </a:r>
            <a:r>
              <a:rPr lang="en-US" sz="3200" dirty="0" smtClean="0"/>
              <a:t>How Would </a:t>
            </a:r>
            <a:r>
              <a:rPr lang="en-US" sz="3200" dirty="0"/>
              <a:t>you </a:t>
            </a:r>
            <a:r>
              <a:rPr lang="en-US" sz="3200" dirty="0" smtClean="0"/>
              <a:t>Replicate </a:t>
            </a:r>
            <a:r>
              <a:rPr lang="en-US" sz="3200" dirty="0"/>
              <a:t>a </a:t>
            </a:r>
            <a:r>
              <a:rPr lang="en-US" sz="3200" dirty="0" smtClean="0"/>
              <a:t>Genome</a:t>
            </a:r>
            <a:r>
              <a:rPr lang="en-US" sz="3200" dirty="0"/>
              <a:t>???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Reverse half-strand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3581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Reverse half-strand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Forward half-strand   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3657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Forward half-strand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09951" y="1524000"/>
            <a:ext cx="1219200" cy="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3124200"/>
            <a:ext cx="1219200" cy="0"/>
          </a:xfrm>
          <a:prstGeom prst="straightConnector1">
            <a:avLst/>
          </a:prstGeom>
          <a:ln w="47625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AutoShape 3"/>
          <p:cNvSpPr>
            <a:spLocks noChangeAspect="1" noChangeArrowheads="1" noTextEdit="1"/>
          </p:cNvSpPr>
          <p:nvPr/>
        </p:nvSpPr>
        <p:spPr bwMode="auto">
          <a:xfrm>
            <a:off x="1428750" y="1600200"/>
            <a:ext cx="6286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477000" y="177080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667000" y="236000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477000" y="236000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65320" y="180778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Wait until the Fork Opens and…</a:t>
            </a:r>
            <a:endParaRPr lang="en-US" dirty="0"/>
          </a:p>
        </p:txBody>
      </p:sp>
      <p:sp useBgFill="1">
        <p:nvSpPr>
          <p:cNvPr id="144" name="Freeform 143"/>
          <p:cNvSpPr/>
          <p:nvPr/>
        </p:nvSpPr>
        <p:spPr bwMode="white">
          <a:xfrm>
            <a:off x="1407160" y="1694698"/>
            <a:ext cx="6441440" cy="4529328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2346960 w 6441440"/>
              <a:gd name="connsiteY3" fmla="*/ 607568 h 4529328"/>
              <a:gd name="connsiteX4" fmla="*/ 3413760 w 6441440"/>
              <a:gd name="connsiteY4" fmla="*/ 0 h 4529328"/>
              <a:gd name="connsiteX5" fmla="*/ 4318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164080" y="607568"/>
                </a:lnTo>
                <a:cubicBezTo>
                  <a:pt x="2624100" y="506307"/>
                  <a:pt x="3012440" y="0"/>
                  <a:pt x="3413760" y="0"/>
                </a:cubicBezTo>
                <a:cubicBezTo>
                  <a:pt x="3815080" y="0"/>
                  <a:pt x="4176327" y="506307"/>
                  <a:pt x="4572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47" name="Freeform 146"/>
          <p:cNvSpPr/>
          <p:nvPr/>
        </p:nvSpPr>
        <p:spPr bwMode="white">
          <a:xfrm>
            <a:off x="1579880" y="2485146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72720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021840" y="0"/>
                </a:lnTo>
                <a:cubicBezTo>
                  <a:pt x="2468878" y="91325"/>
                  <a:pt x="2875280" y="556417"/>
                  <a:pt x="3271520" y="558110"/>
                </a:cubicBezTo>
                <a:cubicBezTo>
                  <a:pt x="3667760" y="559803"/>
                  <a:pt x="4028442" y="101485"/>
                  <a:pt x="4399280" y="1016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17220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2589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7959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73328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58698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4068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29437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807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00176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85546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70916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56285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1655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27024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12394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97764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84556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69925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55295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0664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260344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11404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6773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82143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67512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528824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38252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3621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079752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7" name="Rectangle 176"/>
          <p:cNvSpPr>
            <a:spLocks/>
          </p:cNvSpPr>
          <p:nvPr/>
        </p:nvSpPr>
        <p:spPr>
          <a:xfrm rot="1020000">
            <a:off x="1913566" y="60068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8" name="Rectangle 177"/>
          <p:cNvSpPr>
            <a:spLocks/>
          </p:cNvSpPr>
          <p:nvPr/>
        </p:nvSpPr>
        <p:spPr>
          <a:xfrm rot="2580000">
            <a:off x="1659907" y="58796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9" name="Rectangle 178"/>
          <p:cNvSpPr>
            <a:spLocks/>
          </p:cNvSpPr>
          <p:nvPr/>
        </p:nvSpPr>
        <p:spPr>
          <a:xfrm rot="1740000">
            <a:off x="1771667" y="595740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0" name="Rectangle 179"/>
          <p:cNvSpPr>
            <a:spLocks/>
          </p:cNvSpPr>
          <p:nvPr/>
        </p:nvSpPr>
        <p:spPr>
          <a:xfrm rot="2880000">
            <a:off x="1568467" y="57780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1" name="Rectangle 180"/>
          <p:cNvSpPr>
            <a:spLocks/>
          </p:cNvSpPr>
          <p:nvPr/>
        </p:nvSpPr>
        <p:spPr>
          <a:xfrm rot="3720000">
            <a:off x="1497347" y="56459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198360" y="60309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05205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905752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759448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613144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466840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32053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9" name="Rectangle 188"/>
          <p:cNvSpPr/>
          <p:nvPr/>
        </p:nvSpPr>
        <p:spPr>
          <a:xfrm rot="8700000">
            <a:off x="7489214" y="58940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0" name="Rectangle 189"/>
          <p:cNvSpPr/>
          <p:nvPr/>
        </p:nvSpPr>
        <p:spPr>
          <a:xfrm rot="20280000">
            <a:off x="7350760" y="598018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1" name="Rectangle 190"/>
          <p:cNvSpPr/>
          <p:nvPr/>
        </p:nvSpPr>
        <p:spPr>
          <a:xfrm rot="7800000">
            <a:off x="7599680" y="57855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2" name="Rectangle 191"/>
          <p:cNvSpPr/>
          <p:nvPr/>
        </p:nvSpPr>
        <p:spPr>
          <a:xfrm rot="7080000">
            <a:off x="7686104" y="56529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3" name="Rectangle 192"/>
          <p:cNvSpPr/>
          <p:nvPr/>
        </p:nvSpPr>
        <p:spPr>
          <a:xfrm rot="5400000">
            <a:off x="7710424" y="55149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4" name="Rectangle 193"/>
          <p:cNvSpPr/>
          <p:nvPr/>
        </p:nvSpPr>
        <p:spPr>
          <a:xfrm rot="5400000">
            <a:off x="7710424" y="53693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5" name="Rectangle 194"/>
          <p:cNvSpPr/>
          <p:nvPr/>
        </p:nvSpPr>
        <p:spPr>
          <a:xfrm rot="5400000">
            <a:off x="7710424" y="52237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6" name="Rectangle 195"/>
          <p:cNvSpPr/>
          <p:nvPr/>
        </p:nvSpPr>
        <p:spPr>
          <a:xfrm rot="5400000">
            <a:off x="7710424" y="50782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7" name="Rectangle 196"/>
          <p:cNvSpPr/>
          <p:nvPr/>
        </p:nvSpPr>
        <p:spPr>
          <a:xfrm rot="5400000">
            <a:off x="7710424" y="49326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8" name="Rectangle 197"/>
          <p:cNvSpPr/>
          <p:nvPr/>
        </p:nvSpPr>
        <p:spPr>
          <a:xfrm rot="5400000">
            <a:off x="7710424" y="47871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9" name="Rectangle 198"/>
          <p:cNvSpPr/>
          <p:nvPr/>
        </p:nvSpPr>
        <p:spPr>
          <a:xfrm rot="5400000">
            <a:off x="7710424" y="46415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0" name="Rectangle 199"/>
          <p:cNvSpPr/>
          <p:nvPr/>
        </p:nvSpPr>
        <p:spPr>
          <a:xfrm rot="5400000">
            <a:off x="7710424" y="44960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1" name="Rectangle 200"/>
          <p:cNvSpPr/>
          <p:nvPr/>
        </p:nvSpPr>
        <p:spPr>
          <a:xfrm rot="5400000">
            <a:off x="7710424" y="43504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2" name="Rectangle 201"/>
          <p:cNvSpPr/>
          <p:nvPr/>
        </p:nvSpPr>
        <p:spPr>
          <a:xfrm rot="5400000">
            <a:off x="7710424" y="42049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3" name="Rectangle 202"/>
          <p:cNvSpPr/>
          <p:nvPr/>
        </p:nvSpPr>
        <p:spPr>
          <a:xfrm rot="5400000">
            <a:off x="7710424" y="40593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4" name="Rectangle 203"/>
          <p:cNvSpPr/>
          <p:nvPr/>
        </p:nvSpPr>
        <p:spPr>
          <a:xfrm rot="5400000">
            <a:off x="7710424" y="39137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5" name="Rectangle 204"/>
          <p:cNvSpPr/>
          <p:nvPr/>
        </p:nvSpPr>
        <p:spPr>
          <a:xfrm rot="5400000">
            <a:off x="7710424" y="37682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6" name="Rectangle 205"/>
          <p:cNvSpPr/>
          <p:nvPr/>
        </p:nvSpPr>
        <p:spPr>
          <a:xfrm rot="5400000">
            <a:off x="7710424" y="36226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7" name="Rectangle 206"/>
          <p:cNvSpPr/>
          <p:nvPr/>
        </p:nvSpPr>
        <p:spPr>
          <a:xfrm rot="5400000">
            <a:off x="7710424" y="34771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8" name="Rectangle 207"/>
          <p:cNvSpPr/>
          <p:nvPr/>
        </p:nvSpPr>
        <p:spPr>
          <a:xfrm rot="5400000">
            <a:off x="7710424" y="33315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9" name="Rectangle 208"/>
          <p:cNvSpPr/>
          <p:nvPr/>
        </p:nvSpPr>
        <p:spPr>
          <a:xfrm rot="5400000">
            <a:off x="7710424" y="31860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0" name="Rectangle 209"/>
          <p:cNvSpPr/>
          <p:nvPr/>
        </p:nvSpPr>
        <p:spPr>
          <a:xfrm rot="5400000">
            <a:off x="7710424" y="30404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1" name="Rectangle 210"/>
          <p:cNvSpPr/>
          <p:nvPr/>
        </p:nvSpPr>
        <p:spPr>
          <a:xfrm rot="5400000">
            <a:off x="7710424" y="28949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2" name="Rectangle 211"/>
          <p:cNvSpPr>
            <a:spLocks/>
          </p:cNvSpPr>
          <p:nvPr/>
        </p:nvSpPr>
        <p:spPr>
          <a:xfrm rot="3720000">
            <a:off x="7651061" y="26118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3" name="Rectangle 212"/>
          <p:cNvSpPr>
            <a:spLocks/>
          </p:cNvSpPr>
          <p:nvPr/>
        </p:nvSpPr>
        <p:spPr>
          <a:xfrm rot="2880000">
            <a:off x="7549197" y="2469244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4" name="Rectangle 213"/>
          <p:cNvSpPr>
            <a:spLocks/>
          </p:cNvSpPr>
          <p:nvPr/>
        </p:nvSpPr>
        <p:spPr>
          <a:xfrm rot="1740000">
            <a:off x="7417984" y="237853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5" name="Rectangle 214"/>
          <p:cNvSpPr>
            <a:spLocks/>
          </p:cNvSpPr>
          <p:nvPr/>
        </p:nvSpPr>
        <p:spPr>
          <a:xfrm rot="4560000">
            <a:off x="7681540" y="276244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6" name="Rectangle 215"/>
          <p:cNvSpPr/>
          <p:nvPr/>
        </p:nvSpPr>
        <p:spPr>
          <a:xfrm rot="5400000">
            <a:off x="1453896" y="5521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7" name="Rectangle 216"/>
          <p:cNvSpPr/>
          <p:nvPr/>
        </p:nvSpPr>
        <p:spPr>
          <a:xfrm rot="5400000">
            <a:off x="1453896" y="53761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8" name="Rectangle 217"/>
          <p:cNvSpPr/>
          <p:nvPr/>
        </p:nvSpPr>
        <p:spPr>
          <a:xfrm rot="5400000">
            <a:off x="1453896" y="52306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9" name="Rectangle 218"/>
          <p:cNvSpPr/>
          <p:nvPr/>
        </p:nvSpPr>
        <p:spPr>
          <a:xfrm rot="5400000">
            <a:off x="1453896" y="50850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0" name="Rectangle 219"/>
          <p:cNvSpPr/>
          <p:nvPr/>
        </p:nvSpPr>
        <p:spPr>
          <a:xfrm rot="5400000">
            <a:off x="1453896" y="49395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1" name="Rectangle 220"/>
          <p:cNvSpPr/>
          <p:nvPr/>
        </p:nvSpPr>
        <p:spPr>
          <a:xfrm rot="5400000">
            <a:off x="1453896" y="47939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2" name="Rectangle 221"/>
          <p:cNvSpPr/>
          <p:nvPr/>
        </p:nvSpPr>
        <p:spPr>
          <a:xfrm rot="5400000">
            <a:off x="1453896" y="46484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3" name="Rectangle 222"/>
          <p:cNvSpPr/>
          <p:nvPr/>
        </p:nvSpPr>
        <p:spPr>
          <a:xfrm rot="5400000">
            <a:off x="1453896" y="45028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4" name="Rectangle 223"/>
          <p:cNvSpPr/>
          <p:nvPr/>
        </p:nvSpPr>
        <p:spPr>
          <a:xfrm rot="5400000">
            <a:off x="1453896" y="43573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5" name="Rectangle 224"/>
          <p:cNvSpPr/>
          <p:nvPr/>
        </p:nvSpPr>
        <p:spPr>
          <a:xfrm rot="5400000">
            <a:off x="1453896" y="42117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6" name="Rectangle 225"/>
          <p:cNvSpPr/>
          <p:nvPr/>
        </p:nvSpPr>
        <p:spPr>
          <a:xfrm rot="5400000">
            <a:off x="1453896" y="40661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7" name="Rectangle 226"/>
          <p:cNvSpPr/>
          <p:nvPr/>
        </p:nvSpPr>
        <p:spPr>
          <a:xfrm rot="5400000">
            <a:off x="1453896" y="3920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8" name="Rectangle 227"/>
          <p:cNvSpPr/>
          <p:nvPr/>
        </p:nvSpPr>
        <p:spPr>
          <a:xfrm rot="5400000">
            <a:off x="1453896" y="37750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9" name="Rectangle 228"/>
          <p:cNvSpPr/>
          <p:nvPr/>
        </p:nvSpPr>
        <p:spPr>
          <a:xfrm rot="5400000">
            <a:off x="1453896" y="36295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0" name="Rectangle 229"/>
          <p:cNvSpPr/>
          <p:nvPr/>
        </p:nvSpPr>
        <p:spPr>
          <a:xfrm rot="5400000">
            <a:off x="1453896" y="34839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1" name="Rectangle 230"/>
          <p:cNvSpPr/>
          <p:nvPr/>
        </p:nvSpPr>
        <p:spPr>
          <a:xfrm rot="5400000">
            <a:off x="1453896" y="33384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2" name="Rectangle 231"/>
          <p:cNvSpPr/>
          <p:nvPr/>
        </p:nvSpPr>
        <p:spPr>
          <a:xfrm rot="5400000">
            <a:off x="1453896" y="319286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1453896" y="3047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4" name="Rectangle 233"/>
          <p:cNvSpPr/>
          <p:nvPr/>
        </p:nvSpPr>
        <p:spPr>
          <a:xfrm rot="5400000">
            <a:off x="1453896" y="29017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5" name="Rectangle 234"/>
          <p:cNvSpPr/>
          <p:nvPr/>
        </p:nvSpPr>
        <p:spPr>
          <a:xfrm rot="19500000">
            <a:off x="1676137" y="242692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6" name="Rectangle 235"/>
          <p:cNvSpPr/>
          <p:nvPr/>
        </p:nvSpPr>
        <p:spPr>
          <a:xfrm rot="9480000">
            <a:off x="1814591" y="235911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7" name="Rectangle 236"/>
          <p:cNvSpPr/>
          <p:nvPr/>
        </p:nvSpPr>
        <p:spPr>
          <a:xfrm rot="18600000">
            <a:off x="1565671" y="25355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8" name="Rectangle 237"/>
          <p:cNvSpPr/>
          <p:nvPr/>
        </p:nvSpPr>
        <p:spPr>
          <a:xfrm rot="17880000">
            <a:off x="1479247" y="26680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3497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2038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0578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9119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5768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4308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2849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1389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9930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84707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70113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55518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40924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78759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64164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64957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261616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2115312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7" name="Rectangle 256"/>
          <p:cNvSpPr/>
          <p:nvPr/>
        </p:nvSpPr>
        <p:spPr>
          <a:xfrm rot="20340000">
            <a:off x="1958016" y="233071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102856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956552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0" name="Rectangle 259"/>
          <p:cNvSpPr/>
          <p:nvPr/>
        </p:nvSpPr>
        <p:spPr>
          <a:xfrm rot="960000">
            <a:off x="7276631" y="233728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61" name="Straight Connector 260"/>
          <p:cNvCxnSpPr/>
          <p:nvPr/>
        </p:nvCxnSpPr>
        <p:spPr>
          <a:xfrm flipV="1">
            <a:off x="4709160" y="1835281"/>
            <a:ext cx="126243" cy="71516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4120917" y="1906797"/>
            <a:ext cx="588243" cy="346877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 rot="19778842">
            <a:off x="4715203" y="16788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4" name="Rectangle 263"/>
          <p:cNvSpPr/>
          <p:nvPr/>
        </p:nvSpPr>
        <p:spPr>
          <a:xfrm rot="19778842">
            <a:off x="4589262" y="175256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5" name="Rectangle 264"/>
          <p:cNvSpPr/>
          <p:nvPr/>
        </p:nvSpPr>
        <p:spPr>
          <a:xfrm rot="19778842">
            <a:off x="4463322" y="18263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6" name="Rectangle 265"/>
          <p:cNvSpPr/>
          <p:nvPr/>
        </p:nvSpPr>
        <p:spPr>
          <a:xfrm rot="19778842">
            <a:off x="4337381" y="1900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7" name="Rectangle 266"/>
          <p:cNvSpPr/>
          <p:nvPr/>
        </p:nvSpPr>
        <p:spPr>
          <a:xfrm rot="19778842">
            <a:off x="4211440" y="1973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8" name="Rectangle 267"/>
          <p:cNvSpPr/>
          <p:nvPr/>
        </p:nvSpPr>
        <p:spPr>
          <a:xfrm rot="19778842">
            <a:off x="4085500" y="20475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H="1">
            <a:off x="4834453" y="2791051"/>
            <a:ext cx="119521" cy="73268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953974" y="2448849"/>
            <a:ext cx="596669" cy="342202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 rot="8992888">
            <a:off x="4883230" y="28565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2" name="Rectangle 271"/>
          <p:cNvSpPr/>
          <p:nvPr/>
        </p:nvSpPr>
        <p:spPr>
          <a:xfrm rot="8992888">
            <a:off x="5009471" y="278330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3" name="Rectangle 272"/>
          <p:cNvSpPr/>
          <p:nvPr/>
        </p:nvSpPr>
        <p:spPr>
          <a:xfrm rot="8992888">
            <a:off x="5135711" y="27100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4" name="Rectangle 273"/>
          <p:cNvSpPr/>
          <p:nvPr/>
        </p:nvSpPr>
        <p:spPr>
          <a:xfrm rot="8992888">
            <a:off x="5261952" y="26368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5" name="Rectangle 274"/>
          <p:cNvSpPr/>
          <p:nvPr/>
        </p:nvSpPr>
        <p:spPr>
          <a:xfrm rot="8992888">
            <a:off x="5388193" y="25636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6" name="Rectangle 275"/>
          <p:cNvSpPr/>
          <p:nvPr/>
        </p:nvSpPr>
        <p:spPr>
          <a:xfrm rot="8992888">
            <a:off x="5514434" y="249036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5" name="Freeform 284"/>
          <p:cNvSpPr/>
          <p:nvPr/>
        </p:nvSpPr>
        <p:spPr bwMode="white">
          <a:xfrm>
            <a:off x="4587240" y="2502574"/>
            <a:ext cx="3078480" cy="353568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  <a:gd name="connsiteX0" fmla="*/ 50800 w 3078480"/>
              <a:gd name="connsiteY0" fmla="*/ 0 h 3545840"/>
              <a:gd name="connsiteX1" fmla="*/ 1219200 w 3078480"/>
              <a:gd name="connsiteY1" fmla="*/ 2892 h 3545840"/>
              <a:gd name="connsiteX2" fmla="*/ 2489188 w 3078480"/>
              <a:gd name="connsiteY2" fmla="*/ 10160 h 3545840"/>
              <a:gd name="connsiteX3" fmla="*/ 3078480 w 3078480"/>
              <a:gd name="connsiteY3" fmla="*/ 599452 h 3545840"/>
              <a:gd name="connsiteX4" fmla="*/ 3078480 w 3078480"/>
              <a:gd name="connsiteY4" fmla="*/ 2956548 h 3545840"/>
              <a:gd name="connsiteX5" fmla="*/ 2489188 w 3078480"/>
              <a:gd name="connsiteY5" fmla="*/ 3545840 h 3545840"/>
              <a:gd name="connsiteX6" fmla="*/ 0 w 3078480"/>
              <a:gd name="connsiteY6" fmla="*/ 3535680 h 3545840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756490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1381760 w 3078480"/>
              <a:gd name="connsiteY2" fmla="*/ 10160 h 3542948"/>
              <a:gd name="connsiteX3" fmla="*/ 2489188 w 3078480"/>
              <a:gd name="connsiteY3" fmla="*/ 7268 h 3542948"/>
              <a:gd name="connsiteX4" fmla="*/ 3078480 w 3078480"/>
              <a:gd name="connsiteY4" fmla="*/ 596560 h 3542948"/>
              <a:gd name="connsiteX5" fmla="*/ 3078480 w 3078480"/>
              <a:gd name="connsiteY5" fmla="*/ 2953656 h 3542948"/>
              <a:gd name="connsiteX6" fmla="*/ 2489188 w 3078480"/>
              <a:gd name="connsiteY6" fmla="*/ 3542948 h 3542948"/>
              <a:gd name="connsiteX7" fmla="*/ 0 w 3078480"/>
              <a:gd name="connsiteY7" fmla="*/ 3532788 h 3542948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363646 w 3078480"/>
              <a:gd name="connsiteY1" fmla="*/ 561692 h 3535680"/>
              <a:gd name="connsiteX2" fmla="*/ 1381760 w 3078480"/>
              <a:gd name="connsiteY2" fmla="*/ 2892 h 3535680"/>
              <a:gd name="connsiteX3" fmla="*/ 2489188 w 3078480"/>
              <a:gd name="connsiteY3" fmla="*/ 0 h 3535680"/>
              <a:gd name="connsiteX4" fmla="*/ 3078480 w 3078480"/>
              <a:gd name="connsiteY4" fmla="*/ 589292 h 3535680"/>
              <a:gd name="connsiteX5" fmla="*/ 3078480 w 3078480"/>
              <a:gd name="connsiteY5" fmla="*/ 2946388 h 3535680"/>
              <a:gd name="connsiteX6" fmla="*/ 2489188 w 3078480"/>
              <a:gd name="connsiteY6" fmla="*/ 3535680 h 3535680"/>
              <a:gd name="connsiteX7" fmla="*/ 0 w 3078480"/>
              <a:gd name="connsiteY7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20974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3535680">
                <a:moveTo>
                  <a:pt x="363646" y="520974"/>
                </a:moveTo>
                <a:cubicBezTo>
                  <a:pt x="595640" y="490570"/>
                  <a:pt x="1027503" y="96507"/>
                  <a:pt x="1381760" y="2892"/>
                </a:cubicBezTo>
                <a:lnTo>
                  <a:pt x="2489188" y="0"/>
                </a:lnTo>
                <a:cubicBezTo>
                  <a:pt x="2814645" y="0"/>
                  <a:pt x="3078480" y="263835"/>
                  <a:pt x="3078480" y="589292"/>
                </a:cubicBezTo>
                <a:lnTo>
                  <a:pt x="3078480" y="2946388"/>
                </a:lnTo>
                <a:cubicBezTo>
                  <a:pt x="3078480" y="3271845"/>
                  <a:pt x="2814645" y="3535680"/>
                  <a:pt x="2489188" y="3535680"/>
                </a:cubicBezTo>
                <a:lnTo>
                  <a:pt x="0" y="352552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94" name="Straight Arrow Connector 293"/>
          <p:cNvCxnSpPr/>
          <p:nvPr/>
        </p:nvCxnSpPr>
        <p:spPr>
          <a:xfrm rot="10800000">
            <a:off x="3404398" y="2483996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6075326" y="230520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Freeform 295"/>
          <p:cNvSpPr/>
          <p:nvPr/>
        </p:nvSpPr>
        <p:spPr bwMode="white">
          <a:xfrm>
            <a:off x="1409302" y="1688347"/>
            <a:ext cx="3428494" cy="4544373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  <a:gd name="connsiteX0" fmla="*/ 3179064 w 3224097"/>
              <a:gd name="connsiteY0" fmla="*/ 3933538 h 3942080"/>
              <a:gd name="connsiteX1" fmla="*/ 653640 w 3224097"/>
              <a:gd name="connsiteY1" fmla="*/ 3942080 h 3942080"/>
              <a:gd name="connsiteX2" fmla="*/ 0 w 3224097"/>
              <a:gd name="connsiteY2" fmla="*/ 3288440 h 3942080"/>
              <a:gd name="connsiteX3" fmla="*/ 0 w 3224097"/>
              <a:gd name="connsiteY3" fmla="*/ 673960 h 3942080"/>
              <a:gd name="connsiteX4" fmla="*/ 653640 w 3224097"/>
              <a:gd name="connsiteY4" fmla="*/ 20320 h 3942080"/>
              <a:gd name="connsiteX5" fmla="*/ 2357121 w 3224097"/>
              <a:gd name="connsiteY5" fmla="*/ 0 h 3942080"/>
              <a:gd name="connsiteX6" fmla="*/ 3224097 w 3224097"/>
              <a:gd name="connsiteY6" fmla="*/ 15324 h 3942080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2357121 w 3428494"/>
              <a:gd name="connsiteY6" fmla="*/ 634914 h 4576994"/>
              <a:gd name="connsiteX7" fmla="*/ 3428494 w 3428494"/>
              <a:gd name="connsiteY7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  <a:gd name="connsiteX0" fmla="*/ 3179064 w 3428494"/>
              <a:gd name="connsiteY0" fmla="*/ 4584183 h 4592725"/>
              <a:gd name="connsiteX1" fmla="*/ 653640 w 3428494"/>
              <a:gd name="connsiteY1" fmla="*/ 4592725 h 4592725"/>
              <a:gd name="connsiteX2" fmla="*/ 0 w 3428494"/>
              <a:gd name="connsiteY2" fmla="*/ 3939085 h 4592725"/>
              <a:gd name="connsiteX3" fmla="*/ 0 w 3428494"/>
              <a:gd name="connsiteY3" fmla="*/ 1324605 h 4592725"/>
              <a:gd name="connsiteX4" fmla="*/ 653640 w 3428494"/>
              <a:gd name="connsiteY4" fmla="*/ 670965 h 4592725"/>
              <a:gd name="connsiteX5" fmla="*/ 2174240 w 3428494"/>
              <a:gd name="connsiteY5" fmla="*/ 640485 h 4592725"/>
              <a:gd name="connsiteX6" fmla="*/ 3428494 w 3428494"/>
              <a:gd name="connsiteY6" fmla="*/ 15731 h 4592725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494" h="4576994">
                <a:moveTo>
                  <a:pt x="3179064" y="4568452"/>
                </a:moveTo>
                <a:lnTo>
                  <a:pt x="653640" y="4576994"/>
                </a:lnTo>
                <a:cubicBezTo>
                  <a:pt x="292645" y="4576994"/>
                  <a:pt x="0" y="4284349"/>
                  <a:pt x="0" y="3923354"/>
                </a:cubicBezTo>
                <a:lnTo>
                  <a:pt x="0" y="1308874"/>
                </a:lnTo>
                <a:cubicBezTo>
                  <a:pt x="0" y="947879"/>
                  <a:pt x="292645" y="655234"/>
                  <a:pt x="653640" y="655234"/>
                </a:cubicBezTo>
                <a:lnTo>
                  <a:pt x="2174240" y="624754"/>
                </a:lnTo>
                <a:cubicBezTo>
                  <a:pt x="2636716" y="515548"/>
                  <a:pt x="3075506" y="19941"/>
                  <a:pt x="3428494" y="0"/>
                </a:cubicBez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833403" y="1895949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3400071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833403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3398391" y="1932934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Wait until the Fork Opens and Replicate</a:t>
            </a:r>
            <a:endParaRPr lang="en-US" dirty="0"/>
          </a:p>
        </p:txBody>
      </p:sp>
      <p:sp useBgFill="1">
        <p:nvSpPr>
          <p:cNvPr id="165" name="Freeform 164"/>
          <p:cNvSpPr/>
          <p:nvPr/>
        </p:nvSpPr>
        <p:spPr bwMode="white">
          <a:xfrm>
            <a:off x="1407160" y="1694698"/>
            <a:ext cx="6441440" cy="4529328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2346960 w 6441440"/>
              <a:gd name="connsiteY3" fmla="*/ 607568 h 4529328"/>
              <a:gd name="connsiteX4" fmla="*/ 3413760 w 6441440"/>
              <a:gd name="connsiteY4" fmla="*/ 0 h 4529328"/>
              <a:gd name="connsiteX5" fmla="*/ 4318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164080" y="607568"/>
                </a:lnTo>
                <a:cubicBezTo>
                  <a:pt x="2624100" y="506307"/>
                  <a:pt x="3012440" y="0"/>
                  <a:pt x="3413760" y="0"/>
                </a:cubicBezTo>
                <a:cubicBezTo>
                  <a:pt x="3815080" y="0"/>
                  <a:pt x="4176327" y="506307"/>
                  <a:pt x="4572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66" name="Freeform 165"/>
          <p:cNvSpPr/>
          <p:nvPr/>
        </p:nvSpPr>
        <p:spPr bwMode="white">
          <a:xfrm>
            <a:off x="1579880" y="2485146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72720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021840" y="0"/>
                </a:lnTo>
                <a:cubicBezTo>
                  <a:pt x="2468878" y="91325"/>
                  <a:pt x="2875280" y="556417"/>
                  <a:pt x="3271520" y="558110"/>
                </a:cubicBezTo>
                <a:cubicBezTo>
                  <a:pt x="3667760" y="559803"/>
                  <a:pt x="4028442" y="101485"/>
                  <a:pt x="4399280" y="1016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7220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02589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7959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3328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58698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44068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29437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14807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00176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85546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70916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56285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41655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27024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12394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97764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84556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9925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55295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0664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260344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11404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96773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82143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67512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528824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38252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23621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79752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6" name="Rectangle 195"/>
          <p:cNvSpPr>
            <a:spLocks/>
          </p:cNvSpPr>
          <p:nvPr/>
        </p:nvSpPr>
        <p:spPr>
          <a:xfrm rot="1020000">
            <a:off x="1913566" y="60068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7" name="Rectangle 196"/>
          <p:cNvSpPr>
            <a:spLocks/>
          </p:cNvSpPr>
          <p:nvPr/>
        </p:nvSpPr>
        <p:spPr>
          <a:xfrm rot="2580000">
            <a:off x="1659907" y="58796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8" name="Rectangle 197"/>
          <p:cNvSpPr>
            <a:spLocks/>
          </p:cNvSpPr>
          <p:nvPr/>
        </p:nvSpPr>
        <p:spPr>
          <a:xfrm rot="1740000">
            <a:off x="1771667" y="595740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9" name="Rectangle 198"/>
          <p:cNvSpPr>
            <a:spLocks/>
          </p:cNvSpPr>
          <p:nvPr/>
        </p:nvSpPr>
        <p:spPr>
          <a:xfrm rot="2880000">
            <a:off x="1568467" y="57780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0" name="Rectangle 199"/>
          <p:cNvSpPr>
            <a:spLocks/>
          </p:cNvSpPr>
          <p:nvPr/>
        </p:nvSpPr>
        <p:spPr>
          <a:xfrm rot="3720000">
            <a:off x="1497347" y="56459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198360" y="60309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05205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905752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759448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613144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466840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32053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8" name="Rectangle 207"/>
          <p:cNvSpPr/>
          <p:nvPr/>
        </p:nvSpPr>
        <p:spPr>
          <a:xfrm rot="8700000">
            <a:off x="7489214" y="58940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9" name="Rectangle 208"/>
          <p:cNvSpPr/>
          <p:nvPr/>
        </p:nvSpPr>
        <p:spPr>
          <a:xfrm rot="20280000">
            <a:off x="7350760" y="598018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0" name="Rectangle 209"/>
          <p:cNvSpPr/>
          <p:nvPr/>
        </p:nvSpPr>
        <p:spPr>
          <a:xfrm rot="7800000">
            <a:off x="7599680" y="57855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1" name="Rectangle 210"/>
          <p:cNvSpPr/>
          <p:nvPr/>
        </p:nvSpPr>
        <p:spPr>
          <a:xfrm rot="7080000">
            <a:off x="7686104" y="56529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2" name="Rectangle 211"/>
          <p:cNvSpPr/>
          <p:nvPr/>
        </p:nvSpPr>
        <p:spPr>
          <a:xfrm rot="5400000">
            <a:off x="7710424" y="55149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3" name="Rectangle 212"/>
          <p:cNvSpPr/>
          <p:nvPr/>
        </p:nvSpPr>
        <p:spPr>
          <a:xfrm rot="5400000">
            <a:off x="7710424" y="53693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4" name="Rectangle 213"/>
          <p:cNvSpPr/>
          <p:nvPr/>
        </p:nvSpPr>
        <p:spPr>
          <a:xfrm rot="5400000">
            <a:off x="7710424" y="52237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5" name="Rectangle 214"/>
          <p:cNvSpPr/>
          <p:nvPr/>
        </p:nvSpPr>
        <p:spPr>
          <a:xfrm rot="5400000">
            <a:off x="7710424" y="50782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6" name="Rectangle 215"/>
          <p:cNvSpPr/>
          <p:nvPr/>
        </p:nvSpPr>
        <p:spPr>
          <a:xfrm rot="5400000">
            <a:off x="7710424" y="49326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7" name="Rectangle 216"/>
          <p:cNvSpPr/>
          <p:nvPr/>
        </p:nvSpPr>
        <p:spPr>
          <a:xfrm rot="5400000">
            <a:off x="7710424" y="47871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8" name="Rectangle 217"/>
          <p:cNvSpPr/>
          <p:nvPr/>
        </p:nvSpPr>
        <p:spPr>
          <a:xfrm rot="5400000">
            <a:off x="7710424" y="46415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9" name="Rectangle 218"/>
          <p:cNvSpPr/>
          <p:nvPr/>
        </p:nvSpPr>
        <p:spPr>
          <a:xfrm rot="5400000">
            <a:off x="7710424" y="44960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0" name="Rectangle 219"/>
          <p:cNvSpPr/>
          <p:nvPr/>
        </p:nvSpPr>
        <p:spPr>
          <a:xfrm rot="5400000">
            <a:off x="7710424" y="43504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1" name="Rectangle 220"/>
          <p:cNvSpPr/>
          <p:nvPr/>
        </p:nvSpPr>
        <p:spPr>
          <a:xfrm rot="5400000">
            <a:off x="7710424" y="42049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2" name="Rectangle 221"/>
          <p:cNvSpPr/>
          <p:nvPr/>
        </p:nvSpPr>
        <p:spPr>
          <a:xfrm rot="5400000">
            <a:off x="7710424" y="40593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3" name="Rectangle 222"/>
          <p:cNvSpPr/>
          <p:nvPr/>
        </p:nvSpPr>
        <p:spPr>
          <a:xfrm rot="5400000">
            <a:off x="7710424" y="39137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4" name="Rectangle 223"/>
          <p:cNvSpPr/>
          <p:nvPr/>
        </p:nvSpPr>
        <p:spPr>
          <a:xfrm rot="5400000">
            <a:off x="7710424" y="37682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5" name="Rectangle 224"/>
          <p:cNvSpPr/>
          <p:nvPr/>
        </p:nvSpPr>
        <p:spPr>
          <a:xfrm rot="5400000">
            <a:off x="7710424" y="36226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6" name="Rectangle 225"/>
          <p:cNvSpPr/>
          <p:nvPr/>
        </p:nvSpPr>
        <p:spPr>
          <a:xfrm rot="5400000">
            <a:off x="7710424" y="34771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7" name="Rectangle 226"/>
          <p:cNvSpPr/>
          <p:nvPr/>
        </p:nvSpPr>
        <p:spPr>
          <a:xfrm rot="5400000">
            <a:off x="7710424" y="33315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8" name="Rectangle 227"/>
          <p:cNvSpPr/>
          <p:nvPr/>
        </p:nvSpPr>
        <p:spPr>
          <a:xfrm rot="5400000">
            <a:off x="7710424" y="31860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9" name="Rectangle 228"/>
          <p:cNvSpPr/>
          <p:nvPr/>
        </p:nvSpPr>
        <p:spPr>
          <a:xfrm rot="5400000">
            <a:off x="7710424" y="30404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0" name="Rectangle 229"/>
          <p:cNvSpPr/>
          <p:nvPr/>
        </p:nvSpPr>
        <p:spPr>
          <a:xfrm rot="5400000">
            <a:off x="7710424" y="28949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1" name="Rectangle 230"/>
          <p:cNvSpPr>
            <a:spLocks/>
          </p:cNvSpPr>
          <p:nvPr/>
        </p:nvSpPr>
        <p:spPr>
          <a:xfrm rot="3720000">
            <a:off x="7651061" y="26118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2" name="Rectangle 231"/>
          <p:cNvSpPr>
            <a:spLocks/>
          </p:cNvSpPr>
          <p:nvPr/>
        </p:nvSpPr>
        <p:spPr>
          <a:xfrm rot="2880000">
            <a:off x="7549197" y="2469244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3" name="Rectangle 232"/>
          <p:cNvSpPr>
            <a:spLocks/>
          </p:cNvSpPr>
          <p:nvPr/>
        </p:nvSpPr>
        <p:spPr>
          <a:xfrm rot="1740000">
            <a:off x="7417984" y="237853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4" name="Rectangle 233"/>
          <p:cNvSpPr>
            <a:spLocks/>
          </p:cNvSpPr>
          <p:nvPr/>
        </p:nvSpPr>
        <p:spPr>
          <a:xfrm rot="4560000">
            <a:off x="7681540" y="276244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5" name="Rectangle 234"/>
          <p:cNvSpPr/>
          <p:nvPr/>
        </p:nvSpPr>
        <p:spPr>
          <a:xfrm rot="5400000">
            <a:off x="1453896" y="5521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6" name="Rectangle 235"/>
          <p:cNvSpPr/>
          <p:nvPr/>
        </p:nvSpPr>
        <p:spPr>
          <a:xfrm rot="5400000">
            <a:off x="1453896" y="53761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7" name="Rectangle 236"/>
          <p:cNvSpPr/>
          <p:nvPr/>
        </p:nvSpPr>
        <p:spPr>
          <a:xfrm rot="5400000">
            <a:off x="1453896" y="52306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8" name="Rectangle 237"/>
          <p:cNvSpPr/>
          <p:nvPr/>
        </p:nvSpPr>
        <p:spPr>
          <a:xfrm rot="5400000">
            <a:off x="1453896" y="50850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9" name="Rectangle 238"/>
          <p:cNvSpPr/>
          <p:nvPr/>
        </p:nvSpPr>
        <p:spPr>
          <a:xfrm rot="5400000">
            <a:off x="1453896" y="49395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0" name="Rectangle 239"/>
          <p:cNvSpPr/>
          <p:nvPr/>
        </p:nvSpPr>
        <p:spPr>
          <a:xfrm rot="5400000">
            <a:off x="1453896" y="47939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1" name="Rectangle 240"/>
          <p:cNvSpPr/>
          <p:nvPr/>
        </p:nvSpPr>
        <p:spPr>
          <a:xfrm rot="5400000">
            <a:off x="1453896" y="46484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2" name="Rectangle 241"/>
          <p:cNvSpPr/>
          <p:nvPr/>
        </p:nvSpPr>
        <p:spPr>
          <a:xfrm rot="5400000">
            <a:off x="1453896" y="45028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3" name="Rectangle 242"/>
          <p:cNvSpPr/>
          <p:nvPr/>
        </p:nvSpPr>
        <p:spPr>
          <a:xfrm rot="5400000">
            <a:off x="1453896" y="43573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4" name="Rectangle 243"/>
          <p:cNvSpPr/>
          <p:nvPr/>
        </p:nvSpPr>
        <p:spPr>
          <a:xfrm rot="5400000">
            <a:off x="1453896" y="42117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5" name="Rectangle 244"/>
          <p:cNvSpPr/>
          <p:nvPr/>
        </p:nvSpPr>
        <p:spPr>
          <a:xfrm rot="5400000">
            <a:off x="1453896" y="40661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6" name="Rectangle 245"/>
          <p:cNvSpPr/>
          <p:nvPr/>
        </p:nvSpPr>
        <p:spPr>
          <a:xfrm rot="5400000">
            <a:off x="1453896" y="3920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7" name="Rectangle 246"/>
          <p:cNvSpPr/>
          <p:nvPr/>
        </p:nvSpPr>
        <p:spPr>
          <a:xfrm rot="5400000">
            <a:off x="1453896" y="37750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8" name="Rectangle 247"/>
          <p:cNvSpPr/>
          <p:nvPr/>
        </p:nvSpPr>
        <p:spPr>
          <a:xfrm rot="5400000">
            <a:off x="1453896" y="36295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9" name="Rectangle 248"/>
          <p:cNvSpPr/>
          <p:nvPr/>
        </p:nvSpPr>
        <p:spPr>
          <a:xfrm rot="5400000">
            <a:off x="1453896" y="34839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0" name="Rectangle 249"/>
          <p:cNvSpPr/>
          <p:nvPr/>
        </p:nvSpPr>
        <p:spPr>
          <a:xfrm rot="5400000">
            <a:off x="1453896" y="33384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1453896" y="319286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2" name="Rectangle 251"/>
          <p:cNvSpPr/>
          <p:nvPr/>
        </p:nvSpPr>
        <p:spPr>
          <a:xfrm rot="5400000">
            <a:off x="1453896" y="3047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3" name="Rectangle 252"/>
          <p:cNvSpPr/>
          <p:nvPr/>
        </p:nvSpPr>
        <p:spPr>
          <a:xfrm rot="5400000">
            <a:off x="1453896" y="29017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4" name="Rectangle 253"/>
          <p:cNvSpPr/>
          <p:nvPr/>
        </p:nvSpPr>
        <p:spPr>
          <a:xfrm rot="19500000">
            <a:off x="1676137" y="242692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5" name="Rectangle 254"/>
          <p:cNvSpPr/>
          <p:nvPr/>
        </p:nvSpPr>
        <p:spPr>
          <a:xfrm rot="9480000">
            <a:off x="1814591" y="235911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6" name="Rectangle 255"/>
          <p:cNvSpPr/>
          <p:nvPr/>
        </p:nvSpPr>
        <p:spPr>
          <a:xfrm rot="18600000">
            <a:off x="1565671" y="25355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7" name="Rectangle 256"/>
          <p:cNvSpPr/>
          <p:nvPr/>
        </p:nvSpPr>
        <p:spPr>
          <a:xfrm rot="17880000">
            <a:off x="1479247" y="26680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3497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2038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0578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59119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5768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4308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2849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1389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29930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4707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270113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255518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240924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678759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64164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64957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261616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115312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6" name="Rectangle 275"/>
          <p:cNvSpPr/>
          <p:nvPr/>
        </p:nvSpPr>
        <p:spPr>
          <a:xfrm rot="20340000">
            <a:off x="1958016" y="233071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7102856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956552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9" name="Rectangle 278"/>
          <p:cNvSpPr/>
          <p:nvPr/>
        </p:nvSpPr>
        <p:spPr>
          <a:xfrm rot="960000">
            <a:off x="7276631" y="233728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 flipV="1">
            <a:off x="4709160" y="1835281"/>
            <a:ext cx="126243" cy="71516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4120917" y="1906797"/>
            <a:ext cx="588243" cy="346877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 rot="19778842">
            <a:off x="4715203" y="16788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3" name="Rectangle 282"/>
          <p:cNvSpPr/>
          <p:nvPr/>
        </p:nvSpPr>
        <p:spPr>
          <a:xfrm rot="19778842">
            <a:off x="4589262" y="175256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4" name="Rectangle 283"/>
          <p:cNvSpPr/>
          <p:nvPr/>
        </p:nvSpPr>
        <p:spPr>
          <a:xfrm rot="19778842">
            <a:off x="4463322" y="18263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5" name="Rectangle 284"/>
          <p:cNvSpPr/>
          <p:nvPr/>
        </p:nvSpPr>
        <p:spPr>
          <a:xfrm rot="19778842">
            <a:off x="4337381" y="1900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6" name="Rectangle 285"/>
          <p:cNvSpPr/>
          <p:nvPr/>
        </p:nvSpPr>
        <p:spPr>
          <a:xfrm rot="19778842">
            <a:off x="4211440" y="1973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7" name="Rectangle 286"/>
          <p:cNvSpPr/>
          <p:nvPr/>
        </p:nvSpPr>
        <p:spPr>
          <a:xfrm rot="19778842">
            <a:off x="4085500" y="20475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 flipH="1">
            <a:off x="4834453" y="2791051"/>
            <a:ext cx="119521" cy="73268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4953974" y="2448849"/>
            <a:ext cx="596669" cy="342202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 rot="8992888">
            <a:off x="4883230" y="28565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1" name="Rectangle 290"/>
          <p:cNvSpPr/>
          <p:nvPr/>
        </p:nvSpPr>
        <p:spPr>
          <a:xfrm rot="8992888">
            <a:off x="5009471" y="278330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2" name="Rectangle 291"/>
          <p:cNvSpPr/>
          <p:nvPr/>
        </p:nvSpPr>
        <p:spPr>
          <a:xfrm rot="8992888">
            <a:off x="5135711" y="27100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3" name="Rectangle 292"/>
          <p:cNvSpPr/>
          <p:nvPr/>
        </p:nvSpPr>
        <p:spPr>
          <a:xfrm rot="8992888">
            <a:off x="5261952" y="26368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4" name="Rectangle 293"/>
          <p:cNvSpPr/>
          <p:nvPr/>
        </p:nvSpPr>
        <p:spPr>
          <a:xfrm rot="8992888">
            <a:off x="5388193" y="25636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5" name="Rectangle 294"/>
          <p:cNvSpPr/>
          <p:nvPr/>
        </p:nvSpPr>
        <p:spPr>
          <a:xfrm rot="8992888">
            <a:off x="5514434" y="249036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96" name="Straight Connector 295"/>
          <p:cNvCxnSpPr/>
          <p:nvPr/>
        </p:nvCxnSpPr>
        <p:spPr>
          <a:xfrm>
            <a:off x="5536839" y="2297074"/>
            <a:ext cx="72704" cy="48592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917838" y="1888267"/>
            <a:ext cx="619001" cy="408807"/>
          </a:xfrm>
          <a:prstGeom prst="line">
            <a:avLst/>
          </a:prstGeom>
          <a:ln w="63500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 rot="2011064">
            <a:off x="5601888" y="215451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5" name="Rectangle 314"/>
          <p:cNvSpPr/>
          <p:nvPr/>
        </p:nvSpPr>
        <p:spPr>
          <a:xfrm rot="2011064">
            <a:off x="5480211" y="207392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3" name="Rectangle 432"/>
          <p:cNvSpPr/>
          <p:nvPr/>
        </p:nvSpPr>
        <p:spPr>
          <a:xfrm rot="2011064">
            <a:off x="5358535" y="199333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4" name="Rectangle 433"/>
          <p:cNvSpPr/>
          <p:nvPr/>
        </p:nvSpPr>
        <p:spPr>
          <a:xfrm rot="2011064">
            <a:off x="5236858" y="19127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5" name="Rectangle 434"/>
          <p:cNvSpPr/>
          <p:nvPr/>
        </p:nvSpPr>
        <p:spPr>
          <a:xfrm rot="2011064">
            <a:off x="5115182" y="18321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6" name="Rectangle 435"/>
          <p:cNvSpPr/>
          <p:nvPr/>
        </p:nvSpPr>
        <p:spPr>
          <a:xfrm rot="2011064">
            <a:off x="4993505" y="175156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7" name="Freeform 436"/>
          <p:cNvSpPr/>
          <p:nvPr/>
        </p:nvSpPr>
        <p:spPr bwMode="white">
          <a:xfrm>
            <a:off x="4587240" y="2502574"/>
            <a:ext cx="3078480" cy="353568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  <a:gd name="connsiteX0" fmla="*/ 50800 w 3078480"/>
              <a:gd name="connsiteY0" fmla="*/ 0 h 3545840"/>
              <a:gd name="connsiteX1" fmla="*/ 1219200 w 3078480"/>
              <a:gd name="connsiteY1" fmla="*/ 2892 h 3545840"/>
              <a:gd name="connsiteX2" fmla="*/ 2489188 w 3078480"/>
              <a:gd name="connsiteY2" fmla="*/ 10160 h 3545840"/>
              <a:gd name="connsiteX3" fmla="*/ 3078480 w 3078480"/>
              <a:gd name="connsiteY3" fmla="*/ 599452 h 3545840"/>
              <a:gd name="connsiteX4" fmla="*/ 3078480 w 3078480"/>
              <a:gd name="connsiteY4" fmla="*/ 2956548 h 3545840"/>
              <a:gd name="connsiteX5" fmla="*/ 2489188 w 3078480"/>
              <a:gd name="connsiteY5" fmla="*/ 3545840 h 3545840"/>
              <a:gd name="connsiteX6" fmla="*/ 0 w 3078480"/>
              <a:gd name="connsiteY6" fmla="*/ 3535680 h 3545840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756490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1381760 w 3078480"/>
              <a:gd name="connsiteY2" fmla="*/ 10160 h 3542948"/>
              <a:gd name="connsiteX3" fmla="*/ 2489188 w 3078480"/>
              <a:gd name="connsiteY3" fmla="*/ 7268 h 3542948"/>
              <a:gd name="connsiteX4" fmla="*/ 3078480 w 3078480"/>
              <a:gd name="connsiteY4" fmla="*/ 596560 h 3542948"/>
              <a:gd name="connsiteX5" fmla="*/ 3078480 w 3078480"/>
              <a:gd name="connsiteY5" fmla="*/ 2953656 h 3542948"/>
              <a:gd name="connsiteX6" fmla="*/ 2489188 w 3078480"/>
              <a:gd name="connsiteY6" fmla="*/ 3542948 h 3542948"/>
              <a:gd name="connsiteX7" fmla="*/ 0 w 3078480"/>
              <a:gd name="connsiteY7" fmla="*/ 3532788 h 3542948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363646 w 3078480"/>
              <a:gd name="connsiteY1" fmla="*/ 561692 h 3535680"/>
              <a:gd name="connsiteX2" fmla="*/ 1381760 w 3078480"/>
              <a:gd name="connsiteY2" fmla="*/ 2892 h 3535680"/>
              <a:gd name="connsiteX3" fmla="*/ 2489188 w 3078480"/>
              <a:gd name="connsiteY3" fmla="*/ 0 h 3535680"/>
              <a:gd name="connsiteX4" fmla="*/ 3078480 w 3078480"/>
              <a:gd name="connsiteY4" fmla="*/ 589292 h 3535680"/>
              <a:gd name="connsiteX5" fmla="*/ 3078480 w 3078480"/>
              <a:gd name="connsiteY5" fmla="*/ 2946388 h 3535680"/>
              <a:gd name="connsiteX6" fmla="*/ 2489188 w 3078480"/>
              <a:gd name="connsiteY6" fmla="*/ 3535680 h 3535680"/>
              <a:gd name="connsiteX7" fmla="*/ 0 w 3078480"/>
              <a:gd name="connsiteY7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20974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3535680">
                <a:moveTo>
                  <a:pt x="363646" y="520974"/>
                </a:moveTo>
                <a:cubicBezTo>
                  <a:pt x="595640" y="490570"/>
                  <a:pt x="1027503" y="96507"/>
                  <a:pt x="1381760" y="2892"/>
                </a:cubicBezTo>
                <a:lnTo>
                  <a:pt x="2489188" y="0"/>
                </a:lnTo>
                <a:cubicBezTo>
                  <a:pt x="2814645" y="0"/>
                  <a:pt x="3078480" y="263835"/>
                  <a:pt x="3078480" y="589292"/>
                </a:cubicBezTo>
                <a:lnTo>
                  <a:pt x="3078480" y="2946388"/>
                </a:lnTo>
                <a:cubicBezTo>
                  <a:pt x="3078480" y="3271845"/>
                  <a:pt x="2814645" y="3535680"/>
                  <a:pt x="2489188" y="3535680"/>
                </a:cubicBezTo>
                <a:lnTo>
                  <a:pt x="0" y="352552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942746" y="2416862"/>
            <a:ext cx="761833" cy="582502"/>
            <a:chOff x="3942746" y="2416862"/>
            <a:chExt cx="761833" cy="582502"/>
          </a:xfrm>
        </p:grpSpPr>
        <p:sp>
          <p:nvSpPr>
            <p:cNvPr id="440" name="Rectangle 439"/>
            <p:cNvSpPr/>
            <p:nvPr/>
          </p:nvSpPr>
          <p:spPr>
            <a:xfrm rot="12743975">
              <a:off x="3942746" y="244377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005495" y="2416862"/>
              <a:ext cx="699084" cy="582502"/>
              <a:chOff x="4005495" y="2416862"/>
              <a:chExt cx="699084" cy="582502"/>
            </a:xfrm>
          </p:grpSpPr>
          <p:cxnSp>
            <p:nvCxnSpPr>
              <p:cNvPr id="438" name="Straight Connector 437"/>
              <p:cNvCxnSpPr/>
              <p:nvPr/>
            </p:nvCxnSpPr>
            <p:spPr>
              <a:xfrm flipH="1" flipV="1">
                <a:off x="4005495" y="2416862"/>
                <a:ext cx="115422" cy="69703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H="1" flipV="1">
                <a:off x="4087359" y="2465696"/>
                <a:ext cx="617220" cy="388404"/>
              </a:xfrm>
              <a:prstGeom prst="line">
                <a:avLst/>
              </a:prstGeom>
              <a:ln w="63500">
                <a:solidFill>
                  <a:srgbClr val="0000FF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Rectangle 440"/>
              <p:cNvSpPr/>
              <p:nvPr/>
            </p:nvSpPr>
            <p:spPr>
              <a:xfrm rot="12743975">
                <a:off x="4065972" y="2521971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12743975">
                <a:off x="4189198" y="2600171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12743975">
                <a:off x="4312424" y="2678372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12743975">
                <a:off x="4435650" y="2756572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12743975">
                <a:off x="4558876" y="2834772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</p:grpSp>
      </p:grpSp>
      <p:cxnSp>
        <p:nvCxnSpPr>
          <p:cNvPr id="446" name="Straight Arrow Connector 445"/>
          <p:cNvCxnSpPr/>
          <p:nvPr/>
        </p:nvCxnSpPr>
        <p:spPr>
          <a:xfrm rot="10800000">
            <a:off x="3404398" y="2483996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>
            <a:off x="6075326" y="230520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5833403" y="1895949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3400071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alatino"/>
                <a:cs typeface="Palatino"/>
              </a:rPr>
              <a:t>3’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5833403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3398391" y="1932934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</a:t>
            </a:r>
            <a:r>
              <a:rPr lang="en-US" b="1" dirty="0" smtClean="0">
                <a:latin typeface="Palatino"/>
                <a:cs typeface="Palatino"/>
              </a:rPr>
              <a:t>’</a:t>
            </a:r>
            <a:endParaRPr lang="en-US" b="1" dirty="0">
              <a:latin typeface="Palatino"/>
              <a:cs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0" y="2938305"/>
            <a:ext cx="1447800" cy="5847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Okazaki fragments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3390900" y="2510200"/>
            <a:ext cx="114300" cy="428105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85358" y="2662600"/>
            <a:ext cx="729442" cy="282633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8"/>
          <p:cNvGrpSpPr>
            <a:grpSpLocks noChangeAspect="1"/>
          </p:cNvGrpSpPr>
          <p:nvPr/>
        </p:nvGrpSpPr>
        <p:grpSpPr>
          <a:xfrm>
            <a:off x="1447800" y="1854880"/>
            <a:ext cx="6234490" cy="4389120"/>
            <a:chOff x="1337619" y="850528"/>
            <a:chExt cx="6455101" cy="4544432"/>
          </a:xfrm>
        </p:grpSpPr>
        <p:sp useBgFill="1">
          <p:nvSpPr>
            <p:cNvPr id="22" name="Freeform 21"/>
            <p:cNvSpPr/>
            <p:nvPr/>
          </p:nvSpPr>
          <p:spPr bwMode="white">
            <a:xfrm>
              <a:off x="1351280" y="863938"/>
              <a:ext cx="6441440" cy="45310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2164080 w 6441440"/>
                <a:gd name="connsiteY3" fmla="*/ 607568 h 4529328"/>
                <a:gd name="connsiteX4" fmla="*/ 3413760 w 6441440"/>
                <a:gd name="connsiteY4" fmla="*/ 0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252720 w 6441440"/>
                <a:gd name="connsiteY5" fmla="*/ 59740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2901 h 4531021"/>
                <a:gd name="connsiteX1" fmla="*/ 653640 w 6441440"/>
                <a:gd name="connsiteY1" fmla="*/ 609261 h 4531021"/>
                <a:gd name="connsiteX2" fmla="*/ 1310640 w 6441440"/>
                <a:gd name="connsiteY2" fmla="*/ 609261 h 4531021"/>
                <a:gd name="connsiteX3" fmla="*/ 3413760 w 6441440"/>
                <a:gd name="connsiteY3" fmla="*/ 1693 h 4531021"/>
                <a:gd name="connsiteX4" fmla="*/ 5252720 w 6441440"/>
                <a:gd name="connsiteY4" fmla="*/ 599101 h 4531021"/>
                <a:gd name="connsiteX5" fmla="*/ 5787800 w 6441440"/>
                <a:gd name="connsiteY5" fmla="*/ 609261 h 4531021"/>
                <a:gd name="connsiteX6" fmla="*/ 6441440 w 6441440"/>
                <a:gd name="connsiteY6" fmla="*/ 1262901 h 4531021"/>
                <a:gd name="connsiteX7" fmla="*/ 6441440 w 6441440"/>
                <a:gd name="connsiteY7" fmla="*/ 3877381 h 4531021"/>
                <a:gd name="connsiteX8" fmla="*/ 5787800 w 6441440"/>
                <a:gd name="connsiteY8" fmla="*/ 4531021 h 4531021"/>
                <a:gd name="connsiteX9" fmla="*/ 653640 w 6441440"/>
                <a:gd name="connsiteY9" fmla="*/ 4531021 h 4531021"/>
                <a:gd name="connsiteX10" fmla="*/ 0 w 6441440"/>
                <a:gd name="connsiteY10" fmla="*/ 3877381 h 4531021"/>
                <a:gd name="connsiteX11" fmla="*/ 0 w 6441440"/>
                <a:gd name="connsiteY11" fmla="*/ 1262901 h 45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31021">
                  <a:moveTo>
                    <a:pt x="0" y="1262901"/>
                  </a:moveTo>
                  <a:cubicBezTo>
                    <a:pt x="0" y="901906"/>
                    <a:pt x="292645" y="609261"/>
                    <a:pt x="653640" y="609261"/>
                  </a:cubicBezTo>
                  <a:lnTo>
                    <a:pt x="1310640" y="609261"/>
                  </a:lnTo>
                  <a:cubicBezTo>
                    <a:pt x="1770660" y="508000"/>
                    <a:pt x="2870200" y="1693"/>
                    <a:pt x="3413760" y="1693"/>
                  </a:cubicBezTo>
                  <a:cubicBezTo>
                    <a:pt x="4070773" y="0"/>
                    <a:pt x="4857047" y="497840"/>
                    <a:pt x="5252720" y="599101"/>
                  </a:cubicBezTo>
                  <a:lnTo>
                    <a:pt x="5787800" y="609261"/>
                  </a:lnTo>
                  <a:cubicBezTo>
                    <a:pt x="6148795" y="609261"/>
                    <a:pt x="6441440" y="901906"/>
                    <a:pt x="6441440" y="1262901"/>
                  </a:cubicBezTo>
                  <a:lnTo>
                    <a:pt x="6441440" y="3877381"/>
                  </a:lnTo>
                  <a:cubicBezTo>
                    <a:pt x="6441440" y="4238376"/>
                    <a:pt x="6148795" y="4531021"/>
                    <a:pt x="5787800" y="4531021"/>
                  </a:cubicBezTo>
                  <a:lnTo>
                    <a:pt x="653640" y="4531021"/>
                  </a:lnTo>
                  <a:cubicBezTo>
                    <a:pt x="292645" y="4531021"/>
                    <a:pt x="0" y="4238376"/>
                    <a:pt x="0" y="3877381"/>
                  </a:cubicBezTo>
                  <a:lnTo>
                    <a:pt x="0" y="126290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" name="Freeform 22"/>
            <p:cNvSpPr/>
            <p:nvPr/>
          </p:nvSpPr>
          <p:spPr bwMode="white">
            <a:xfrm>
              <a:off x="1524000" y="1656080"/>
              <a:ext cx="6085840" cy="354584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2021840 w 6085840"/>
                <a:gd name="connsiteY3" fmla="*/ 0 h 3545840"/>
                <a:gd name="connsiteX4" fmla="*/ 3271520 w 6085840"/>
                <a:gd name="connsiteY4" fmla="*/ 55811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1148080 w 6085840"/>
                <a:gd name="connsiteY2" fmla="*/ 0 h 3535680"/>
                <a:gd name="connsiteX3" fmla="*/ 3271520 w 6085840"/>
                <a:gd name="connsiteY3" fmla="*/ 547950 h 3535680"/>
                <a:gd name="connsiteX4" fmla="*/ 4399280 w 6085840"/>
                <a:gd name="connsiteY4" fmla="*/ 0 h 3535680"/>
                <a:gd name="connsiteX5" fmla="*/ 5496548 w 6085840"/>
                <a:gd name="connsiteY5" fmla="*/ 0 h 3535680"/>
                <a:gd name="connsiteX6" fmla="*/ 6085840 w 6085840"/>
                <a:gd name="connsiteY6" fmla="*/ 589292 h 3535680"/>
                <a:gd name="connsiteX7" fmla="*/ 6085840 w 6085840"/>
                <a:gd name="connsiteY7" fmla="*/ 2946388 h 3535680"/>
                <a:gd name="connsiteX8" fmla="*/ 5496548 w 6085840"/>
                <a:gd name="connsiteY8" fmla="*/ 3535680 h 3535680"/>
                <a:gd name="connsiteX9" fmla="*/ 589292 w 6085840"/>
                <a:gd name="connsiteY9" fmla="*/ 3535680 h 3535680"/>
                <a:gd name="connsiteX10" fmla="*/ 0 w 6085840"/>
                <a:gd name="connsiteY10" fmla="*/ 2946388 h 3535680"/>
                <a:gd name="connsiteX11" fmla="*/ 0 w 6085840"/>
                <a:gd name="connsiteY11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10032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510032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1148080" y="10160"/>
                  </a:lnTo>
                  <a:lnTo>
                    <a:pt x="3271520" y="558110"/>
                  </a:lnTo>
                  <a:cubicBezTo>
                    <a:pt x="3930227" y="556417"/>
                    <a:pt x="4729482" y="91325"/>
                    <a:pt x="5100320" y="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632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001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2371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740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3110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8480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849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19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4588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9958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5328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697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6067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1436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6806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176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8968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337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70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076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446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5816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1185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6555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1924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7294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2664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8033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238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 rot="1020000">
              <a:off x="1857686" y="517775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 rot="2580000">
              <a:off x="1604027" y="50505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 rot="1740000">
              <a:off x="1715787" y="512834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 rot="2880000">
              <a:off x="1512587" y="49489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 rot="3720000">
              <a:off x="1441467" y="481685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42480" y="52019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9617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49872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3568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7264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10960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6465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8700000">
              <a:off x="7433334" y="506502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20280000">
              <a:off x="7294880" y="515112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7800000">
              <a:off x="7543800" y="49564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7080000">
              <a:off x="7630224" y="482390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654544" y="468584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54544" y="45402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54544" y="439472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654544" y="42491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654544" y="410361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654544" y="39580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7654544" y="38125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654544" y="366695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7654544" y="352139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7654544" y="33758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7654544" y="32302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654544" y="308473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654544" y="293917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654544" y="279362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7654544" y="2648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7654544" y="250251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654544" y="235695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654544" y="221140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654544" y="20658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 rot="3720000">
              <a:off x="7595181" y="17827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 rot="2880000">
              <a:off x="7493317" y="1640178"/>
              <a:ext cx="71120" cy="21945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 rot="1740000">
              <a:off x="7362104" y="1549473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>
            <a:xfrm rot="4560000">
              <a:off x="7625660" y="193338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98016" y="46926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1398016" y="45471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1398016" y="44015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398016" y="42560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98016" y="41104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1398016" y="396490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1398016" y="381934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1398016" y="36737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398016" y="35282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1398016" y="33826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1398016" y="323712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1398016" y="309157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98016" y="29460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1398016" y="28004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1398016" y="265490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1398016" y="250935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98016" y="236379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1398016" y="2218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1398016" y="207268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9500000">
              <a:off x="1620257" y="159786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9480000">
              <a:off x="1758711" y="153005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8600000">
              <a:off x="1509791" y="1706447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7880000">
              <a:off x="1423367" y="18389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4525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9930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5336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171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58576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05736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59432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20340000">
              <a:off x="1902136" y="15016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46976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0672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960000">
              <a:off x="7220751" y="1508218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4683643" y="1025660"/>
              <a:ext cx="91194" cy="24654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75584" y="1050314"/>
              <a:ext cx="1408059" cy="433820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 rot="20640000">
              <a:off x="4675664" y="8505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20640000">
              <a:off x="4535372" y="8907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20640000">
              <a:off x="4395081" y="9309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20640000">
              <a:off x="4254790" y="9712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20640000">
              <a:off x="4114498" y="10114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640000">
              <a:off x="3974207" y="10516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4801693" y="2017699"/>
              <a:ext cx="122203" cy="38599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923896" y="1664862"/>
              <a:ext cx="1161814" cy="352837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 rot="9803327">
              <a:off x="4830733" y="206615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9803327">
              <a:off x="4970587" y="202443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9803327">
              <a:off x="5110441" y="19827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9803327">
              <a:off x="5250296" y="19409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9803327">
              <a:off x="5390150" y="18992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9803327">
              <a:off x="5526679" y="185754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20640000">
              <a:off x="3836281" y="10833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40000">
              <a:off x="3695990" y="11236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640000">
              <a:off x="3555698" y="11638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640000">
              <a:off x="3415407" y="1204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9803327">
              <a:off x="5668726" y="18038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9803327">
              <a:off x="5808581" y="17620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9803327">
              <a:off x="5948435" y="17236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9803327">
              <a:off x="6071479" y="16753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20640000">
              <a:off x="3293487" y="12853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 bwMode="white">
            <a:xfrm>
              <a:off x="4531360" y="1673508"/>
              <a:ext cx="3078480" cy="353568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0929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404101" y="518774"/>
                  </a:moveTo>
                  <a:cubicBezTo>
                    <a:pt x="948024" y="475887"/>
                    <a:pt x="1738703" y="96507"/>
                    <a:pt x="20929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6700696" y="1470215"/>
              <a:ext cx="122103" cy="158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>
              <a:off x="2527439" y="1666735"/>
              <a:ext cx="114808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 bwMode="white">
            <a:xfrm>
              <a:off x="1337619" y="873034"/>
              <a:ext cx="3428494" cy="4513706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2174240 w 3428494"/>
                <a:gd name="connsiteY6" fmla="*/ 62475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54465 h 4563007"/>
                <a:gd name="connsiteX1" fmla="*/ 653640 w 3428494"/>
                <a:gd name="connsiteY1" fmla="*/ 4563007 h 4563007"/>
                <a:gd name="connsiteX2" fmla="*/ 0 w 3428494"/>
                <a:gd name="connsiteY2" fmla="*/ 3909367 h 4563007"/>
                <a:gd name="connsiteX3" fmla="*/ 0 w 3428494"/>
                <a:gd name="connsiteY3" fmla="*/ 1294887 h 4563007"/>
                <a:gd name="connsiteX4" fmla="*/ 653640 w 3428494"/>
                <a:gd name="connsiteY4" fmla="*/ 641247 h 4563007"/>
                <a:gd name="connsiteX5" fmla="*/ 1341120 w 3428494"/>
                <a:gd name="connsiteY5" fmla="*/ 631087 h 4563007"/>
                <a:gd name="connsiteX6" fmla="*/ 3428494 w 3428494"/>
                <a:gd name="connsiteY6" fmla="*/ 26829 h 4563007"/>
                <a:gd name="connsiteX0" fmla="*/ 3179064 w 3428494"/>
                <a:gd name="connsiteY0" fmla="*/ 4533725 h 4542267"/>
                <a:gd name="connsiteX1" fmla="*/ 653640 w 3428494"/>
                <a:gd name="connsiteY1" fmla="*/ 4542267 h 4542267"/>
                <a:gd name="connsiteX2" fmla="*/ 0 w 3428494"/>
                <a:gd name="connsiteY2" fmla="*/ 3888627 h 4542267"/>
                <a:gd name="connsiteX3" fmla="*/ 0 w 3428494"/>
                <a:gd name="connsiteY3" fmla="*/ 1274147 h 4542267"/>
                <a:gd name="connsiteX4" fmla="*/ 653640 w 3428494"/>
                <a:gd name="connsiteY4" fmla="*/ 620507 h 4542267"/>
                <a:gd name="connsiteX5" fmla="*/ 1341120 w 3428494"/>
                <a:gd name="connsiteY5" fmla="*/ 610347 h 4542267"/>
                <a:gd name="connsiteX6" fmla="*/ 3428494 w 3428494"/>
                <a:gd name="connsiteY6" fmla="*/ 6089 h 454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42267">
                  <a:moveTo>
                    <a:pt x="3179064" y="4533725"/>
                  </a:moveTo>
                  <a:lnTo>
                    <a:pt x="653640" y="4542267"/>
                  </a:lnTo>
                  <a:cubicBezTo>
                    <a:pt x="292645" y="4542267"/>
                    <a:pt x="0" y="4249622"/>
                    <a:pt x="0" y="3888627"/>
                  </a:cubicBezTo>
                  <a:lnTo>
                    <a:pt x="0" y="1274147"/>
                  </a:lnTo>
                  <a:cubicBezTo>
                    <a:pt x="0" y="913152"/>
                    <a:pt x="292645" y="620507"/>
                    <a:pt x="653640" y="620507"/>
                  </a:cubicBezTo>
                  <a:lnTo>
                    <a:pt x="1341120" y="610347"/>
                  </a:lnTo>
                  <a:cubicBezTo>
                    <a:pt x="1803596" y="501141"/>
                    <a:pt x="3073278" y="0"/>
                    <a:pt x="3428494" y="6089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Connector 154"/>
          <p:cNvCxnSpPr/>
          <p:nvPr/>
        </p:nvCxnSpPr>
        <p:spPr>
          <a:xfrm flipH="1" flipV="1">
            <a:off x="4044548" y="2762442"/>
            <a:ext cx="690352" cy="190652"/>
          </a:xfrm>
          <a:prstGeom prst="line">
            <a:avLst/>
          </a:prstGeom>
          <a:ln w="63500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11700000">
            <a:off x="3906289" y="2768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1700000">
            <a:off x="4047261" y="28066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11700000">
            <a:off x="4188234" y="28443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11700000">
            <a:off x="4329206" y="28821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1700000">
            <a:off x="4470178" y="29199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1700000">
            <a:off x="4611150" y="29577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/>
          <p:nvPr/>
        </p:nvCxnSpPr>
        <p:spPr>
          <a:xfrm rot="240000" flipH="1" flipV="1">
            <a:off x="3963086" y="2742726"/>
            <a:ext cx="113396" cy="23642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814958" y="1876256"/>
            <a:ext cx="825797" cy="405344"/>
            <a:chOff x="4814958" y="2033056"/>
            <a:chExt cx="825797" cy="40534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814958" y="2200018"/>
              <a:ext cx="707656" cy="210850"/>
            </a:xfrm>
            <a:prstGeom prst="line">
              <a:avLst/>
            </a:prstGeom>
            <a:ln w="63500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 rot="986399">
              <a:off x="5569635" y="223957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986399">
              <a:off x="5429657" y="21982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986399">
              <a:off x="5289679" y="21569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986399">
              <a:off x="5149700" y="211566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986399">
              <a:off x="5009722" y="20743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986399">
              <a:off x="4869744" y="203305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H="1" flipV="1">
              <a:off x="5504636" y="2406478"/>
              <a:ext cx="106252" cy="3192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 until the Fork Opens and Replicate</a:t>
            </a:r>
            <a:br>
              <a:rPr lang="en-US" dirty="0"/>
            </a:br>
            <a:r>
              <a:rPr lang="en-US" dirty="0"/>
              <a:t>Wait until the Fork Opens Even More and…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>
            <a:grpSpLocks noChangeAspect="1"/>
          </p:cNvGrpSpPr>
          <p:nvPr/>
        </p:nvGrpSpPr>
        <p:grpSpPr>
          <a:xfrm>
            <a:off x="1447800" y="1854880"/>
            <a:ext cx="6234491" cy="4389120"/>
            <a:chOff x="1337619" y="850528"/>
            <a:chExt cx="6455102" cy="4544432"/>
          </a:xfrm>
        </p:grpSpPr>
        <p:sp useBgFill="1">
          <p:nvSpPr>
            <p:cNvPr id="22" name="Freeform 21"/>
            <p:cNvSpPr/>
            <p:nvPr/>
          </p:nvSpPr>
          <p:spPr bwMode="white">
            <a:xfrm>
              <a:off x="1351280" y="863938"/>
              <a:ext cx="6441441" cy="45310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2164080 w 6441440"/>
                <a:gd name="connsiteY3" fmla="*/ 607568 h 4529328"/>
                <a:gd name="connsiteX4" fmla="*/ 3413760 w 6441440"/>
                <a:gd name="connsiteY4" fmla="*/ 0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252720 w 6441440"/>
                <a:gd name="connsiteY5" fmla="*/ 59740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2901 h 4531021"/>
                <a:gd name="connsiteX1" fmla="*/ 653640 w 6441440"/>
                <a:gd name="connsiteY1" fmla="*/ 609261 h 4531021"/>
                <a:gd name="connsiteX2" fmla="*/ 1310640 w 6441440"/>
                <a:gd name="connsiteY2" fmla="*/ 609261 h 4531021"/>
                <a:gd name="connsiteX3" fmla="*/ 3413760 w 6441440"/>
                <a:gd name="connsiteY3" fmla="*/ 1693 h 4531021"/>
                <a:gd name="connsiteX4" fmla="*/ 5252720 w 6441440"/>
                <a:gd name="connsiteY4" fmla="*/ 599101 h 4531021"/>
                <a:gd name="connsiteX5" fmla="*/ 5787800 w 6441440"/>
                <a:gd name="connsiteY5" fmla="*/ 609261 h 4531021"/>
                <a:gd name="connsiteX6" fmla="*/ 6441440 w 6441440"/>
                <a:gd name="connsiteY6" fmla="*/ 1262901 h 4531021"/>
                <a:gd name="connsiteX7" fmla="*/ 6441440 w 6441440"/>
                <a:gd name="connsiteY7" fmla="*/ 3877381 h 4531021"/>
                <a:gd name="connsiteX8" fmla="*/ 5787800 w 6441440"/>
                <a:gd name="connsiteY8" fmla="*/ 4531021 h 4531021"/>
                <a:gd name="connsiteX9" fmla="*/ 653640 w 6441440"/>
                <a:gd name="connsiteY9" fmla="*/ 4531021 h 4531021"/>
                <a:gd name="connsiteX10" fmla="*/ 0 w 6441440"/>
                <a:gd name="connsiteY10" fmla="*/ 3877381 h 4531021"/>
                <a:gd name="connsiteX11" fmla="*/ 0 w 6441440"/>
                <a:gd name="connsiteY11" fmla="*/ 1262901 h 45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31021">
                  <a:moveTo>
                    <a:pt x="0" y="1262901"/>
                  </a:moveTo>
                  <a:cubicBezTo>
                    <a:pt x="0" y="901906"/>
                    <a:pt x="292645" y="609261"/>
                    <a:pt x="653640" y="609261"/>
                  </a:cubicBezTo>
                  <a:lnTo>
                    <a:pt x="1310640" y="609261"/>
                  </a:lnTo>
                  <a:cubicBezTo>
                    <a:pt x="1770660" y="508000"/>
                    <a:pt x="2870200" y="1693"/>
                    <a:pt x="3413760" y="1693"/>
                  </a:cubicBezTo>
                  <a:cubicBezTo>
                    <a:pt x="4070773" y="0"/>
                    <a:pt x="4857047" y="497840"/>
                    <a:pt x="5252720" y="599101"/>
                  </a:cubicBezTo>
                  <a:lnTo>
                    <a:pt x="5787800" y="609261"/>
                  </a:lnTo>
                  <a:cubicBezTo>
                    <a:pt x="6148795" y="609261"/>
                    <a:pt x="6441440" y="901906"/>
                    <a:pt x="6441440" y="1262901"/>
                  </a:cubicBezTo>
                  <a:lnTo>
                    <a:pt x="6441440" y="3877381"/>
                  </a:lnTo>
                  <a:cubicBezTo>
                    <a:pt x="6441440" y="4238376"/>
                    <a:pt x="6148795" y="4531021"/>
                    <a:pt x="5787800" y="4531021"/>
                  </a:cubicBezTo>
                  <a:lnTo>
                    <a:pt x="653640" y="4531021"/>
                  </a:lnTo>
                  <a:cubicBezTo>
                    <a:pt x="292645" y="4531021"/>
                    <a:pt x="0" y="4238376"/>
                    <a:pt x="0" y="3877381"/>
                  </a:cubicBezTo>
                  <a:lnTo>
                    <a:pt x="0" y="126290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" name="Freeform 22"/>
            <p:cNvSpPr/>
            <p:nvPr/>
          </p:nvSpPr>
          <p:spPr bwMode="white">
            <a:xfrm>
              <a:off x="1524000" y="1656080"/>
              <a:ext cx="6085841" cy="354584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2021840 w 6085840"/>
                <a:gd name="connsiteY3" fmla="*/ 0 h 3545840"/>
                <a:gd name="connsiteX4" fmla="*/ 3271520 w 6085840"/>
                <a:gd name="connsiteY4" fmla="*/ 55811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1148080 w 6085840"/>
                <a:gd name="connsiteY2" fmla="*/ 0 h 3535680"/>
                <a:gd name="connsiteX3" fmla="*/ 3271520 w 6085840"/>
                <a:gd name="connsiteY3" fmla="*/ 547950 h 3535680"/>
                <a:gd name="connsiteX4" fmla="*/ 4399280 w 6085840"/>
                <a:gd name="connsiteY4" fmla="*/ 0 h 3535680"/>
                <a:gd name="connsiteX5" fmla="*/ 5496548 w 6085840"/>
                <a:gd name="connsiteY5" fmla="*/ 0 h 3535680"/>
                <a:gd name="connsiteX6" fmla="*/ 6085840 w 6085840"/>
                <a:gd name="connsiteY6" fmla="*/ 589292 h 3535680"/>
                <a:gd name="connsiteX7" fmla="*/ 6085840 w 6085840"/>
                <a:gd name="connsiteY7" fmla="*/ 2946388 h 3535680"/>
                <a:gd name="connsiteX8" fmla="*/ 5496548 w 6085840"/>
                <a:gd name="connsiteY8" fmla="*/ 3535680 h 3535680"/>
                <a:gd name="connsiteX9" fmla="*/ 589292 w 6085840"/>
                <a:gd name="connsiteY9" fmla="*/ 3535680 h 3535680"/>
                <a:gd name="connsiteX10" fmla="*/ 0 w 6085840"/>
                <a:gd name="connsiteY10" fmla="*/ 2946388 h 3535680"/>
                <a:gd name="connsiteX11" fmla="*/ 0 w 6085840"/>
                <a:gd name="connsiteY11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10032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510032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1148080" y="10160"/>
                  </a:lnTo>
                  <a:lnTo>
                    <a:pt x="3271520" y="558110"/>
                  </a:lnTo>
                  <a:cubicBezTo>
                    <a:pt x="3930227" y="556417"/>
                    <a:pt x="4729482" y="91325"/>
                    <a:pt x="5100320" y="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632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001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2371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740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31105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84801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8497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19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4588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9958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5328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697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6067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14369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68065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176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8968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337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70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076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446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5816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11857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6555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1924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7294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2664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8033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238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 rot="1020000">
              <a:off x="1857686" y="517775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 rot="2580000">
              <a:off x="1604027" y="50505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 rot="1740000">
              <a:off x="1715787" y="512834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 rot="2880000">
              <a:off x="1512587" y="49489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 rot="3720000">
              <a:off x="1441467" y="481685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42481" y="520191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96177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49872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3568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7264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10960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6465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8700000">
              <a:off x="7433334" y="506502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20280000">
              <a:off x="7294880" y="515112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7800000">
              <a:off x="7543800" y="49564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7080000">
              <a:off x="7630225" y="482390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654544" y="468584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54544" y="45402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54544" y="439472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654544" y="42491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654544" y="410361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654544" y="39580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7654544" y="38125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654544" y="366695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7654544" y="352139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7654544" y="33758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7654544" y="32302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654544" y="308473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654544" y="293917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654544" y="279362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7654544" y="2648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7654544" y="250251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654544" y="235695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654544" y="221140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654544" y="20658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 rot="3720000">
              <a:off x="7595181" y="17827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 rot="2880000">
              <a:off x="7493317" y="1640178"/>
              <a:ext cx="71120" cy="21945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 rot="1740000">
              <a:off x="7362105" y="1549473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>
            <a:xfrm rot="4560000">
              <a:off x="7625660" y="193338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98016" y="46926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1398016" y="45471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1398016" y="44015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398016" y="42560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98016" y="41104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1398016" y="396490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1398016" y="381934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1398016" y="36737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398016" y="35282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1398016" y="33826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1398016" y="323712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1398016" y="309157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98016" y="29460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1398016" y="280045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1398016" y="265490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1398016" y="250935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98016" y="236379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1398016" y="2218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1398016" y="207268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9500000">
              <a:off x="1620256" y="159786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9480000">
              <a:off x="1758711" y="153005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8600000">
              <a:off x="1509791" y="1706447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7880000">
              <a:off x="1423367" y="18389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4525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9930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5336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171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58576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05736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59432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20340000">
              <a:off x="1902136" y="15016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46976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0672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960000">
              <a:off x="7220751" y="1508218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4683644" y="1025660"/>
              <a:ext cx="91194" cy="24654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75584" y="1050314"/>
              <a:ext cx="1408059" cy="433820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 rot="20640000">
              <a:off x="4675664" y="8505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20640000">
              <a:off x="4535372" y="8907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20640000">
              <a:off x="4395081" y="9309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20640000">
              <a:off x="4254790" y="9712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20640000">
              <a:off x="4114498" y="10114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640000">
              <a:off x="3974207" y="10516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4801693" y="2017698"/>
              <a:ext cx="122203" cy="38599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923897" y="1664862"/>
              <a:ext cx="1161814" cy="352837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 rot="9803327">
              <a:off x="4830734" y="206615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9803327">
              <a:off x="4970587" y="202443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9803327">
              <a:off x="5110441" y="19827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9803327">
              <a:off x="5250296" y="19409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9803327">
              <a:off x="5390150" y="18992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9803327">
              <a:off x="5526679" y="185754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20640000">
              <a:off x="3836281" y="10833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40000">
              <a:off x="3695990" y="11236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640000">
              <a:off x="3555698" y="11638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640000">
              <a:off x="3415407" y="120406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9803327">
              <a:off x="5668726" y="180380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9803327">
              <a:off x="5808581" y="17620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9803327">
              <a:off x="5948435" y="17236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9803327">
              <a:off x="6071480" y="16753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20640000">
              <a:off x="3293487" y="12853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 bwMode="white">
            <a:xfrm>
              <a:off x="4531360" y="1673508"/>
              <a:ext cx="3078480" cy="353568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0929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404101" y="518774"/>
                  </a:moveTo>
                  <a:cubicBezTo>
                    <a:pt x="948024" y="475887"/>
                    <a:pt x="1738703" y="96507"/>
                    <a:pt x="20929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6700696" y="1470214"/>
              <a:ext cx="122103" cy="158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>
              <a:off x="2527439" y="1666735"/>
              <a:ext cx="114808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 bwMode="white">
            <a:xfrm>
              <a:off x="1337619" y="873034"/>
              <a:ext cx="3428494" cy="4513706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2174240 w 3428494"/>
                <a:gd name="connsiteY6" fmla="*/ 62475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54465 h 4563007"/>
                <a:gd name="connsiteX1" fmla="*/ 653640 w 3428494"/>
                <a:gd name="connsiteY1" fmla="*/ 4563007 h 4563007"/>
                <a:gd name="connsiteX2" fmla="*/ 0 w 3428494"/>
                <a:gd name="connsiteY2" fmla="*/ 3909367 h 4563007"/>
                <a:gd name="connsiteX3" fmla="*/ 0 w 3428494"/>
                <a:gd name="connsiteY3" fmla="*/ 1294887 h 4563007"/>
                <a:gd name="connsiteX4" fmla="*/ 653640 w 3428494"/>
                <a:gd name="connsiteY4" fmla="*/ 641247 h 4563007"/>
                <a:gd name="connsiteX5" fmla="*/ 1341120 w 3428494"/>
                <a:gd name="connsiteY5" fmla="*/ 631087 h 4563007"/>
                <a:gd name="connsiteX6" fmla="*/ 3428494 w 3428494"/>
                <a:gd name="connsiteY6" fmla="*/ 26829 h 4563007"/>
                <a:gd name="connsiteX0" fmla="*/ 3179064 w 3428494"/>
                <a:gd name="connsiteY0" fmla="*/ 4533725 h 4542267"/>
                <a:gd name="connsiteX1" fmla="*/ 653640 w 3428494"/>
                <a:gd name="connsiteY1" fmla="*/ 4542267 h 4542267"/>
                <a:gd name="connsiteX2" fmla="*/ 0 w 3428494"/>
                <a:gd name="connsiteY2" fmla="*/ 3888627 h 4542267"/>
                <a:gd name="connsiteX3" fmla="*/ 0 w 3428494"/>
                <a:gd name="connsiteY3" fmla="*/ 1274147 h 4542267"/>
                <a:gd name="connsiteX4" fmla="*/ 653640 w 3428494"/>
                <a:gd name="connsiteY4" fmla="*/ 620507 h 4542267"/>
                <a:gd name="connsiteX5" fmla="*/ 1341120 w 3428494"/>
                <a:gd name="connsiteY5" fmla="*/ 610347 h 4542267"/>
                <a:gd name="connsiteX6" fmla="*/ 3428494 w 3428494"/>
                <a:gd name="connsiteY6" fmla="*/ 6089 h 454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42267">
                  <a:moveTo>
                    <a:pt x="3179064" y="4533725"/>
                  </a:moveTo>
                  <a:lnTo>
                    <a:pt x="653640" y="4542267"/>
                  </a:lnTo>
                  <a:cubicBezTo>
                    <a:pt x="292645" y="4542267"/>
                    <a:pt x="0" y="4249622"/>
                    <a:pt x="0" y="3888627"/>
                  </a:cubicBezTo>
                  <a:lnTo>
                    <a:pt x="0" y="1274147"/>
                  </a:lnTo>
                  <a:cubicBezTo>
                    <a:pt x="0" y="913152"/>
                    <a:pt x="292645" y="620507"/>
                    <a:pt x="653640" y="620507"/>
                  </a:cubicBezTo>
                  <a:lnTo>
                    <a:pt x="1341120" y="610347"/>
                  </a:lnTo>
                  <a:cubicBezTo>
                    <a:pt x="1803596" y="501141"/>
                    <a:pt x="3073278" y="0"/>
                    <a:pt x="3428494" y="6089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8600" y="6350330"/>
            <a:ext cx="8686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Instead of copying the entire half-strand, many </a:t>
            </a:r>
            <a:r>
              <a:rPr lang="en-US" sz="2000" b="1" dirty="0" smtClean="0">
                <a:solidFill>
                  <a:srgbClr val="7030A0"/>
                </a:solidFill>
              </a:rPr>
              <a:t>Okazaki fragments </a:t>
            </a:r>
            <a:r>
              <a:rPr lang="en-US" sz="2000" dirty="0" smtClean="0">
                <a:solidFill>
                  <a:srgbClr val="000000"/>
                </a:solidFill>
              </a:rPr>
              <a:t>are replicated.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196000"/>
            <a:ext cx="1447800" cy="7078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Okazaki fragments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472539"/>
            <a:ext cx="1447800" cy="7078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Okazaki fragments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3162300" y="2662600"/>
            <a:ext cx="266700" cy="53340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0400" y="2891200"/>
            <a:ext cx="914400" cy="304801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81600" y="1795306"/>
            <a:ext cx="1066800" cy="25769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7" idx="2"/>
          </p:cNvCxnSpPr>
          <p:nvPr/>
        </p:nvCxnSpPr>
        <p:spPr>
          <a:xfrm flipH="1">
            <a:off x="5978408" y="1795307"/>
            <a:ext cx="269992" cy="62355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3906289" y="2742726"/>
            <a:ext cx="828611" cy="379574"/>
            <a:chOff x="3906289" y="2899526"/>
            <a:chExt cx="828611" cy="379574"/>
          </a:xfrm>
        </p:grpSpPr>
        <p:cxnSp>
          <p:nvCxnSpPr>
            <p:cNvPr id="155" name="Straight Connector 154"/>
            <p:cNvCxnSpPr/>
            <p:nvPr/>
          </p:nvCxnSpPr>
          <p:spPr>
            <a:xfrm flipH="1" flipV="1">
              <a:off x="4044548" y="2919242"/>
              <a:ext cx="690352" cy="190652"/>
            </a:xfrm>
            <a:prstGeom prst="line">
              <a:avLst/>
            </a:prstGeom>
            <a:ln w="63500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 rot="11700000">
              <a:off x="3906289" y="29256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1700000">
              <a:off x="4047261" y="29634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1700000">
              <a:off x="4188234" y="300118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11700000">
              <a:off x="4329206" y="30389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1700000">
              <a:off x="4470178" y="30767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1700000">
              <a:off x="4611150" y="311450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240000" flipH="1" flipV="1">
              <a:off x="3963086" y="2899526"/>
              <a:ext cx="113396" cy="2364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71"/>
          <p:cNvGrpSpPr/>
          <p:nvPr/>
        </p:nvGrpSpPr>
        <p:grpSpPr>
          <a:xfrm>
            <a:off x="4814958" y="1876256"/>
            <a:ext cx="825797" cy="405344"/>
            <a:chOff x="4814958" y="2033056"/>
            <a:chExt cx="825797" cy="40534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814958" y="2200018"/>
              <a:ext cx="707656" cy="210850"/>
            </a:xfrm>
            <a:prstGeom prst="line">
              <a:avLst/>
            </a:prstGeom>
            <a:ln w="63500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 rot="986399">
              <a:off x="5569635" y="223957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986399">
              <a:off x="5429657" y="21982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986399">
              <a:off x="5289679" y="21569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986399">
              <a:off x="5149700" y="211566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986399">
              <a:off x="5009722" y="20743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986399">
              <a:off x="4869744" y="203305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H="1" flipV="1">
              <a:off x="5504636" y="2406478"/>
              <a:ext cx="106252" cy="3192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rot="306427">
            <a:off x="5634800" y="2181056"/>
            <a:ext cx="825797" cy="405344"/>
            <a:chOff x="4814958" y="2033056"/>
            <a:chExt cx="825797" cy="405344"/>
          </a:xfrm>
        </p:grpSpPr>
        <p:cxnSp>
          <p:nvCxnSpPr>
            <p:cNvPr id="173" name="Straight Connector 172"/>
            <p:cNvCxnSpPr/>
            <p:nvPr/>
          </p:nvCxnSpPr>
          <p:spPr>
            <a:xfrm>
              <a:off x="4814958" y="2200018"/>
              <a:ext cx="707656" cy="210850"/>
            </a:xfrm>
            <a:prstGeom prst="line">
              <a:avLst/>
            </a:prstGeom>
            <a:ln w="63500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 rot="986399">
              <a:off x="5569635" y="223957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 rot="986399">
              <a:off x="5429657" y="21982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rot="986399">
              <a:off x="5289679" y="21569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rot="986399">
              <a:off x="5149700" y="211566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rot="986399">
              <a:off x="5009722" y="20743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rot="986399">
              <a:off x="4869744" y="203305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 flipH="1" flipV="1">
              <a:off x="5504636" y="2406478"/>
              <a:ext cx="106252" cy="3192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3057589" y="2510200"/>
            <a:ext cx="828611" cy="379574"/>
            <a:chOff x="3906289" y="2899526"/>
            <a:chExt cx="828611" cy="379574"/>
          </a:xfrm>
        </p:grpSpPr>
        <p:cxnSp>
          <p:nvCxnSpPr>
            <p:cNvPr id="183" name="Straight Connector 182"/>
            <p:cNvCxnSpPr/>
            <p:nvPr/>
          </p:nvCxnSpPr>
          <p:spPr>
            <a:xfrm flipH="1" flipV="1">
              <a:off x="4044548" y="2919242"/>
              <a:ext cx="690352" cy="190652"/>
            </a:xfrm>
            <a:prstGeom prst="line">
              <a:avLst/>
            </a:prstGeom>
            <a:ln w="63500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 rot="11700000">
              <a:off x="3906289" y="29256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11700000">
              <a:off x="4047261" y="29634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1700000">
              <a:off x="4188234" y="300118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11700000">
              <a:off x="4329206" y="30389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11700000">
              <a:off x="4470178" y="30767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1700000">
              <a:off x="4611150" y="311450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 rot="240000" flipH="1" flipV="1">
              <a:off x="3963086" y="2899526"/>
              <a:ext cx="113396" cy="2364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Wait until the Fork Opens and </a:t>
            </a:r>
            <a:r>
              <a:rPr lang="en-US" sz="3600" dirty="0" smtClean="0"/>
              <a:t>Replicate</a:t>
            </a:r>
            <a:br>
              <a:rPr lang="en-US" sz="3600" dirty="0" smtClean="0"/>
            </a:br>
            <a:r>
              <a:rPr lang="en-US" sz="3600" dirty="0"/>
              <a:t>Wait until the Fork Opens Even More </a:t>
            </a:r>
            <a:r>
              <a:rPr lang="en-US" sz="3600" dirty="0" smtClean="0"/>
              <a:t>and…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038600"/>
            <a:ext cx="236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REPLICATE!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/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What is a Hidden Message in Replication Origin?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Some </a:t>
            </a:r>
            <a:r>
              <a:rPr lang="en-US" sz="2200" dirty="0">
                <a:solidFill>
                  <a:srgbClr val="7F7F7F"/>
                </a:solidFill>
              </a:rPr>
              <a:t>Hidden Messages are More Surprising than </a:t>
            </a:r>
            <a:r>
              <a:rPr lang="en-US" sz="2200" dirty="0" smtClean="0">
                <a:solidFill>
                  <a:srgbClr val="7F7F7F"/>
                </a:solidFill>
              </a:rPr>
              <a:t>Others </a:t>
            </a:r>
            <a:r>
              <a:rPr lang="en-US" sz="2200" b="1" dirty="0" smtClean="0">
                <a:solidFill>
                  <a:srgbClr val="7F7F7F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Clumps of Hidden Messages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7F7F7F"/>
                </a:solidFill>
              </a:rPr>
              <a:t>From </a:t>
            </a:r>
            <a:r>
              <a:rPr lang="en-US" sz="2200" b="1" dirty="0">
                <a:solidFill>
                  <a:srgbClr val="7F7F7F"/>
                </a:solidFill>
              </a:rPr>
              <a:t>a Biological Insight toward an Algorithm for Finding Replication Origin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Asymmetry of Replication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 smtClean="0">
                <a:solidFill>
                  <a:srgbClr val="7F7F7F"/>
                </a:solidFill>
              </a:rPr>
              <a:t>assymetry</a:t>
            </a:r>
            <a:r>
              <a:rPr lang="en-US" sz="2200" dirty="0" smtClean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</a:t>
            </a:r>
            <a:r>
              <a:rPr lang="en-US" sz="2200" dirty="0" smtClean="0">
                <a:solidFill>
                  <a:srgbClr val="7F7F7F"/>
                </a:solidFill>
              </a:rPr>
              <a:t>Diagrams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 smtClean="0"/>
              <a:t>Okazaki Fragments Need to be Ligated to Fill in the Gaps</a:t>
            </a:r>
            <a:endParaRPr lang="en-US" dirty="0"/>
          </a:p>
        </p:txBody>
      </p:sp>
      <p:cxnSp>
        <p:nvCxnSpPr>
          <p:cNvPr id="643" name="Straight Arrow Connector 642"/>
          <p:cNvCxnSpPr/>
          <p:nvPr/>
        </p:nvCxnSpPr>
        <p:spPr>
          <a:xfrm>
            <a:off x="5938783" y="2142156"/>
            <a:ext cx="142819" cy="18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4" name="Rounded Rectangle 643"/>
          <p:cNvSpPr/>
          <p:nvPr/>
        </p:nvSpPr>
        <p:spPr>
          <a:xfrm>
            <a:off x="1624013" y="2140625"/>
            <a:ext cx="6288450" cy="3783137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5" name="Freeform 644"/>
          <p:cNvSpPr/>
          <p:nvPr/>
        </p:nvSpPr>
        <p:spPr>
          <a:xfrm>
            <a:off x="1792631" y="2326843"/>
            <a:ext cx="5941297" cy="3410703"/>
          </a:xfrm>
          <a:custGeom>
            <a:avLst/>
            <a:gdLst>
              <a:gd name="connsiteX0" fmla="*/ 0 w 3336076"/>
              <a:gd name="connsiteY0" fmla="*/ 323031 h 1938150"/>
              <a:gd name="connsiteX1" fmla="*/ 323031 w 3336076"/>
              <a:gd name="connsiteY1" fmla="*/ 0 h 1938150"/>
              <a:gd name="connsiteX2" fmla="*/ 3013045 w 3336076"/>
              <a:gd name="connsiteY2" fmla="*/ 0 h 1938150"/>
              <a:gd name="connsiteX3" fmla="*/ 3336076 w 3336076"/>
              <a:gd name="connsiteY3" fmla="*/ 323031 h 1938150"/>
              <a:gd name="connsiteX4" fmla="*/ 3336076 w 3336076"/>
              <a:gd name="connsiteY4" fmla="*/ 1615119 h 1938150"/>
              <a:gd name="connsiteX5" fmla="*/ 3013045 w 3336076"/>
              <a:gd name="connsiteY5" fmla="*/ 1938150 h 1938150"/>
              <a:gd name="connsiteX6" fmla="*/ 323031 w 3336076"/>
              <a:gd name="connsiteY6" fmla="*/ 1938150 h 1938150"/>
              <a:gd name="connsiteX7" fmla="*/ 0 w 3336076"/>
              <a:gd name="connsiteY7" fmla="*/ 1615119 h 1938150"/>
              <a:gd name="connsiteX8" fmla="*/ 0 w 3336076"/>
              <a:gd name="connsiteY8" fmla="*/ 323031 h 1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6076" h="1938150">
                <a:moveTo>
                  <a:pt x="0" y="323031"/>
                </a:moveTo>
                <a:cubicBezTo>
                  <a:pt x="0" y="144626"/>
                  <a:pt x="144626" y="0"/>
                  <a:pt x="323031" y="0"/>
                </a:cubicBezTo>
                <a:lnTo>
                  <a:pt x="3013045" y="0"/>
                </a:lnTo>
                <a:cubicBezTo>
                  <a:pt x="3191450" y="0"/>
                  <a:pt x="3336076" y="144626"/>
                  <a:pt x="3336076" y="323031"/>
                </a:cubicBezTo>
                <a:lnTo>
                  <a:pt x="3336076" y="1615119"/>
                </a:lnTo>
                <a:cubicBezTo>
                  <a:pt x="3336076" y="1793524"/>
                  <a:pt x="3191450" y="1938150"/>
                  <a:pt x="3013045" y="1938150"/>
                </a:cubicBezTo>
                <a:lnTo>
                  <a:pt x="323031" y="1938150"/>
                </a:lnTo>
                <a:cubicBezTo>
                  <a:pt x="144626" y="1938150"/>
                  <a:pt x="0" y="1793524"/>
                  <a:pt x="0" y="1615119"/>
                </a:cubicBezTo>
                <a:lnTo>
                  <a:pt x="0" y="323031"/>
                </a:lnTo>
                <a:close/>
              </a:path>
            </a:pathLst>
          </a:cu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Straight Arrow Connector 645"/>
          <p:cNvCxnSpPr/>
          <p:nvPr/>
        </p:nvCxnSpPr>
        <p:spPr>
          <a:xfrm>
            <a:off x="3926342" y="2156100"/>
            <a:ext cx="2162275" cy="1531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629562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6024931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ectangle 648"/>
          <p:cNvSpPr/>
          <p:nvPr/>
        </p:nvSpPr>
        <p:spPr>
          <a:xfrm>
            <a:off x="5875159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725390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/>
          <p:cNvSpPr/>
          <p:nvPr/>
        </p:nvSpPr>
        <p:spPr>
          <a:xfrm>
            <a:off x="557561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42584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Rectangle 652"/>
          <p:cNvSpPr/>
          <p:nvPr/>
        </p:nvSpPr>
        <p:spPr>
          <a:xfrm>
            <a:off x="5283016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13324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Rectangle 654"/>
          <p:cNvSpPr/>
          <p:nvPr/>
        </p:nvSpPr>
        <p:spPr>
          <a:xfrm>
            <a:off x="499041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4847588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Rectangle 656"/>
          <p:cNvSpPr/>
          <p:nvPr/>
        </p:nvSpPr>
        <p:spPr>
          <a:xfrm>
            <a:off x="4561930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4419100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ctangle 658"/>
          <p:cNvSpPr/>
          <p:nvPr/>
        </p:nvSpPr>
        <p:spPr>
          <a:xfrm>
            <a:off x="4276271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4133441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/>
          <p:cNvSpPr/>
          <p:nvPr/>
        </p:nvSpPr>
        <p:spPr>
          <a:xfrm>
            <a:off x="4004499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3861670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ctangle 662"/>
          <p:cNvSpPr/>
          <p:nvPr/>
        </p:nvSpPr>
        <p:spPr>
          <a:xfrm>
            <a:off x="3718840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3576012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/>
          <p:cNvSpPr/>
          <p:nvPr/>
        </p:nvSpPr>
        <p:spPr>
          <a:xfrm>
            <a:off x="3433182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3290353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ctangle 666"/>
          <p:cNvSpPr/>
          <p:nvPr/>
        </p:nvSpPr>
        <p:spPr>
          <a:xfrm>
            <a:off x="3147523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3004696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ectangle 668"/>
          <p:cNvSpPr/>
          <p:nvPr/>
        </p:nvSpPr>
        <p:spPr>
          <a:xfrm>
            <a:off x="2861865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2719037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Rectangle 670"/>
          <p:cNvSpPr/>
          <p:nvPr/>
        </p:nvSpPr>
        <p:spPr>
          <a:xfrm>
            <a:off x="2576206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2433379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ctangle 672"/>
          <p:cNvSpPr/>
          <p:nvPr/>
        </p:nvSpPr>
        <p:spPr>
          <a:xfrm>
            <a:off x="2280630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>
            <a:spLocks/>
          </p:cNvSpPr>
          <p:nvPr/>
        </p:nvSpPr>
        <p:spPr>
          <a:xfrm rot="1020000">
            <a:off x="2118392" y="5714232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ctangle 674"/>
          <p:cNvSpPr>
            <a:spLocks/>
          </p:cNvSpPr>
          <p:nvPr/>
        </p:nvSpPr>
        <p:spPr>
          <a:xfrm rot="2580000">
            <a:off x="1870756" y="5591512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>
            <a:spLocks/>
          </p:cNvSpPr>
          <p:nvPr/>
        </p:nvSpPr>
        <p:spPr>
          <a:xfrm rot="1740000">
            <a:off x="1979863" y="5666566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ctangle 676"/>
          <p:cNvSpPr>
            <a:spLocks/>
          </p:cNvSpPr>
          <p:nvPr/>
        </p:nvSpPr>
        <p:spPr>
          <a:xfrm rot="2880000">
            <a:off x="1781901" y="5492337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>
            <a:spLocks/>
          </p:cNvSpPr>
          <p:nvPr/>
        </p:nvSpPr>
        <p:spPr>
          <a:xfrm rot="3720000">
            <a:off x="1712470" y="5364926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ectangle 678"/>
          <p:cNvSpPr/>
          <p:nvPr/>
        </p:nvSpPr>
        <p:spPr>
          <a:xfrm>
            <a:off x="7277668" y="573754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7134838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Rectangle 680"/>
          <p:cNvSpPr/>
          <p:nvPr/>
        </p:nvSpPr>
        <p:spPr>
          <a:xfrm>
            <a:off x="6992009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6849179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ctangle 682"/>
          <p:cNvSpPr/>
          <p:nvPr/>
        </p:nvSpPr>
        <p:spPr>
          <a:xfrm>
            <a:off x="6706351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6563521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6427634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 rot="8700000">
            <a:off x="7561613" y="5605486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 rot="20280000">
            <a:off x="7426448" y="5688540"/>
            <a:ext cx="69431" cy="1764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 rot="7800000">
            <a:off x="7669869" y="5499571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 rot="5400000">
            <a:off x="7777982" y="5021179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 rot="5400000">
            <a:off x="7777982" y="485968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690"/>
          <p:cNvSpPr/>
          <p:nvPr/>
        </p:nvSpPr>
        <p:spPr>
          <a:xfrm rot="5400000">
            <a:off x="7777982" y="471927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 rot="5400000">
            <a:off x="7777982" y="458940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 rot="5400000">
            <a:off x="7777982" y="443845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 rot="5400000">
            <a:off x="7777982" y="4043529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 rot="5400000">
            <a:off x="7777982" y="3896271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 rot="5400000">
            <a:off x="7777982" y="3735321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 rot="5400000">
            <a:off x="7777982" y="3588064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698"/>
          <p:cNvSpPr/>
          <p:nvPr/>
        </p:nvSpPr>
        <p:spPr>
          <a:xfrm rot="5400000">
            <a:off x="7777982" y="3447654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 rot="5400000">
            <a:off x="7777982" y="313944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 rot="5400000">
            <a:off x="7777982" y="2886013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 rot="5400000">
            <a:off x="7777982" y="2738758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>
            <a:spLocks/>
          </p:cNvSpPr>
          <p:nvPr/>
        </p:nvSpPr>
        <p:spPr>
          <a:xfrm rot="3720000">
            <a:off x="7720028" y="2438098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>
            <a:spLocks/>
          </p:cNvSpPr>
          <p:nvPr/>
        </p:nvSpPr>
        <p:spPr>
          <a:xfrm rot="2880000">
            <a:off x="7641409" y="2314122"/>
            <a:ext cx="68607" cy="21424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>
            <a:spLocks/>
          </p:cNvSpPr>
          <p:nvPr/>
        </p:nvSpPr>
        <p:spPr>
          <a:xfrm rot="1740000">
            <a:off x="7512901" y="2234742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>
            <a:spLocks/>
          </p:cNvSpPr>
          <p:nvPr/>
        </p:nvSpPr>
        <p:spPr>
          <a:xfrm rot="4560000">
            <a:off x="7749785" y="2583372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706"/>
          <p:cNvSpPr/>
          <p:nvPr/>
        </p:nvSpPr>
        <p:spPr>
          <a:xfrm rot="5400000">
            <a:off x="1670051" y="5245353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 rot="5400000">
            <a:off x="1670051" y="510493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 rot="5400000">
            <a:off x="1670051" y="496452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 rot="5400000">
            <a:off x="1670051" y="482411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 rot="5400000">
            <a:off x="1670051" y="468370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 rot="5400000">
            <a:off x="1670051" y="454329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 rot="5400000">
            <a:off x="1670051" y="440288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 rot="5400000">
            <a:off x="1670051" y="426247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 rot="5400000">
            <a:off x="1670051" y="412206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 rot="5400000">
            <a:off x="1670051" y="398165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 rot="5400000">
            <a:off x="1670051" y="384124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 rot="5400000">
            <a:off x="1670051" y="370083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 rot="5400000">
            <a:off x="1670051" y="356042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 rot="5400000">
            <a:off x="1670051" y="342001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 rot="5400000">
            <a:off x="1670051" y="327960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 rot="5400000">
            <a:off x="1670051" y="313919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 rot="5400000">
            <a:off x="1670051" y="299878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 rot="5400000">
            <a:off x="1670051" y="285837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 rot="5400000">
            <a:off x="1670051" y="271796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 rot="19500000">
            <a:off x="1886573" y="2260899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Rectangle 726"/>
          <p:cNvSpPr/>
          <p:nvPr/>
        </p:nvSpPr>
        <p:spPr>
          <a:xfrm rot="9480000">
            <a:off x="2021739" y="2195485"/>
            <a:ext cx="69431" cy="1764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 rot="18600000">
            <a:off x="1779142" y="2364479"/>
            <a:ext cx="68605" cy="196391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 rot="17880000">
            <a:off x="1694771" y="2492330"/>
            <a:ext cx="68605" cy="196391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17345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617486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6039330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5910733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562907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548659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344118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5201639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5059160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4930564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4659490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452395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4381473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4238994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4096515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3954035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3811556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3676019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354048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3411886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3283291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3029741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288726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274478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2602303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686279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720318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6459826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2458174" y="215963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2315346" y="215963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 rot="20340000">
            <a:off x="2161785" y="216806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 rot="960000">
            <a:off x="7374905" y="2181253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4704758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reeform 762"/>
          <p:cNvSpPr>
            <a:spLocks noChangeAspect="1"/>
          </p:cNvSpPr>
          <p:nvPr/>
        </p:nvSpPr>
        <p:spPr bwMode="white">
          <a:xfrm>
            <a:off x="1600200" y="2133600"/>
            <a:ext cx="3165791" cy="3810000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4" name="Straight Arrow Connector 763"/>
          <p:cNvCxnSpPr/>
          <p:nvPr/>
        </p:nvCxnSpPr>
        <p:spPr>
          <a:xfrm>
            <a:off x="2458174" y="5741487"/>
            <a:ext cx="1465629" cy="153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4604762" y="2323325"/>
            <a:ext cx="133961" cy="0"/>
          </a:xfrm>
          <a:prstGeom prst="line">
            <a:avLst/>
          </a:prstGeom>
          <a:ln w="444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/>
          <p:cNvCxnSpPr/>
          <p:nvPr/>
        </p:nvCxnSpPr>
        <p:spPr>
          <a:xfrm rot="10800000">
            <a:off x="6143893" y="2325312"/>
            <a:ext cx="325695" cy="153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Arrow Connector 766"/>
          <p:cNvCxnSpPr/>
          <p:nvPr/>
        </p:nvCxnSpPr>
        <p:spPr>
          <a:xfrm rot="16200000">
            <a:off x="7570254" y="3537914"/>
            <a:ext cx="321827" cy="1550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rot="10800000">
            <a:off x="4953545" y="2324545"/>
            <a:ext cx="325695" cy="153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 rot="16200000" flipV="1">
            <a:off x="7682118" y="4257540"/>
            <a:ext cx="96548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0" name="Rectangle 769"/>
          <p:cNvSpPr/>
          <p:nvPr/>
        </p:nvSpPr>
        <p:spPr>
          <a:xfrm rot="5400000">
            <a:off x="7810156" y="430490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 rot="5400000">
            <a:off x="7803762" y="329686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1"/>
          <p:cNvSpPr>
            <a:spLocks noChangeAspect="1"/>
          </p:cNvSpPr>
          <p:nvPr/>
        </p:nvSpPr>
        <p:spPr bwMode="white">
          <a:xfrm>
            <a:off x="4747391" y="2326251"/>
            <a:ext cx="2993467" cy="3406972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rgbClr val="0000FF">
              <a:alpha val="0"/>
            </a:srgbClr>
          </a:solidFill>
          <a:ln w="698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3" name="Straight Connector 772"/>
          <p:cNvCxnSpPr/>
          <p:nvPr/>
        </p:nvCxnSpPr>
        <p:spPr>
          <a:xfrm>
            <a:off x="5548147" y="2330805"/>
            <a:ext cx="170559" cy="414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6877553" y="2337482"/>
            <a:ext cx="170889" cy="0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flipV="1">
            <a:off x="7739197" y="2864823"/>
            <a:ext cx="1" cy="144818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flipH="1" flipV="1">
            <a:off x="7737434" y="4027695"/>
            <a:ext cx="818" cy="133814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flipV="1">
            <a:off x="7737029" y="4979390"/>
            <a:ext cx="2225" cy="160014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>
            <a:off x="6282544" y="5731745"/>
            <a:ext cx="138148" cy="1478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 flipV="1">
            <a:off x="6100161" y="5729564"/>
            <a:ext cx="192517" cy="2382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flipH="1" flipV="1">
            <a:off x="7730037" y="5138150"/>
            <a:ext cx="2146" cy="189914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flipH="1" flipV="1">
            <a:off x="7739199" y="3002923"/>
            <a:ext cx="1661" cy="179363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flipV="1">
            <a:off x="7744246" y="4161508"/>
            <a:ext cx="0" cy="189914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>
            <a:off x="7047499" y="2337482"/>
            <a:ext cx="192517" cy="0"/>
          </a:xfrm>
          <a:prstGeom prst="line">
            <a:avLst/>
          </a:prstGeom>
          <a:ln w="920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 flipV="1">
            <a:off x="5712304" y="2318173"/>
            <a:ext cx="192517" cy="3058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85" name="Rounded Rectangle 784"/>
          <p:cNvSpPr/>
          <p:nvPr/>
        </p:nvSpPr>
        <p:spPr>
          <a:xfrm>
            <a:off x="2069092" y="2618957"/>
            <a:ext cx="5231099" cy="286780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6" name="Rounded Rectangle 785"/>
          <p:cNvSpPr/>
          <p:nvPr/>
        </p:nvSpPr>
        <p:spPr>
          <a:xfrm>
            <a:off x="2209357" y="2760119"/>
            <a:ext cx="4942316" cy="2585477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7" name="Straight Arrow Connector 786"/>
          <p:cNvCxnSpPr/>
          <p:nvPr/>
        </p:nvCxnSpPr>
        <p:spPr>
          <a:xfrm rot="10800000">
            <a:off x="3727530" y="2760119"/>
            <a:ext cx="2037984" cy="116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8" name="Rectangle 787"/>
          <p:cNvSpPr/>
          <p:nvPr/>
        </p:nvSpPr>
        <p:spPr>
          <a:xfrm>
            <a:off x="5938784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ctangle 788"/>
          <p:cNvSpPr/>
          <p:nvPr/>
        </p:nvSpPr>
        <p:spPr>
          <a:xfrm>
            <a:off x="5819970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5701157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Rectangle 790"/>
          <p:cNvSpPr/>
          <p:nvPr/>
        </p:nvSpPr>
        <p:spPr>
          <a:xfrm>
            <a:off x="5582342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5463531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Rectangle 792"/>
          <p:cNvSpPr/>
          <p:nvPr/>
        </p:nvSpPr>
        <p:spPr>
          <a:xfrm>
            <a:off x="5344716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5225904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Rectangle 794"/>
          <p:cNvSpPr/>
          <p:nvPr/>
        </p:nvSpPr>
        <p:spPr>
          <a:xfrm>
            <a:off x="5107088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4988276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Rectangle 796"/>
          <p:cNvSpPr/>
          <p:nvPr/>
        </p:nvSpPr>
        <p:spPr>
          <a:xfrm>
            <a:off x="4869462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4750649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Rectangle 798"/>
          <p:cNvSpPr/>
          <p:nvPr/>
        </p:nvSpPr>
        <p:spPr>
          <a:xfrm>
            <a:off x="4513021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4394207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Rectangle 800"/>
          <p:cNvSpPr/>
          <p:nvPr/>
        </p:nvSpPr>
        <p:spPr>
          <a:xfrm>
            <a:off x="4275395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4156581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/>
          <p:cNvSpPr/>
          <p:nvPr/>
        </p:nvSpPr>
        <p:spPr>
          <a:xfrm>
            <a:off x="4049317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3930506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/>
          <p:cNvSpPr/>
          <p:nvPr/>
        </p:nvSpPr>
        <p:spPr>
          <a:xfrm>
            <a:off x="3811692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3692879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/>
          <p:cNvSpPr/>
          <p:nvPr/>
        </p:nvSpPr>
        <p:spPr>
          <a:xfrm>
            <a:off x="3574064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3455251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/>
          <p:cNvSpPr/>
          <p:nvPr/>
        </p:nvSpPr>
        <p:spPr>
          <a:xfrm>
            <a:off x="3336437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3066748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/>
          <p:cNvSpPr/>
          <p:nvPr/>
        </p:nvSpPr>
        <p:spPr>
          <a:xfrm>
            <a:off x="2940993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2815236" y="5359552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/>
          <p:cNvSpPr/>
          <p:nvPr/>
        </p:nvSpPr>
        <p:spPr>
          <a:xfrm>
            <a:off x="2689481" y="5352705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2569358" y="5352705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/>
          <p:cNvSpPr>
            <a:spLocks/>
          </p:cNvSpPr>
          <p:nvPr/>
        </p:nvSpPr>
        <p:spPr>
          <a:xfrm rot="1020000">
            <a:off x="2448831" y="5310534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>
            <a:spLocks/>
          </p:cNvSpPr>
          <p:nvPr/>
        </p:nvSpPr>
        <p:spPr>
          <a:xfrm rot="2580000">
            <a:off x="2242835" y="5196966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/>
          <p:cNvSpPr>
            <a:spLocks/>
          </p:cNvSpPr>
          <p:nvPr/>
        </p:nvSpPr>
        <p:spPr>
          <a:xfrm rot="1740000">
            <a:off x="2333596" y="5267555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>
            <a:spLocks/>
          </p:cNvSpPr>
          <p:nvPr/>
        </p:nvSpPr>
        <p:spPr>
          <a:xfrm rot="2880000">
            <a:off x="2178392" y="5093999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/>
          <p:cNvSpPr/>
          <p:nvPr/>
        </p:nvSpPr>
        <p:spPr>
          <a:xfrm>
            <a:off x="6772130" y="5345595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6653316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/>
          <p:cNvSpPr/>
          <p:nvPr/>
        </p:nvSpPr>
        <p:spPr>
          <a:xfrm>
            <a:off x="6534503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6415688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/>
          <p:cNvSpPr/>
          <p:nvPr/>
        </p:nvSpPr>
        <p:spPr>
          <a:xfrm>
            <a:off x="6296875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6178061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/>
          <p:cNvSpPr/>
          <p:nvPr/>
        </p:nvSpPr>
        <p:spPr>
          <a:xfrm>
            <a:off x="6059248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 rot="8700000">
            <a:off x="7008332" y="5245488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/>
          <p:cNvSpPr/>
          <p:nvPr/>
        </p:nvSpPr>
        <p:spPr>
          <a:xfrm rot="20280000">
            <a:off x="6895895" y="5308447"/>
            <a:ext cx="57757" cy="133733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 rot="7800000">
            <a:off x="7100917" y="5157953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/>
          <p:cNvSpPr/>
          <p:nvPr/>
        </p:nvSpPr>
        <p:spPr>
          <a:xfrm rot="7080000">
            <a:off x="7171103" y="5061035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 rot="5400000">
            <a:off x="7190853" y="496156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/>
          <p:cNvSpPr/>
          <p:nvPr/>
        </p:nvSpPr>
        <p:spPr>
          <a:xfrm rot="5400000">
            <a:off x="7190853" y="485511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 rot="5400000">
            <a:off x="7190853" y="474867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/>
          <p:cNvSpPr/>
          <p:nvPr/>
        </p:nvSpPr>
        <p:spPr>
          <a:xfrm rot="5400000">
            <a:off x="7190853" y="4642242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 rot="5400000">
            <a:off x="7190853" y="4535805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/>
          <p:cNvSpPr/>
          <p:nvPr/>
        </p:nvSpPr>
        <p:spPr>
          <a:xfrm rot="5400000">
            <a:off x="7190853" y="442936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 rot="5400000">
            <a:off x="7190853" y="432292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/>
          <p:cNvSpPr/>
          <p:nvPr/>
        </p:nvSpPr>
        <p:spPr>
          <a:xfrm rot="5400000">
            <a:off x="7190853" y="421649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 rot="5400000">
            <a:off x="7190853" y="4110055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/>
          <p:cNvSpPr/>
          <p:nvPr/>
        </p:nvSpPr>
        <p:spPr>
          <a:xfrm rot="5400000">
            <a:off x="7190853" y="4003616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 rot="5400000">
            <a:off x="7190853" y="3897180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/>
          <p:cNvSpPr/>
          <p:nvPr/>
        </p:nvSpPr>
        <p:spPr>
          <a:xfrm rot="5400000">
            <a:off x="7190853" y="3790742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 rot="5400000">
            <a:off x="7190853" y="3684306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/>
          <p:cNvSpPr/>
          <p:nvPr/>
        </p:nvSpPr>
        <p:spPr>
          <a:xfrm rot="5400000">
            <a:off x="7190853" y="357786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 rot="5400000">
            <a:off x="7190853" y="347142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/>
          <p:cNvSpPr/>
          <p:nvPr/>
        </p:nvSpPr>
        <p:spPr>
          <a:xfrm rot="5400000">
            <a:off x="7190853" y="336499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 rot="5400000">
            <a:off x="7190853" y="325855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 rot="5400000">
            <a:off x="7190853" y="315211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 rot="5400000">
            <a:off x="7190850" y="304567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/>
          <p:cNvSpPr>
            <a:spLocks/>
          </p:cNvSpPr>
          <p:nvPr/>
        </p:nvSpPr>
        <p:spPr>
          <a:xfrm rot="3720000">
            <a:off x="7142642" y="2837209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>
            <a:spLocks/>
          </p:cNvSpPr>
          <p:nvPr/>
        </p:nvSpPr>
        <p:spPr>
          <a:xfrm rot="2880000">
            <a:off x="7059918" y="2732188"/>
            <a:ext cx="52007" cy="17822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/>
          <p:cNvSpPr>
            <a:spLocks/>
          </p:cNvSpPr>
          <p:nvPr/>
        </p:nvSpPr>
        <p:spPr>
          <a:xfrm rot="1740000">
            <a:off x="6950486" y="2674731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>
            <a:spLocks/>
          </p:cNvSpPr>
          <p:nvPr/>
        </p:nvSpPr>
        <p:spPr>
          <a:xfrm rot="4560000">
            <a:off x="7167395" y="2947332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/>
          <p:cNvSpPr/>
          <p:nvPr/>
        </p:nvSpPr>
        <p:spPr>
          <a:xfrm rot="5400000">
            <a:off x="2109920" y="486011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 rot="5400000">
            <a:off x="2109920" y="475368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/>
          <p:cNvSpPr/>
          <p:nvPr/>
        </p:nvSpPr>
        <p:spPr>
          <a:xfrm rot="5400000">
            <a:off x="2109920" y="4647243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 rot="5400000">
            <a:off x="2109920" y="454080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/>
          <p:cNvSpPr/>
          <p:nvPr/>
        </p:nvSpPr>
        <p:spPr>
          <a:xfrm rot="5400000">
            <a:off x="2109920" y="443436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 rot="5400000">
            <a:off x="2109920" y="434162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/>
          <p:cNvSpPr/>
          <p:nvPr/>
        </p:nvSpPr>
        <p:spPr>
          <a:xfrm rot="5400000">
            <a:off x="2109920" y="410136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 rot="5400000">
            <a:off x="2109920" y="400177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/>
          <p:cNvSpPr/>
          <p:nvPr/>
        </p:nvSpPr>
        <p:spPr>
          <a:xfrm rot="5400000">
            <a:off x="2109920" y="388848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 rot="5400000">
            <a:off x="2109920" y="378204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/>
          <p:cNvSpPr/>
          <p:nvPr/>
        </p:nvSpPr>
        <p:spPr>
          <a:xfrm rot="5400000">
            <a:off x="2109920" y="3675610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 rot="5400000">
            <a:off x="2109920" y="356917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/>
          <p:cNvSpPr/>
          <p:nvPr/>
        </p:nvSpPr>
        <p:spPr>
          <a:xfrm rot="5400000">
            <a:off x="2109920" y="3325176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 rot="5400000">
            <a:off x="2109920" y="322558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7" name="Rectangle 866"/>
          <p:cNvSpPr/>
          <p:nvPr/>
        </p:nvSpPr>
        <p:spPr>
          <a:xfrm rot="5400000">
            <a:off x="2130746" y="301644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145"/>
          <p:cNvSpPr/>
          <p:nvPr/>
        </p:nvSpPr>
        <p:spPr>
          <a:xfrm rot="19500000">
            <a:off x="2322189" y="2703300"/>
            <a:ext cx="57757" cy="1471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Rectangle 868"/>
          <p:cNvSpPr/>
          <p:nvPr/>
        </p:nvSpPr>
        <p:spPr>
          <a:xfrm rot="9480000">
            <a:off x="2427687" y="2660560"/>
            <a:ext cx="57757" cy="133731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 rot="18600000">
            <a:off x="2214529" y="2788264"/>
            <a:ext cx="52006" cy="16337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Rectangle 870"/>
          <p:cNvSpPr/>
          <p:nvPr/>
        </p:nvSpPr>
        <p:spPr>
          <a:xfrm rot="17880000">
            <a:off x="2151285" y="2885180"/>
            <a:ext cx="52006" cy="16337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605523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Rectangle 872"/>
          <p:cNvSpPr/>
          <p:nvPr/>
        </p:nvSpPr>
        <p:spPr>
          <a:xfrm>
            <a:off x="593671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581819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Rectangle 874"/>
          <p:cNvSpPr/>
          <p:nvPr/>
        </p:nvSpPr>
        <p:spPr>
          <a:xfrm>
            <a:off x="569966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558114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Rectangle 876"/>
          <p:cNvSpPr/>
          <p:nvPr/>
        </p:nvSpPr>
        <p:spPr>
          <a:xfrm>
            <a:off x="546262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5337159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Rectangle 878"/>
          <p:cNvSpPr/>
          <p:nvPr/>
        </p:nvSpPr>
        <p:spPr>
          <a:xfrm>
            <a:off x="521169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509317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Rectangle 880"/>
          <p:cNvSpPr/>
          <p:nvPr/>
        </p:nvSpPr>
        <p:spPr>
          <a:xfrm>
            <a:off x="4974649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485612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Rectangle 882"/>
          <p:cNvSpPr/>
          <p:nvPr/>
        </p:nvSpPr>
        <p:spPr>
          <a:xfrm>
            <a:off x="473760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447228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Rectangle 884"/>
          <p:cNvSpPr/>
          <p:nvPr/>
        </p:nvSpPr>
        <p:spPr>
          <a:xfrm>
            <a:off x="435375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422829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Rectangle 886"/>
          <p:cNvSpPr/>
          <p:nvPr/>
        </p:nvSpPr>
        <p:spPr>
          <a:xfrm>
            <a:off x="410977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399124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Rectangle 888"/>
          <p:cNvSpPr/>
          <p:nvPr/>
        </p:nvSpPr>
        <p:spPr>
          <a:xfrm>
            <a:off x="387272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374726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Rectangle 890"/>
          <p:cNvSpPr/>
          <p:nvPr/>
        </p:nvSpPr>
        <p:spPr>
          <a:xfrm>
            <a:off x="3614855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Rectangle 891"/>
          <p:cNvSpPr/>
          <p:nvPr/>
        </p:nvSpPr>
        <p:spPr>
          <a:xfrm>
            <a:off x="335698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Rectangle 892"/>
          <p:cNvSpPr/>
          <p:nvPr/>
        </p:nvSpPr>
        <p:spPr>
          <a:xfrm>
            <a:off x="323846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Rectangle 893"/>
          <p:cNvSpPr/>
          <p:nvPr/>
        </p:nvSpPr>
        <p:spPr>
          <a:xfrm>
            <a:off x="311993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/>
          <p:cNvSpPr/>
          <p:nvPr/>
        </p:nvSpPr>
        <p:spPr>
          <a:xfrm>
            <a:off x="300141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Rectangle 895"/>
          <p:cNvSpPr/>
          <p:nvPr/>
        </p:nvSpPr>
        <p:spPr>
          <a:xfrm>
            <a:off x="288289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Rectangle 896"/>
          <p:cNvSpPr/>
          <p:nvPr/>
        </p:nvSpPr>
        <p:spPr>
          <a:xfrm>
            <a:off x="6431630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Rectangle 897"/>
          <p:cNvSpPr/>
          <p:nvPr/>
        </p:nvSpPr>
        <p:spPr>
          <a:xfrm>
            <a:off x="629922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Rectangle 898"/>
          <p:cNvSpPr/>
          <p:nvPr/>
        </p:nvSpPr>
        <p:spPr>
          <a:xfrm>
            <a:off x="6173759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Rectangle 899"/>
          <p:cNvSpPr/>
          <p:nvPr/>
        </p:nvSpPr>
        <p:spPr>
          <a:xfrm>
            <a:off x="2762996" y="2633368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Rectangle 900"/>
          <p:cNvSpPr/>
          <p:nvPr/>
        </p:nvSpPr>
        <p:spPr>
          <a:xfrm>
            <a:off x="2651124" y="2633368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Rectangle 901"/>
          <p:cNvSpPr/>
          <p:nvPr/>
        </p:nvSpPr>
        <p:spPr>
          <a:xfrm>
            <a:off x="6687628" y="262279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Rectangle 902"/>
          <p:cNvSpPr/>
          <p:nvPr/>
        </p:nvSpPr>
        <p:spPr>
          <a:xfrm>
            <a:off x="6561874" y="262279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Rectangle 903"/>
          <p:cNvSpPr/>
          <p:nvPr/>
        </p:nvSpPr>
        <p:spPr>
          <a:xfrm rot="960000">
            <a:off x="6835693" y="2644565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Rectangle 904"/>
          <p:cNvSpPr/>
          <p:nvPr/>
        </p:nvSpPr>
        <p:spPr>
          <a:xfrm>
            <a:off x="4631835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5"/>
          <p:cNvSpPr>
            <a:spLocks noChangeAspect="1"/>
          </p:cNvSpPr>
          <p:nvPr/>
        </p:nvSpPr>
        <p:spPr bwMode="white">
          <a:xfrm>
            <a:off x="2075993" y="2606560"/>
            <a:ext cx="2633490" cy="2888163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6"/>
          <p:cNvSpPr>
            <a:spLocks noChangeAspect="1"/>
          </p:cNvSpPr>
          <p:nvPr/>
        </p:nvSpPr>
        <p:spPr bwMode="white">
          <a:xfrm>
            <a:off x="4671752" y="2767792"/>
            <a:ext cx="2490140" cy="2582649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noFill/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8" name="Straight Connector 907"/>
          <p:cNvCxnSpPr/>
          <p:nvPr/>
        </p:nvCxnSpPr>
        <p:spPr>
          <a:xfrm flipV="1">
            <a:off x="4729696" y="2617662"/>
            <a:ext cx="139767" cy="1297"/>
          </a:xfrm>
          <a:prstGeom prst="line">
            <a:avLst/>
          </a:prstGeom>
          <a:ln w="444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 flipH="1" flipV="1">
            <a:off x="2077053" y="4083826"/>
            <a:ext cx="1" cy="128405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/>
          <p:cNvCxnSpPr/>
          <p:nvPr/>
        </p:nvCxnSpPr>
        <p:spPr>
          <a:xfrm flipH="1" flipV="1">
            <a:off x="2077431" y="4870278"/>
            <a:ext cx="2601" cy="137997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/>
          <p:cNvCxnSpPr/>
          <p:nvPr/>
        </p:nvCxnSpPr>
        <p:spPr>
          <a:xfrm>
            <a:off x="3028469" y="5497754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/>
          <p:nvPr/>
        </p:nvCxnSpPr>
        <p:spPr>
          <a:xfrm rot="10800000" flipV="1">
            <a:off x="4539431" y="2604017"/>
            <a:ext cx="192517" cy="0"/>
          </a:xfrm>
          <a:prstGeom prst="line">
            <a:avLst/>
          </a:prstGeom>
          <a:ln w="857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H="1" flipV="1">
            <a:off x="3421809" y="2609470"/>
            <a:ext cx="192517" cy="525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rot="10800000" flipV="1">
            <a:off x="3128922" y="5494413"/>
            <a:ext cx="192517" cy="0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Arrow Connector 914"/>
          <p:cNvCxnSpPr/>
          <p:nvPr/>
        </p:nvCxnSpPr>
        <p:spPr>
          <a:xfrm rot="5400000" flipH="1">
            <a:off x="2007932" y="4516602"/>
            <a:ext cx="140888" cy="185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/>
          <p:cNvCxnSpPr/>
          <p:nvPr/>
        </p:nvCxnSpPr>
        <p:spPr>
          <a:xfrm rot="5400000" flipH="1">
            <a:off x="2003289" y="3675977"/>
            <a:ext cx="140888" cy="185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Arrow Connector 916"/>
          <p:cNvCxnSpPr/>
          <p:nvPr/>
        </p:nvCxnSpPr>
        <p:spPr>
          <a:xfrm flipV="1">
            <a:off x="2188279" y="2688743"/>
            <a:ext cx="85951" cy="10793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Arrow Connector 917"/>
          <p:cNvCxnSpPr/>
          <p:nvPr/>
        </p:nvCxnSpPr>
        <p:spPr>
          <a:xfrm rot="10800000" flipH="1">
            <a:off x="3275380" y="2612282"/>
            <a:ext cx="142819" cy="18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Arrow Connector 918"/>
          <p:cNvCxnSpPr/>
          <p:nvPr/>
        </p:nvCxnSpPr>
        <p:spPr>
          <a:xfrm rot="10800000" flipH="1">
            <a:off x="4322797" y="2610224"/>
            <a:ext cx="142819" cy="18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Arrow Connector 919"/>
          <p:cNvCxnSpPr/>
          <p:nvPr/>
        </p:nvCxnSpPr>
        <p:spPr>
          <a:xfrm>
            <a:off x="5497280" y="2617662"/>
            <a:ext cx="142819" cy="18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Arrow Connector 920"/>
          <p:cNvCxnSpPr/>
          <p:nvPr/>
        </p:nvCxnSpPr>
        <p:spPr>
          <a:xfrm rot="10800000">
            <a:off x="3697802" y="2753423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Arrow Connector 921"/>
          <p:cNvCxnSpPr/>
          <p:nvPr/>
        </p:nvCxnSpPr>
        <p:spPr>
          <a:xfrm rot="10800000">
            <a:off x="4927219" y="2326960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Arrow Connector 922"/>
          <p:cNvCxnSpPr/>
          <p:nvPr/>
        </p:nvCxnSpPr>
        <p:spPr>
          <a:xfrm rot="10800000">
            <a:off x="6117004" y="2326587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/>
          <p:cNvCxnSpPr/>
          <p:nvPr/>
        </p:nvCxnSpPr>
        <p:spPr>
          <a:xfrm rot="16200000">
            <a:off x="7667853" y="3412098"/>
            <a:ext cx="132471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/>
          <p:cNvCxnSpPr/>
          <p:nvPr/>
        </p:nvCxnSpPr>
        <p:spPr>
          <a:xfrm rot="16200000">
            <a:off x="7674623" y="4527202"/>
            <a:ext cx="132471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/>
          <p:cNvCxnSpPr/>
          <p:nvPr/>
        </p:nvCxnSpPr>
        <p:spPr>
          <a:xfrm rot="10800000" flipH="1">
            <a:off x="3821661" y="5738623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Arrow Connector 926"/>
          <p:cNvCxnSpPr/>
          <p:nvPr/>
        </p:nvCxnSpPr>
        <p:spPr>
          <a:xfrm rot="10800000" flipH="1">
            <a:off x="5481003" y="5724509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Arrow Connector 927"/>
          <p:cNvCxnSpPr/>
          <p:nvPr/>
        </p:nvCxnSpPr>
        <p:spPr>
          <a:xfrm rot="10800000" flipH="1">
            <a:off x="7102638" y="5729564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Arrow Connector 928"/>
          <p:cNvCxnSpPr/>
          <p:nvPr/>
        </p:nvCxnSpPr>
        <p:spPr>
          <a:xfrm rot="10800000" flipH="1">
            <a:off x="5954287" y="2144581"/>
            <a:ext cx="142819" cy="18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H="1" flipV="1">
            <a:off x="2468209" y="2620817"/>
            <a:ext cx="181822" cy="525"/>
          </a:xfrm>
          <a:prstGeom prst="line">
            <a:avLst/>
          </a:prstGeom>
          <a:ln w="984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Arrow Connector 930"/>
          <p:cNvCxnSpPr/>
          <p:nvPr/>
        </p:nvCxnSpPr>
        <p:spPr>
          <a:xfrm flipH="1" flipV="1">
            <a:off x="3842381" y="5494592"/>
            <a:ext cx="129830" cy="1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Arrow Connector 931"/>
          <p:cNvCxnSpPr/>
          <p:nvPr/>
        </p:nvCxnSpPr>
        <p:spPr>
          <a:xfrm flipH="1" flipV="1">
            <a:off x="2254027" y="5364189"/>
            <a:ext cx="119030" cy="816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/>
          <p:nvPr/>
        </p:nvCxnSpPr>
        <p:spPr>
          <a:xfrm>
            <a:off x="4561930" y="5492619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4747391" y="5723127"/>
            <a:ext cx="150386" cy="0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2647564" y="2614979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3609107" y="2605221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7" name="Rectangle 936"/>
          <p:cNvSpPr/>
          <p:nvPr/>
        </p:nvSpPr>
        <p:spPr>
          <a:xfrm>
            <a:off x="7245921" y="215963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8" name="Straight Connector 937"/>
          <p:cNvCxnSpPr/>
          <p:nvPr/>
        </p:nvCxnSpPr>
        <p:spPr>
          <a:xfrm flipH="1" flipV="1">
            <a:off x="2076039" y="4198724"/>
            <a:ext cx="1371" cy="179363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/>
          <p:cNvCxnSpPr/>
          <p:nvPr/>
        </p:nvCxnSpPr>
        <p:spPr>
          <a:xfrm rot="16200000" flipV="1">
            <a:off x="1987765" y="3514880"/>
            <a:ext cx="179363" cy="0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H="1" flipV="1">
            <a:off x="2077431" y="3293529"/>
            <a:ext cx="131" cy="129151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1" name="Rectangle 940"/>
          <p:cNvSpPr/>
          <p:nvPr/>
        </p:nvSpPr>
        <p:spPr>
          <a:xfrm rot="7800000">
            <a:off x="7757880" y="5367306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2" name="Straight Connector 941"/>
          <p:cNvCxnSpPr/>
          <p:nvPr/>
        </p:nvCxnSpPr>
        <p:spPr>
          <a:xfrm flipH="1" flipV="1">
            <a:off x="2077767" y="4998673"/>
            <a:ext cx="21391" cy="179363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 flipH="1" flipV="1">
            <a:off x="4735863" y="2336710"/>
            <a:ext cx="192517" cy="3058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4" name="Rectangle 943"/>
          <p:cNvSpPr/>
          <p:nvPr/>
        </p:nvSpPr>
        <p:spPr>
          <a:xfrm>
            <a:off x="6979011" y="2133600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Rectangle 944"/>
          <p:cNvSpPr/>
          <p:nvPr/>
        </p:nvSpPr>
        <p:spPr>
          <a:xfrm>
            <a:off x="6591857" y="215248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Rectangle 945"/>
          <p:cNvSpPr/>
          <p:nvPr/>
        </p:nvSpPr>
        <p:spPr>
          <a:xfrm>
            <a:off x="3159404" y="2153139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Rectangle 946"/>
          <p:cNvSpPr/>
          <p:nvPr/>
        </p:nvSpPr>
        <p:spPr>
          <a:xfrm rot="5400000">
            <a:off x="2121570" y="312070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6600" y="3915360"/>
            <a:ext cx="2819400" cy="461665"/>
          </a:xfrm>
          <a:prstGeom prst="rect">
            <a:avLst/>
          </a:prstGeom>
          <a:noFill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Okazaki fragments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38" name="Right Arrow 637"/>
          <p:cNvSpPr/>
          <p:nvPr/>
        </p:nvSpPr>
        <p:spPr>
          <a:xfrm rot="3100986" flipV="1">
            <a:off x="5472668" y="4989846"/>
            <a:ext cx="1568727" cy="58058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ight Arrow 641"/>
          <p:cNvSpPr/>
          <p:nvPr/>
        </p:nvSpPr>
        <p:spPr>
          <a:xfrm rot="7968163" flipV="1">
            <a:off x="2424275" y="4864638"/>
            <a:ext cx="1298054" cy="45719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481733" y="2622843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587240" y="2626653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5400000">
            <a:off x="2120743" y="3457837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5400000">
            <a:off x="2105953" y="4225588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rot="4500000">
            <a:off x="2126494" y="500530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200400" y="5366043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rot="-720000">
            <a:off x="2543355" y="2631057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6171580" y="5738004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5400000">
            <a:off x="7781400" y="5173579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5400000">
            <a:off x="7782495" y="4173718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5400000">
            <a:off x="7788246" y="301346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109604" y="2157091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5765322" y="2139351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4806351" y="2139351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itle 1"/>
          <p:cNvSpPr txBox="1">
            <a:spLocks/>
          </p:cNvSpPr>
          <p:nvPr/>
        </p:nvSpPr>
        <p:spPr>
          <a:xfrm>
            <a:off x="1447800" y="6172200"/>
            <a:ext cx="6781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The genome </a:t>
            </a:r>
            <a:r>
              <a:rPr lang="en-US" sz="2800" dirty="0"/>
              <a:t>h</a:t>
            </a:r>
            <a:r>
              <a:rPr lang="en-US" sz="2800" dirty="0" smtClean="0"/>
              <a:t>as </a:t>
            </a:r>
            <a:r>
              <a:rPr lang="en-US" sz="2800" dirty="0"/>
              <a:t>b</a:t>
            </a:r>
            <a:r>
              <a:rPr lang="en-US" sz="2800" dirty="0" smtClean="0"/>
              <a:t>een </a:t>
            </a:r>
            <a:r>
              <a:rPr lang="en-US" sz="2800" dirty="0"/>
              <a:t>r</a:t>
            </a:r>
            <a:r>
              <a:rPr lang="en-US" sz="2800" dirty="0" smtClean="0"/>
              <a:t>eplicated!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  <a:effectLst/>
        </p:spPr>
        <p:txBody>
          <a:bodyPr>
            <a:noAutofit/>
          </a:bodyPr>
          <a:lstStyle/>
          <a:p>
            <a:r>
              <a:rPr lang="en-US" sz="4000" dirty="0" smtClean="0"/>
              <a:t>Different Lifestyles of Reverse and Forward Half-Strands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4572000" cy="12192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</a:t>
            </a:r>
            <a:r>
              <a:rPr lang="en-US" sz="2400" b="1" dirty="0" smtClean="0"/>
              <a:t> reverse half-strand </a:t>
            </a:r>
            <a:r>
              <a:rPr lang="en-US" sz="2400" dirty="0" smtClean="0"/>
              <a:t>lives a </a:t>
            </a:r>
            <a:r>
              <a:rPr lang="en-US" sz="2400" b="1" dirty="0" smtClean="0"/>
              <a:t>double-stranded</a:t>
            </a:r>
            <a:r>
              <a:rPr lang="en-US" sz="2400" dirty="0" smtClean="0"/>
              <a:t> life most of the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791200"/>
            <a:ext cx="6172200" cy="4924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 smtClean="0"/>
              <a:t>But why would a computer scientist care? </a:t>
            </a:r>
            <a:endParaRPr lang="en-US" sz="2600" dirty="0"/>
          </a:p>
        </p:txBody>
      </p:sp>
      <p:pic>
        <p:nvPicPr>
          <p:cNvPr id="3076" name="Picture 4" descr="http://cdn.sciencefocus.com/sites/default/files/imagecache/490px_wide/qanda/images/qa_bore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0"/>
            <a:ext cx="2247629" cy="138527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7" name="Group 286"/>
          <p:cNvGrpSpPr/>
          <p:nvPr/>
        </p:nvGrpSpPr>
        <p:grpSpPr>
          <a:xfrm>
            <a:off x="4876800" y="2225480"/>
            <a:ext cx="4079240" cy="2575120"/>
            <a:chOff x="1407160" y="2971800"/>
            <a:chExt cx="4688840" cy="3260920"/>
          </a:xfrm>
        </p:grpSpPr>
        <p:sp useBgFill="1">
          <p:nvSpPr>
            <p:cNvPr id="288" name="Freeform 287"/>
            <p:cNvSpPr/>
            <p:nvPr/>
          </p:nvSpPr>
          <p:spPr bwMode="white">
            <a:xfrm>
              <a:off x="1407160" y="2983173"/>
              <a:ext cx="4688840" cy="32433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29328">
                  <a:moveTo>
                    <a:pt x="0" y="1261208"/>
                  </a:moveTo>
                  <a:cubicBezTo>
                    <a:pt x="0" y="900213"/>
                    <a:pt x="292645" y="607568"/>
                    <a:pt x="653640" y="607568"/>
                  </a:cubicBezTo>
                  <a:lnTo>
                    <a:pt x="2164080" y="607568"/>
                  </a:lnTo>
                  <a:cubicBezTo>
                    <a:pt x="2624100" y="506307"/>
                    <a:pt x="3012440" y="0"/>
                    <a:pt x="3413760" y="0"/>
                  </a:cubicBezTo>
                  <a:cubicBezTo>
                    <a:pt x="3815080" y="0"/>
                    <a:pt x="4176327" y="506307"/>
                    <a:pt x="4572000" y="607568"/>
                  </a:cubicBezTo>
                  <a:lnTo>
                    <a:pt x="5787800" y="607568"/>
                  </a:lnTo>
                  <a:cubicBezTo>
                    <a:pt x="6148795" y="607568"/>
                    <a:pt x="6441440" y="900213"/>
                    <a:pt x="6441440" y="1261208"/>
                  </a:cubicBezTo>
                  <a:lnTo>
                    <a:pt x="6441440" y="3875688"/>
                  </a:lnTo>
                  <a:cubicBezTo>
                    <a:pt x="6441440" y="4236683"/>
                    <a:pt x="6148795" y="4529328"/>
                    <a:pt x="5787800" y="4529328"/>
                  </a:cubicBezTo>
                  <a:lnTo>
                    <a:pt x="653640" y="4529328"/>
                  </a:lnTo>
                  <a:cubicBezTo>
                    <a:pt x="292645" y="4529328"/>
                    <a:pt x="0" y="4236683"/>
                    <a:pt x="0" y="3875688"/>
                  </a:cubicBezTo>
                  <a:lnTo>
                    <a:pt x="0" y="1261208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 useBgFill="1">
          <p:nvSpPr>
            <p:cNvPr id="289" name="Freeform 288"/>
            <p:cNvSpPr/>
            <p:nvPr/>
          </p:nvSpPr>
          <p:spPr bwMode="white">
            <a:xfrm>
              <a:off x="1532886" y="3549190"/>
              <a:ext cx="4429992" cy="2539074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2021840" y="0"/>
                  </a:lnTo>
                  <a:cubicBezTo>
                    <a:pt x="2468878" y="91325"/>
                    <a:pt x="2875280" y="556417"/>
                    <a:pt x="3271520" y="558110"/>
                  </a:cubicBezTo>
                  <a:cubicBezTo>
                    <a:pt x="3667760" y="559803"/>
                    <a:pt x="4028442" y="101485"/>
                    <a:pt x="4399280" y="1016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4875718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69221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662724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4556226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449729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343232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236734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30237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023740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917242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810745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704248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597751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491253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384756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278259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182115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075618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969121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862623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56126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49629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543131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436634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330137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23639" y="609928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117142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010645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96752" y="609928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9" name="Rectangle 318"/>
            <p:cNvSpPr>
              <a:spLocks/>
            </p:cNvSpPr>
            <p:nvPr/>
          </p:nvSpPr>
          <p:spPr>
            <a:xfrm rot="1020000">
              <a:off x="1775782" y="6070958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0" name="Rectangle 319"/>
            <p:cNvSpPr>
              <a:spLocks/>
            </p:cNvSpPr>
            <p:nvPr/>
          </p:nvSpPr>
          <p:spPr>
            <a:xfrm rot="2580000">
              <a:off x="1591139" y="5979862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1" name="Rectangle 320"/>
            <p:cNvSpPr>
              <a:spLocks/>
            </p:cNvSpPr>
            <p:nvPr/>
          </p:nvSpPr>
          <p:spPr>
            <a:xfrm rot="1740000">
              <a:off x="1672491" y="6035576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2" name="Rectangle 321"/>
            <p:cNvSpPr>
              <a:spLocks/>
            </p:cNvSpPr>
            <p:nvPr/>
          </p:nvSpPr>
          <p:spPr>
            <a:xfrm rot="2880000">
              <a:off x="1525000" y="5905918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3" name="Rectangle 322"/>
            <p:cNvSpPr>
              <a:spLocks/>
            </p:cNvSpPr>
            <p:nvPr/>
          </p:nvSpPr>
          <p:spPr>
            <a:xfrm rot="3720000">
              <a:off x="1473230" y="5811339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622679" y="6088264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5516181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5409684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303187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196689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090192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983695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 rot="8700000">
              <a:off x="5834396" y="5990235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 rot="20280000">
              <a:off x="5733613" y="6051888"/>
              <a:ext cx="51770" cy="13095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 rot="7800000">
              <a:off x="5915228" y="5911288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 rot="7080000">
              <a:off x="5978138" y="5816383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 rot="5400000">
              <a:off x="5995840" y="571774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 rot="5400000">
              <a:off x="5995840" y="561350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 rot="5400000">
              <a:off x="5995840" y="550928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 rot="5400000">
              <a:off x="5995840" y="540505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 rot="5400000">
              <a:off x="5995840" y="530082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 rot="5400000">
              <a:off x="5995840" y="519659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 rot="5400000">
              <a:off x="5995840" y="5092371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 rot="5400000">
              <a:off x="5995840" y="498814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 rot="5400000">
              <a:off x="5995840" y="488391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 rot="5400000">
              <a:off x="5995840" y="4779687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 rot="5400000">
              <a:off x="5995840" y="4675460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 rot="5400000">
              <a:off x="5995840" y="457123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 rot="5400000">
              <a:off x="5995840" y="446700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 rot="5400000">
              <a:off x="5995840" y="436277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 rot="5400000">
              <a:off x="5995840" y="425854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 rot="5400000">
              <a:off x="5995840" y="4154321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 rot="5400000">
              <a:off x="5995840" y="405009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 rot="5400000">
              <a:off x="5995840" y="394586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 rot="5400000">
              <a:off x="5995840" y="384163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4" name="Rectangle 353"/>
            <p:cNvSpPr>
              <a:spLocks/>
            </p:cNvSpPr>
            <p:nvPr/>
          </p:nvSpPr>
          <p:spPr>
            <a:xfrm rot="3720000">
              <a:off x="5952629" y="3638726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5" name="Rectangle 354"/>
            <p:cNvSpPr>
              <a:spLocks/>
            </p:cNvSpPr>
            <p:nvPr/>
          </p:nvSpPr>
          <p:spPr>
            <a:xfrm rot="2880000">
              <a:off x="5878480" y="3536503"/>
              <a:ext cx="50927" cy="15974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6" name="Rectangle 355"/>
            <p:cNvSpPr>
              <a:spLocks/>
            </p:cNvSpPr>
            <p:nvPr/>
          </p:nvSpPr>
          <p:spPr>
            <a:xfrm rot="1740000">
              <a:off x="5782547" y="3472852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7" name="Rectangle 356"/>
            <p:cNvSpPr>
              <a:spLocks/>
            </p:cNvSpPr>
            <p:nvPr/>
          </p:nvSpPr>
          <p:spPr>
            <a:xfrm rot="4560000">
              <a:off x="5974815" y="3746565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 rot="5400000">
              <a:off x="1441601" y="572263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 rot="5400000">
              <a:off x="1441601" y="561840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 rot="5400000">
              <a:off x="1441601" y="551417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 rot="5400000">
              <a:off x="1441601" y="5409950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 rot="5400000">
              <a:off x="1441601" y="530572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 rot="5400000">
              <a:off x="1441601" y="520149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 rot="5400000">
              <a:off x="1441601" y="5097267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 rot="5400000">
              <a:off x="1441601" y="499303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 rot="5400000">
              <a:off x="1441601" y="488881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 rot="5400000">
              <a:off x="1441601" y="478458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 rot="5400000">
              <a:off x="1441601" y="468035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 rot="5400000">
              <a:off x="1441601" y="457612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 rot="5400000">
              <a:off x="1441601" y="4471901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 rot="5400000">
              <a:off x="1441601" y="436767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 rot="5400000">
              <a:off x="1441601" y="426344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 rot="5400000">
              <a:off x="1441601" y="4159217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 rot="5400000">
              <a:off x="1441601" y="4054990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5400000">
              <a:off x="1441601" y="395076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5400000">
              <a:off x="1441601" y="384653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19500000">
              <a:off x="1602953" y="3507501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rot="9480000">
              <a:off x="1703736" y="3458944"/>
              <a:ext cx="51770" cy="13095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rot="18600000">
              <a:off x="1522964" y="3584065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 rot="17880000">
              <a:off x="1460055" y="3678970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004965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4898729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792493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686257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986481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880245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774009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667773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561537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455301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349065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242829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136593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323672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217436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111200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029134" y="3432347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922637" y="3432347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 rot="20340000">
              <a:off x="1808138" y="343860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553160" y="342199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446662" y="342199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 rot="960000">
              <a:off x="5679653" y="3443311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cxnSp>
          <p:nvCxnSpPr>
            <p:cNvPr id="403" name="Straight Connector 402"/>
            <p:cNvCxnSpPr/>
            <p:nvPr/>
          </p:nvCxnSpPr>
          <p:spPr>
            <a:xfrm flipV="1">
              <a:off x="3810745" y="3083841"/>
              <a:ext cx="91895" cy="51211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V="1">
              <a:off x="3382553" y="3135051"/>
              <a:ext cx="428193" cy="248389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ectangle 404"/>
            <p:cNvSpPr/>
            <p:nvPr/>
          </p:nvSpPr>
          <p:spPr>
            <a:xfrm rot="19778842">
              <a:off x="3815144" y="297180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 rot="19778842">
              <a:off x="3723469" y="302461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 rot="19778842">
              <a:off x="3631795" y="30774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 rot="19778842">
              <a:off x="3540121" y="313022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 rot="19778842">
              <a:off x="3448446" y="3183038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 rot="19778842">
              <a:off x="3356772" y="3235848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H="1">
              <a:off x="3901948" y="3768240"/>
              <a:ext cx="87001" cy="52465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H="1">
              <a:off x="3988950" y="3523199"/>
              <a:ext cx="434326" cy="245041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412"/>
            <p:cNvSpPr/>
            <p:nvPr/>
          </p:nvSpPr>
          <p:spPr>
            <a:xfrm rot="8992888">
              <a:off x="3937454" y="3815133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 rot="8992888">
              <a:off x="4029347" y="3762693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 rot="8992888">
              <a:off x="4121239" y="371025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 rot="8992888">
              <a:off x="4213132" y="365781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 rot="8992888">
              <a:off x="4305026" y="3605371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 rot="8992888">
              <a:off x="4396919" y="355293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9" name="Freeform 418"/>
            <p:cNvSpPr/>
            <p:nvPr/>
          </p:nvSpPr>
          <p:spPr bwMode="white">
            <a:xfrm>
              <a:off x="3721997" y="3561670"/>
              <a:ext cx="2240881" cy="2531798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20974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363646" y="520974"/>
                  </a:moveTo>
                  <a:cubicBezTo>
                    <a:pt x="595640" y="490570"/>
                    <a:pt x="1027503" y="96507"/>
                    <a:pt x="13817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cxnSp>
          <p:nvCxnSpPr>
            <p:cNvPr id="420" name="Straight Arrow Connector 419"/>
            <p:cNvCxnSpPr/>
            <p:nvPr/>
          </p:nvCxnSpPr>
          <p:spPr>
            <a:xfrm rot="10800000">
              <a:off x="2860985" y="3548367"/>
              <a:ext cx="83571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>
              <a:off x="4805202" y="3420341"/>
              <a:ext cx="88881" cy="113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Freeform 421"/>
            <p:cNvSpPr/>
            <p:nvPr/>
          </p:nvSpPr>
          <p:spPr bwMode="white">
            <a:xfrm>
              <a:off x="1408719" y="2978626"/>
              <a:ext cx="2495662" cy="3254094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84183 h 4592725"/>
                <a:gd name="connsiteX1" fmla="*/ 653640 w 3428494"/>
                <a:gd name="connsiteY1" fmla="*/ 4592725 h 4592725"/>
                <a:gd name="connsiteX2" fmla="*/ 0 w 3428494"/>
                <a:gd name="connsiteY2" fmla="*/ 3939085 h 4592725"/>
                <a:gd name="connsiteX3" fmla="*/ 0 w 3428494"/>
                <a:gd name="connsiteY3" fmla="*/ 1324605 h 4592725"/>
                <a:gd name="connsiteX4" fmla="*/ 653640 w 3428494"/>
                <a:gd name="connsiteY4" fmla="*/ 670965 h 4592725"/>
                <a:gd name="connsiteX5" fmla="*/ 2174240 w 3428494"/>
                <a:gd name="connsiteY5" fmla="*/ 640485 h 4592725"/>
                <a:gd name="connsiteX6" fmla="*/ 3428494 w 3428494"/>
                <a:gd name="connsiteY6" fmla="*/ 15731 h 4592725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76994">
                  <a:moveTo>
                    <a:pt x="3179064" y="4568452"/>
                  </a:moveTo>
                  <a:lnTo>
                    <a:pt x="653640" y="4576994"/>
                  </a:lnTo>
                  <a:cubicBezTo>
                    <a:pt x="292645" y="4576994"/>
                    <a:pt x="0" y="4284349"/>
                    <a:pt x="0" y="3923354"/>
                  </a:cubicBezTo>
                  <a:lnTo>
                    <a:pt x="0" y="1308874"/>
                  </a:lnTo>
                  <a:cubicBezTo>
                    <a:pt x="0" y="947879"/>
                    <a:pt x="292645" y="655234"/>
                    <a:pt x="653640" y="655234"/>
                  </a:cubicBezTo>
                  <a:lnTo>
                    <a:pt x="2174240" y="624754"/>
                  </a:lnTo>
                  <a:cubicBezTo>
                    <a:pt x="2636716" y="515548"/>
                    <a:pt x="3075506" y="19941"/>
                    <a:pt x="3428494" y="0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20000" y="16920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waiting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5257800" y="29874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waiting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072" name="Straight Arrow Connector 3071"/>
          <p:cNvCxnSpPr/>
          <p:nvPr/>
        </p:nvCxnSpPr>
        <p:spPr>
          <a:xfrm flipH="1">
            <a:off x="7543800" y="2225480"/>
            <a:ext cx="838200" cy="162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 flipV="1">
            <a:off x="5867400" y="2911280"/>
            <a:ext cx="762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2400" y="3505200"/>
            <a:ext cx="4572000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forward half-strand </a:t>
            </a:r>
            <a:r>
              <a:rPr lang="en-US" sz="2400" dirty="0"/>
              <a:t>spends a large portion of its life </a:t>
            </a:r>
            <a:r>
              <a:rPr lang="en-US" sz="2400" b="1" dirty="0"/>
              <a:t>single-stranded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waiting</a:t>
            </a:r>
            <a:r>
              <a:rPr lang="en-US" sz="2400" dirty="0"/>
              <a:t> to be replicated.</a:t>
            </a:r>
          </a:p>
        </p:txBody>
      </p:sp>
    </p:spTree>
    <p:extLst>
      <p:ext uri="{BB962C8B-B14F-4D97-AF65-F5344CB8AC3E}">
        <p14:creationId xmlns:p14="http://schemas.microsoft.com/office/powerpoint/2010/main" val="11829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Some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Hidden Messages are More Surprising than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Others 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From </a:t>
            </a:r>
            <a:r>
              <a:rPr lang="en-US" sz="2200" b="1" dirty="0"/>
              <a:t>a Biological Insight toward an Algorithm for Finding Replication Origin </a:t>
            </a:r>
            <a:endParaRPr lang="en-US" sz="2200" b="1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Why would a computer scientist care about </a:t>
            </a:r>
            <a:r>
              <a:rPr lang="en-US" sz="2200" b="1" dirty="0" err="1" smtClean="0">
                <a:solidFill>
                  <a:srgbClr val="0000FF"/>
                </a:solidFill>
              </a:rPr>
              <a:t>assymetry</a:t>
            </a:r>
            <a:r>
              <a:rPr lang="en-US" sz="2200" b="1" dirty="0" smtClean="0">
                <a:solidFill>
                  <a:srgbClr val="0000FF"/>
                </a:solidFill>
              </a:rPr>
              <a:t> of replication? </a:t>
            </a:r>
            <a:endParaRPr lang="en-US" sz="2200" b="1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</a:t>
            </a:r>
            <a:r>
              <a:rPr lang="en-US" sz="2200" dirty="0" smtClean="0">
                <a:solidFill>
                  <a:srgbClr val="7F7F7F"/>
                </a:solidFill>
              </a:rPr>
              <a:t>Diagrams 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  <a:effectLst/>
        </p:spPr>
        <p:txBody>
          <a:bodyPr>
            <a:noAutofit/>
          </a:bodyPr>
          <a:lstStyle/>
          <a:p>
            <a:r>
              <a:rPr lang="en-US" sz="4000" dirty="0" smtClean="0"/>
              <a:t>Asymmetry of Replication Affects Nucleotide Frequencies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57200" y="2064603"/>
            <a:ext cx="82296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Single-stranded DNA has a much higher mutation rate than double-stranded DNA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7200" y="3600272"/>
            <a:ext cx="8229600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Thus, if one nucleotide has a greater mutation rate, then we should observe its </a:t>
            </a:r>
            <a:r>
              <a:rPr lang="en-US" sz="2400" b="1" dirty="0" smtClean="0"/>
              <a:t>shortage</a:t>
            </a:r>
            <a:r>
              <a:rPr lang="en-US" sz="2400" dirty="0" smtClean="0"/>
              <a:t>  on the forward half-strand</a:t>
            </a:r>
            <a:r>
              <a:rPr lang="en-US" sz="2400" dirty="0"/>
              <a:t> </a:t>
            </a:r>
            <a:r>
              <a:rPr lang="en-US" sz="2400" dirty="0" smtClean="0"/>
              <a:t>that lives single-stranded life!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3782" y="5562600"/>
            <a:ext cx="83058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Which nucleotide (A/C/G/T) has the highest mutation rate? Why?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  <a:effectLst/>
        </p:spPr>
        <p:txBody>
          <a:bodyPr>
            <a:noAutofit/>
          </a:bodyPr>
          <a:lstStyle/>
          <a:p>
            <a:r>
              <a:rPr lang="en-US" dirty="0" smtClean="0"/>
              <a:t>The Peculiar Statistics of #</a:t>
            </a:r>
            <a:r>
              <a:rPr lang="en-US" b="1" dirty="0">
                <a:solidFill>
                  <a:srgbClr val="0000FF"/>
                </a:solidFill>
              </a:rPr>
              <a:t>G </a:t>
            </a:r>
            <a:r>
              <a:rPr lang="en-US" dirty="0"/>
              <a:t>- #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676400"/>
            <a:ext cx="8610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Cytosine (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) rapidly mutates into thymine (T) through </a:t>
            </a:r>
            <a:r>
              <a:rPr lang="en-US" sz="2400" b="1" dirty="0" smtClean="0"/>
              <a:t>deamination</a:t>
            </a:r>
            <a:r>
              <a:rPr lang="en-US" sz="2400" dirty="0" smtClean="0"/>
              <a:t>; deamination rates rise 100-fold when DNA is single stranded!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836112"/>
            <a:ext cx="8610600" cy="83099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Forward half-strand (single-stranded life):   </a:t>
            </a:r>
            <a:r>
              <a:rPr lang="en-US" sz="2400" b="1" dirty="0" smtClean="0"/>
              <a:t>shortage of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dirty="0" smtClean="0"/>
              <a:t>, normal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dirty="0" smtClean="0"/>
              <a:t>Reverse half-</a:t>
            </a:r>
            <a:r>
              <a:rPr lang="en-US" sz="2400" dirty="0"/>
              <a:t>strand </a:t>
            </a:r>
            <a:r>
              <a:rPr lang="en-US" sz="2400" dirty="0" smtClean="0"/>
              <a:t>(double-</a:t>
            </a:r>
            <a:r>
              <a:rPr lang="en-US" sz="2400" dirty="0"/>
              <a:t>stranded life): </a:t>
            </a:r>
            <a:r>
              <a:rPr lang="en-US" sz="2400" b="1" dirty="0" smtClean="0"/>
              <a:t>shortage of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2400" b="1" dirty="0" smtClean="0"/>
              <a:t>, normal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4114800"/>
            <a:ext cx="636115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#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dirty="0" smtClean="0"/>
              <a:t>            #</a:t>
            </a:r>
            <a:r>
              <a:rPr lang="en-US" sz="2400" b="1" dirty="0" smtClean="0">
                <a:solidFill>
                  <a:srgbClr val="0000FF"/>
                </a:solidFill>
              </a:rPr>
              <a:t>G </a:t>
            </a:r>
            <a:r>
              <a:rPr lang="en-US" sz="2400" b="1" dirty="0" smtClean="0"/>
              <a:t>         </a:t>
            </a:r>
            <a:r>
              <a:rPr lang="en-US" sz="2400" dirty="0" smtClean="0"/>
              <a:t>#</a:t>
            </a:r>
            <a:r>
              <a:rPr lang="en-US" sz="2400" b="1" dirty="0" smtClean="0">
                <a:solidFill>
                  <a:srgbClr val="0000FF"/>
                </a:solidFill>
              </a:rPr>
              <a:t>G </a:t>
            </a:r>
            <a:r>
              <a:rPr lang="en-US" sz="2400" dirty="0" smtClean="0"/>
              <a:t>- #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      </a:t>
            </a:r>
            <a:endParaRPr lang="en-US" sz="2400" dirty="0"/>
          </a:p>
          <a:p>
            <a:r>
              <a:rPr lang="en-US" sz="2400" dirty="0" smtClean="0"/>
              <a:t>Reverse half-strand   219518   201634     </a:t>
            </a:r>
            <a:r>
              <a:rPr lang="en-US" sz="2400" b="1" dirty="0" smtClean="0"/>
              <a:t>-17884</a:t>
            </a:r>
          </a:p>
          <a:p>
            <a:r>
              <a:rPr lang="en-US" sz="2400" dirty="0" smtClean="0"/>
              <a:t>Forward half-strand  207901   211607       </a:t>
            </a:r>
            <a:r>
              <a:rPr lang="en-US" sz="2400" b="1" dirty="0" smtClean="0"/>
              <a:t>+3706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Difference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+11617</a:t>
            </a:r>
            <a:r>
              <a:rPr lang="en-US" sz="2400" dirty="0" smtClean="0">
                <a:solidFill>
                  <a:schemeClr val="tx1"/>
                </a:solidFill>
              </a:rPr>
              <a:t>      </a:t>
            </a:r>
            <a:r>
              <a:rPr lang="en-US" sz="2400" b="1" dirty="0" smtClean="0">
                <a:solidFill>
                  <a:srgbClr val="0000FF"/>
                </a:solidFill>
              </a:rPr>
              <a:t>-9973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>
          <a:xfrm>
            <a:off x="1351280" y="1473200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1524000" y="1666240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608191" y="108712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44191" y="165784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608191" y="165608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342511" y="110386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632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001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371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740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110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480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49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9219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588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958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328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697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67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1436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806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176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968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4337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70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076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446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816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85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6555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1924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294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664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033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38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 rot="1020000">
            <a:off x="1857686" y="51777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 rot="2580000">
            <a:off x="1604027" y="50505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1740000">
            <a:off x="1715787" y="51283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2880000">
            <a:off x="1512587" y="49489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3720000">
            <a:off x="1441467" y="481685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2480" y="5201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9617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49872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3568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57264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0960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6465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/>
          <p:nvPr/>
        </p:nvSpPr>
        <p:spPr>
          <a:xfrm rot="8700000">
            <a:off x="7433334" y="506502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 rot="20280000">
            <a:off x="7294880" y="515112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 rot="7800000">
            <a:off x="7543800" y="49564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 rot="7080000">
            <a:off x="7630224" y="482390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7654544" y="468584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7654544" y="45402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7654544" y="43947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7654544" y="42491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7654544" y="41036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54544" y="3958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54544" y="38125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54544" y="36669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54544" y="35213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54544" y="3375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54544" y="32302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54544" y="308473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54544" y="29391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54544" y="27936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54544" y="26480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54544" y="2502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54544" y="23569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54544" y="22114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54544" y="20658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>
            <a:spLocks/>
          </p:cNvSpPr>
          <p:nvPr/>
        </p:nvSpPr>
        <p:spPr>
          <a:xfrm rot="3720000">
            <a:off x="7595181" y="17827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 rot="2880000">
            <a:off x="7493317" y="164017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>
            <a:spLocks/>
          </p:cNvSpPr>
          <p:nvPr/>
        </p:nvSpPr>
        <p:spPr>
          <a:xfrm rot="1740000">
            <a:off x="7362104" y="154947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>
          <a:xfrm rot="4560000">
            <a:off x="7625660" y="19333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4620000">
            <a:off x="1403040" y="4692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1398016" y="45471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1398016" y="44015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/>
          <p:nvPr/>
        </p:nvSpPr>
        <p:spPr>
          <a:xfrm rot="5400000">
            <a:off x="1398016" y="42560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1398016" y="4110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398016" y="39649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398016" y="38193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398016" y="36737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398016" y="3528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398016" y="33826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398016" y="32371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398016" y="30915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398016" y="29460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398016" y="28004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398016" y="26549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398016" y="25093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398016" y="23637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398016" y="2218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398016" y="20726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19500000">
            <a:off x="1645377" y="1597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9480000">
            <a:off x="1783831" y="153005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18600000">
            <a:off x="1534911" y="170644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17880000">
            <a:off x="1448487" y="18389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065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6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46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687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227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768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4309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849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3901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307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4712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0118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55236" y="1481328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0929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6334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1740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7145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255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795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336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876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417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957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498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038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579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5120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660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444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84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525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5736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432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7" name="Rectangle 146"/>
          <p:cNvSpPr/>
          <p:nvPr/>
        </p:nvSpPr>
        <p:spPr>
          <a:xfrm rot="20760000">
            <a:off x="1902136" y="15016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46976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0672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960000">
            <a:off x="7220751" y="15082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8" name="Freeform 157"/>
          <p:cNvSpPr/>
          <p:nvPr/>
        </p:nvSpPr>
        <p:spPr bwMode="white">
          <a:xfrm>
            <a:off x="4531360" y="1663348"/>
            <a:ext cx="307848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62" name="6-Point Star 161"/>
          <p:cNvSpPr/>
          <p:nvPr/>
        </p:nvSpPr>
        <p:spPr>
          <a:xfrm>
            <a:off x="4429096" y="509670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5647971" y="1466616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3439668" y="1662867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 bwMode="white">
          <a:xfrm>
            <a:off x="1351279" y="1468204"/>
            <a:ext cx="3224097" cy="3926756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506976" y="136798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0" name="6-Point Star 169"/>
          <p:cNvSpPr/>
          <p:nvPr/>
        </p:nvSpPr>
        <p:spPr>
          <a:xfrm>
            <a:off x="4429096" y="528974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35686" y="1719593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oriC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510744" y="157442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32010" y="4721999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terC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>
          <a:xfrm>
            <a:off x="228600" y="-228600"/>
            <a:ext cx="8650669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Take a Walk Along the Genome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2701817"/>
            <a:ext cx="112181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high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 low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022187" y="2667000"/>
            <a:ext cx="112181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 low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G high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0" name="Freeform 159"/>
          <p:cNvSpPr/>
          <p:nvPr/>
        </p:nvSpPr>
        <p:spPr bwMode="white">
          <a:xfrm>
            <a:off x="1143000" y="1155467"/>
            <a:ext cx="3483356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867400"/>
            <a:ext cx="38862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 high/G low </a:t>
            </a:r>
            <a:r>
              <a:rPr lang="en-US" dirty="0" smtClean="0"/>
              <a:t>→ #G-#C is </a:t>
            </a:r>
            <a:r>
              <a:rPr lang="en-US" dirty="0" smtClean="0">
                <a:solidFill>
                  <a:srgbClr val="FF0000"/>
                </a:solidFill>
              </a:rPr>
              <a:t>decreasing </a:t>
            </a:r>
            <a:r>
              <a:rPr lang="en-US" dirty="0" smtClean="0"/>
              <a:t>as we walk along the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 half-strand </a:t>
            </a:r>
            <a:endParaRPr lang="en-US" dirty="0"/>
          </a:p>
        </p:txBody>
      </p:sp>
      <p:sp>
        <p:nvSpPr>
          <p:cNvPr id="163" name="Freeform 162"/>
          <p:cNvSpPr/>
          <p:nvPr/>
        </p:nvSpPr>
        <p:spPr bwMode="white">
          <a:xfrm flipH="1">
            <a:off x="4571070" y="1174677"/>
            <a:ext cx="3387172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7030A0">
              <a:alpha val="0"/>
            </a:srgbClr>
          </a:solidFill>
          <a:ln w="76200">
            <a:solidFill>
              <a:srgbClr val="7030A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572000" y="5888887"/>
            <a:ext cx="459215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C </a:t>
            </a:r>
            <a:r>
              <a:rPr lang="en-US" sz="2000" b="1" dirty="0" smtClean="0">
                <a:solidFill>
                  <a:srgbClr val="660066"/>
                </a:solidFill>
              </a:rPr>
              <a:t>low/G high </a:t>
            </a:r>
            <a:r>
              <a:rPr lang="en-US" sz="2000" b="1" dirty="0" smtClean="0"/>
              <a:t>→</a:t>
            </a:r>
            <a:r>
              <a:rPr lang="en-US" sz="2000" b="1" dirty="0"/>
              <a:t> </a:t>
            </a:r>
            <a:r>
              <a:rPr lang="en-US" sz="2000" b="1" dirty="0" smtClean="0"/>
              <a:t>#G-#C is </a:t>
            </a:r>
            <a:r>
              <a:rPr lang="en-US" sz="2000" b="1" dirty="0" smtClean="0">
                <a:solidFill>
                  <a:srgbClr val="7030A0"/>
                </a:solidFill>
              </a:rPr>
              <a:t>increasing 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as we walk  along the </a:t>
            </a:r>
            <a:r>
              <a:rPr lang="en-US" sz="2000" b="1" dirty="0" smtClean="0">
                <a:solidFill>
                  <a:srgbClr val="660066"/>
                </a:solidFill>
              </a:rPr>
              <a:t>forward</a:t>
            </a:r>
            <a:r>
              <a:rPr lang="en-US" sz="2000" b="1" dirty="0" smtClean="0"/>
              <a:t> half-strand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85800"/>
            <a:ext cx="310235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#G-#C is </a:t>
            </a:r>
            <a:r>
              <a:rPr lang="en-US" sz="2400" dirty="0" smtClean="0">
                <a:solidFill>
                  <a:srgbClr val="FF0000"/>
                </a:solidFill>
              </a:rPr>
              <a:t>decreasing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76800" y="685800"/>
            <a:ext cx="312420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0000"/>
                </a:solidFill>
              </a:rPr>
              <a:t>#G-#C is </a:t>
            </a:r>
            <a:r>
              <a:rPr lang="en-US" sz="2600" b="1" dirty="0" smtClean="0">
                <a:solidFill>
                  <a:srgbClr val="7030A0"/>
                </a:solidFill>
              </a:rPr>
              <a:t>increasing </a:t>
            </a:r>
            <a:endParaRPr lang="en-US" sz="26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9587" y="2622828"/>
            <a:ext cx="5885649" cy="1415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 you walk along the genome and see that </a:t>
            </a:r>
            <a:r>
              <a:rPr lang="en-US" sz="2000" dirty="0"/>
              <a:t> </a:t>
            </a:r>
            <a:r>
              <a:rPr lang="en-US" sz="2000" dirty="0" smtClean="0"/>
              <a:t>#G-#C have been </a:t>
            </a:r>
            <a:r>
              <a:rPr lang="en-US" sz="2000" dirty="0" smtClean="0">
                <a:solidFill>
                  <a:srgbClr val="FF0000"/>
                </a:solidFill>
              </a:rPr>
              <a:t>decreasing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then suddenly starts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increasing</a:t>
            </a:r>
            <a:r>
              <a:rPr lang="en-US" sz="2000" dirty="0" smtClean="0">
                <a:solidFill>
                  <a:srgbClr val="7030A0"/>
                </a:solidFill>
              </a:rPr>
              <a:t>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800" b="1" dirty="0" smtClean="0"/>
              <a:t>   WHERE ARE YOU IN THE  GENOME?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14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6" grpId="0"/>
      <p:bldP spid="160" grpId="0" animBg="1"/>
      <p:bldP spid="163" grpId="0" animBg="1"/>
      <p:bldP spid="7" grpId="0"/>
      <p:bldP spid="159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>
          <a:xfrm>
            <a:off x="1351280" y="1473200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1524000" y="1666240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608191" y="108712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44191" y="165784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608191" y="165608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342511" y="110386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632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001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371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740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110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480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49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9219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588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958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328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697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67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1436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806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176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968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4337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70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076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446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816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85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6555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1924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294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664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033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38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 rot="1020000">
            <a:off x="1857686" y="51777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 rot="2580000">
            <a:off x="1604027" y="50505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1740000">
            <a:off x="1715787" y="51283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2880000">
            <a:off x="1512587" y="49489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3720000">
            <a:off x="1441467" y="481685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2480" y="5201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9617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49872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3568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57264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0960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6465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/>
          <p:nvPr/>
        </p:nvSpPr>
        <p:spPr>
          <a:xfrm rot="8700000">
            <a:off x="7433334" y="506502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 rot="20280000">
            <a:off x="7294880" y="515112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 rot="7800000">
            <a:off x="7543800" y="49564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 rot="7080000">
            <a:off x="7630224" y="482390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7654544" y="468584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7654544" y="45402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7654544" y="43947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7654544" y="42491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7654544" y="41036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54544" y="3958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54544" y="38125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54544" y="36669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54544" y="35213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54544" y="3375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54544" y="32302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54544" y="308473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54544" y="29391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54544" y="27936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54544" y="26480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54544" y="2502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54544" y="23569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54544" y="22114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54544" y="20658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>
            <a:spLocks/>
          </p:cNvSpPr>
          <p:nvPr/>
        </p:nvSpPr>
        <p:spPr>
          <a:xfrm rot="3720000">
            <a:off x="7595181" y="17827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 rot="2880000">
            <a:off x="7493317" y="164017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>
            <a:spLocks/>
          </p:cNvSpPr>
          <p:nvPr/>
        </p:nvSpPr>
        <p:spPr>
          <a:xfrm rot="1740000">
            <a:off x="7362104" y="154947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>
          <a:xfrm rot="4560000">
            <a:off x="7625660" y="19333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4620000">
            <a:off x="1403040" y="4692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1398016" y="45471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1398016" y="44015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/>
          <p:nvPr/>
        </p:nvSpPr>
        <p:spPr>
          <a:xfrm rot="5400000">
            <a:off x="1398016" y="42560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1398016" y="4110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398016" y="39649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398016" y="38193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398016" y="36737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398016" y="3528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398016" y="33826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398016" y="32371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398016" y="30915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398016" y="29460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398016" y="28004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398016" y="26549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398016" y="25093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398016" y="23637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398016" y="2218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398016" y="20726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19500000">
            <a:off x="1645377" y="1597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9480000">
            <a:off x="1783831" y="153005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18600000">
            <a:off x="1534911" y="170644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17880000">
            <a:off x="1448487" y="18389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065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6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46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687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227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768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4309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849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3901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307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4712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0118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55236" y="1481328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0929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6334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1740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7145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255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795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336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876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417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957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498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038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579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5120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660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444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84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525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5736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432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7" name="Rectangle 146"/>
          <p:cNvSpPr/>
          <p:nvPr/>
        </p:nvSpPr>
        <p:spPr>
          <a:xfrm rot="20760000">
            <a:off x="1902136" y="15016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46976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0672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960000">
            <a:off x="7220751" y="15082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8" name="Freeform 157"/>
          <p:cNvSpPr/>
          <p:nvPr/>
        </p:nvSpPr>
        <p:spPr bwMode="white">
          <a:xfrm>
            <a:off x="4531360" y="1663348"/>
            <a:ext cx="307848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62" name="6-Point Star 161"/>
          <p:cNvSpPr/>
          <p:nvPr/>
        </p:nvSpPr>
        <p:spPr>
          <a:xfrm>
            <a:off x="4429096" y="509670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5647971" y="1466616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3439668" y="1662867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 bwMode="white">
          <a:xfrm>
            <a:off x="1351279" y="1468204"/>
            <a:ext cx="3224097" cy="3926756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506976" y="136798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0" name="6-Point Star 169"/>
          <p:cNvSpPr/>
          <p:nvPr/>
        </p:nvSpPr>
        <p:spPr>
          <a:xfrm>
            <a:off x="4429096" y="528974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35686" y="1719593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oriC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510744" y="157442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32010" y="4721999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terC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>
          <a:xfrm>
            <a:off x="228600" y="-228600"/>
            <a:ext cx="8650669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Take a Walk Along the Genome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2701817"/>
            <a:ext cx="112181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high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 low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022187" y="2667000"/>
            <a:ext cx="112181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 low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 high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0" name="Freeform 159"/>
          <p:cNvSpPr/>
          <p:nvPr/>
        </p:nvSpPr>
        <p:spPr bwMode="white">
          <a:xfrm>
            <a:off x="1143000" y="1155467"/>
            <a:ext cx="3483356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0000FF">
              <a:alpha val="0"/>
            </a:srgbClr>
          </a:solidFill>
          <a:ln w="73025">
            <a:solidFill>
              <a:srgbClr val="0000FF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874326"/>
            <a:ext cx="4191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high/G low </a:t>
            </a:r>
            <a:r>
              <a:rPr lang="en-US" b="1" dirty="0" smtClean="0"/>
              <a:t>→ #G - #C is </a:t>
            </a:r>
            <a:r>
              <a:rPr lang="en-US" b="1" dirty="0" smtClean="0">
                <a:solidFill>
                  <a:srgbClr val="0000FF"/>
                </a:solidFill>
              </a:rPr>
              <a:t>DECREASING</a:t>
            </a:r>
            <a:r>
              <a:rPr lang="en-US" b="1" dirty="0" smtClean="0"/>
              <a:t> as we walk along the </a:t>
            </a:r>
            <a:r>
              <a:rPr lang="en-US" b="1" dirty="0" smtClean="0">
                <a:solidFill>
                  <a:srgbClr val="0000FF"/>
                </a:solidFill>
              </a:rPr>
              <a:t>REVERSE</a:t>
            </a:r>
            <a:r>
              <a:rPr lang="en-US" b="1" dirty="0" smtClean="0"/>
              <a:t> half-strand </a:t>
            </a:r>
            <a:endParaRPr lang="en-US" b="1" dirty="0"/>
          </a:p>
        </p:txBody>
      </p:sp>
      <p:sp>
        <p:nvSpPr>
          <p:cNvPr id="163" name="Freeform 162"/>
          <p:cNvSpPr/>
          <p:nvPr/>
        </p:nvSpPr>
        <p:spPr bwMode="white">
          <a:xfrm flipH="1">
            <a:off x="4571070" y="1174677"/>
            <a:ext cx="3387172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7030A0">
              <a:alpha val="0"/>
            </a:srgbClr>
          </a:solidFill>
          <a:ln w="28575">
            <a:solidFill>
              <a:srgbClr val="0000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69074" y="5867400"/>
            <a:ext cx="438090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 smtClean="0">
                <a:solidFill>
                  <a:srgbClr val="FF0000"/>
                </a:solidFill>
              </a:rPr>
              <a:t>low/G high </a:t>
            </a:r>
            <a:r>
              <a:rPr lang="en-US" dirty="0" smtClean="0"/>
              <a:t>→</a:t>
            </a:r>
            <a:r>
              <a:rPr lang="en-US" dirty="0"/>
              <a:t> </a:t>
            </a:r>
            <a:r>
              <a:rPr lang="en-US" dirty="0" smtClean="0"/>
              <a:t>#G - #C is </a:t>
            </a:r>
            <a:r>
              <a:rPr lang="en-US" dirty="0" smtClean="0">
                <a:solidFill>
                  <a:srgbClr val="0000FF"/>
                </a:solidFill>
              </a:rPr>
              <a:t>INCREASING  </a:t>
            </a:r>
          </a:p>
          <a:p>
            <a:r>
              <a:rPr lang="en-US" dirty="0" smtClean="0"/>
              <a:t>as we walk  along the </a:t>
            </a:r>
            <a:r>
              <a:rPr lang="en-US" dirty="0" smtClean="0">
                <a:solidFill>
                  <a:srgbClr val="0000FF"/>
                </a:solidFill>
              </a:rPr>
              <a:t>FORWARD</a:t>
            </a:r>
            <a:r>
              <a:rPr lang="en-US" dirty="0" smtClean="0"/>
              <a:t> half-strand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85800"/>
            <a:ext cx="310235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#G - #C</a:t>
            </a:r>
            <a:r>
              <a:rPr lang="en-US" sz="2400" b="1" dirty="0" smtClean="0"/>
              <a:t> is </a:t>
            </a:r>
            <a:r>
              <a:rPr lang="en-US" sz="2400" b="1" dirty="0" smtClean="0">
                <a:solidFill>
                  <a:srgbClr val="0000FF"/>
                </a:solidFill>
              </a:rPr>
              <a:t>DECREASING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76800" y="685800"/>
            <a:ext cx="3048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#G - #C </a:t>
            </a:r>
            <a:r>
              <a:rPr lang="en-US" sz="2400" dirty="0" smtClean="0">
                <a:solidFill>
                  <a:srgbClr val="000000"/>
                </a:solidFill>
              </a:rPr>
              <a:t>is </a:t>
            </a:r>
            <a:r>
              <a:rPr lang="en-US" sz="2400" dirty="0" smtClean="0">
                <a:solidFill>
                  <a:srgbClr val="0000FF"/>
                </a:solidFill>
              </a:rPr>
              <a:t>INCREASING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00200" y="2895600"/>
            <a:ext cx="5867399" cy="1415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walk along the genome and see that </a:t>
            </a:r>
            <a:r>
              <a:rPr lang="en-US" sz="2000" dirty="0"/>
              <a:t> </a:t>
            </a:r>
            <a:r>
              <a:rPr lang="en-US" sz="2000" dirty="0" smtClean="0"/>
              <a:t>#G - #C have been </a:t>
            </a:r>
            <a:r>
              <a:rPr lang="en-US" sz="2000" dirty="0" smtClean="0">
                <a:solidFill>
                  <a:srgbClr val="FF0000"/>
                </a:solidFill>
              </a:rPr>
              <a:t>decreasing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then suddenly starts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increasing</a:t>
            </a:r>
            <a:r>
              <a:rPr lang="en-US" sz="2000" dirty="0" smtClean="0">
                <a:solidFill>
                  <a:srgbClr val="7030A0"/>
                </a:solidFill>
              </a:rPr>
              <a:t>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800" b="1" dirty="0" smtClean="0"/>
              <a:t>   WHERE ARE YOU IN THE  GENOME?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39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6" grpId="0"/>
      <p:bldP spid="160" grpId="0" animBg="1"/>
      <p:bldP spid="163" grpId="0" animBg="1"/>
      <p:bldP spid="7" grpId="0"/>
      <p:bldP spid="159" grpId="0"/>
      <p:bldP spid="1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>
          <a:xfrm>
            <a:off x="1351280" y="1473200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1524000" y="1666240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608191" y="108712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44191" y="165784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3’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608191" y="165608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342511" y="110386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</a:t>
            </a:r>
            <a:r>
              <a:rPr lang="en-US" dirty="0" smtClean="0">
                <a:latin typeface="Palatino"/>
                <a:cs typeface="Palatino"/>
              </a:rPr>
              <a:t>’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632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001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371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740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110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480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49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9219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588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958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328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697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67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1436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806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176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968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4337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70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076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446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816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85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6555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1924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294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664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033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38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 rot="1020000">
            <a:off x="1857686" y="51777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 rot="2580000">
            <a:off x="1604027" y="50505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1740000">
            <a:off x="1715787" y="51283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2880000">
            <a:off x="1512587" y="49489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3720000">
            <a:off x="1441467" y="481685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2480" y="5201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9617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49872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3568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57264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0960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6465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/>
          <p:nvPr/>
        </p:nvSpPr>
        <p:spPr>
          <a:xfrm rot="8700000">
            <a:off x="7433334" y="506502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 rot="20280000">
            <a:off x="7294880" y="515112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 rot="7800000">
            <a:off x="7543800" y="49564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 rot="7080000">
            <a:off x="7630224" y="482390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7654544" y="468584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7654544" y="45402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7654544" y="43947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7654544" y="42491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7654544" y="41036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54544" y="3958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54544" y="38125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54544" y="36669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54544" y="35213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54544" y="3375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54544" y="32302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54544" y="308473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54544" y="29391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54544" y="27936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54544" y="26480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54544" y="2502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54544" y="23569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54544" y="22114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54544" y="20658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>
            <a:spLocks/>
          </p:cNvSpPr>
          <p:nvPr/>
        </p:nvSpPr>
        <p:spPr>
          <a:xfrm rot="3720000">
            <a:off x="7595181" y="17827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 rot="2880000">
            <a:off x="7493317" y="164017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>
            <a:spLocks/>
          </p:cNvSpPr>
          <p:nvPr/>
        </p:nvSpPr>
        <p:spPr>
          <a:xfrm rot="1740000">
            <a:off x="7362104" y="154947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>
          <a:xfrm rot="4560000">
            <a:off x="7625660" y="19333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4620000">
            <a:off x="1403040" y="4692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1398016" y="45471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1398016" y="44015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/>
          <p:nvPr/>
        </p:nvSpPr>
        <p:spPr>
          <a:xfrm rot="5400000">
            <a:off x="1398016" y="42560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1398016" y="4110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398016" y="39649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398016" y="38193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398016" y="36737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398016" y="3528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398016" y="33826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398016" y="32371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398016" y="30915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398016" y="29460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398016" y="28004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398016" y="26549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398016" y="25093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398016" y="23637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398016" y="2218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398016" y="20726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19500000">
            <a:off x="1645377" y="1597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9480000">
            <a:off x="1783831" y="153005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18600000">
            <a:off x="1534911" y="170644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17880000">
            <a:off x="1448487" y="18389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065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6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46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687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227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768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4309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849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3901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307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4712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0118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55236" y="1481328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0929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6334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1740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7145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255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795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336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876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417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957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498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038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579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5120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660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444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84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525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5736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432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7" name="Rectangle 146"/>
          <p:cNvSpPr/>
          <p:nvPr/>
        </p:nvSpPr>
        <p:spPr>
          <a:xfrm rot="20760000">
            <a:off x="1902136" y="15016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46976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0672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960000">
            <a:off x="7220751" y="15082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8" name="Freeform 157"/>
          <p:cNvSpPr/>
          <p:nvPr/>
        </p:nvSpPr>
        <p:spPr bwMode="white">
          <a:xfrm>
            <a:off x="4531360" y="1663348"/>
            <a:ext cx="307848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62" name="6-Point Star 161"/>
          <p:cNvSpPr/>
          <p:nvPr/>
        </p:nvSpPr>
        <p:spPr>
          <a:xfrm>
            <a:off x="4429096" y="509670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5647971" y="1466616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3439668" y="1662867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 bwMode="white">
          <a:xfrm>
            <a:off x="1351279" y="1468204"/>
            <a:ext cx="3224097" cy="3926756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506976" y="136798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0" name="6-Point Star 169"/>
          <p:cNvSpPr/>
          <p:nvPr/>
        </p:nvSpPr>
        <p:spPr>
          <a:xfrm>
            <a:off x="4429096" y="528974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35686" y="1719593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oriC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510744" y="157442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32010" y="4721999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terC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>
          <a:xfrm>
            <a:off x="228600" y="-228600"/>
            <a:ext cx="8650669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Take a Walk Along the Genome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2701817"/>
            <a:ext cx="112181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high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 low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022187" y="2667000"/>
            <a:ext cx="112181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 low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 high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0" name="Freeform 159"/>
          <p:cNvSpPr/>
          <p:nvPr/>
        </p:nvSpPr>
        <p:spPr bwMode="white">
          <a:xfrm>
            <a:off x="1143000" y="1155467"/>
            <a:ext cx="3483356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874326"/>
            <a:ext cx="4191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high/G low </a:t>
            </a:r>
            <a:r>
              <a:rPr lang="en-US" b="1" dirty="0" smtClean="0"/>
              <a:t>→ #G - #C is </a:t>
            </a:r>
            <a:r>
              <a:rPr lang="en-US" b="1" dirty="0" smtClean="0">
                <a:solidFill>
                  <a:srgbClr val="FF0000"/>
                </a:solidFill>
              </a:rPr>
              <a:t>decreasing </a:t>
            </a:r>
            <a:r>
              <a:rPr lang="en-US" b="1" dirty="0" smtClean="0"/>
              <a:t>as we walk along the </a:t>
            </a:r>
            <a:r>
              <a:rPr lang="en-US" b="1" dirty="0" smtClean="0">
                <a:solidFill>
                  <a:srgbClr val="FF0000"/>
                </a:solidFill>
              </a:rPr>
              <a:t>reverse</a:t>
            </a:r>
            <a:r>
              <a:rPr lang="en-US" b="1" dirty="0" smtClean="0"/>
              <a:t> half-strand </a:t>
            </a:r>
            <a:endParaRPr lang="en-US" b="1" dirty="0"/>
          </a:p>
        </p:txBody>
      </p:sp>
      <p:sp>
        <p:nvSpPr>
          <p:cNvPr id="163" name="Freeform 162"/>
          <p:cNvSpPr/>
          <p:nvPr/>
        </p:nvSpPr>
        <p:spPr bwMode="white">
          <a:xfrm flipH="1">
            <a:off x="4571070" y="1174677"/>
            <a:ext cx="3387172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7030A0">
              <a:alpha val="0"/>
            </a:srgbClr>
          </a:solidFill>
          <a:ln w="28575">
            <a:solidFill>
              <a:srgbClr val="7030A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017008" y="5888887"/>
            <a:ext cx="417092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C </a:t>
            </a:r>
            <a:r>
              <a:rPr lang="en-US" dirty="0" smtClean="0">
                <a:solidFill>
                  <a:srgbClr val="660066"/>
                </a:solidFill>
              </a:rPr>
              <a:t>low/G high </a:t>
            </a:r>
            <a:r>
              <a:rPr lang="en-US" dirty="0" smtClean="0"/>
              <a:t>→</a:t>
            </a:r>
            <a:r>
              <a:rPr lang="en-US" dirty="0"/>
              <a:t> </a:t>
            </a:r>
            <a:r>
              <a:rPr lang="en-US" dirty="0" smtClean="0"/>
              <a:t>#G - #C is </a:t>
            </a:r>
            <a:r>
              <a:rPr lang="en-US" dirty="0" smtClean="0">
                <a:solidFill>
                  <a:srgbClr val="7030A0"/>
                </a:solidFill>
              </a:rPr>
              <a:t>increasing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 we walk  along the </a:t>
            </a:r>
            <a:r>
              <a:rPr lang="en-US" dirty="0" smtClean="0">
                <a:solidFill>
                  <a:srgbClr val="660066"/>
                </a:solidFill>
              </a:rPr>
              <a:t>forward</a:t>
            </a:r>
            <a:r>
              <a:rPr lang="en-US" dirty="0" smtClean="0"/>
              <a:t> half-strand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85800"/>
            <a:ext cx="310235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#G - #C is </a:t>
            </a:r>
            <a:r>
              <a:rPr lang="en-US" sz="2400" b="1" dirty="0" smtClean="0">
                <a:solidFill>
                  <a:srgbClr val="FF0000"/>
                </a:solidFill>
              </a:rPr>
              <a:t>decreasing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76800" y="685800"/>
            <a:ext cx="2895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#G - #C is </a:t>
            </a:r>
            <a:r>
              <a:rPr lang="en-US" sz="2400" dirty="0" smtClean="0">
                <a:solidFill>
                  <a:srgbClr val="7030A0"/>
                </a:solidFill>
              </a:rPr>
              <a:t>increasing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00200" y="2895600"/>
            <a:ext cx="5867399" cy="1415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walk along the genome and see that </a:t>
            </a:r>
            <a:r>
              <a:rPr lang="en-US" sz="2000" dirty="0"/>
              <a:t> </a:t>
            </a:r>
            <a:r>
              <a:rPr lang="en-US" sz="2000" dirty="0" smtClean="0"/>
              <a:t>#G - #C have been </a:t>
            </a:r>
            <a:r>
              <a:rPr lang="en-US" sz="2000" dirty="0" smtClean="0">
                <a:solidFill>
                  <a:srgbClr val="FF0000"/>
                </a:solidFill>
              </a:rPr>
              <a:t>decreasing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then suddenly starts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increasing</a:t>
            </a:r>
            <a:r>
              <a:rPr lang="en-US" sz="2000" dirty="0" smtClean="0">
                <a:solidFill>
                  <a:srgbClr val="7030A0"/>
                </a:solidFill>
              </a:rPr>
              <a:t>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800" b="1" dirty="0" smtClean="0"/>
              <a:t>   WHERE ARE YOU IN THE  GENOME?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1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6" grpId="0"/>
      <p:bldP spid="160" grpId="0" animBg="1"/>
      <p:bldP spid="163" grpId="0" animBg="1"/>
      <p:bldP spid="7" grpId="0"/>
      <p:bldP spid="159" grpId="0"/>
      <p:bldP spid="1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Some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Hidden Messages are More Surprising than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Others 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From </a:t>
            </a:r>
            <a:r>
              <a:rPr lang="en-US" sz="2200" b="1" dirty="0"/>
              <a:t>a Biological Insight toward an Algorithm for Finding Replication Origin </a:t>
            </a:r>
            <a:endParaRPr lang="en-US" sz="2200" b="1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Why would a computer scientist care about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assymetry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of replication? 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Skew </a:t>
            </a:r>
            <a:r>
              <a:rPr lang="en-US" sz="2200" b="1" dirty="0" smtClean="0">
                <a:solidFill>
                  <a:srgbClr val="0000FF"/>
                </a:solidFill>
              </a:rPr>
              <a:t>Diagrams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Autofit/>
          </a:bodyPr>
          <a:lstStyle/>
          <a:p>
            <a:r>
              <a:rPr lang="en-US" sz="4000" dirty="0" smtClean="0"/>
              <a:t>Skew Diagram 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1600200"/>
            <a:ext cx="7467600" cy="1200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 smtClean="0"/>
              <a:t>Skew(k)</a:t>
            </a:r>
            <a:r>
              <a:rPr lang="en-US" sz="2400" dirty="0"/>
              <a:t>:</a:t>
            </a:r>
            <a:r>
              <a:rPr lang="en-US" sz="2400" i="1" dirty="0" smtClean="0"/>
              <a:t> </a:t>
            </a:r>
            <a:r>
              <a:rPr lang="en-US" sz="2400" dirty="0" smtClean="0"/>
              <a:t>#</a:t>
            </a:r>
            <a:r>
              <a:rPr lang="en-US" sz="2400" dirty="0" smtClean="0">
                <a:solidFill>
                  <a:srgbClr val="008000"/>
                </a:solidFill>
              </a:rPr>
              <a:t>G</a:t>
            </a:r>
            <a:r>
              <a:rPr lang="en-US" sz="2400" dirty="0" smtClean="0"/>
              <a:t> - #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 for the </a:t>
            </a:r>
            <a:r>
              <a:rPr lang="en-US" sz="2400" dirty="0" smtClean="0">
                <a:solidFill>
                  <a:srgbClr val="0000FF"/>
                </a:solidFill>
              </a:rPr>
              <a:t>first </a:t>
            </a:r>
            <a:r>
              <a:rPr lang="en-US" sz="2400" i="1" dirty="0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 nucleotides </a:t>
            </a:r>
            <a:r>
              <a:rPr lang="en-US" sz="2400" dirty="0" smtClean="0"/>
              <a:t>of </a:t>
            </a:r>
            <a:r>
              <a:rPr lang="en-US" sz="2400" i="1" dirty="0" smtClean="0"/>
              <a:t>Genome</a:t>
            </a:r>
            <a:r>
              <a:rPr lang="en-US" sz="2400" dirty="0" smtClean="0"/>
              <a:t>.  </a:t>
            </a:r>
          </a:p>
          <a:p>
            <a:endParaRPr lang="en-US" sz="2400" dirty="0"/>
          </a:p>
          <a:p>
            <a:r>
              <a:rPr lang="en-US" sz="2400" b="1" dirty="0" smtClean="0"/>
              <a:t>Skew diagram</a:t>
            </a:r>
            <a:r>
              <a:rPr lang="en-US" sz="2400" dirty="0" smtClean="0"/>
              <a:t>: Plot </a:t>
            </a:r>
            <a:r>
              <a:rPr lang="en-US" sz="2400" i="1" dirty="0" smtClean="0"/>
              <a:t>Skew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against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1876" y="5707559"/>
            <a:ext cx="833212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GGG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GG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CC</a:t>
            </a:r>
            <a:r>
              <a:rPr kumimoji="0" lang="en-US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ATA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</a:t>
            </a:r>
            <a:r>
              <a:rPr kumimoji="0" lang="en-US" sz="4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3" name="Picture 2" descr="newpic-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28" r="20628"/>
          <a:stretch/>
        </p:blipFill>
        <p:spPr>
          <a:xfrm>
            <a:off x="-3200399" y="3733800"/>
            <a:ext cx="12039600" cy="1978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Origin of Replication</a:t>
            </a:r>
            <a:endParaRPr lang="en-US" dirty="0"/>
          </a:p>
        </p:txBody>
      </p:sp>
      <p:sp>
        <p:nvSpPr>
          <p:cNvPr id="18438" name="AutoShape 6" descr="https://mail-attachment.googleusercontent.com/attachment/u/0/?ui=2&amp;ik=4d0a22ef80&amp;view=att&amp;th=13ee8b5447663766&amp;attid=0.1&amp;disp=inline&amp;realattid=f_hh8e9lby0&amp;safe=1&amp;zw&amp;saduie=AG9B_P-TvCVsMB4LpTbVm4rhiFFs&amp;sadet=1369703834734&amp;sads=_wCeiRgpEsR0RDj181DYGRMFxg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48200"/>
            <a:ext cx="304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 descr="http://1.bp.blogspot.com/_O1zdTfJu-yc/TQEBRqxdI9I/AAAAAAAAAAQ/Zmxgajt0fOs/s1600/biologi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25187"/>
            <a:ext cx="3250974" cy="2432813"/>
          </a:xfrm>
          <a:prstGeom prst="rect">
            <a:avLst/>
          </a:prstGeom>
          <a:noFill/>
        </p:spPr>
      </p:pic>
      <p:sp>
        <p:nvSpPr>
          <p:cNvPr id="9" name="Cloud Callout 8"/>
          <p:cNvSpPr/>
          <p:nvPr/>
        </p:nvSpPr>
        <p:spPr>
          <a:xfrm>
            <a:off x="1" y="3657600"/>
            <a:ext cx="5943600" cy="849284"/>
          </a:xfrm>
          <a:prstGeom prst="cloudCallout">
            <a:avLst>
              <a:gd name="adj1" fmla="val -29890"/>
              <a:gd name="adj2" fmla="val 153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 – let’s cut out this DNA fragment. Can the genome replicate without it?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168566" y="3505200"/>
            <a:ext cx="2971800" cy="11430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This is not a computational problem!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663005"/>
            <a:ext cx="82296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Finding </a:t>
            </a:r>
            <a:r>
              <a:rPr lang="en-US" sz="2800" b="1" i="1" dirty="0" err="1" smtClean="0"/>
              <a:t>oriC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Problem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/>
              <a:t>Finding </a:t>
            </a:r>
            <a:r>
              <a:rPr lang="en-US" sz="2800" i="1" dirty="0" err="1" smtClean="0"/>
              <a:t>oriC</a:t>
            </a:r>
            <a:r>
              <a:rPr lang="en-US" sz="2800" dirty="0" smtClean="0"/>
              <a:t> in a genome.</a:t>
            </a:r>
            <a:r>
              <a:rPr lang="en-US" sz="2800" dirty="0"/>
              <a:t> 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Input. </a:t>
            </a:r>
            <a:r>
              <a:rPr lang="en-US" sz="2800" dirty="0"/>
              <a:t>A </a:t>
            </a:r>
            <a:r>
              <a:rPr lang="en-US" sz="2800" dirty="0" smtClean="0"/>
              <a:t>genome.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Output. </a:t>
            </a:r>
            <a:r>
              <a:rPr lang="en-US" sz="2800" dirty="0" smtClean="0"/>
              <a:t>The location of </a:t>
            </a:r>
            <a:r>
              <a:rPr lang="en-US" sz="2800" i="1" dirty="0" err="1" smtClean="0"/>
              <a:t>oriC</a:t>
            </a:r>
            <a:r>
              <a:rPr lang="en-US" sz="2800" dirty="0" smtClean="0"/>
              <a:t> in the genome.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Skew Diagram of </a:t>
            </a:r>
            <a:r>
              <a:rPr lang="en-US" sz="4000" i="1" dirty="0" smtClean="0"/>
              <a:t>E. Coli</a:t>
            </a:r>
            <a:r>
              <a:rPr lang="en-US" sz="4000" dirty="0" smtClean="0"/>
              <a:t>: </a:t>
            </a:r>
            <a:br>
              <a:rPr lang="en-US" sz="4000" dirty="0" smtClean="0"/>
            </a:br>
            <a:r>
              <a:rPr lang="en-US" sz="4000" dirty="0" smtClean="0"/>
              <a:t>Where is the Origin of Replication? </a:t>
            </a:r>
            <a:endParaRPr lang="en-US" sz="4000" dirty="0"/>
          </a:p>
        </p:txBody>
      </p:sp>
      <p:pic>
        <p:nvPicPr>
          <p:cNvPr id="6" name="Picture 5" descr="https://lh4.googleusercontent.com/oSHlLbjaMkBSCU3-qQwSH8yuj27tHhKRkE0V17sNifpFEhMWKas9YmvXP-JpBQkXp3m1jhy6HRODvgAsM0UDy2jDLKI6AZF7ogXzCIrvWWivcLngV34xJDEe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200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293244" y="3962400"/>
            <a:ext cx="76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</a:rPr>
              <a:t>o</a:t>
            </a:r>
            <a:r>
              <a:rPr lang="en-US" sz="2400" b="1" i="1" dirty="0" err="1" smtClean="0">
                <a:solidFill>
                  <a:srgbClr val="FF0000"/>
                </a:solidFill>
              </a:rPr>
              <a:t>riC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40200" y="4407932"/>
            <a:ext cx="0" cy="7736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5943600"/>
            <a:ext cx="883920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  <a:r>
              <a:rPr lang="en-US" sz="2100" dirty="0" smtClean="0"/>
              <a:t>ou walk along the genome and see that #G - #C have been </a:t>
            </a:r>
            <a:r>
              <a:rPr lang="en-US" sz="2100" dirty="0" smtClean="0">
                <a:solidFill>
                  <a:srgbClr val="FF0000"/>
                </a:solidFill>
              </a:rPr>
              <a:t>decreasing</a:t>
            </a:r>
            <a:r>
              <a:rPr lang="en-US" sz="2100" b="1" dirty="0" smtClean="0">
                <a:solidFill>
                  <a:srgbClr val="FF0000"/>
                </a:solidFill>
              </a:rPr>
              <a:t> </a:t>
            </a:r>
            <a:r>
              <a:rPr lang="en-US" sz="2100" dirty="0" smtClean="0"/>
              <a:t>and then suddenly starts</a:t>
            </a:r>
            <a:r>
              <a:rPr lang="en-US" sz="2100" b="1" dirty="0" smtClean="0"/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increasing</a:t>
            </a:r>
            <a:r>
              <a:rPr lang="en-US" sz="2100" dirty="0" smtClean="0">
                <a:solidFill>
                  <a:srgbClr val="7030A0"/>
                </a:solidFill>
              </a:rPr>
              <a:t>:  </a:t>
            </a:r>
            <a:r>
              <a:rPr lang="en-US" sz="2100" b="1" dirty="0" smtClean="0"/>
              <a:t>WHERE ARE YOU IN THE  GENOME?</a:t>
            </a:r>
            <a:endParaRPr lang="en-US" sz="2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  <a:effectLst/>
        </p:spPr>
        <p:txBody>
          <a:bodyPr>
            <a:normAutofit/>
          </a:bodyPr>
          <a:lstStyle/>
          <a:p>
            <a:r>
              <a:rPr lang="en-US" sz="3500" dirty="0" smtClean="0"/>
              <a:t>We Found the Replication Origin in </a:t>
            </a:r>
            <a:r>
              <a:rPr lang="en-US" sz="3500" i="1" dirty="0" smtClean="0"/>
              <a:t>E. Coli </a:t>
            </a:r>
            <a:r>
              <a:rPr lang="en-US" sz="3500" b="1" dirty="0" smtClean="0">
                <a:solidFill>
                  <a:srgbClr val="FF0000"/>
                </a:solidFill>
              </a:rPr>
              <a:t>BUT</a:t>
            </a:r>
            <a:r>
              <a:rPr lang="en-US" sz="3500" b="1" dirty="0" smtClean="0"/>
              <a:t>…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6781800" cy="121920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he minimum of the Skew Diagram points to this region in </a:t>
            </a:r>
            <a:r>
              <a:rPr lang="en-US" sz="2800" i="1" dirty="0" smtClean="0"/>
              <a:t>E. coli</a:t>
            </a:r>
            <a:r>
              <a:rPr lang="en-US" sz="2800" dirty="0" smtClean="0"/>
              <a:t>: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14400" y="5105400"/>
            <a:ext cx="7467600" cy="13849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But there are </a:t>
            </a:r>
            <a:r>
              <a:rPr lang="en-US" sz="2800" b="1" dirty="0" smtClean="0">
                <a:solidFill>
                  <a:srgbClr val="FF0000"/>
                </a:solidFill>
              </a:rPr>
              <a:t>no </a:t>
            </a:r>
            <a:r>
              <a:rPr lang="en-US" sz="2800" dirty="0" smtClean="0">
                <a:solidFill>
                  <a:schemeClr val="tx1"/>
                </a:solidFill>
              </a:rPr>
              <a:t>frequent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9-mers (that appear three or more times) in this region! </a:t>
            </a:r>
            <a:r>
              <a:rPr lang="en-US" sz="2800" dirty="0"/>
              <a:t> </a:t>
            </a:r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SHOULD WE GIVE UP?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286000"/>
            <a:ext cx="7543800" cy="2215991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atgatgatgacgtcaaaaggatccggataaaacatggtgattgcctcgcataacgcggtatgaaaatggattgaagcccgggccgtggattctactcaactttgtcggcttgagaaagacctgggatcctgggtattaaaaagaagatctatttatttagagatctgttctattgtgatctcttattaggatcgcactgccctgtggataacaaggatccggcttttaagatcaacaacctggaaaggatcattaactgtgaatgatcggtgatcctggaccgtataagctgggatcagaatgaggggttatacacaactcaaaaactgaacaacagttgttctttggataactaccggttgatccaagcttcctgacagagttatccacagtagatcgcacgatctgtatacttatttgagtaaattaacccacgatcccagccattcttctgccggatcttccggaatgtcgtgatcaagaatgttgatcttcagt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547949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Some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Hidden Messages are More Surprising than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Others 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From </a:t>
            </a:r>
            <a:r>
              <a:rPr lang="en-US" sz="2200" b="1" dirty="0"/>
              <a:t>a Biological Insight toward an Algorithm for Finding Replication Origin </a:t>
            </a:r>
            <a:endParaRPr lang="en-US" sz="2200" b="1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Why would a computer scientist care about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assymetry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of replication? 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Skew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Diagrams 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Finding Frequent Words with Mismatches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 smtClean="0"/>
              <a:t>Searching for Even More Elusive Hidden Messages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486400"/>
            <a:ext cx="7560509" cy="446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00" i="1" dirty="0" err="1" smtClean="0"/>
              <a:t>oriC</a:t>
            </a:r>
            <a:r>
              <a:rPr lang="en-US" sz="2300" i="1" dirty="0" smtClean="0"/>
              <a:t> </a:t>
            </a:r>
            <a:r>
              <a:rPr lang="en-US" sz="2300" dirty="0" smtClean="0"/>
              <a:t>in </a:t>
            </a:r>
            <a:r>
              <a:rPr lang="en-US" sz="2300" i="1" dirty="0" smtClean="0"/>
              <a:t>Vibrio </a:t>
            </a:r>
            <a:r>
              <a:rPr lang="en-US" sz="2300" i="1" dirty="0" err="1" smtClean="0"/>
              <a:t>cholerae</a:t>
            </a:r>
            <a:r>
              <a:rPr lang="en-US" sz="2300" i="1" dirty="0" smtClean="0"/>
              <a:t> </a:t>
            </a:r>
            <a:r>
              <a:rPr lang="en-US" sz="2300" dirty="0" smtClean="0"/>
              <a:t>has 6 </a:t>
            </a:r>
            <a:r>
              <a:rPr lang="en-US" sz="2300" i="1" dirty="0" err="1" smtClean="0"/>
              <a:t>DnaA</a:t>
            </a:r>
            <a:r>
              <a:rPr lang="en-US" sz="2300" i="1" dirty="0" smtClean="0"/>
              <a:t> </a:t>
            </a:r>
            <a:r>
              <a:rPr lang="en-US" sz="2300" dirty="0" smtClean="0"/>
              <a:t>boxes – </a:t>
            </a:r>
            <a:r>
              <a:rPr lang="en-US" sz="2300" b="1" dirty="0" smtClean="0"/>
              <a:t>can you find more? </a:t>
            </a:r>
            <a:endParaRPr lang="en-US" sz="2300" b="1" dirty="0"/>
          </a:p>
        </p:txBody>
      </p:sp>
      <p:pic>
        <p:nvPicPr>
          <p:cNvPr id="8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462704" cy="1116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6010" y="2794640"/>
            <a:ext cx="7543800" cy="2215991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atgatcaac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gtaagcttctaagc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ctgagtggatgacatcaagataggtcgttgtatctccttcctctcgtactctcatgacca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cggaaag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gtgcttccaattgacatcttcagcgccatattgcgctggccaaggtgacggagcgggatt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acgaaagcatgatcatggctgttgttctgtttatcttgttttgactgagacttgttagga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tagacggtttttcatcactgactagccaaagccttactctgcctgacatcgaccgtaaat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tgataatgaatttacatgcttccgcgacgatttacct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atcttcaattgttaattctcttgcctcgactcatagccatgatgagct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tccttaaccctctattttttacggaaga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1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  <a:effectLst/>
        </p:spPr>
        <p:txBody>
          <a:bodyPr>
            <a:normAutofit/>
          </a:bodyPr>
          <a:lstStyle/>
          <a:p>
            <a:r>
              <a:rPr lang="en-US" dirty="0" smtClean="0"/>
              <a:t>Previously Invisible </a:t>
            </a:r>
            <a:r>
              <a:rPr lang="en-US" i="1" dirty="0" err="1" smtClean="0"/>
              <a:t>DnaA</a:t>
            </a:r>
            <a:r>
              <a:rPr lang="en-US" i="1" dirty="0" smtClean="0"/>
              <a:t> </a:t>
            </a:r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41516" y="1227772"/>
            <a:ext cx="6869084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i="1" dirty="0" err="1" smtClean="0"/>
              <a:t>oriC</a:t>
            </a:r>
            <a:r>
              <a:rPr lang="en-US" sz="2200" i="1" dirty="0" smtClean="0"/>
              <a:t> </a:t>
            </a:r>
            <a:r>
              <a:rPr lang="en-US" sz="2200" dirty="0" smtClean="0"/>
              <a:t>in </a:t>
            </a:r>
            <a:r>
              <a:rPr lang="en-US" sz="2200" i="1" dirty="0" smtClean="0"/>
              <a:t>Vibrio </a:t>
            </a:r>
            <a:r>
              <a:rPr lang="en-US" sz="2200" i="1" dirty="0" err="1" smtClean="0"/>
              <a:t>cholerae</a:t>
            </a:r>
            <a:r>
              <a:rPr lang="en-US" sz="2200" dirty="0" smtClean="0"/>
              <a:t> contains </a:t>
            </a:r>
            <a:r>
              <a:rPr lang="en-US" sz="2200" dirty="0" smtClean="0">
                <a:solidFill>
                  <a:srgbClr val="00B050"/>
                </a:solidFill>
              </a:rPr>
              <a:t>ATGATCAA</a:t>
            </a:r>
            <a:r>
              <a:rPr lang="en-US" sz="2200" dirty="0" smtClean="0">
                <a:solidFill>
                  <a:srgbClr val="FF0000"/>
                </a:solidFill>
              </a:rPr>
              <a:t>C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7030A0"/>
                </a:solidFill>
              </a:rPr>
              <a:t>C</a:t>
            </a:r>
            <a:r>
              <a:rPr lang="en-US" sz="2200" dirty="0" smtClean="0">
                <a:solidFill>
                  <a:srgbClr val="FF0000"/>
                </a:solidFill>
              </a:rPr>
              <a:t>A</a:t>
            </a:r>
            <a:r>
              <a:rPr lang="en-US" sz="2200" dirty="0" smtClean="0">
                <a:solidFill>
                  <a:srgbClr val="7030A0"/>
                </a:solidFill>
              </a:rPr>
              <a:t>TGATCAT</a:t>
            </a:r>
            <a:r>
              <a:rPr lang="en-US" sz="2200" dirty="0" smtClean="0"/>
              <a:t>, which differ from canonical </a:t>
            </a:r>
            <a:r>
              <a:rPr lang="en-US" sz="2200" i="1" dirty="0" err="1" smtClean="0"/>
              <a:t>DnaA</a:t>
            </a:r>
            <a:r>
              <a:rPr lang="en-US" sz="2200" dirty="0" smtClean="0"/>
              <a:t> boxes </a:t>
            </a:r>
            <a:r>
              <a:rPr lang="en-US" sz="2200" dirty="0" smtClean="0">
                <a:solidFill>
                  <a:srgbClr val="00B050"/>
                </a:solidFill>
              </a:rPr>
              <a:t>ATGATCAAG/</a:t>
            </a:r>
            <a:r>
              <a:rPr lang="en-US" sz="2200" dirty="0" smtClean="0">
                <a:solidFill>
                  <a:srgbClr val="7030A0"/>
                </a:solidFill>
              </a:rPr>
              <a:t>CTTGATCAT</a:t>
            </a:r>
            <a:r>
              <a:rPr lang="en-US" sz="2200" dirty="0" smtClean="0"/>
              <a:t> in a single </a:t>
            </a:r>
            <a:r>
              <a:rPr lang="en-US" sz="2200" dirty="0" smtClean="0">
                <a:solidFill>
                  <a:srgbClr val="FF0000"/>
                </a:solidFill>
              </a:rPr>
              <a:t>mutation</a:t>
            </a:r>
            <a:r>
              <a:rPr lang="en-US" sz="2200" b="1" dirty="0" smtClean="0"/>
              <a:t>:</a:t>
            </a:r>
            <a:endParaRPr lang="en-US" sz="2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6010" y="2660809"/>
            <a:ext cx="7774590" cy="2215991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gtaagcttctaagc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ctgagtggatgacatcaagataggtcgttgtatctccttcctctcgtactctcatgacca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cggaaag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gtgcttccaattgacatcttcagcgccatattgcgctggccaaggtgacggagcgggatt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acgaaag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TGATCAT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ggctgttgttctgtttatcttgttttgactgagacttgttagga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tagacggtttttcatcactgactagccaaagccttactctgcctgacatcgaccgtaaat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tgataatgaatttacatgcttccgcgacgatttacct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atcttcaattgttaattctcttgcctcgactcatagccatgatgagct</a:t>
            </a:r>
            <a:r>
              <a:rPr lang="en-US" sz="1600" b="1" dirty="0" err="1" smtClean="0">
                <a:solidFill>
                  <a:srgbClr val="6600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tccttaaccctctattttttacggaaga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 err="1" smtClean="0">
                <a:solidFill>
                  <a:srgbClr val="6600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8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" y="1219200"/>
            <a:ext cx="1462704" cy="1116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5105400"/>
            <a:ext cx="7772400" cy="1676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Frequent Words with Mismatches Problem.</a:t>
            </a:r>
            <a:r>
              <a:rPr lang="en-US" sz="2000" dirty="0" smtClean="0"/>
              <a:t> Find the most frequent </a:t>
            </a:r>
            <a:r>
              <a:rPr lang="en-US" sz="2000" i="1" dirty="0" smtClean="0"/>
              <a:t>k-</a:t>
            </a:r>
            <a:r>
              <a:rPr lang="en-US" sz="2000" dirty="0" err="1" smtClean="0"/>
              <a:t>mers</a:t>
            </a:r>
            <a:r>
              <a:rPr lang="en-US" sz="2000" dirty="0" smtClean="0"/>
              <a:t> with mismatches in a string. </a:t>
            </a:r>
          </a:p>
          <a:p>
            <a:r>
              <a:rPr lang="en-US" sz="2000" b="1" dirty="0" smtClean="0"/>
              <a:t>Input. </a:t>
            </a:r>
            <a:r>
              <a:rPr lang="en-US" sz="2000" dirty="0" smtClean="0"/>
              <a:t>A string </a:t>
            </a:r>
            <a:r>
              <a:rPr lang="en-US" sz="2000" i="1" dirty="0" smtClean="0"/>
              <a:t>Text</a:t>
            </a:r>
            <a:r>
              <a:rPr lang="en-US" sz="2000" dirty="0" smtClean="0"/>
              <a:t>, and integers </a:t>
            </a:r>
            <a:r>
              <a:rPr lang="en-US" sz="2000" i="1" dirty="0" smtClean="0"/>
              <a:t>k</a:t>
            </a:r>
            <a:r>
              <a:rPr lang="en-US" sz="2000" i="1" dirty="0"/>
              <a:t> </a:t>
            </a:r>
            <a:r>
              <a:rPr lang="en-US" sz="2000" dirty="0" smtClean="0"/>
              <a:t>and</a:t>
            </a:r>
            <a:r>
              <a:rPr lang="en-US" sz="2000" i="1" dirty="0" smtClean="0"/>
              <a:t> d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Output.</a:t>
            </a:r>
            <a:r>
              <a:rPr lang="en-US" sz="2000" dirty="0" smtClean="0"/>
              <a:t> All most frequent</a:t>
            </a:r>
            <a:r>
              <a:rPr lang="en-US" sz="2000" i="1" dirty="0" smtClean="0"/>
              <a:t> k-</a:t>
            </a:r>
            <a:r>
              <a:rPr lang="en-US" sz="2000" dirty="0" err="1" smtClean="0"/>
              <a:t>mers</a:t>
            </a:r>
            <a:r>
              <a:rPr lang="en-US" sz="2000" dirty="0" smtClean="0"/>
              <a:t> with up to</a:t>
            </a:r>
            <a:r>
              <a:rPr lang="en-US" sz="2000" i="1" dirty="0" smtClean="0"/>
              <a:t> d </a:t>
            </a:r>
            <a:r>
              <a:rPr lang="en-US" sz="2000" dirty="0" smtClean="0"/>
              <a:t>mismatches in </a:t>
            </a:r>
            <a:r>
              <a:rPr lang="en-US" sz="2000" i="1" dirty="0" smtClean="0"/>
              <a:t>Text. </a:t>
            </a:r>
            <a:r>
              <a:rPr lang="en-US" sz="20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 smtClean="0"/>
              <a:t>Finally,</a:t>
            </a:r>
            <a:r>
              <a:rPr lang="en-US" i="1" dirty="0" smtClean="0"/>
              <a:t> </a:t>
            </a:r>
            <a:r>
              <a:rPr lang="en-US" i="1" dirty="0" err="1" smtClean="0"/>
              <a:t>DnaA</a:t>
            </a:r>
            <a:r>
              <a:rPr lang="en-US" dirty="0" smtClean="0"/>
              <a:t> Boxes in </a:t>
            </a:r>
            <a:r>
              <a:rPr lang="en-US" i="1" dirty="0" smtClean="0"/>
              <a:t>E. Coli!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924800" cy="1981199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aatgatgatgacgtcaaaaggatccggataaaacatggtgattgcctcgcataacgcggtatgaaaatggattgaagcccgggccgtggattctactcaactttgtcggcttgagaaagacctgggatcctgggtattaaaaagaagatctatttatttagagatctgttctattgtgatctcttattaggatcgcactgccc</a:t>
            </a:r>
            <a:r>
              <a:rPr lang="en-US" sz="1800" b="1" dirty="0" smtClean="0">
                <a:solidFill>
                  <a:srgbClr val="7030A0"/>
                </a:solidFill>
                <a:latin typeface="Courier"/>
                <a:cs typeface="Courier"/>
              </a:rPr>
              <a:t>TGTGGATAA</a:t>
            </a:r>
            <a:r>
              <a:rPr lang="en-US" sz="1800" dirty="0" smtClean="0">
                <a:latin typeface="Courier"/>
                <a:cs typeface="Courier"/>
              </a:rPr>
              <a:t>caaggatccggcttttaagatcaacaacctggaaaggatcattaactgtgaatgatcggtgatcctggaccgtataagctgggatcagaatgagggg</a:t>
            </a:r>
            <a:r>
              <a:rPr lang="en-US" sz="1800" b="1" dirty="0" smtClean="0">
                <a:solidFill>
                  <a:srgbClr val="00B050"/>
                </a:solidFill>
                <a:latin typeface="Courier"/>
                <a:cs typeface="Courier"/>
              </a:rPr>
              <a:t>TTAT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800" b="1" dirty="0" smtClean="0">
                <a:solidFill>
                  <a:srgbClr val="00B050"/>
                </a:solidFill>
                <a:latin typeface="Courier"/>
                <a:cs typeface="Courier"/>
              </a:rPr>
              <a:t>CACA</a:t>
            </a:r>
            <a:r>
              <a:rPr lang="en-US" sz="1800" dirty="0" smtClean="0">
                <a:latin typeface="Courier"/>
                <a:cs typeface="Courier"/>
              </a:rPr>
              <a:t>actcaaaaactgaacaacagttgttc</a:t>
            </a:r>
            <a:r>
              <a:rPr lang="en-US" sz="1800" b="1" dirty="0" smtClean="0">
                <a:solidFill>
                  <a:srgbClr val="7030A0"/>
                </a:solidFill>
                <a:latin typeface="Courier"/>
                <a:cs typeface="Courier"/>
              </a:rPr>
              <a:t>T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800" b="1" dirty="0" smtClean="0">
                <a:solidFill>
                  <a:srgbClr val="7030A0"/>
                </a:solidFill>
                <a:latin typeface="Courier"/>
                <a:cs typeface="Courier"/>
              </a:rPr>
              <a:t>TGGATAAC</a:t>
            </a:r>
            <a:r>
              <a:rPr lang="en-US" sz="1800" dirty="0" smtClean="0">
                <a:latin typeface="Courier"/>
                <a:cs typeface="Courier"/>
              </a:rPr>
              <a:t>taccggttgatccaagcttcctgacagag</a:t>
            </a:r>
            <a:r>
              <a:rPr lang="en-US" sz="1800" b="1" dirty="0" smtClean="0">
                <a:solidFill>
                  <a:srgbClr val="00B050"/>
                </a:solidFill>
                <a:latin typeface="Courier"/>
                <a:cs typeface="Courier"/>
              </a:rPr>
              <a:t>TTATCCACA</a:t>
            </a:r>
            <a:r>
              <a:rPr lang="en-US" sz="1800" dirty="0" smtClean="0">
                <a:latin typeface="Courier"/>
                <a:cs typeface="Courier"/>
              </a:rPr>
              <a:t>gtagatcgcacgatctgtatacttatttgagtaaattaacccacgatcccagccattcttctgccggatcttccggaatgtcgtgatcaagaatgttgatcttcagtg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066800"/>
            <a:ext cx="640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Frequent 9-mers (with 1 Mismatch and Reverse Complements) in putative </a:t>
            </a:r>
            <a:r>
              <a:rPr lang="en-US" sz="2400" i="1" dirty="0" err="1" smtClean="0"/>
              <a:t>oriC</a:t>
            </a:r>
            <a:r>
              <a:rPr lang="en-US" sz="2400" dirty="0" smtClean="0"/>
              <a:t> of </a:t>
            </a:r>
            <a:r>
              <a:rPr lang="en-US" sz="2400" i="1" dirty="0" smtClean="0"/>
              <a:t>E. coli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1547949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7467600" cy="19049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Some bacteria have fewer </a:t>
            </a:r>
            <a:r>
              <a:rPr lang="en-US" i="1" dirty="0" err="1" smtClean="0"/>
              <a:t>DnaA</a:t>
            </a:r>
            <a:r>
              <a:rPr lang="en-US" dirty="0" smtClean="0"/>
              <a:t> boxes.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Terminus of replication is often not located directly opposite to </a:t>
            </a:r>
            <a:r>
              <a:rPr lang="en-US" i="1" dirty="0" err="1" smtClean="0"/>
              <a:t>oriC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The skew diagram is often more complex than in the case of </a:t>
            </a:r>
            <a:r>
              <a:rPr lang="en-US" i="1" dirty="0" smtClean="0"/>
              <a:t>E. coli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https://lh5.googleusercontent.com/LDTLn4qES_QLFKL6YJVE7q06STOG3elR_kcvA_B0gy08EoyCXXnUBtx4r3YkMw-mdyA5BGuwm3nzHhQY2o01nVNKY1-Pvu80ncjX1vkml1Wgh18_pL1uSYhC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0198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86000" y="6488668"/>
            <a:ext cx="439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skew diagram of </a:t>
            </a:r>
            <a:r>
              <a:rPr lang="en-US" i="1" dirty="0" err="1" smtClean="0"/>
              <a:t>Thermotoga</a:t>
            </a:r>
            <a:r>
              <a:rPr lang="en-US" i="1" dirty="0" smtClean="0"/>
              <a:t> </a:t>
            </a:r>
            <a:r>
              <a:rPr lang="en-US" i="1" dirty="0" err="1" smtClean="0"/>
              <a:t>petrophila</a:t>
            </a:r>
            <a:r>
              <a:rPr lang="en-US" i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 smtClean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Some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Hidden Messages are More Surprising than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Others 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From </a:t>
            </a:r>
            <a:r>
              <a:rPr lang="en-US" sz="2200" b="1" dirty="0"/>
              <a:t>a Biological Insight toward an Algorithm for Finding Replication Origin </a:t>
            </a:r>
            <a:endParaRPr lang="en-US" sz="2200" b="1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Why would a computer scientist care about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assymetry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of replication? 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Skew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Diagrams 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Finding Frequent Words with Mismatches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Open Problems: From Massive Open Online Courses (MOOC) to Massive Open Online Research (MOOR) </a:t>
            </a:r>
            <a:endParaRPr 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 smtClean="0"/>
              <a:t>Finding Multiple Origins of Replication in a Bacterial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Biologists long believed that each bacterial chromosome has a single replication origin. </a:t>
            </a:r>
            <a:endParaRPr lang="en-US" sz="2400" i="1" dirty="0"/>
          </a:p>
          <a:p>
            <a:r>
              <a:rPr lang="en-US" sz="2400" dirty="0" smtClean="0"/>
              <a:t>Xia (2012) argued that some bacteria may have multiple replication origins.</a:t>
            </a:r>
            <a:endParaRPr lang="en-US" sz="2400" i="1" dirty="0" smtClean="0"/>
          </a:p>
        </p:txBody>
      </p:sp>
      <p:pic>
        <p:nvPicPr>
          <p:cNvPr id="4" name="Picture 3" descr="https://lh4.googleusercontent.com/c_rUk5aCnDcOf3jVvZhp1aubxam2kZ3fVQWQ0RyYx1pbTwxbjq118eYv56OwbGxIAtDPuVmbKE1a8odJsOcmsmbZ7kVjpIKifnBTS5jLuk6fp5-2lYXcEcZ-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133850" cy="2933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477096"/>
            <a:ext cx="18288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oriC</a:t>
            </a:r>
            <a:r>
              <a:rPr lang="en-US" sz="2000" b="1" dirty="0" smtClean="0">
                <a:solidFill>
                  <a:srgbClr val="FF0000"/>
                </a:solidFill>
              </a:rPr>
              <a:t>?  </a:t>
            </a:r>
            <a:r>
              <a:rPr lang="en-US" sz="2000" b="1" dirty="0" err="1" smtClean="0">
                <a:solidFill>
                  <a:srgbClr val="FF0000"/>
                </a:solidFill>
              </a:rPr>
              <a:t>oriC</a:t>
            </a:r>
            <a:r>
              <a:rPr lang="en-US" sz="2000" b="1" dirty="0" smtClean="0">
                <a:solidFill>
                  <a:srgbClr val="FF0000"/>
                </a:solidFill>
              </a:rPr>
              <a:t>?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3352800"/>
            <a:ext cx="44958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Open Problem: </a:t>
            </a:r>
            <a:r>
              <a:rPr lang="en-US" sz="2400" dirty="0" smtClean="0"/>
              <a:t>Can you confirm or refute </a:t>
            </a:r>
            <a:r>
              <a:rPr lang="en-US" sz="2400" smtClean="0"/>
              <a:t>the Xia </a:t>
            </a:r>
            <a:r>
              <a:rPr lang="en-US" sz="2400" dirty="0" smtClean="0"/>
              <a:t>conjecture that this bacterial genome indeed has multiple replication origins?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6248400"/>
            <a:ext cx="48768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kew diagram of </a:t>
            </a:r>
            <a:r>
              <a:rPr lang="en-US" sz="2000" i="1" dirty="0" err="1" smtClean="0"/>
              <a:t>Wigglesworthia</a:t>
            </a:r>
            <a:r>
              <a:rPr lang="en-US" sz="2000" i="1" dirty="0" smtClean="0"/>
              <a:t> </a:t>
            </a:r>
            <a:r>
              <a:rPr lang="en-US" sz="2000" i="1" dirty="0"/>
              <a:t>glossinidia 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38164" y="48768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48768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http://s1.afisha.net/MediaStorage/00954cd5d35b47efa90c77bc9fee.jpg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76" y="4979064"/>
            <a:ext cx="135526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705600" y="5486400"/>
            <a:ext cx="171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Director</a:t>
            </a:r>
          </a:p>
          <a:p>
            <a:r>
              <a:rPr lang="en-US" b="1" dirty="0" smtClean="0"/>
              <a:t>Mikhail </a:t>
            </a:r>
            <a:r>
              <a:rPr lang="en-US" b="1" dirty="0" err="1" smtClean="0"/>
              <a:t>Gelfand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/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i="1" dirty="0" err="1" smtClean="0"/>
              <a:t>oriC</a:t>
            </a:r>
            <a:r>
              <a:rPr lang="en-US" dirty="0" smtClean="0"/>
              <a:t> in </a:t>
            </a:r>
            <a:r>
              <a:rPr lang="en-US" dirty="0" err="1" smtClean="0"/>
              <a:t>Archaea</a:t>
            </a:r>
            <a:endParaRPr lang="en-US" dirty="0"/>
          </a:p>
        </p:txBody>
      </p:sp>
      <p:pic>
        <p:nvPicPr>
          <p:cNvPr id="4" name="Picture 3" descr="https://lh3.googleusercontent.com/k_HqKeKz8AKnKV7YKgBcaqlbf7DzxPIS3NzoOp0Ur47VqnpH2hmeT9CCZl2QN-zJI8QbcP4uoEk0auaH3yVFn9l1qMz-lQppBT2qCPJprNu7camc_EcvzyK1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486400" cy="33644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486400"/>
            <a:ext cx="8153400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Open Problem: </a:t>
            </a:r>
            <a:r>
              <a:rPr lang="en-US" sz="2400" i="1" dirty="0" smtClean="0"/>
              <a:t>Archaea</a:t>
            </a:r>
            <a:r>
              <a:rPr lang="en-US" sz="2400" dirty="0" smtClean="0"/>
              <a:t> do have multiple origins of replication (3 in </a:t>
            </a:r>
            <a:r>
              <a:rPr lang="en-US" sz="2400" i="1" dirty="0" err="1"/>
              <a:t>Sulfolocus</a:t>
            </a:r>
            <a:r>
              <a:rPr lang="en-US" sz="2400" i="1" dirty="0"/>
              <a:t> </a:t>
            </a:r>
            <a:r>
              <a:rPr lang="en-US" sz="2400" i="1" dirty="0" err="1" smtClean="0"/>
              <a:t>salfataricus</a:t>
            </a:r>
            <a:r>
              <a:rPr lang="en-US" sz="2400" i="1" dirty="0" smtClean="0"/>
              <a:t>) </a:t>
            </a:r>
            <a:r>
              <a:rPr lang="en-US" sz="2400" dirty="0" smtClean="0"/>
              <a:t>but there is no algorithm and software tool yet to predict them reliably – can you develop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28600"/>
            <a:ext cx="1524000" cy="970804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skew diagram for </a:t>
            </a:r>
            <a:r>
              <a:rPr lang="en-US" i="1" dirty="0" err="1"/>
              <a:t>Sulfolocus</a:t>
            </a:r>
            <a:r>
              <a:rPr lang="en-US" i="1" dirty="0"/>
              <a:t> </a:t>
            </a:r>
            <a:r>
              <a:rPr lang="en-US" i="1" dirty="0" err="1" smtClean="0"/>
              <a:t>salfataricus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114800"/>
            <a:ext cx="171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Director</a:t>
            </a:r>
          </a:p>
          <a:p>
            <a:r>
              <a:rPr lang="en-US" b="1" dirty="0" smtClean="0"/>
              <a:t>Mikhail </a:t>
            </a:r>
            <a:r>
              <a:rPr lang="en-US" b="1" dirty="0" err="1" smtClean="0"/>
              <a:t>Gelfand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990600"/>
            <a:ext cx="3124200" cy="2817460"/>
          </a:xfrm>
          <a:prstGeom prst="rect">
            <a:avLst/>
          </a:prstGeom>
        </p:spPr>
      </p:pic>
      <p:pic>
        <p:nvPicPr>
          <p:cNvPr id="8" name="Picture 7" descr="http://s1.afisha.net/MediaStorage/00954cd5d35b47efa90c77bc9fee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1355269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2209800" y="34290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17526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1400" y="27432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2895600"/>
            <a:ext cx="9906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oriC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1219200"/>
            <a:ext cx="9906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oriC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2209800"/>
            <a:ext cx="9906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oriC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Does </a:t>
            </a:r>
            <a:r>
              <a:rPr lang="en-US" dirty="0"/>
              <a:t>the </a:t>
            </a:r>
            <a:r>
              <a:rPr lang="en-US" dirty="0" smtClean="0"/>
              <a:t>Cell Know </a:t>
            </a:r>
            <a:r>
              <a:rPr lang="en-US" dirty="0"/>
              <a:t>to </a:t>
            </a:r>
            <a:r>
              <a:rPr lang="en-US" dirty="0" smtClean="0"/>
              <a:t>Begin Replication </a:t>
            </a:r>
            <a:r>
              <a:rPr lang="en-US" dirty="0"/>
              <a:t>in S</a:t>
            </a:r>
            <a:r>
              <a:rPr lang="en-US" dirty="0" smtClean="0"/>
              <a:t>hort </a:t>
            </a:r>
            <a:r>
              <a:rPr lang="en-US" i="1" dirty="0" err="1" smtClean="0"/>
              <a:t>oriC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Replication origin of </a:t>
            </a:r>
            <a:r>
              <a:rPr lang="en-US" sz="2400" i="1" dirty="0" smtClean="0"/>
              <a:t>Vibrio </a:t>
            </a:r>
            <a:r>
              <a:rPr lang="en-US" sz="2400" i="1" dirty="0" err="1" smtClean="0"/>
              <a:t>cholerae</a:t>
            </a:r>
            <a:r>
              <a:rPr lang="en-US" sz="2400" i="1" dirty="0" smtClean="0"/>
              <a:t> </a:t>
            </a:r>
            <a:r>
              <a:rPr lang="en-US" sz="2400" dirty="0" smtClean="0"/>
              <a:t>(≈500 nucleotides):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5029200"/>
            <a:ext cx="8839200" cy="446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There must be a</a:t>
            </a:r>
            <a:r>
              <a:rPr lang="en-US" sz="2300" dirty="0" smtClean="0"/>
              <a:t> </a:t>
            </a:r>
            <a:r>
              <a:rPr lang="en-US" sz="2300" b="1" dirty="0"/>
              <a:t>hidden message </a:t>
            </a:r>
            <a:r>
              <a:rPr lang="en-US" sz="2300" dirty="0" smtClean="0"/>
              <a:t>telling </a:t>
            </a:r>
            <a:r>
              <a:rPr lang="en-US" sz="2300" dirty="0"/>
              <a:t>the cell to start replication </a:t>
            </a:r>
            <a:r>
              <a:rPr lang="en-US" sz="2300" dirty="0" smtClean="0"/>
              <a:t>here.</a:t>
            </a:r>
            <a:endParaRPr lang="en-US" sz="2300" dirty="0"/>
          </a:p>
        </p:txBody>
      </p:sp>
      <p:pic>
        <p:nvPicPr>
          <p:cNvPr id="2050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" y="12954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543800" cy="23622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atcaatgatcaacgtaagcttctaagcatgatcaaggtgctcacacagtttatccacaac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ctgagtggatgacatcaagataggtcgttgtatctccttcctctcgtactctcatgacca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cggaaagatgatcaagagaggatgatttcttggccatatcgcaatgaatacttgtgactt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gtgcttccaattgacatcttcagcgccatattgcgctggccaaggtgacggagcgggatt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acgaaagcatgatcatggctgttgttctgtttatcttgttttgactgagacttgttagga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tagacggtttttcatcactgactagccaaagccttactctgcctgacatcgaccgtaaat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tgataatgaatttacatgcttccgcgacgatttacctcttgatcatcgatccgattgaag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atcttcaattgttaattctcttgcctcgactcatagccatgatgagctcttgatcatgtt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tccttaaccctctattttttacggaagaatgatcaagctgctgctcttgatcatcgtttc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i="1" dirty="0" err="1" smtClean="0"/>
              <a:t>oriC</a:t>
            </a:r>
            <a:r>
              <a:rPr lang="en-US" i="1" dirty="0" smtClean="0"/>
              <a:t> </a:t>
            </a:r>
            <a:r>
              <a:rPr lang="en-US" dirty="0" smtClean="0"/>
              <a:t>in Yeast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9112"/>
            <a:ext cx="6172200" cy="1600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Open Problem: </a:t>
            </a:r>
            <a:r>
              <a:rPr lang="en-US" sz="2400" dirty="0" smtClean="0"/>
              <a:t>Yeast genomes have hundreds of origins of replication, but there is </a:t>
            </a:r>
            <a:r>
              <a:rPr lang="en-US" sz="2400" dirty="0"/>
              <a:t>no software tool </a:t>
            </a:r>
            <a:r>
              <a:rPr lang="en-US" sz="2400" dirty="0" smtClean="0"/>
              <a:t>to predict </a:t>
            </a:r>
            <a:r>
              <a:rPr lang="en-US" sz="2400" dirty="0"/>
              <a:t>them </a:t>
            </a:r>
            <a:r>
              <a:rPr lang="en-US" sz="2400" dirty="0" smtClean="0"/>
              <a:t>reliably – can you develop such a tool?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17221" cy="1079622"/>
          </a:xfrm>
          <a:prstGeom prst="rect">
            <a:avLst/>
          </a:prstGeom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8229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If you feel that finding </a:t>
            </a:r>
            <a:r>
              <a:rPr lang="en-US" sz="2400" dirty="0" smtClean="0"/>
              <a:t>bacterial replication origins </a:t>
            </a:r>
            <a:r>
              <a:rPr lang="en-US" sz="2400" dirty="0"/>
              <a:t>is </a:t>
            </a:r>
            <a:r>
              <a:rPr lang="en-US" sz="2400" dirty="0" smtClean="0"/>
              <a:t>difficult, wait </a:t>
            </a:r>
            <a:r>
              <a:rPr lang="en-US" sz="2400" dirty="0"/>
              <a:t>until you analyze replication origins in </a:t>
            </a:r>
            <a:r>
              <a:rPr lang="en-US" sz="2400" dirty="0" smtClean="0"/>
              <a:t>yeast </a:t>
            </a:r>
            <a:r>
              <a:rPr lang="en-US" sz="2400" dirty="0"/>
              <a:t>or humans</a:t>
            </a:r>
            <a:r>
              <a:rPr lang="en-US" sz="2400" dirty="0" smtClean="0"/>
              <a:t>.</a:t>
            </a:r>
          </a:p>
        </p:txBody>
      </p:sp>
      <p:pic>
        <p:nvPicPr>
          <p:cNvPr id="7" name="Picture 6" descr="http://www.cs.cornell.edu/%7Ekeich/Uri_0107_04_002_web.jp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78" y="3962400"/>
            <a:ext cx="139742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757344" y="5943600"/>
            <a:ext cx="1700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Project Director</a:t>
            </a:r>
          </a:p>
          <a:p>
            <a:pPr algn="ctr"/>
            <a:r>
              <a:rPr lang="en-US" b="1" dirty="0" smtClean="0"/>
              <a:t>Uri </a:t>
            </a:r>
            <a:r>
              <a:rPr lang="en-US" b="1" dirty="0" err="1" smtClean="0"/>
              <a:t>Keich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991600" cy="1143000"/>
          </a:xfrm>
          <a:effectLst/>
        </p:spPr>
        <p:txBody>
          <a:bodyPr>
            <a:noAutofit/>
          </a:bodyPr>
          <a:lstStyle/>
          <a:p>
            <a:r>
              <a:rPr lang="en-US" sz="3600" dirty="0" smtClean="0"/>
              <a:t>Computing Probabilities of Patterns in a String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7315200" cy="584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Remember the question: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This seemingly simple question proved </a:t>
            </a:r>
            <a:r>
              <a:rPr lang="en-US" sz="2200" dirty="0"/>
              <a:t>to be not so </a:t>
            </a:r>
            <a:r>
              <a:rPr lang="en-US" sz="2200" dirty="0" smtClean="0"/>
              <a:t>simple – the </a:t>
            </a:r>
            <a:r>
              <a:rPr lang="en-US" sz="2200" dirty="0"/>
              <a:t>surprise is that different </a:t>
            </a:r>
            <a:r>
              <a:rPr lang="en-US" sz="2200" i="1" dirty="0"/>
              <a:t>k</a:t>
            </a:r>
            <a:r>
              <a:rPr lang="en-US" sz="2200" dirty="0"/>
              <a:t>-</a:t>
            </a:r>
            <a:r>
              <a:rPr lang="en-US" sz="2200" dirty="0" err="1" smtClean="0"/>
              <a:t>mers</a:t>
            </a:r>
            <a:r>
              <a:rPr lang="en-US" sz="2200" dirty="0" smtClean="0"/>
              <a:t> </a:t>
            </a:r>
            <a:r>
              <a:rPr lang="en-US" sz="2200" dirty="0"/>
              <a:t>may have different probabilities </a:t>
            </a:r>
            <a:r>
              <a:rPr lang="en-US" sz="2200" dirty="0" smtClean="0"/>
              <a:t>of appearing </a:t>
            </a:r>
            <a:r>
              <a:rPr lang="en-US" sz="2200" dirty="0"/>
              <a:t>in a random string. </a:t>
            </a:r>
            <a:r>
              <a:rPr lang="en-US" sz="2200" dirty="0" smtClean="0"/>
              <a:t>For </a:t>
            </a:r>
            <a:r>
              <a:rPr lang="en-US" sz="2200" dirty="0"/>
              <a:t>example, the probability </a:t>
            </a:r>
            <a:r>
              <a:rPr lang="en-US" sz="2200" dirty="0" smtClean="0"/>
              <a:t>that </a:t>
            </a:r>
            <a:r>
              <a:rPr lang="en-US" sz="2200" b="1" dirty="0" smtClean="0"/>
              <a:t>“</a:t>
            </a:r>
            <a:r>
              <a:rPr lang="en-US" sz="2200" b="1" dirty="0" smtClean="0">
                <a:solidFill>
                  <a:srgbClr val="0000FF"/>
                </a:solidFill>
              </a:rPr>
              <a:t>01</a:t>
            </a:r>
            <a:r>
              <a:rPr lang="en-US" sz="2200" b="1" dirty="0" smtClean="0">
                <a:solidFill>
                  <a:srgbClr val="000000"/>
                </a:solidFill>
              </a:rPr>
              <a:t>”</a:t>
            </a:r>
            <a:r>
              <a:rPr lang="en-US" sz="2200" b="1" dirty="0" smtClean="0"/>
              <a:t> (“</a:t>
            </a:r>
            <a:r>
              <a:rPr lang="en-US" sz="2200" b="1" dirty="0" smtClean="0">
                <a:solidFill>
                  <a:srgbClr val="008000"/>
                </a:solidFill>
              </a:rPr>
              <a:t>11</a:t>
            </a:r>
            <a:r>
              <a:rPr lang="en-US" sz="2200" b="1" dirty="0" smtClean="0"/>
              <a:t>” ) </a:t>
            </a:r>
            <a:r>
              <a:rPr lang="en-US" sz="2200" dirty="0" smtClean="0"/>
              <a:t>appears in </a:t>
            </a:r>
            <a:r>
              <a:rPr lang="en-US" sz="2200" dirty="0"/>
              <a:t>a random binary string of length 4 is </a:t>
            </a:r>
            <a:r>
              <a:rPr lang="en-US" sz="2200" b="1" dirty="0">
                <a:solidFill>
                  <a:srgbClr val="0000FF"/>
                </a:solidFill>
              </a:rPr>
              <a:t>11/</a:t>
            </a:r>
            <a:r>
              <a:rPr lang="en-US" sz="2200" b="1" dirty="0" smtClean="0">
                <a:solidFill>
                  <a:srgbClr val="0000FF"/>
                </a:solidFill>
              </a:rPr>
              <a:t>16 </a:t>
            </a:r>
            <a:r>
              <a:rPr lang="en-US" sz="2200" dirty="0" smtClean="0"/>
              <a:t>(</a:t>
            </a:r>
            <a:r>
              <a:rPr lang="en-US" sz="2200" b="1" dirty="0" smtClean="0">
                <a:solidFill>
                  <a:srgbClr val="008000"/>
                </a:solidFill>
              </a:rPr>
              <a:t>8</a:t>
            </a:r>
            <a:r>
              <a:rPr lang="en-US" sz="2200" b="1" dirty="0">
                <a:solidFill>
                  <a:srgbClr val="008000"/>
                </a:solidFill>
              </a:rPr>
              <a:t>/</a:t>
            </a:r>
            <a:r>
              <a:rPr lang="en-US" sz="2200" b="1" dirty="0" smtClean="0">
                <a:solidFill>
                  <a:srgbClr val="008000"/>
                </a:solidFill>
              </a:rPr>
              <a:t>16</a:t>
            </a:r>
            <a:r>
              <a:rPr lang="en-US" sz="2200" dirty="0" smtClean="0"/>
              <a:t>). </a:t>
            </a:r>
          </a:p>
          <a:p>
            <a:endParaRPr lang="en-US" sz="2200" dirty="0"/>
          </a:p>
          <a:p>
            <a:r>
              <a:rPr lang="en-US" sz="2200" dirty="0" smtClean="0"/>
              <a:t>This </a:t>
            </a:r>
            <a:r>
              <a:rPr lang="en-US" sz="2200" dirty="0"/>
              <a:t>phenomenon is called </a:t>
            </a:r>
            <a:r>
              <a:rPr lang="en-US" sz="2200" dirty="0" smtClean="0"/>
              <a:t>the </a:t>
            </a:r>
            <a:r>
              <a:rPr lang="en-US" sz="2200" b="1" dirty="0" smtClean="0"/>
              <a:t>overlapping </a:t>
            </a:r>
            <a:r>
              <a:rPr lang="en-US" sz="2200" b="1" dirty="0"/>
              <a:t>words paradox </a:t>
            </a:r>
            <a:r>
              <a:rPr lang="en-US" sz="2200" dirty="0"/>
              <a:t>because different occurrences of </a:t>
            </a:r>
            <a:r>
              <a:rPr lang="en-US" sz="2200" i="1" dirty="0"/>
              <a:t>Pattern</a:t>
            </a:r>
            <a:r>
              <a:rPr lang="en-US" sz="2200" dirty="0"/>
              <a:t> can overlap </a:t>
            </a:r>
            <a:r>
              <a:rPr lang="en-US" sz="2200" dirty="0" smtClean="0"/>
              <a:t>each other </a:t>
            </a:r>
            <a:r>
              <a:rPr lang="en-US" sz="2200" dirty="0"/>
              <a:t>for some patterns (e.g.</a:t>
            </a:r>
            <a:r>
              <a:rPr lang="en-US" sz="2200" dirty="0" smtClean="0"/>
              <a:t>,</a:t>
            </a:r>
            <a:r>
              <a:rPr lang="en-US" sz="2200" b="1" dirty="0" smtClean="0"/>
              <a:t> </a:t>
            </a:r>
            <a:r>
              <a:rPr lang="en-US" sz="2200" b="1" dirty="0"/>
              <a:t>“</a:t>
            </a:r>
            <a:r>
              <a:rPr lang="en-US" sz="2200" b="1" dirty="0" smtClean="0">
                <a:solidFill>
                  <a:srgbClr val="008000"/>
                </a:solidFill>
              </a:rPr>
              <a:t>11</a:t>
            </a:r>
            <a:r>
              <a:rPr lang="en-US" sz="2200" b="1" dirty="0" smtClean="0"/>
              <a:t>”</a:t>
            </a:r>
            <a:r>
              <a:rPr lang="en-US" sz="2200" dirty="0" smtClean="0"/>
              <a:t>) </a:t>
            </a:r>
            <a:r>
              <a:rPr lang="en-US" sz="2200" dirty="0"/>
              <a:t>but not others (e.g., </a:t>
            </a:r>
            <a:r>
              <a:rPr lang="en-US" sz="2200" b="1" dirty="0" smtClean="0"/>
              <a:t>“</a:t>
            </a:r>
            <a:r>
              <a:rPr lang="en-US" sz="2200" b="1" dirty="0" smtClean="0">
                <a:solidFill>
                  <a:srgbClr val="0000FF"/>
                </a:solidFill>
              </a:rPr>
              <a:t>01</a:t>
            </a:r>
            <a:r>
              <a:rPr lang="en-US" sz="2200" b="1" dirty="0" smtClean="0"/>
              <a:t>”</a:t>
            </a:r>
            <a:r>
              <a:rPr lang="en-US" sz="2200" dirty="0" smtClean="0"/>
              <a:t>)</a:t>
            </a:r>
            <a:r>
              <a:rPr lang="en-US" sz="2200" dirty="0"/>
              <a:t>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In </a:t>
            </a:r>
            <a:r>
              <a:rPr lang="en-US" sz="2200" dirty="0"/>
              <a:t>this </a:t>
            </a:r>
            <a:r>
              <a:rPr lang="en-US" sz="2200" dirty="0" smtClean="0"/>
              <a:t>problem</a:t>
            </a:r>
            <a:r>
              <a:rPr lang="en-US" sz="2200" dirty="0"/>
              <a:t>, we </a:t>
            </a:r>
            <a:r>
              <a:rPr lang="en-US" sz="2200" dirty="0" smtClean="0"/>
              <a:t>try to compute various probabilities for the number of patterns appearing in a random string. 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71600"/>
            <a:ext cx="76200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But is it </a:t>
            </a:r>
            <a:r>
              <a:rPr lang="en-US" sz="2400" b="1" dirty="0" smtClean="0">
                <a:solidFill>
                  <a:schemeClr val="tx1"/>
                </a:solidFill>
              </a:rPr>
              <a:t>STATISTICALLY</a:t>
            </a:r>
            <a:r>
              <a:rPr lang="en-US" sz="2400" dirty="0" smtClean="0">
                <a:solidFill>
                  <a:schemeClr val="tx1"/>
                </a:solidFill>
              </a:rPr>
              <a:t> surprising to find a 9-mer appearing 3 or more  times within ≈ 500 nucleotides?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54" name="AutoShape 6" descr="data:image/jpeg;base64,/9j/4AAQSkZJRgABAQAAAQABAAD/2wCEAAkGBxQSEhQUEhQUFhUXGBgUFRcXFBQUFRcVFBQXFxgXFBUYHCggGB0lHBQYITEhJSkrLi4uFx8zODMsNygtLisBCgoKDg0OGhAQGiwkHxwsLCwsLCwsLCwsLCwsLCwsLCwsLCwsLCwsLCwsLCwsLCwsLCwsLCwsLCwsLCwsLCwsLP/AABEIAQMAwgMBIgACEQEDEQH/xAAbAAABBQEBAAAAAAAAAAAAAAACAAMEBQYBB//EAD4QAAEDAgMECAQFAwQBBQAAAAEAAhEDBBIhMQVBUXEGImGBkaGx8BMywdEUQlLh8QdykiMzYqLCJTRDU2P/xAAZAQEAAwEBAAAAAAAAAAAAAAAAAQIEAwX/xAAjEQEBAAICAgEFAQEAAAAAAAAAAQIRAyESMUEEIjJRYXET/9oADAMBAAIRAxEAPwCDCMBcARgLW5EiASARBAgF0BdC7CgcXYRAIKtUNEkwgIBIuHFVlzfECdOYEdgzzVe/bMiCOtv7+Eql5JF5ha0L6wAmQo9W/a3VZV+1nfKM499y46qSJJ7tVzvNFpxtQzatPjHP7qU25ad6w8nTKDruTtIFuUmOfsKJzrf8m2a8HQjyRgLI0ahb8pOWWqtLTaTt+GN+46a+S6TklUuGl2lCYt7oO3j32qQ0yrqBhchOQhUgCFyEZC4QgBcKMoSiALq7CSBkBEAkAiAUhAIwEgEYCgchdhFCUIAqPDRJ0Wb2rtoAkDPgm+k+14OBpz39n7rMgzqTw1+qz8vJrqO2GHysn3b3ZmeOSYrPADid+nESo9SvBnM8U0Bi+Xf6cu9Zrdu8hyhVnfw8tVNcDwPZGYTFCh2R3mfBPF0ZCB3H1KjadItZpnvgHt+manUbcmMJnTf5Jr8POeYHlMZQNydtZaA3iZnu3c/qoNCc1zTmeWWs+qmUKhw5xpA0G9R8ZdoRvk9aOZzCRpyCPSG+RVplo8drCjUjMEydRPHsVlRvY3Rl5diyzahpgTyHOVa2N7iyd4R5ldceRyy42npXAO8funlnalQNMjPf2iOeRV7ZVsTQe7wWnHLbjljo5C5COFwq6oCEJCMhCUQFJdwpIGgEYCQCMBAg1HCQCIBBwBM31YMpuccgASpELP8ATStFAtB+bLtPYPe5VyuptMnbB3FwXvL3fmM9yZq1cUAE5anRNSdNyn2NtiPYFiv7asYOxtnOHnzVkLcDcFY2FnEQrB2z5ygLna044Kahak6d5/hPOsh398eK0tlskkRCtqGxRGYVV/BiLekYw4R28CPcqO+0wu7N2cx2L0V+xG/p8lFd0fBMgeXsJUTCMXStzixQD3x5p6hbPcZw5dgIH2W4tejzQMx9e4KU3Y7RkB3/AHyzUxHgxb+jxqMkZHlAlZqvTfQqFrwZGvLiDwXr/wCBDdFS9KNiitTJaBjbmw/+J7CkRljtkqdwHMnUR3+KsujtTqlvbks7smrIezRwM8ANZ10zVr0XrS4idP3Wjhy7ZeTHppyFxHC5C2MxshCQnCEJCIBCS7C6iTYRgLgCMBEOgLoSARgII95WwMLuAlebdItuGu/IwG6DTPktZ05uHNowMgcyeRGXbrpzXnGuvuVw5cvh1wnydsmYnDh6dvNazZ1oqPY1GXSdPv78lsrWkFlta+OHKbYc0cP4V5bM0hVGGHj370V3aAqlaIsqI8FZUlX0BnxVjRCJSAn6dGe9BSaCVMZS95oIpoDcm3U1Y4Y0jzUatR9+9UJUB6i1RkptVihuCSljzLpBYfBvJGTak/8AbIjxzULo9ULbsNORkhw8c1runFkX0g8fMwgjkcj9FjbMAXtM7nmR3tJ9fNdOO/dGXmnT0KEJCchDC9BhAhIRlCQgCEkUJIgACMBIBGAgQCMBcATgCJZT+oYi2BP6wPH+F5zSO73OS339Tnf6NITrU8g137LCWbcTgB3rLze3bjaTYdrAkrSUMoVZYDqBWVNZ62YJMZhX1l8oVHbkLQWLMgqrxKoCFYUTpxUFjc1Ntwi20+izRT2TAUGg7L0U+m3Pf3pEUhPAc4n6oHTx8IT7pG4Ds9lNVZP8KUSoNwFW1mqyrTHaodVuqqupdo0PiU3tO9pHkvOr6kKNak4n5XtcDpIJ+n0Xp9YZryrpQCHuGcAmDwOIx5q8vcrjy9x6GVwhDZg/DZOuEegThC9F5pshCQnCEJCkNpIkkCARAJAJwBAgEQCQCMBBhf6nUHFlF35Q4tPeNfKFjrDJ0BeidLbnG19HAHZCSTEO+YEZHs8F51a3ApvioDO/Kd6ycuremnDGybrX2p6oVhROXJVVtcNIEHLcp3xYbPcuNacfSbZOkwtPZ6BYqzujqPFXNpUedSeQIHjJCpVpWupAcVIqQ2BIzz1WWNpUOYLh/ideTlBeLhrp1jTMAxwzMFN0eh2u5XNq8Eblgdj7czwvBDuByPNaahd5c1aVGU30uIHHmo9ep77FG/FjX+FWbR24ynrmUukyLComKrOCo6HSTEYI8s1aN2g0jPJU3E7Q7hq8x6VGapaPzOI7y6BPeF6henXkvOyxtW8wOiPiT29VxcI7x6rpjN2OWd6a9gyCRTkISF6DAbIQFOkICFKAQkuwkg6AnAFwBGEHQEQCQCMBBjb95NasTuIHmVWXWzGO/wBTePor7bNmRcTueJPcZ9ZUG6EAgREeawZdWvT3LhL/ABFoUAco8MlMbsQkgitVgGcJLXAgZkfLko9A5habY9AuAlVyqJJpR1qWAnQZkjUBo4DMzrE6+JTNCjWfIZia3PMZmeE7lsbnZTS17SM5a9p7i0+nooFrZOpOlhyOo3JKfGmIo2VYvbL6lTE1wLfiPY9lWYaMOeLOOrA5rVbSsXW+AYnNLgPmMtxaYXdk6OEds79NbVHNOINbi/UG9bxXdrAVWH4rWnnM+qnr4Vxxsu7WLdWJJBlrmzlOhHA8Fs9gVKtam0inqN5AcfArF16EvbhEN/23OLusGDgN+QOfYBvXoPRB0U2xnAhVtjppUbf20aIwYHMqadbMAZ9eQSCMshOsaLJV9qGcT2PfGclxbPYAz6rb7dDXXNIOEh0t0kAgEgu7Neag3Gy6cOplwBJxB8E5jSZ1Cey7k6VmyOmVCGfEtqrA6cL+s5jsMh2Eh2cEZ8le0b+hVzoy2eBBn/IFV+wOi7KTy95p4cTqmFri4Fzp0ByYM9AoF1Z/BuZYQGuMwNADuPbOamyaUwuV9rx1VzQcWbYyIyieI+qxHRSi6tcGqdB1v8ufvNbevUDabjlEHQ8Qo9xsnFUZUqOdjYAIaGUmbj8jGgK/Fj9ynLfs2lFAQnSEDgtrEaIQlOEICFKAJLq6gIBOAIWhONCBNCcaFwBOAIKTpRSPww5uoMdzh9/VZGhel2JjhDtRynP6L0O+tsbHN4jz1B8QsVdMbkQ3raErLzTWW2zhy3hr9GKS1uxqwDQspSGatbSTGaz5O0bYOD2jMSNPqD2H6Dgo+ADVrm8mlwPe2Y74UGwtC6OsVc0tkgj53+Kr2vqUw6swA9dviB5FV15cgjqdd3/HMZcXaeJV6/ZLR+Z55kwom0KYY2NBr2qd08ZGauLUYZdm7UncOxv33+AGl6L1oYFnLy7BgAa5K96OMmB3Kq0SNpAElxyEwTE4cwWvH9rg08pRmgH5xBHzNmcLuziDuO8J2s0SWvGRkFRqVCozLCKjR8jsRbUA4TvHsqZbEWbL8GBuUHaWzw4tEDX6K2e6o0fJU72tPpCYoUqlQ9fqgdgBU3JHjVXXtBia2ZMtLuxmLOecEAfYqZXficTxKk3tAMENEZ57yTxJOZKjFafp57rJ9Rl6hkhAQniE25amY2UBThCAogEJLsJIDCdaELQjCAwEYQhGAgILM7Y2QWMe4FuEEO34s3DLTdK04Cj7VpYqNQcWOjmBP0VM8ZlHTDO43pg6YzCuKNPKeKq6IWh2bTBA5LBk2xabIfor+k8Qsxs58Eid8K8D4b2lUXlTqlbcFkOl9yWloGmpV4L0DIa7+KqtsUfijRTJVpVE64a8Nggwtf0dqABrpyGeRWBrbPqNcYaVdbAs7jjhHEq2k7a/aNcF/M/whYX0ocdEFtZhhxElzhvOcchuVg25ByOf2UWCTb3OMSmaxhQAPhuEfK7TsP6SfRPPryq7RuRG2i6Y5j1UQp64dJHvcmyFt+n/ABYee9miEDgnHBA4LQ4GiEBTpTZRAEl1JA61ONCFqcagIBG1CEYQEF1wyzSCMBB545mF7m/pcQOQMK/2PUVLtJsVqn9x8zKkWFfCVgznbdjelpbvirHatPcWxIBy0ELGvqw/EtnY3gfSEHcuWtLx59f9IXUa5p1aTmGeo4xgeJgQZ8lbW22TBJZAGRPA8FdX7WVAQ9rXDgQD4KtoWjWghn5jJDiSBECANRkFb36dP8SqW1mfmwjmIPmrS32zRI3cpC7ZU25ktE8YByHpn6IqVvSwtaKbSA4EjBvnkm7+ky/wFXalIzmI01+qrLja1MEhpLjOYaC455CY071N2ps+nWDmmm0BzsToEFwAiJGisNm7MZSp4WMa0cAAPGEvo2i2AdUGYMQDwgjNHU1PNWNQ4AVUVqwAnw/ZV1tytA4y7l9f4SK7SZAz1OZSK9Djx8cZGLPLeWzTggcE6U2V0UNFNuTrk25EASXUkDrQnQmwnGoDanAEDQjagMIguBZPpt0uFq006RHxSMzqGA+rvRRboQdsf+4qf3fQJlmSgbNqOcxrnElxAJJMkkiZJ71ZUxKw27rfjPtiRikKy2JfYThnIqma4tR0qmFwIKpYlqviSU26kRmM1EoVZz3K5tocB4d6idLItG6Ij7qYzaNQ5EnP/kfPNO07Ru9SKVmO30Vt11DbyVYOqhoTQaAP3Vff3MBVUprat7JjxTVtQPzP1/KOHae1N7PZiJcd2nM7/JTytXDxz3WLlzvoDkBCMoCtLibKbKdJTTkDbk24J1ybciAQkuwkgdanGhNtTzEBNCMLgCcAQRNq3XwqT37wOr/cdPfYvBNvXD31nB0yTnO+d69d6R3WOp8MfKzLm46/bxXm/TXZ/wAK4pO3OE/4u/cLnyTpfFprJsADdkpwCjbLeHNBG9WPw1jb4beyQmVIIhcIDtURYfsbvCY3b1d2d0BoclmSwhHTrlv8ppDeWt40qR+LAWCbtRzdyMbUquMNbPemk+TZVbuffDiq4vNQyflHmVBtLSq/OqYH6Rl4lWgbAAHcmj2i2d+Pjuoxo1ryZ/UXAD/qVbFZGzqf+pVB/wDmzwGI/Va5ui2cf4xj5fyoCEBTpCAhdHM0QgcnXBNuQNOCbKdKbciDSS7CSB9oTrQmmqPc7UYwho6zjuH1KCe54aJJAHEmAqq86UW9Pq4iXn5RgdBO4TEJ6nbufLqsEflaNAs90t2GalP4lv8A7jIdhy6wGoHb6q3iIrXFxJOZJkntJmVY3exqd7QDHwKjc6bv0ujzB0I+wVHsm7FRgI3jTeDwKuLC6wOz0U+O4neqzWzmvt3mlUBGEx77O1aa3qBwVtfbOZdMDhAqAQDx7D73rPi1fSMHdlyPasPJx+NbOPOZRMqU+CZ+EVItnzrqptK2lc3VWMpHRPMsZ1V1R2eptOyHDPwTSLVNabEBOivrXZjKYnIdyNjMPFBVdi/f7IgFeqCctPVC75eaOnSzkqB0gvhQo1Kh/K0xzjIIsp9hMx3lzV3BzaTd8/DYJ/7EjuWuYPPNZD+n9N34am5w6zw557cT3GTznzWtqkAA5gTu7eK3ceOsdMPJd0ZTZTkoHKVDbgmynXJpyBpybcnXJpyIBCSS6gZdULuwbs/VQ7KxPxJcBimctw0AP2Vs5gY0nU6z9lzZlLVx3nNXE5zZEAcVWVW4SrfuUS7ozopg8/6Q7NNB5uKIJY4zWYBof/sYPUd67aXQeMQMg7xn3rW3VCBx4/wvP9r2brN/xKYPwHGXAf8Axk7x/wAezcp9DV7Mv8BWjNJlYCddxjyPELB2t2HgOaZB8FodkX2HXSCZ4ACT6eSZYzKJlsqdV2eW5RPr3HenrNkECfFZqy6TXNd5c2nSFECYL2/E5kEwtPaXAdmNO3UHg4bisXJxePfw1cfJ5dfK0pDn9E7SMoaJyRh88CuLqGqZ0Q06c5TCktO6E5hAUCHVECP5Xl/9U9r5Ci3jid3aSvS76tubmfYkndqsTcdFaL6/xa9Rz3/MGAAiQeEHEJXTDjyyUzzmMQts7efY21rUptYS/qYDlDQNQBprHgtP0X2+2/pGWljwOsDnnE9U7wvOOk96bu9ZRawtZSBAkGYG898eS2n9PtnljnndGEiOzI++K24slrU7PqSIJ9hSns3hRLRsOMaKax2u5TYhGcU25TDSB13qPXoFvJV0Izk05OOTblCAykhSQSb4zl4p22YAAEAbJ0UoSArwJ3PwQjWDvROzCFr8p4ZKQw6nKodrWoiIkHwWkdmd3jCYvrXEP2UoeQuYbStA/wBp57mOP0Wr2Vc4XCcxOe/IjNP7Z6OGqxww8e1ZrYzn03GhVBD2/Kf1M3EJOkn6LqdjeGnVAcwgFjiJBY45GPEcxwWp2XfsFaGGadQ8ZDXHgdw+/Yqfblj+Itp/PSDnsMfM0fO3wE9wVB0euCCWg5RIGoUXGW9/KZfmPZrcDTejNIqn6OX+MBpEOjMzMwBuWjbp95WDkw8MtN/HfPHaJUqYRnkqmvtthe2m1wlxjUcP2ULpttI02ENjP6HcsBsqoalxSAJnG0k55BpxE+AKjGdxOc1G4utiVX1MZruDdQA4iJ1AhWttZU6Ilo3SSSToNJKP4v37IKpum20DSs3lmpGDk0zmPCO9ek85j9iu/E39zWYOpIpN5SJPl5r1Cxt20qYEbs+2BxWN/pXsk0rfG8dZ7i+DkRIAHkJ71t6zpyCrPQCxZmTOuifb8yKg0D39EJAnnwQG3KZjxRpOGWq609hTSUWtag6ZKvr0S3Xx3K6AXHUwdVXQzy6rr8Cz9Pr90lGkIrR73p1p4+4QsO8pR6q6B4o4rj+OS5HuF1muZyRIWjwT0zzTeaJp5IgBpRoFTdIOjba4DmwyozNjvo4cDoQtDOuSZGUqRmNkWhwPc7qupuhzMjBgEjtkHvBCxG3NhVbOp8SmD8MkkRuE7l6btTZ7i5tWnhxZNeJjE3d3gzHMp+lTDmFpDSCTLSJac+BTSZWB6P8ASIBzSTDh4HsIXp9jftqsxNI/t4LBba6CsqEvtj8N+pYdO4/fxVPsza9exqhlZrgO+CJXPk4/Of114+Xwv8XX9RLgYSFX/wBPtm9V1w7tYzkIxu8Yb/kovTq5NRrKrDipOyBG5w/K4bitpsGz+Db0qW9rRPMiXf8AZxXHh47Mu/h35+SXGa+Uum3GY0G9N7cscVrVGvULoP8Axz+itKIa0aZ8V2vSxtLRAkEcY5ha2NFsKIFNjWn8on1+ynU6Yj9k3SGHw4cMk60n3CgIgcE248EQ10/ZcqOgj3ogdhC4xnv7kXD0K5CDgPYnPe5C0n2F0BQFi7EkXj5pJoVdM+n1T2o98FxJWVHUGnIoaY99ySSqsInqj3xTYOa6kpgk0zl77UEe+5dSRDpaFFa2CQF1JAdXQHfI81H2vZU6tL/UYHZE59gSSRLynYmdwaZzZjacJzEteIXrFEdbw9+aSSQqZVORHZ9FxoiUklI6459yTEklAcGk+9UNQac0kkD408fRE4/X6pJKtAYQZUcpJKQ7CSSS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4" descr="Glenn_Tesl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19999" y="2590800"/>
            <a:ext cx="1371601" cy="1828800"/>
          </a:xfrm>
        </p:spPr>
      </p:pic>
      <p:sp>
        <p:nvSpPr>
          <p:cNvPr id="9" name="Rectangle 8"/>
          <p:cNvSpPr/>
          <p:nvPr/>
        </p:nvSpPr>
        <p:spPr>
          <a:xfrm>
            <a:off x="7443144" y="4343400"/>
            <a:ext cx="1700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Project Director</a:t>
            </a:r>
          </a:p>
          <a:p>
            <a:pPr algn="ctr"/>
            <a:r>
              <a:rPr lang="en-US" b="1" dirty="0" smtClean="0"/>
              <a:t>Glenn </a:t>
            </a:r>
            <a:r>
              <a:rPr lang="en-US" b="1" dirty="0" err="1" smtClean="0"/>
              <a:t>Tesler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3058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</a:rPr>
              <a:t>Happy Rosalind! </a:t>
            </a:r>
            <a:endParaRPr lang="en-US" sz="7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2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Hidden Message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4091138"/>
            <a:ext cx="5486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notion of “</a:t>
            </a:r>
            <a:r>
              <a:rPr lang="en-US" sz="2400" b="1" dirty="0" smtClean="0"/>
              <a:t>hidden message</a:t>
            </a:r>
            <a:r>
              <a:rPr lang="en-US" sz="2400" dirty="0" smtClean="0"/>
              <a:t>” is not precisely defined.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3400" y="1447800"/>
            <a:ext cx="822960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Hidden Message Problem. </a:t>
            </a:r>
            <a:r>
              <a:rPr lang="en-US" sz="2800" dirty="0"/>
              <a:t>Finding a hidden message in a string. 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Input. </a:t>
            </a:r>
            <a:r>
              <a:rPr lang="en-US" sz="2800" dirty="0" smtClean="0"/>
              <a:t>A string </a:t>
            </a:r>
            <a:r>
              <a:rPr lang="en-US" sz="2800" i="1" dirty="0" smtClean="0"/>
              <a:t>Text</a:t>
            </a:r>
            <a:r>
              <a:rPr lang="en-US" sz="2800" dirty="0" smtClean="0"/>
              <a:t> </a:t>
            </a:r>
            <a:r>
              <a:rPr lang="en-US" sz="2800" dirty="0"/>
              <a:t>(representing </a:t>
            </a:r>
            <a:r>
              <a:rPr lang="en-US" sz="2800" dirty="0" smtClean="0"/>
              <a:t>replication origin). 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Output. </a:t>
            </a:r>
            <a:r>
              <a:rPr lang="en-US" sz="2800" dirty="0"/>
              <a:t>A hidden message </a:t>
            </a:r>
            <a:r>
              <a:rPr lang="en-US" sz="2800" dirty="0" smtClean="0"/>
              <a:t>in </a:t>
            </a:r>
            <a:r>
              <a:rPr lang="en-US" sz="2800" i="1" dirty="0" smtClean="0"/>
              <a:t>Text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2915251" cy="19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loud Callout 10"/>
          <p:cNvSpPr/>
          <p:nvPr/>
        </p:nvSpPr>
        <p:spPr>
          <a:xfrm>
            <a:off x="533400" y="3657600"/>
            <a:ext cx="2971800" cy="11430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This is not a computational problem either!</a:t>
            </a:r>
            <a:endParaRPr lang="en-US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229600" cy="1295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dirty="0" smtClean="0"/>
              <a:t>A </a:t>
            </a:r>
            <a:r>
              <a:rPr lang="en-US" sz="2800" dirty="0"/>
              <a:t>secret </a:t>
            </a:r>
            <a:r>
              <a:rPr lang="en-US" sz="2800" dirty="0" smtClean="0"/>
              <a:t>message left by pirates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 smtClean="0"/>
              <a:t>(“The Gold-Bug” by Edgar Allan Poe)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</a:rPr>
              <a:t>53++!305))6*;4826)4+.)4+);806*;48!8`60))85;]8*:+*8!83(88)5*!;46(;88*96*?;8)*+(;485);5*!2:*+(;4956*2(5*4)8`8*;4069285);)6!8)4++;1(+9;48081;8:8+1;48!85;4)485!528806*81(+9;48;(88;4(+?34;48)4+;161;:188;+?;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Gold-Bug”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90600"/>
            <a:ext cx="2971800" cy="18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is “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b="1" dirty="0" smtClean="0">
                <a:solidFill>
                  <a:srgbClr val="008000"/>
                </a:solidFill>
              </a:rPr>
              <a:t>8</a:t>
            </a:r>
            <a:r>
              <a:rPr lang="en-US" dirty="0" smtClean="0"/>
              <a:t>” so Frequent? 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1"/>
            <a:ext cx="82296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100" dirty="0"/>
              <a:t> </a:t>
            </a:r>
            <a:endParaRPr lang="en-US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1981200"/>
            <a:ext cx="4953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Hint: </a:t>
            </a:r>
            <a:r>
              <a:rPr lang="en-US" sz="2800" dirty="0" smtClean="0"/>
              <a:t>The message is in English</a:t>
            </a:r>
            <a:endParaRPr lang="en-US" sz="2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latin typeface="Courier New"/>
                <a:cs typeface="Courier New"/>
              </a:rPr>
              <a:t>53++!305))6*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26)4+.)4+);806*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!8`60))85;]8*:+*8!83(88)5*!46(88*96*?;8)*+(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5);5*!2:*+(;4956*2(5*4)8`8*;4069285);)6!8)4++;1(+9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081;8:8+1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!85;4)485 528806*81(+9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;(88;4(+?34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)4+;161;:188;+?;</a:t>
            </a:r>
          </a:p>
        </p:txBody>
      </p:sp>
    </p:spTree>
    <p:extLst>
      <p:ext uri="{BB962C8B-B14F-4D97-AF65-F5344CB8AC3E}">
        <p14:creationId xmlns:p14="http://schemas.microsoft.com/office/powerpoint/2010/main" val="25621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3205</Words>
  <Application>Microsoft Office PowerPoint</Application>
  <PresentationFormat>On-screen Show (4:3)</PresentationFormat>
  <Paragraphs>451</Paragraphs>
  <Slides>62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Where in a Genome Does DNA Replication Begin? Algorithmic Warm-Up</vt:lpstr>
      <vt:lpstr>Before a Cell Divides, it Must Replicate its Genome  </vt:lpstr>
      <vt:lpstr>Replication begins in a region called the replication origin (oriC)  </vt:lpstr>
      <vt:lpstr>Outline</vt:lpstr>
      <vt:lpstr>Finding Origin of Replication</vt:lpstr>
      <vt:lpstr>How Does the Cell Know to Begin Replication in Short oriC?</vt:lpstr>
      <vt:lpstr>The Hidden Message Problem</vt:lpstr>
      <vt:lpstr>“The Gold-Bug” Problem</vt:lpstr>
      <vt:lpstr>Why is “;48” so Frequent? </vt:lpstr>
      <vt:lpstr>“THE” is the Most Frequent English Word </vt:lpstr>
      <vt:lpstr>PowerPoint Presentation</vt:lpstr>
      <vt:lpstr>The Hidden Message Problem Revisited </vt:lpstr>
      <vt:lpstr>The Frequent Words Problem</vt:lpstr>
      <vt:lpstr>The Frequent Words Problem</vt:lpstr>
      <vt:lpstr>Does the Frequent Words Problem Make Sense to Biologists? </vt:lpstr>
      <vt:lpstr>What is the Runtime of Your Algorithm?  </vt:lpstr>
      <vt:lpstr>Outline</vt:lpstr>
      <vt:lpstr>oriC of Vibrio cholerae</vt:lpstr>
      <vt:lpstr>Too Many Frequent Words – Which One is a Hidden Message?</vt:lpstr>
      <vt:lpstr>Hidden Message Found!</vt:lpstr>
      <vt:lpstr>Can we Now Find Hidden Messages in Thermotoga petrophila?</vt:lpstr>
      <vt:lpstr>PowerPoint Presentation</vt:lpstr>
      <vt:lpstr>Outline</vt:lpstr>
      <vt:lpstr>Finding Replication Origin</vt:lpstr>
      <vt:lpstr>Finding Replication Origin</vt:lpstr>
      <vt:lpstr>Finding Replication Origin</vt:lpstr>
      <vt:lpstr>What is a Clump? </vt:lpstr>
      <vt:lpstr>Where in a Genome Does DNA Replication Begin? Algorithmic Warm-Up</vt:lpstr>
      <vt:lpstr>Outline</vt:lpstr>
      <vt:lpstr>DNA Strands Have Directions! </vt:lpstr>
      <vt:lpstr>DNA Strands Have Directions</vt:lpstr>
      <vt:lpstr>Four DNA Polymerases Do the Job</vt:lpstr>
      <vt:lpstr>Continue as Replication Fork Enlarges</vt:lpstr>
      <vt:lpstr>If you Were a UNIDIRECTIONAL DNA Polymerase, how Would you Replicate a Genome? </vt:lpstr>
      <vt:lpstr>If you Were a UNIDIRECTIONAL DNA Polymerase, How Would you Replicate a Genome??? </vt:lpstr>
      <vt:lpstr>Wait until the Fork Opens and…</vt:lpstr>
      <vt:lpstr>Wait until the Fork Opens and Replicate</vt:lpstr>
      <vt:lpstr>Wait until the Fork Opens and Replicate Wait until the Fork Opens Even More and…</vt:lpstr>
      <vt:lpstr>Wait until the Fork Opens and Replicate Wait until the Fork Opens Even More and…</vt:lpstr>
      <vt:lpstr>Okazaki Fragments Need to be Ligated to Fill in the Gaps</vt:lpstr>
      <vt:lpstr>Different Lifestyles of Reverse and Forward Half-Strands</vt:lpstr>
      <vt:lpstr>Outline</vt:lpstr>
      <vt:lpstr>Asymmetry of Replication Affects Nucleotide Frequencies</vt:lpstr>
      <vt:lpstr>The Peculiar Statistics of #G - #C</vt:lpstr>
      <vt:lpstr>PowerPoint Presentation</vt:lpstr>
      <vt:lpstr>PowerPoint Presentation</vt:lpstr>
      <vt:lpstr>PowerPoint Presentation</vt:lpstr>
      <vt:lpstr>Outline</vt:lpstr>
      <vt:lpstr>Skew Diagram </vt:lpstr>
      <vt:lpstr>Skew Diagram of E. Coli:  Where is the Origin of Replication? </vt:lpstr>
      <vt:lpstr>We Found the Replication Origin in E. Coli BUT…</vt:lpstr>
      <vt:lpstr>Outline</vt:lpstr>
      <vt:lpstr>Searching for Even More Elusive Hidden Messages</vt:lpstr>
      <vt:lpstr>Previously Invisible DnaA Boxes</vt:lpstr>
      <vt:lpstr>Finally, DnaA Boxes in E. Coli!</vt:lpstr>
      <vt:lpstr>Complications</vt:lpstr>
      <vt:lpstr>Outline</vt:lpstr>
      <vt:lpstr>Finding Multiple Origins of Replication in a Bacterial Genome</vt:lpstr>
      <vt:lpstr>Finding oriC in Archaea</vt:lpstr>
      <vt:lpstr>Finding oriC in Yeast</vt:lpstr>
      <vt:lpstr>Computing Probabilities of Patterns in a String</vt:lpstr>
      <vt:lpstr>Happy Rosalind!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a Genome Does DNA Replication Begin</dc:title>
  <dc:creator>snow</dc:creator>
  <cp:lastModifiedBy>pavel</cp:lastModifiedBy>
  <cp:revision>434</cp:revision>
  <dcterms:created xsi:type="dcterms:W3CDTF">2013-05-28T03:36:16Z</dcterms:created>
  <dcterms:modified xsi:type="dcterms:W3CDTF">2014-06-01T05:49:06Z</dcterms:modified>
</cp:coreProperties>
</file>