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02BD-1172-8F40-8321-19211BEE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CE809-B2C7-F8A0-88CF-59EE8199F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14E0-CE93-9588-9005-9BB9F65F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2F7E-8F28-1C74-8E7E-E16D498E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376A-1B63-C036-DA44-57D6B10F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48F-EAD1-3EC2-D6A3-54772C4D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DE03C-0264-D978-0251-E0287B9FA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8DCA-478E-B0C8-61C5-BEB26214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D831-F129-8FE8-EAAD-2DB4CD5A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8E25-E76E-68A9-9097-887C09C7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63EC3-D269-0F72-2695-F5A4434EC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A6181-294A-0EF2-2C1A-0805DFFA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54FC-DA53-8330-E113-9C9FD15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0AF1-16EC-D1EB-BE97-4241B2CD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56D8-B5A7-25D0-53FF-E2A106EE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EEF0-EA0D-1950-F34D-0F2C1846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AF9B-AEEC-34F5-FC86-E72AF716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0E4D-B8AB-3900-1DC4-9BE071C8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6CF9-D51A-7703-2E63-4668E9D9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B831-D76F-D72F-4ED6-A0B8DA28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D060-263F-12D9-50ED-6A209541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B4367-7F3A-6972-A51D-E0A8C524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A56E-8510-351E-A591-F5A36DF3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D9A4-DDBC-BE03-3A7A-DDB13055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8873-F743-88A2-2C69-2E4FAE0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8B46-1D0D-488C-10B4-623938EE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07DB-8223-95A7-64AE-896DC1C44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D9FE-E264-8F9B-0EF6-754C39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F4B2-DE69-F213-334E-2839AC75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FB67D-5455-BEC1-8889-5C36BD3F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14EE-9AFD-2E9B-83D5-07D3C8C1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CF3F-8511-3AFB-3D82-A56DD4C0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0AB2-A5FB-6E6C-DE42-27E7885C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43898-9E19-F4DE-7BB9-B31E3637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26B06-54F0-4FEC-FA03-1576A8D01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144D8-0135-C00A-072A-A544D9C01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6D065-BA9E-8C3C-18FC-48A486DF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7E59B-D0F0-3B9C-50A3-403CCEDC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18B89-4DDE-893A-03A3-F467BF5B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143-12BA-A8D6-A0EB-4A645556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6EF09-A2D9-CD84-8BCB-ED40686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F84F3-A10B-5E49-CFEB-7EF83DBE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8760-C5CB-84D6-2E0E-70EFF74C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08536-EA1E-B237-35A4-3B058CCC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F8B9E-D1A8-3596-327F-4D25E754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0205-D83B-3D34-6FFE-0B0D6E93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7246-72BA-417F-101A-F1735300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BB7-35C3-188D-A196-05422312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63C11-5E46-5AB6-FADE-D4A65E7F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594E-F98A-7EDC-CE69-F50CB461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1478-A006-57DE-53CC-0A8FDD0F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28FC-BCCA-33AF-01CD-B3588C0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B5FE-33D7-2B76-0C78-2430C27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FCE6E-E318-09F4-17C3-D4F0D7979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D4DB2-711D-FD26-7EEB-47570483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8D3D-1450-35C8-795B-BF84113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CC4C6-A03D-D1F0-1694-EEE7869B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2CED-531A-8FCB-D4FA-7F99F10D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F2E8F-AADB-9B2E-B1B6-328B45F8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F054-9470-E78E-A6C2-B7108C93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20B7-ABBC-4D08-7080-F666248D5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D094-D58F-4ADB-8898-B6EB1C81F3D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1152-F900-56F3-0025-D86D6FAB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AFE8-B2D4-DA9B-AC8B-F464F285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1C1F-B22F-4910-BC82-820244C1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00B0-6FF9-DF7B-730D-D0663EE5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Pressure Injuries in Veterans</a:t>
            </a:r>
            <a:br>
              <a:rPr lang="en-US" dirty="0"/>
            </a:br>
            <a:r>
              <a:rPr lang="en-US" dirty="0"/>
              <a:t>Part II -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060D-70B2-20EE-A5B2-7D7BBCAC3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Brehm</a:t>
            </a:r>
          </a:p>
        </p:txBody>
      </p:sp>
    </p:spTree>
    <p:extLst>
      <p:ext uri="{BB962C8B-B14F-4D97-AF65-F5344CB8AC3E}">
        <p14:creationId xmlns:p14="http://schemas.microsoft.com/office/powerpoint/2010/main" val="252047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58DF-8588-92EE-8789-C5AF90DB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Models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68EEC630-92EE-3181-2E65-4EB6A7D55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6B76C0A0-20E2-C88B-A423-96773D4C7F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5576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1800-8440-25DE-5968-ECF9226B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Models – cont.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B8CD20E-CDC5-9107-D151-0B203EE02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7D7FA-660E-C24F-F30F-721946E87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binned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restricted</a:t>
            </a:r>
            <a:r>
              <a:rPr lang="en-US" dirty="0"/>
              <a:t> model (using only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variables</a:t>
            </a:r>
            <a:r>
              <a:rPr lang="en-US" dirty="0"/>
              <a:t> thought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researchers</a:t>
            </a:r>
            <a:r>
              <a:rPr lang="en-US" dirty="0"/>
              <a:t> to be related to PRI) separates 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ASIA</a:t>
            </a:r>
            <a:r>
              <a:rPr lang="en-US" dirty="0"/>
              <a:t> in an interesting way.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YRIN</a:t>
            </a:r>
            <a:r>
              <a:rPr lang="en-US" dirty="0"/>
              <a:t> split may just be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noise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0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AF5A-46EF-F866-F54F-74A1DBA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Models - Evaluation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977247-ED0A-DF5E-FD27-E392A11360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1228880"/>
              </p:ext>
            </p:extLst>
          </p:nvPr>
        </p:nvGraphicFramePr>
        <p:xfrm>
          <a:off x="409304" y="1825625"/>
          <a:ext cx="5610490" cy="43787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113494783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938704407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3796298302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3637452900"/>
                    </a:ext>
                  </a:extLst>
                </a:gridCol>
                <a:gridCol w="977531">
                  <a:extLst>
                    <a:ext uri="{9D8B030D-6E8A-4147-A177-3AD203B41FA5}">
                      <a16:colId xmlns:a16="http://schemas.microsoft.com/office/drawing/2014/main" val="12215564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Sensitivity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Specificity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83407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Full/test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7513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Full/train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60895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Binned/test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77016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Binned/train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33292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Restricted/test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21502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Restricted/train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97177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Restricted &amp; Binned/test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6566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Restricted &amp; Binned/train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38438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D0EED-7BFA-C312-F590-79486AB17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Interestingly,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reduced &amp; binned</a:t>
            </a:r>
            <a:r>
              <a:rPr lang="en-US" dirty="0"/>
              <a:t> model does almost as well as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unrestricted</a:t>
            </a:r>
            <a:r>
              <a:rPr lang="en-US" dirty="0"/>
              <a:t> model in training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better</a:t>
            </a:r>
            <a:r>
              <a:rPr lang="en-US" dirty="0"/>
              <a:t> in testing.</a:t>
            </a:r>
          </a:p>
          <a:p>
            <a:r>
              <a:rPr lang="en-US" dirty="0"/>
              <a:t>This could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chance</a:t>
            </a:r>
            <a:r>
              <a:rPr lang="en-US" dirty="0"/>
              <a:t>, or the result of bringing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prior expert knowledge</a:t>
            </a:r>
            <a:r>
              <a:rPr lang="en-US" dirty="0"/>
              <a:t> to bear on the model. The models are close either way.</a:t>
            </a:r>
          </a:p>
        </p:txBody>
      </p:sp>
    </p:spTree>
    <p:extLst>
      <p:ext uri="{BB962C8B-B14F-4D97-AF65-F5344CB8AC3E}">
        <p14:creationId xmlns:p14="http://schemas.microsoft.com/office/powerpoint/2010/main" val="18199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21F5-4895-FCBD-7178-712263BB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914E-E675-EB60-683A-9F3F7BE46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models differ 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false positive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false negative</a:t>
            </a:r>
            <a:r>
              <a:rPr lang="en-US" dirty="0"/>
              <a:t> rates despite being close in accuracy.</a:t>
            </a:r>
          </a:p>
          <a:p>
            <a:pPr lvl="1"/>
            <a:r>
              <a:rPr lang="en-US" dirty="0"/>
              <a:t>A model can be chosen based on cost factors for a false positive/negative</a:t>
            </a:r>
          </a:p>
          <a:p>
            <a:r>
              <a:rPr lang="en-US" dirty="0"/>
              <a:t>With a best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en-US" dirty="0"/>
              <a:t>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80%</a:t>
            </a:r>
            <a:r>
              <a:rPr lang="en-US" dirty="0"/>
              <a:t>, the model has trouble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predicting</a:t>
            </a:r>
            <a:r>
              <a:rPr lang="en-US" dirty="0"/>
              <a:t> PRI in veterans based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clinical factors </a:t>
            </a:r>
            <a:r>
              <a:rPr lang="en-US" dirty="0"/>
              <a:t>alone.</a:t>
            </a:r>
          </a:p>
          <a:p>
            <a:r>
              <a:rPr lang="en-US" dirty="0"/>
              <a:t>Which returns us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goal </a:t>
            </a:r>
            <a:r>
              <a:rPr lang="en-US" dirty="0"/>
              <a:t>of the study: use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genetic data </a:t>
            </a:r>
            <a:r>
              <a:rPr lang="en-US" dirty="0"/>
              <a:t>to attempt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improve</a:t>
            </a:r>
            <a:r>
              <a:rPr lang="en-US" dirty="0"/>
              <a:t> the ability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 and understand</a:t>
            </a:r>
            <a:r>
              <a:rPr lang="en-US" dirty="0"/>
              <a:t> recurrent pressure injuries in veterans.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A1145-7BF8-061D-AA58-74DF3377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161659"/>
            <a:ext cx="2495550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724C5-40B2-96A1-E5F0-46B2DFF5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4" y="2161659"/>
            <a:ext cx="2495550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278E1-7F56-A8EA-3463-C6A40B5129C2}"/>
              </a:ext>
            </a:extLst>
          </p:cNvPr>
          <p:cNvSpPr txBox="1"/>
          <p:nvPr/>
        </p:nvSpPr>
        <p:spPr>
          <a:xfrm>
            <a:off x="6134106" y="1825625"/>
            <a:ext cx="51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Matrices for Reduced &amp; Binned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D1625-9864-C9AF-5202-E5FE40947608}"/>
              </a:ext>
            </a:extLst>
          </p:cNvPr>
          <p:cNvSpPr txBox="1"/>
          <p:nvPr/>
        </p:nvSpPr>
        <p:spPr>
          <a:xfrm>
            <a:off x="6134106" y="3142734"/>
            <a:ext cx="51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Matrices for Reduced (no binning)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7C56B-3392-199C-9389-2B3371D84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7" y="3567556"/>
            <a:ext cx="2486025" cy="981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5FC03E-692B-DC73-B39B-2CC9ED2E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154" y="3605655"/>
            <a:ext cx="2466975" cy="904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F712F3-A645-79FB-CFB0-93D79F082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880" y="4789442"/>
            <a:ext cx="2486025" cy="971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C75E97-7002-44E7-523D-D74B8CF2F2A2}"/>
              </a:ext>
            </a:extLst>
          </p:cNvPr>
          <p:cNvSpPr txBox="1"/>
          <p:nvPr/>
        </p:nvSpPr>
        <p:spPr>
          <a:xfrm>
            <a:off x="6076953" y="4457554"/>
            <a:ext cx="51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Matrices for Binned, Full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0E583A-B693-6F19-D39B-14006309A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0629" y="4789442"/>
            <a:ext cx="2514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3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0B07-8A61-F4F2-6A3D-4E8FB7CC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8B1D3-E43E-52EF-EEFF-DCD4D26D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modeling</a:t>
            </a:r>
            <a:r>
              <a:rPr lang="en-US" dirty="0"/>
              <a:t> is possible with the current data regarding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</a:t>
            </a:r>
          </a:p>
          <a:p>
            <a:pPr lvl="1"/>
            <a:r>
              <a:rPr lang="en-US" dirty="0"/>
              <a:t>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r>
              <a:rPr lang="en-US" dirty="0"/>
              <a:t> methods like SVM, boosting, or deep learning could be used to built a prediction model.</a:t>
            </a:r>
          </a:p>
          <a:p>
            <a:pPr lvl="1"/>
            <a:r>
              <a:rPr lang="en-US" dirty="0"/>
              <a:t>However, these methods lead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interpretability</a:t>
            </a:r>
            <a:r>
              <a:rPr lang="en-US" dirty="0"/>
              <a:t> issues in the resulting models, reducing value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clinicians and researchers</a:t>
            </a:r>
            <a:r>
              <a:rPr lang="en-US" dirty="0"/>
              <a:t>.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modeling</a:t>
            </a:r>
            <a:r>
              <a:rPr lang="en-US" dirty="0"/>
              <a:t> is possible with the current data regarding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IMAT</a:t>
            </a:r>
          </a:p>
          <a:p>
            <a:pPr lvl="1"/>
            <a:r>
              <a:rPr lang="en-US" dirty="0"/>
              <a:t>Methods like GLM, mixed effect models, partial least squares (PLS) and others could be used with reasonably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interpretable</a:t>
            </a:r>
            <a:r>
              <a:rPr lang="en-US" dirty="0"/>
              <a:t> outputs.</a:t>
            </a:r>
          </a:p>
          <a:p>
            <a:pPr lvl="1"/>
            <a:r>
              <a:rPr lang="en-US" dirty="0"/>
              <a:t>Boosting, deep learning, and dimensionality-reduction based methods could lead to good predictors (with above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interpretability caveats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Genetic data </a:t>
            </a:r>
            <a:r>
              <a:rPr lang="en-US" dirty="0"/>
              <a:t>is likely to lead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better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7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82E01-BC38-865E-103D-C6919C7D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35541-10B4-F8DE-68C4-834A8547E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</p:spTree>
    <p:extLst>
      <p:ext uri="{BB962C8B-B14F-4D97-AF65-F5344CB8AC3E}">
        <p14:creationId xmlns:p14="http://schemas.microsoft.com/office/powerpoint/2010/main" val="2533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AEE35-ABD7-92CE-A54D-ADE9B943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328221-6E5F-A8BB-E3FD-0BB39FD6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362A4-9F72-9894-317E-F3D61F79E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Quick refresher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Correspondence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Preliminary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Improved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Thoughts &amp; Next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94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E52-8697-22F8-37AF-F57C800B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A5D3-2BA6-5112-3F2A-B2E1D444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“Pressure injures (</a:t>
            </a:r>
            <a:r>
              <a:rPr lang="en-US" dirty="0" err="1"/>
              <a:t>PrI</a:t>
            </a:r>
            <a:r>
              <a:rPr lang="en-US" dirty="0"/>
              <a:t>) are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major secondary complication </a:t>
            </a:r>
            <a:r>
              <a:rPr lang="en-US" dirty="0"/>
              <a:t>for many people with spinal cord injury (SCI). Development and/or recurrence of a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limits activities of daily living</a:t>
            </a:r>
            <a:r>
              <a:rPr lang="en-US" dirty="0"/>
              <a:t>, often leading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hospitalization</a:t>
            </a:r>
            <a:r>
              <a:rPr lang="en-US" dirty="0"/>
              <a:t> and even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death</a:t>
            </a:r>
            <a:r>
              <a:rPr lang="en-US" dirty="0"/>
              <a:t>. This has a devastating impact on affected individuals and their caregivers.” –BEIPIR Specific Aims A01</a:t>
            </a:r>
          </a:p>
          <a:p>
            <a:r>
              <a:rPr lang="en-US" dirty="0"/>
              <a:t>Some veterans are victims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en-US" dirty="0"/>
              <a:t> pressure injuries, some get them rarely or not at all.</a:t>
            </a:r>
          </a:p>
          <a:p>
            <a:r>
              <a:rPr lang="en-US" dirty="0"/>
              <a:t>Additionally, IMAT builds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quickly</a:t>
            </a:r>
            <a:r>
              <a:rPr lang="en-US" dirty="0"/>
              <a:t> for some with spinal cord injuries, and slowly or not at all for others.</a:t>
            </a:r>
          </a:p>
          <a:p>
            <a:r>
              <a:rPr lang="en-US" dirty="0"/>
              <a:t>Previous research has indicated a relationship between intra-muscular adipose tissue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IMAT</a:t>
            </a:r>
            <a:r>
              <a:rPr lang="en-US" dirty="0"/>
              <a:t>) and the occurrence of pressure injuries.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2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065-7F3B-0232-D7D3-680FEC12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54BA-EF40-FDFA-05DB-CB351704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54 potentially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predictive</a:t>
            </a:r>
            <a:r>
              <a:rPr lang="en-US" dirty="0"/>
              <a:t> variables; many participants have missing data in one or more.</a:t>
            </a:r>
          </a:p>
          <a:p>
            <a:pPr lvl="1"/>
            <a:r>
              <a:rPr lang="en-US" dirty="0"/>
              <a:t>(2 other variables are the Subject ID and Visit Number)</a:t>
            </a:r>
          </a:p>
          <a:p>
            <a:r>
              <a:rPr lang="en-US" dirty="0"/>
              <a:t>10 variables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  <a:r>
              <a:rPr lang="en-US" dirty="0"/>
              <a:t>; the remaining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dirty="0"/>
              <a:t>.</a:t>
            </a:r>
          </a:p>
          <a:p>
            <a:r>
              <a:rPr lang="en-US" dirty="0"/>
              <a:t>Some potentially interesting variables include: Occurrence of pressure injuries, </a:t>
            </a:r>
            <a:r>
              <a:rPr lang="en-US" dirty="0">
                <a:solidFill>
                  <a:srgbClr val="FF0000"/>
                </a:solidFill>
              </a:rPr>
              <a:t>IMAT</a:t>
            </a:r>
            <a:r>
              <a:rPr lang="en-US" dirty="0"/>
              <a:t>, age, years injured, gender, level of injury, nature of paralysis,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IMAT</a:t>
            </a:r>
            <a:r>
              <a:rPr lang="en-US" dirty="0"/>
              <a:t> is of particular interest – previous studies showed a strong predictive association between higher IMAT values and recurrent pressure injuries (</a:t>
            </a:r>
            <a:r>
              <a:rPr lang="en-US" dirty="0">
                <a:solidFill>
                  <a:srgbClr val="FF0000"/>
                </a:solidFill>
              </a:rPr>
              <a:t>PRI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Genetic data</a:t>
            </a:r>
            <a:r>
              <a:rPr lang="en-US" dirty="0"/>
              <a:t> not yet received)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7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065-7F3B-0232-D7D3-680FEC12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54BA-EF40-FDFA-05DB-CB351704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836" y="1825625"/>
            <a:ext cx="4655963" cy="4351338"/>
          </a:xfrm>
        </p:spPr>
        <p:txBody>
          <a:bodyPr/>
          <a:lstStyle/>
          <a:p>
            <a:r>
              <a:rPr lang="en-US" dirty="0"/>
              <a:t>Continuous variables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binned</a:t>
            </a:r>
            <a:r>
              <a:rPr lang="en-US" dirty="0"/>
              <a:t> based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field expert knowledge</a:t>
            </a:r>
            <a:r>
              <a:rPr lang="en-US" dirty="0"/>
              <a:t> and natural breakpoints in data</a:t>
            </a:r>
          </a:p>
          <a:p>
            <a:pPr lvl="1"/>
            <a:r>
              <a:rPr lang="en-US" dirty="0"/>
              <a:t>E.g. HGA1 of 5.7-6.0 is considered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pre-diabetic</a:t>
            </a:r>
            <a:r>
              <a:rPr lang="en-US" dirty="0"/>
              <a:t>, below this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</a:t>
            </a:r>
            <a:r>
              <a:rPr lang="en-US" dirty="0"/>
              <a:t> and above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diabetic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Low</a:t>
            </a:r>
            <a:r>
              <a:rPr lang="en-US" dirty="0"/>
              <a:t> overall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variance</a:t>
            </a:r>
            <a:r>
              <a:rPr lang="en-US" dirty="0"/>
              <a:t> explained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6F076-9BED-F8B7-76F6-F3838223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8" y="1416776"/>
            <a:ext cx="6446169" cy="51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065-7F3B-0232-D7D3-680FEC12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Analysis – cont.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8964E911-CB73-0C67-0CAC-63C0BD47C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451"/>
            <a:ext cx="12191999" cy="5510549"/>
          </a:xfrm>
        </p:spPr>
      </p:pic>
    </p:spTree>
    <p:extLst>
      <p:ext uri="{BB962C8B-B14F-4D97-AF65-F5344CB8AC3E}">
        <p14:creationId xmlns:p14="http://schemas.microsoft.com/office/powerpoint/2010/main" val="417111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065-7F3B-0232-D7D3-680FEC12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54BA-EF40-FDFA-05DB-CB351704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Focused on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exploring variable relationships</a:t>
            </a:r>
            <a:r>
              <a:rPr lang="en-US" sz="1600" dirty="0"/>
              <a:t>, not necessarily attempts to explain or predict data. </a:t>
            </a:r>
          </a:p>
          <a:p>
            <a:r>
              <a:rPr lang="en-US" sz="1600" dirty="0"/>
              <a:t>Try to understand relationship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IMAT</a:t>
            </a:r>
            <a:r>
              <a:rPr lang="en-US" sz="1600" dirty="0"/>
              <a:t> to other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potential explanatory variables</a:t>
            </a:r>
            <a:r>
              <a:rPr lang="en-US" sz="1600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F43DFD-09DD-3426-9563-88FCFB60C992}"/>
              </a:ext>
            </a:extLst>
          </p:cNvPr>
          <p:cNvGrpSpPr/>
          <p:nvPr/>
        </p:nvGrpSpPr>
        <p:grpSpPr>
          <a:xfrm>
            <a:off x="195533" y="1825625"/>
            <a:ext cx="11800933" cy="2897377"/>
            <a:chOff x="259360" y="1825625"/>
            <a:chExt cx="11800933" cy="28973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9588C8-75F4-A4FC-B827-EA739205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60" y="1825625"/>
              <a:ext cx="3851127" cy="28973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6499A7-59ED-6E5D-76C3-93586F06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0487" y="1825625"/>
              <a:ext cx="3882485" cy="28973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CA0B59-5780-BBD1-E089-2931A7A0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972" y="1825625"/>
              <a:ext cx="4067321" cy="2897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74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297C-61D0-8CF6-94CD-DFAED7A7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Tree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D38A9-E349-0496-A4B1-6AE88F160F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Classification problem: does this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veteran</a:t>
            </a:r>
            <a:r>
              <a:rPr lang="en-US" dirty="0"/>
              <a:t> suffer from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recurrent pressure injuries</a:t>
            </a:r>
            <a:r>
              <a:rPr lang="en-US" dirty="0"/>
              <a:t> (PRI), given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known features</a:t>
            </a:r>
            <a:r>
              <a:rPr lang="en-US" dirty="0"/>
              <a:t>?</a:t>
            </a:r>
          </a:p>
          <a:p>
            <a:r>
              <a:rPr lang="en-US" dirty="0"/>
              <a:t>Split data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en-US" dirty="0"/>
              <a:t> sets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leave-one-out cross validation</a:t>
            </a:r>
            <a:r>
              <a:rPr lang="en-US" dirty="0"/>
              <a:t> for training (small data set)</a:t>
            </a:r>
          </a:p>
          <a:p>
            <a:r>
              <a:rPr lang="en-US" dirty="0"/>
              <a:t>Problem: </a:t>
            </a:r>
            <a:r>
              <a:rPr lang="en-US" dirty="0">
                <a:solidFill>
                  <a:schemeClr val="accent2"/>
                </a:solidFill>
              </a:rPr>
              <a:t>selected variables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E3FE6F2-193B-D7C7-03D9-A7C6A9D11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5293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401B-1678-7682-666C-3EEC827B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Variable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62709-3172-167F-DF53-C73921E1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“Medical” data is an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  <a:r>
              <a:rPr lang="en-US" dirty="0"/>
              <a:t>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biological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clinical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social</a:t>
            </a:r>
            <a:r>
              <a:rPr lang="en-US" dirty="0"/>
              <a:t>, and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treatment</a:t>
            </a:r>
            <a:r>
              <a:rPr lang="en-US" dirty="0"/>
              <a:t> information.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Treatment</a:t>
            </a:r>
            <a:r>
              <a:rPr lang="en-US" dirty="0"/>
              <a:t> information contains information about other likely or known variables.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Air cushions </a:t>
            </a:r>
            <a:r>
              <a:rPr lang="en-US" dirty="0"/>
              <a:t>are a treatment for those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recurrent pressure injuries</a:t>
            </a:r>
            <a:r>
              <a:rPr lang="en-US" dirty="0"/>
              <a:t>. If a veteran’s wheelchair has an air cushion, it is likely this was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prescribed</a:t>
            </a:r>
            <a:r>
              <a:rPr lang="en-US" dirty="0"/>
              <a:t> because they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already suffer from PRI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model picks up on this information to better classify veterans, but it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 useful </a:t>
            </a:r>
            <a:r>
              <a:rPr lang="en-US" dirty="0"/>
              <a:t>to practitioners.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purpose</a:t>
            </a:r>
            <a:r>
              <a:rPr lang="en-US" dirty="0"/>
              <a:t> of the study is to help practitioners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identify</a:t>
            </a:r>
            <a:r>
              <a:rPr lang="en-US" dirty="0"/>
              <a:t> veterans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 risk </a:t>
            </a:r>
            <a:r>
              <a:rPr lang="en-US" dirty="0"/>
              <a:t>for PRI.</a:t>
            </a:r>
          </a:p>
          <a:p>
            <a:r>
              <a:rPr lang="en-US" dirty="0"/>
              <a:t>Easy solution: leave out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treatment</a:t>
            </a:r>
            <a:r>
              <a:rPr lang="en-US" dirty="0"/>
              <a:t> variables directly related to PRI</a:t>
            </a:r>
          </a:p>
        </p:txBody>
      </p:sp>
    </p:spTree>
    <p:extLst>
      <p:ext uri="{BB962C8B-B14F-4D97-AF65-F5344CB8AC3E}">
        <p14:creationId xmlns:p14="http://schemas.microsoft.com/office/powerpoint/2010/main" val="346128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867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Pressure Injuries in Veterans Part II - Modeling</vt:lpstr>
      <vt:lpstr>Agenda</vt:lpstr>
      <vt:lpstr>The Problem</vt:lpstr>
      <vt:lpstr>Variables</vt:lpstr>
      <vt:lpstr>Correspondence Analysis</vt:lpstr>
      <vt:lpstr>Correspondence Analysis – cont.</vt:lpstr>
      <vt:lpstr>Preliminary Models</vt:lpstr>
      <vt:lpstr>Preliminary Tree Models</vt:lpstr>
      <vt:lpstr>An Aside: Variable Selection</vt:lpstr>
      <vt:lpstr>Improved Models</vt:lpstr>
      <vt:lpstr>Improved Models – cont.</vt:lpstr>
      <vt:lpstr>Improved Models - Evaluation</vt:lpstr>
      <vt:lpstr>Some Thoughts</vt:lpstr>
      <vt:lpstr>Wrap-Up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Pressure Injuries in Veterans Part II - Modeling</dc:title>
  <dc:creator>Gabriel A Brehm</dc:creator>
  <cp:lastModifiedBy>Gabriel A Brehm</cp:lastModifiedBy>
  <cp:revision>5</cp:revision>
  <dcterms:created xsi:type="dcterms:W3CDTF">2023-04-25T16:41:55Z</dcterms:created>
  <dcterms:modified xsi:type="dcterms:W3CDTF">2023-04-25T20:10:46Z</dcterms:modified>
</cp:coreProperties>
</file>