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D4AB-3C11-3013-30FD-F867D1DB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EABD8-F584-DEC5-6844-BB468B2AB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790E-1D2D-DEF5-0A78-BCD764C7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0E20-A185-0BBB-B63B-88A0FB21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2E5F-99E6-5F0A-F3EB-95C8B36A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4D59-7613-485A-AF5A-0B311A3D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F149-BA68-BDB8-2A16-DDBE160E1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1F05-7082-754C-0AD8-11D4C43F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ECE82-75B2-341A-C980-8C2561F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7A0A-0E05-E6D7-C3B4-CFACA052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B2324-A3ED-E01E-CB3C-F345EE2A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50A1-CDC5-60BE-86B8-72A5E3CE6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8C5D-72FA-1011-0BEB-23C1A29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6176-0FA3-366A-8345-606C132B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9842-1BAF-8F0D-3425-F4E67D14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839-38B2-111C-5640-707543FC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4DD3-A5E6-A2A3-0E59-B2384584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DED8-6CEB-8D3C-990E-654A37AE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6839-C0AE-CA75-6032-64E49806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906A-EF45-6C09-0B65-79C712E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EC3E-F094-587F-4842-7BA66B26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1805E-7AE4-5445-75D5-7893786D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C3E1-4031-FA75-49D2-C5FB99F6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2D25-B0C0-29C0-5425-C8C41254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A4826-9AAA-ECB9-2CB9-F120A93C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33BE-2B50-ECFA-4E58-44009FE9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3EA3-77E5-BFC9-AF18-5A72E15EB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E0F48-D56B-2610-DEAA-6E265C89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8371-CD5D-42D4-7ADF-261F6154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2658-7B6D-02EF-003F-83F122B6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DC1A-2126-930D-AFF0-1BEC419B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99F1-FB78-2E17-2B48-A501EEBC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038A-6EEB-88D8-5F74-CDB0AE2E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0FD7-92E5-570C-800D-38D81DD3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D4994-22F2-AA5B-FAF5-924C48BE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4A47E-A5CD-6E15-A1CA-8407D9626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14954-6B52-B31A-2E38-B386A292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F8D97-887B-65CF-CE48-1205154D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3EA85-EE5A-4EBF-6F7C-4A6F19F1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2FBC-5B03-B937-F7FC-05A2D6F5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E6655-9C52-96FB-9394-BAE0DB31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1CC48-9242-9094-9016-E54C5D67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2022-4210-A6B8-4628-71BC76DF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B548C-6F14-AA82-0D25-4B04636A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C7E6F-0AFE-7631-F5DD-54B1708F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E113-F25C-E103-DAA9-C35BC41E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FA64-3A4D-DC8F-90F0-EBB65386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6838-ECF3-4A0A-3489-196F023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2C4A-07DE-8090-75B8-68A6ACA7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CC12A-BCC6-DA8A-FDE5-CC9B7D4A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1D3C-4EE1-439D-C720-163979A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F723-7227-2C4C-BC96-22D41334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04C9-C98F-2BD0-BC86-A411ADCB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5A142-51F2-E7E2-5672-477DDEE4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A2A2-3B2E-D5A5-5438-439FF0A7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F1EC-4AD4-5026-18B9-0713D855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F494-8559-FF86-5853-29D7AEB5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D76D-E74C-D238-31E0-A8A8711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FC7B4-EDA1-7BBB-4FE2-B3179CB1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DF53-5443-12B5-8BD1-D26DB625B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DDE8-0D63-88AA-3DE1-B1FDE412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2358-2131-47AC-B246-AD6E9D28D44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699A-0D2A-8699-55C0-E401DF7A2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B462B-0B93-3B97-3878-4B88BC47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040-6F76-40CA-A09D-BBE8D4BE5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00B0-6FF9-DF7B-730D-D0663EE5D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Pressure Injuries in Veterans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2060D-70B2-20EE-A5B2-7D7BBCAC3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Brehm</a:t>
            </a:r>
          </a:p>
        </p:txBody>
      </p:sp>
    </p:spTree>
    <p:extLst>
      <p:ext uri="{BB962C8B-B14F-4D97-AF65-F5344CB8AC3E}">
        <p14:creationId xmlns:p14="http://schemas.microsoft.com/office/powerpoint/2010/main" val="252047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A143-9269-D193-5E84-07D2F2E5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continuous variables (cont.)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B3A08C8-6B05-5D53-E157-C3037020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2" y="1230003"/>
            <a:ext cx="7879195" cy="5627997"/>
          </a:xfrm>
        </p:spPr>
      </p:pic>
    </p:spTree>
    <p:extLst>
      <p:ext uri="{BB962C8B-B14F-4D97-AF65-F5344CB8AC3E}">
        <p14:creationId xmlns:p14="http://schemas.microsoft.com/office/powerpoint/2010/main" val="259310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continuous variables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F51E-C2CC-7DC2-D2D1-6D2231A9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295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Partial correlations </a:t>
            </a:r>
            <a:r>
              <a:rPr lang="en-US" dirty="0"/>
              <a:t>– correlations between variables after conditioning on all the other variables.</a:t>
            </a:r>
          </a:p>
          <a:p>
            <a:r>
              <a:rPr lang="en-US" dirty="0"/>
              <a:t>Doesn’t include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categorical variables</a:t>
            </a:r>
            <a:r>
              <a:rPr lang="en-US" dirty="0"/>
              <a:t>, but conditioning can only reduce correlations so there are no false negatives here.</a:t>
            </a:r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BA5C43F0-3BC2-256C-02B3-3E2DAD3B2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53" y="1715277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E30BA-7582-709C-DDE3-A6DCC2D3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64859"/>
            <a:ext cx="120015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F28797-ED39-AB2F-020C-821CD9F4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76" y="1690688"/>
            <a:ext cx="6400847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2F1BDB-52AB-1E35-7EE1-7974E830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082"/>
            <a:ext cx="5257800" cy="375557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2F2D3EB-520D-7BE9-5BD3-4762BB2B0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52082"/>
            <a:ext cx="52578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3AE5A5-CCEB-AC70-E4B7-61776348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2083"/>
            <a:ext cx="5257801" cy="375557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90EF7E0-3C45-C22D-C8C9-331CDBDF0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52083"/>
            <a:ext cx="52578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6A1DBC4-13B8-F927-F728-D1C71C758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2084"/>
            <a:ext cx="5257801" cy="375557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39ACFD-EBB4-42E9-7489-075B3A7F3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52084"/>
            <a:ext cx="52578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EF7C41B-3A9A-0FB0-41FF-AED53615B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2085"/>
            <a:ext cx="5257801" cy="375557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5DC7BBD-56E7-B83D-D3EC-86C85E6D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152085"/>
            <a:ext cx="52578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DCE75A-5040-E6AD-34A8-3218F3E8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2086"/>
            <a:ext cx="5257801" cy="3755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F74F8-9518-C72A-BC33-03D22807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27" y="2959915"/>
            <a:ext cx="4632165" cy="20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9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96E396E-04EF-BF4A-00A5-68B1BA3A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2087"/>
            <a:ext cx="5257801" cy="375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CC95E-0257-ED5A-06EC-76D53C5A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33" y="3030522"/>
            <a:ext cx="4348904" cy="19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7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E52-8697-22F8-37AF-F57C800B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A5D3-2BA6-5112-3F2A-B2E1D444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“Pressure injures (</a:t>
            </a:r>
            <a:r>
              <a:rPr lang="en-US" dirty="0" err="1"/>
              <a:t>PrI</a:t>
            </a:r>
            <a:r>
              <a:rPr lang="en-US" dirty="0"/>
              <a:t>) are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major secondary complication </a:t>
            </a:r>
            <a:r>
              <a:rPr lang="en-US" dirty="0"/>
              <a:t>for many people with spinal cord injury (SCI). Development and/or recurrence of a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limits activities of daily living</a:t>
            </a:r>
            <a:r>
              <a:rPr lang="en-US" dirty="0"/>
              <a:t>, often leading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hospitalization</a:t>
            </a:r>
            <a:r>
              <a:rPr lang="en-US" dirty="0"/>
              <a:t> and even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death</a:t>
            </a:r>
            <a:r>
              <a:rPr lang="en-US" dirty="0"/>
              <a:t>. This has a devastating impact on affected individuals and their caregivers.” –BEIPIR Specific Aims A01</a:t>
            </a:r>
          </a:p>
          <a:p>
            <a:r>
              <a:rPr lang="en-US" dirty="0"/>
              <a:t>Some veterans are victims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recurrent</a:t>
            </a:r>
            <a:r>
              <a:rPr lang="en-US" dirty="0"/>
              <a:t> pressure injuries, some get them rarely or not at all.</a:t>
            </a:r>
          </a:p>
          <a:p>
            <a:r>
              <a:rPr lang="en-US" dirty="0"/>
              <a:t>Additionally, IMAT builds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quickly</a:t>
            </a:r>
            <a:r>
              <a:rPr lang="en-US" dirty="0"/>
              <a:t> for some with spinal cord injuries, and slowly or not at all for others.</a:t>
            </a:r>
          </a:p>
          <a:p>
            <a:r>
              <a:rPr lang="en-US" dirty="0"/>
              <a:t>Previous research has indicated a relationship between intra-muscular adipose tissue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IMAT</a:t>
            </a:r>
            <a:r>
              <a:rPr lang="en-US" dirty="0"/>
              <a:t>) and the occurrence of pressure injuries.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2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94BB-ABAF-7A9F-BD42-8622A25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categorical variables (cont.)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98C5F1-818E-AEE6-8591-E93AA6B99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52088"/>
            <a:ext cx="5257801" cy="3755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C7FD7C-44F8-D9F6-AA9F-8A085DB0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19" y="2826374"/>
            <a:ext cx="3978916" cy="240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222D-F570-CC14-77E9-6C9BCB01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40F2D-D68F-BBAC-BC38-C02BAE10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05400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51547-E4B6-7049-6C3C-6515C505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90688"/>
            <a:ext cx="5038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222D-F570-CC14-77E9-6C9BCB01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Models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5D4DC-F128-FCA5-BAB2-CBDFB701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690688"/>
            <a:ext cx="4895850" cy="39528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744791-7337-7E00-9FE3-1D7AE036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2953" cy="4351338"/>
          </a:xfrm>
        </p:spPr>
        <p:txBody>
          <a:bodyPr>
            <a:normAutofit/>
          </a:bodyPr>
          <a:lstStyle/>
          <a:p>
            <a:r>
              <a:rPr lang="en-US" dirty="0"/>
              <a:t>This model’s predictors are nearly all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significant</a:t>
            </a:r>
            <a:r>
              <a:rPr lang="en-US" dirty="0"/>
              <a:t>.</a:t>
            </a:r>
          </a:p>
          <a:p>
            <a:r>
              <a:rPr lang="en-US" dirty="0"/>
              <a:t>The predictors make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sense</a:t>
            </a:r>
            <a:r>
              <a:rPr lang="en-US" dirty="0"/>
              <a:t> – age, years of injury, nature of the injury, and presence of pressure injuries all predict IMAT.</a:t>
            </a:r>
          </a:p>
          <a:p>
            <a:r>
              <a:rPr lang="en-US" dirty="0"/>
              <a:t>Next step – try other types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  <a:r>
              <a:rPr lang="en-US" dirty="0"/>
              <a:t>: CART, GLM, etc.</a:t>
            </a:r>
          </a:p>
        </p:txBody>
      </p:sp>
    </p:spTree>
    <p:extLst>
      <p:ext uri="{BB962C8B-B14F-4D97-AF65-F5344CB8AC3E}">
        <p14:creationId xmlns:p14="http://schemas.microsoft.com/office/powerpoint/2010/main" val="22915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B230-2929-F536-6646-00ED1691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E84F-B6A0-06A8-9187-08E76A11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  <a:r>
              <a:rPr lang="en-US" dirty="0"/>
              <a:t> to build using pilot data, as just described: CART, GLM, etc.</a:t>
            </a:r>
          </a:p>
          <a:p>
            <a:r>
              <a:rPr lang="en-US" dirty="0"/>
              <a:t>We are waiting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genetic</a:t>
            </a:r>
            <a:r>
              <a:rPr lang="en-US" dirty="0"/>
              <a:t> data to incorporate into the model and begin fulfilling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primary research aims</a:t>
            </a:r>
            <a:r>
              <a:rPr lang="en-US" dirty="0"/>
              <a:t>.</a:t>
            </a:r>
          </a:p>
          <a:p>
            <a:r>
              <a:rPr lang="en-US" dirty="0"/>
              <a:t>Need further data complete a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multisymptom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inventory assessment”</a:t>
            </a:r>
            <a:r>
              <a:rPr lang="en-US" dirty="0"/>
              <a:t> specific to veterans living with SCI.</a:t>
            </a:r>
          </a:p>
        </p:txBody>
      </p:sp>
    </p:spTree>
    <p:extLst>
      <p:ext uri="{BB962C8B-B14F-4D97-AF65-F5344CB8AC3E}">
        <p14:creationId xmlns:p14="http://schemas.microsoft.com/office/powerpoint/2010/main" val="41302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5873-7290-C136-7CB0-A5648AB2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E0657-386D-277E-52AF-A2CDAF48C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392C-40EB-32CF-795C-A8F64668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2590-A5FA-0BD7-C6C1-D362B6FA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“…central hypothesis: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DNA variants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predispose some individuals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increased</a:t>
            </a:r>
            <a:r>
              <a:rPr lang="en-US" dirty="0"/>
              <a:t> deposition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IMAT</a:t>
            </a:r>
            <a:r>
              <a:rPr lang="en-US" dirty="0"/>
              <a:t> following spinal cord injury, and resultant increased </a:t>
            </a:r>
            <a:r>
              <a:rPr lang="en-US" dirty="0" err="1"/>
              <a:t>PrI</a:t>
            </a:r>
            <a:r>
              <a:rPr lang="en-US" dirty="0"/>
              <a:t> risk.” </a:t>
            </a:r>
          </a:p>
          <a:p>
            <a:r>
              <a:rPr lang="en-US" dirty="0"/>
              <a:t>SPECIFIC AIM 1: Determine the association of muscle composition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genetic profiles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Via DNA assay of 38 previously-collected samples</a:t>
            </a:r>
          </a:p>
          <a:p>
            <a:r>
              <a:rPr lang="en-US" dirty="0"/>
              <a:t>SPECIFIC AIM 2: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Update and validation </a:t>
            </a:r>
            <a:r>
              <a:rPr lang="en-US" dirty="0"/>
              <a:t>of the BEIPIR model of personalized pressure injury risk.</a:t>
            </a:r>
          </a:p>
          <a:p>
            <a:pPr lvl="1"/>
            <a:r>
              <a:rPr lang="en-US" dirty="0"/>
              <a:t>Via DNA assay of ~100 new samples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longitudinally-tracked</a:t>
            </a:r>
            <a:r>
              <a:rPr lang="en-US" dirty="0"/>
              <a:t> veterans meeting specific criteria and with varying </a:t>
            </a:r>
            <a:r>
              <a:rPr lang="en-US" dirty="0">
                <a:solidFill>
                  <a:srgbClr val="C00000"/>
                </a:solidFill>
              </a:rPr>
              <a:t>IMAT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18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E313-5C2B-96CE-1C7A-3FE8F097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33B8-780F-AF61-35E2-66BEB9F9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“The overarching question guiding Dr. Graves’ research interest is ‘how can symptom science be used to help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explain, predict, and mange </a:t>
            </a:r>
            <a:r>
              <a:rPr lang="en-US" dirty="0"/>
              <a:t>[sic] symptoms (also known as SHC’s) following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spinal cord injury</a:t>
            </a:r>
            <a:r>
              <a:rPr lang="en-US" dirty="0"/>
              <a:t>?’” –Graves Supplementary </a:t>
            </a:r>
            <a:r>
              <a:rPr lang="en-US" dirty="0" err="1"/>
              <a:t>SpAims</a:t>
            </a:r>
            <a:r>
              <a:rPr lang="en-US" dirty="0"/>
              <a:t>, May 21 2022</a:t>
            </a:r>
          </a:p>
          <a:p>
            <a:r>
              <a:rPr lang="en-US" dirty="0"/>
              <a:t>SPECIFIC AIM 1: Conduct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secondary analysis </a:t>
            </a:r>
            <a:r>
              <a:rPr lang="en-US" dirty="0"/>
              <a:t>of existing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whole blood and muscle tissue</a:t>
            </a:r>
            <a:r>
              <a:rPr lang="en-US" dirty="0"/>
              <a:t> collected from the Bogie Labs prior studies to run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epigenome wide analysis </a:t>
            </a:r>
            <a:r>
              <a:rPr lang="en-US" dirty="0"/>
              <a:t>(EWAS) to discover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genes</a:t>
            </a:r>
            <a:r>
              <a:rPr lang="en-US" dirty="0"/>
              <a:t> presented differentially in the two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tissue</a:t>
            </a:r>
            <a:r>
              <a:rPr lang="en-US" dirty="0"/>
              <a:t> types.</a:t>
            </a:r>
          </a:p>
          <a:p>
            <a:r>
              <a:rPr lang="en-US" dirty="0"/>
              <a:t>SPECIFIC AIM 2: Conduct a retrospective secondary analysis on the SCI-PIR database…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Machine learning methods </a:t>
            </a:r>
            <a:r>
              <a:rPr lang="en-US" dirty="0"/>
              <a:t>will be applied to extract and identify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common symptoms and/or risk factors </a:t>
            </a:r>
            <a:r>
              <a:rPr lang="en-US" dirty="0"/>
              <a:t>post SCI. “cluster” classifications of symptoms/SHCs after SCI will be developed including for those with and without a history of pressure injuries. This aim will lay the groundwork toward developing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multisymptom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inventory assessment </a:t>
            </a:r>
            <a:r>
              <a:rPr lang="en-US" dirty="0"/>
              <a:t>specific [to] Veterans living with SCI.</a:t>
            </a:r>
          </a:p>
        </p:txBody>
      </p:sp>
    </p:spTree>
    <p:extLst>
      <p:ext uri="{BB962C8B-B14F-4D97-AF65-F5344CB8AC3E}">
        <p14:creationId xmlns:p14="http://schemas.microsoft.com/office/powerpoint/2010/main" val="31867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BE6F-799B-43A0-718B-83BCACCF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AE2C-9FDD-C492-B52C-A9D553A3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Data collection for the study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ongoing</a:t>
            </a:r>
            <a:r>
              <a:rPr lang="en-US" dirty="0"/>
              <a:t>; what follows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preliminary</a:t>
            </a:r>
            <a:r>
              <a:rPr lang="en-US" dirty="0"/>
              <a:t> analysis of the “pilot” data.</a:t>
            </a:r>
          </a:p>
          <a:p>
            <a:r>
              <a:rPr lang="en-US" dirty="0"/>
              <a:t>The data set describes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anonymized</a:t>
            </a:r>
            <a:r>
              <a:rPr lang="en-US" dirty="0"/>
              <a:t> medical information for 103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veterans</a:t>
            </a:r>
            <a:r>
              <a:rPr lang="en-US" dirty="0"/>
              <a:t> with varying levels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spinal cord injury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9EBE4-4405-0334-4DBE-5373588C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28303"/>
            <a:ext cx="5624203" cy="59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2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065-7F3B-0232-D7D3-680FEC12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54BA-EF40-FDFA-05DB-CB351704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54 potentially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predictive</a:t>
            </a:r>
            <a:r>
              <a:rPr lang="en-US" dirty="0"/>
              <a:t> variables; many participants have missing data in one of them.</a:t>
            </a:r>
          </a:p>
          <a:p>
            <a:pPr lvl="1"/>
            <a:r>
              <a:rPr lang="en-US" dirty="0"/>
              <a:t>(2 other variables are the Subject ID and Visit Number)</a:t>
            </a:r>
          </a:p>
          <a:p>
            <a:r>
              <a:rPr lang="en-US" dirty="0"/>
              <a:t>10 variables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continuous</a:t>
            </a:r>
            <a:r>
              <a:rPr lang="en-US" dirty="0"/>
              <a:t>; the remaining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categorical</a:t>
            </a:r>
            <a:r>
              <a:rPr lang="en-US" dirty="0"/>
              <a:t>.</a:t>
            </a:r>
          </a:p>
          <a:p>
            <a:r>
              <a:rPr lang="en-US" dirty="0"/>
              <a:t>Some potentially interesting variables include: Occurrence of pressure injuries, IMAT, age, years injured, gender, level of injury, nature of paralysis, etc.</a:t>
            </a:r>
          </a:p>
        </p:txBody>
      </p:sp>
    </p:spTree>
    <p:extLst>
      <p:ext uri="{BB962C8B-B14F-4D97-AF65-F5344CB8AC3E}">
        <p14:creationId xmlns:p14="http://schemas.microsoft.com/office/powerpoint/2010/main" val="86517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D6E2-530E-F84B-BD6F-85D8D1DA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continuous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F499F7-6317-D0B6-994F-00C518DD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460172"/>
            <a:ext cx="11001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D6E2-530E-F84B-BD6F-85D8D1DA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continuous variables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443D0F1B-DA9D-97C4-BA2D-D6A272B47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110" y="1876720"/>
            <a:ext cx="8273976" cy="413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1A123B-B7F0-A98C-5A57-5CDC0599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86" y="2252876"/>
            <a:ext cx="3638890" cy="33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0496-57FA-0FBF-A282-82E2277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continuous variables (cont.)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FCE3D42-7D12-D2E9-0B14-7A627F0E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" y="1483278"/>
            <a:ext cx="5009595" cy="250479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40E2874-A490-A6A9-1F36-6E7FE8D32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3278"/>
            <a:ext cx="5009595" cy="250479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D845A2F-3C89-0D13-6649-7149AC956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05" y="3988076"/>
            <a:ext cx="5009597" cy="250479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D015333-B7AB-3B04-ABEC-9193BEBD0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8075"/>
            <a:ext cx="5009594" cy="25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729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Predicting Pressure Injuries in Veterans</vt:lpstr>
      <vt:lpstr>The Problem</vt:lpstr>
      <vt:lpstr>Research Aims</vt:lpstr>
      <vt:lpstr>Supplementary Aims</vt:lpstr>
      <vt:lpstr>The Data</vt:lpstr>
      <vt:lpstr>Variables</vt:lpstr>
      <vt:lpstr>EDA – continuous variables</vt:lpstr>
      <vt:lpstr>EDA – continuous variables</vt:lpstr>
      <vt:lpstr>EDA – continuous variables (cont.)</vt:lpstr>
      <vt:lpstr>EDA – continuous variables (cont.)</vt:lpstr>
      <vt:lpstr>EDA – continuous variables (cont.)</vt:lpstr>
      <vt:lpstr>EDA – categorical variables</vt:lpstr>
      <vt:lpstr>EDA – categorical variables</vt:lpstr>
      <vt:lpstr>EDA – categorical variables (cont.)</vt:lpstr>
      <vt:lpstr>EDA – categorical variables (cont.)</vt:lpstr>
      <vt:lpstr>EDA – categorical variables (cont.)</vt:lpstr>
      <vt:lpstr>EDA – categorical variables (cont.)</vt:lpstr>
      <vt:lpstr>EDA – categorical variables (cont.)</vt:lpstr>
      <vt:lpstr>EDA – categorical variables (cont.)</vt:lpstr>
      <vt:lpstr>EDA – categorical variables (cont.)</vt:lpstr>
      <vt:lpstr>Preliminary Models</vt:lpstr>
      <vt:lpstr>Preliminary Models (cont.)</vt:lpstr>
      <vt:lpstr>Next Steps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Pressure Injuries in Veterans</dc:title>
  <dc:creator>Gabriel A Brehm</dc:creator>
  <cp:lastModifiedBy>Gabriel A Brehm</cp:lastModifiedBy>
  <cp:revision>3</cp:revision>
  <dcterms:created xsi:type="dcterms:W3CDTF">2023-03-07T01:51:20Z</dcterms:created>
  <dcterms:modified xsi:type="dcterms:W3CDTF">2023-03-07T07:14:03Z</dcterms:modified>
</cp:coreProperties>
</file>