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2"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01" autoAdjust="0"/>
  </p:normalViewPr>
  <p:slideViewPr>
    <p:cSldViewPr snapToGrid="0">
      <p:cViewPr varScale="1">
        <p:scale>
          <a:sx n="74" d="100"/>
          <a:sy n="74" d="100"/>
        </p:scale>
        <p:origin x="126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to consider when looking at the presentation:</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slides need to be all mosty graphics or images (minimal words)</a:t>
            </a:r>
            <a:endParaRPr/>
          </a:p>
          <a:p>
            <a:pPr marL="914400" lvl="1" indent="-298450" algn="l" rtl="0">
              <a:spcBef>
                <a:spcPts val="0"/>
              </a:spcBef>
              <a:spcAft>
                <a:spcPts val="0"/>
              </a:spcAft>
              <a:buSzPts val="1100"/>
              <a:buChar char="○"/>
            </a:pPr>
            <a:r>
              <a:rPr lang="en"/>
              <a:t>I assume this excludes the first few slides when we are discussing what it is our topic is and what we hope to accomplish through our project</a:t>
            </a:r>
            <a:endParaRPr/>
          </a:p>
          <a:p>
            <a:pPr marL="914400" lvl="1" indent="-298450" algn="l" rtl="0">
              <a:spcBef>
                <a:spcPts val="0"/>
              </a:spcBef>
              <a:spcAft>
                <a:spcPts val="0"/>
              </a:spcAft>
              <a:buSzPts val="1100"/>
              <a:buChar char="○"/>
            </a:pPr>
            <a:r>
              <a:rPr lang="en"/>
              <a:t>We however will be able to use as many talking notes/flashcards or whatever it is you prefer when presenting</a:t>
            </a:r>
            <a:endParaRPr/>
          </a:p>
          <a:p>
            <a:pPr marL="914400" lvl="1" indent="-298450" algn="l" rtl="0">
              <a:spcBef>
                <a:spcPts val="0"/>
              </a:spcBef>
              <a:spcAft>
                <a:spcPts val="0"/>
              </a:spcAft>
              <a:buSzPts val="1100"/>
              <a:buChar char="○"/>
            </a:pPr>
            <a:r>
              <a:rPr lang="en"/>
              <a:t>Need to make sure that all of these talking notes/flashcards are turning in with our final submission</a:t>
            </a:r>
            <a:endParaRPr/>
          </a:p>
          <a:p>
            <a:pPr marL="457200" lvl="0" indent="-298450" algn="l" rtl="0">
              <a:spcBef>
                <a:spcPts val="0"/>
              </a:spcBef>
              <a:spcAft>
                <a:spcPts val="0"/>
              </a:spcAft>
              <a:buSzPts val="1100"/>
              <a:buChar char="●"/>
            </a:pPr>
            <a:r>
              <a:rPr lang="en"/>
              <a:t>The dashboard needs to be real-time interactive (see notes under slide 4)</a:t>
            </a:r>
            <a:endParaRPr/>
          </a:p>
          <a:p>
            <a:pPr marL="457200" lvl="0" indent="-298450" algn="l" rtl="0">
              <a:spcBef>
                <a:spcPts val="0"/>
              </a:spcBef>
              <a:spcAft>
                <a:spcPts val="0"/>
              </a:spcAft>
              <a:buSzPts val="1100"/>
              <a:buChar char="●"/>
            </a:pPr>
            <a:r>
              <a:rPr lang="en"/>
              <a:t>Every member must have equal talking time</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921d8f2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921d8f2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can discuss the topic and why is was selected. </a:t>
            </a:r>
            <a:endParaRPr/>
          </a:p>
          <a:p>
            <a:pPr marL="457200" lvl="0" indent="-298450" algn="l" rtl="0">
              <a:spcBef>
                <a:spcPts val="0"/>
              </a:spcBef>
              <a:spcAft>
                <a:spcPts val="0"/>
              </a:spcAft>
              <a:buSzPts val="1100"/>
              <a:buChar char="●"/>
            </a:pPr>
            <a:r>
              <a:rPr lang="en"/>
              <a:t>Can first discuss the actual topic and the model in which we used to estimate our correlation result</a:t>
            </a:r>
            <a:endParaRPr/>
          </a:p>
          <a:p>
            <a:pPr marL="914400" lvl="1" indent="-298450" algn="l" rtl="0">
              <a:spcBef>
                <a:spcPts val="0"/>
              </a:spcBef>
              <a:spcAft>
                <a:spcPts val="0"/>
              </a:spcAft>
              <a:buSzPts val="1100"/>
              <a:buChar char="○"/>
            </a:pPr>
            <a:endParaRPr/>
          </a:p>
          <a:p>
            <a:pPr marL="457200" lvl="0" indent="-298450" algn="l" rtl="0">
              <a:spcBef>
                <a:spcPts val="0"/>
              </a:spcBef>
              <a:spcAft>
                <a:spcPts val="0"/>
              </a:spcAft>
              <a:buSzPts val="1100"/>
              <a:buChar char="●"/>
            </a:pPr>
            <a:r>
              <a:rPr lang="en"/>
              <a:t>Can discuss how we came across this topic</a:t>
            </a:r>
            <a:endParaRPr/>
          </a:p>
          <a:p>
            <a:pPr marL="914400" lvl="1" indent="-298450" algn="l" rtl="0">
              <a:spcBef>
                <a:spcPts val="0"/>
              </a:spcBef>
              <a:spcAft>
                <a:spcPts val="0"/>
              </a:spcAft>
              <a:buSzPts val="1100"/>
              <a:buChar char="○"/>
            </a:pPr>
            <a:r>
              <a:rPr lang="en"/>
              <a:t>Very relevant in our lives and economy currently</a:t>
            </a:r>
            <a:endParaRPr/>
          </a:p>
          <a:p>
            <a:pPr marL="914400" lvl="1" indent="-298450" algn="l" rtl="0">
              <a:spcBef>
                <a:spcPts val="0"/>
              </a:spcBef>
              <a:spcAft>
                <a:spcPts val="0"/>
              </a:spcAft>
              <a:buSzPts val="1100"/>
              <a:buChar char="○"/>
            </a:pPr>
            <a:r>
              <a:rPr lang="en"/>
              <a:t>Everyone's lives were affected by it in almost every corner of the world</a:t>
            </a:r>
            <a:endParaRPr/>
          </a:p>
          <a:p>
            <a:pPr marL="914400" lvl="1" indent="-298450" algn="l" rtl="0">
              <a:spcBef>
                <a:spcPts val="0"/>
              </a:spcBef>
              <a:spcAft>
                <a:spcPts val="0"/>
              </a:spcAft>
              <a:buSzPts val="1100"/>
              <a:buChar char="○"/>
            </a:pPr>
            <a:r>
              <a:rPr lang="en"/>
              <a:t>Still lots we don't know about the disease</a:t>
            </a:r>
            <a:endParaRPr/>
          </a:p>
          <a:p>
            <a:pPr marL="1371600" lvl="2" indent="-298450" algn="l" rtl="0">
              <a:spcBef>
                <a:spcPts val="0"/>
              </a:spcBef>
              <a:spcAft>
                <a:spcPts val="0"/>
              </a:spcAft>
              <a:buSzPts val="1100"/>
              <a:buChar char="■"/>
            </a:pPr>
            <a:r>
              <a:rPr lang="en"/>
              <a:t>That's why we hoped to shed some more light on the subject with the help of our new skills along with help provided in the form of public data released by countries around the world</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921d8f2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921d8f2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must list all of the sources of data we ended up selecting and why</a:t>
            </a:r>
            <a:endParaRPr/>
          </a:p>
          <a:p>
            <a:pPr marL="457200" lvl="0" indent="-298450" algn="l" rtl="0">
              <a:spcBef>
                <a:spcPts val="0"/>
              </a:spcBef>
              <a:spcAft>
                <a:spcPts val="0"/>
              </a:spcAft>
              <a:buSzPts val="1100"/>
              <a:buChar char="●"/>
            </a:pPr>
            <a:r>
              <a:rPr lang="en"/>
              <a:t>We looked at many sources of data regarding covid-19 however ended up selecting these two data sets for the purposes of…</a:t>
            </a:r>
            <a:endParaRPr/>
          </a:p>
          <a:p>
            <a:pPr marL="914400" lvl="1" indent="-298450" algn="l" rtl="0">
              <a:spcBef>
                <a:spcPts val="0"/>
              </a:spcBef>
              <a:spcAft>
                <a:spcPts val="0"/>
              </a:spcAft>
              <a:buSzPts val="1100"/>
              <a:buChar char="○"/>
            </a:pPr>
            <a:endParaRPr/>
          </a:p>
          <a:p>
            <a:pPr marL="0" lvl="0" indent="0" algn="l" rtl="0">
              <a:spcBef>
                <a:spcPts val="0"/>
              </a:spcBef>
              <a:spcAft>
                <a:spcPts val="0"/>
              </a:spcAft>
              <a:buNone/>
            </a:pPr>
            <a:r>
              <a:rPr lang="en"/>
              <a:t>We must also discuss the answers we hope to find at the conclusion of the project from our data</a:t>
            </a:r>
            <a:endParaRPr/>
          </a:p>
          <a:p>
            <a:pPr marL="457200" lvl="0" indent="-298450" algn="l" rtl="0">
              <a:spcBef>
                <a:spcPts val="0"/>
              </a:spcBef>
              <a:spcAft>
                <a:spcPts val="0"/>
              </a:spcAft>
              <a:buSzPts val="1100"/>
              <a:buChar char="●"/>
            </a:pPr>
            <a:r>
              <a:rPr lang="en"/>
              <a:t>We can say that we decided on using these datasets because we hoped to answer this question with it. </a:t>
            </a:r>
            <a:endParaRPr/>
          </a:p>
          <a:p>
            <a:pPr marL="457200" lvl="0" indent="-298450" algn="l" rtl="0">
              <a:spcBef>
                <a:spcPts val="0"/>
              </a:spcBef>
              <a:spcAft>
                <a:spcPts val="0"/>
              </a:spcAft>
              <a:buSzPts val="1100"/>
              <a:buChar char="●"/>
            </a:pPr>
            <a:r>
              <a:rPr lang="en">
                <a:highlight>
                  <a:schemeClr val="accent4"/>
                </a:highlight>
              </a:rPr>
              <a:t>We ultimately could also merge this slide with the previous one if we wanted too because it's going to be hard to find relevant graphics for the Topics slide that are separate from the data sources slide</a:t>
            </a:r>
            <a:endParaRPr>
              <a:highlight>
                <a:schemeClr val="accent4"/>
              </a:highlight>
            </a:endParaRPr>
          </a:p>
          <a:p>
            <a:pPr marL="457200" lvl="0" indent="-298450" algn="l" rtl="0">
              <a:spcBef>
                <a:spcPts val="0"/>
              </a:spcBef>
              <a:spcAft>
                <a:spcPts val="0"/>
              </a:spcAft>
              <a:buSzPts val="1100"/>
              <a:buChar char="●"/>
            </a:pPr>
            <a:r>
              <a:rPr lang="en"/>
              <a:t>If we can also find a way to illustrate the datasets directly with an interactive csv that would be extremely neat but i will look into that</a:t>
            </a:r>
            <a:endParaRPr/>
          </a:p>
          <a:p>
            <a:pPr marL="914400" lvl="1" indent="-298450" algn="l" rtl="0">
              <a:spcBef>
                <a:spcPts val="0"/>
              </a:spcBef>
              <a:spcAft>
                <a:spcPts val="0"/>
              </a:spcAft>
              <a:buSzPts val="1100"/>
              <a:buChar char="○"/>
            </a:pPr>
            <a:r>
              <a:rPr lang="en"/>
              <a:t>Can discuss the differences in availability of vaccines and the differences in cases as a result</a:t>
            </a:r>
            <a:endParaRPr/>
          </a:p>
          <a:p>
            <a:pPr marL="45720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921d8f2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921d8f2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must mention all of the technologies, languages and algorithms used throughout the project. </a:t>
            </a:r>
            <a:endParaRPr/>
          </a:p>
          <a:p>
            <a:pPr marL="0" lvl="0" indent="0" algn="l" rtl="0">
              <a:spcBef>
                <a:spcPts val="0"/>
              </a:spcBef>
              <a:spcAft>
                <a:spcPts val="0"/>
              </a:spcAft>
              <a:buNone/>
            </a:pPr>
            <a:r>
              <a:rPr lang="en"/>
              <a:t>(it's something that is mentioned in the rubric that we must list everything that is used however nowhere does it say that we need to have them all written down so i'm sure we will be fine if we just name them all when we are describing everything we did in the exploration and analysis phases of this process)</a:t>
            </a:r>
            <a:endParaRPr/>
          </a:p>
          <a:p>
            <a:pPr marL="457200" lvl="0" indent="-298450" algn="l" rtl="0">
              <a:spcBef>
                <a:spcPts val="0"/>
              </a:spcBef>
              <a:spcAft>
                <a:spcPts val="0"/>
              </a:spcAft>
              <a:buSzPts val="1100"/>
              <a:buChar char="●"/>
            </a:pPr>
            <a:r>
              <a:rPr lang="en"/>
              <a:t>Data Exploration</a:t>
            </a:r>
            <a:endParaRPr/>
          </a:p>
          <a:p>
            <a:pPr marL="914400" lvl="1" indent="-298450" algn="l" rtl="0">
              <a:spcBef>
                <a:spcPts val="0"/>
              </a:spcBef>
              <a:spcAft>
                <a:spcPts val="0"/>
              </a:spcAft>
              <a:buSzPts val="1100"/>
              <a:buChar char="○"/>
            </a:pPr>
            <a:r>
              <a:rPr lang="en"/>
              <a:t>This is where we discuss how we cleaned the data and why</a:t>
            </a:r>
            <a:endParaRPr/>
          </a:p>
          <a:p>
            <a:pPr marL="1828800" lvl="3" indent="-298450" algn="l" rtl="0">
              <a:spcBef>
                <a:spcPts val="0"/>
              </a:spcBef>
              <a:spcAft>
                <a:spcPts val="0"/>
              </a:spcAft>
              <a:buSzPts val="1100"/>
              <a:buChar char="●"/>
            </a:pPr>
            <a:r>
              <a:rPr lang="en"/>
              <a:t>Pandas will be used to clean the data and perform an exploratory analysis. Further analysis will be completed using Python.</a:t>
            </a:r>
            <a:endParaRPr/>
          </a:p>
          <a:p>
            <a:pPr marL="1371600" lvl="2" indent="-298450" algn="l" rtl="0">
              <a:spcBef>
                <a:spcPts val="0"/>
              </a:spcBef>
              <a:spcAft>
                <a:spcPts val="0"/>
              </a:spcAft>
              <a:buSzPts val="1100"/>
              <a:buChar char="■"/>
            </a:pPr>
            <a:r>
              <a:rPr lang="en"/>
              <a:t>Discusses the sampling and transformation of data</a:t>
            </a:r>
            <a:endParaRPr/>
          </a:p>
          <a:p>
            <a:pPr marL="1828800" lvl="3" indent="-298450" algn="l" rtl="0">
              <a:spcBef>
                <a:spcPts val="0"/>
              </a:spcBef>
              <a:spcAft>
                <a:spcPts val="0"/>
              </a:spcAft>
              <a:buSzPts val="1100"/>
              <a:buChar char="●"/>
            </a:pPr>
            <a:r>
              <a:rPr lang="en"/>
              <a:t>PostgreSQL &amp; pgAdmin are used for creating our database, and we will integrate Flask to display the data.</a:t>
            </a:r>
            <a:endParaRPr/>
          </a:p>
          <a:p>
            <a:pPr marL="457200" lvl="0" indent="-298450" algn="l" rtl="0">
              <a:spcBef>
                <a:spcPts val="0"/>
              </a:spcBef>
              <a:spcAft>
                <a:spcPts val="0"/>
              </a:spcAft>
              <a:buSzPts val="1100"/>
              <a:buChar char="●"/>
            </a:pPr>
            <a:r>
              <a:rPr lang="en"/>
              <a:t>Analysis Phase</a:t>
            </a:r>
            <a:endParaRPr/>
          </a:p>
          <a:p>
            <a:pPr marL="914400" lvl="1" indent="-298450" algn="l" rtl="0">
              <a:spcBef>
                <a:spcPts val="0"/>
              </a:spcBef>
              <a:spcAft>
                <a:spcPts val="0"/>
              </a:spcAft>
              <a:buSzPts val="1100"/>
              <a:buChar char="○"/>
            </a:pPr>
            <a:r>
              <a:rPr lang="en"/>
              <a:t>This more specifically refers to the modeling section of our work</a:t>
            </a:r>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data preprocessing</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feature engineering and the feature selection, including the team's decision-making process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how data was split into training and testing sets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Explanation of model choice, including limitations and benefits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Explanation of changes in model choice (if changes occurred between the Segment 2 and Segment 3 deliverables)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how the model was trained (or retrained if the team used an existing model)</a:t>
            </a:r>
            <a:endParaRPr>
              <a:solidFill>
                <a:schemeClr val="dk1"/>
              </a:solidFill>
              <a:latin typeface="Roboto"/>
              <a:ea typeface="Roboto"/>
              <a:cs typeface="Roboto"/>
              <a:sym typeface="Roboto"/>
            </a:endParaRPr>
          </a:p>
          <a:p>
            <a:pPr marL="1828800" lvl="3"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SciKitLearn is the Machine Learning library we'll be using to create our logistic regression model. </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and explanation of model's confusion matrix, including final accuracy score</a:t>
            </a:r>
            <a:endParaRPr>
              <a:solidFill>
                <a:schemeClr val="dk1"/>
              </a:solidFill>
              <a:latin typeface="Roboto"/>
              <a:ea typeface="Roboto"/>
              <a:cs typeface="Roboto"/>
              <a:sym typeface="Roboto"/>
            </a:endParaRPr>
          </a:p>
          <a:p>
            <a:pPr marL="0" lvl="0" indent="0" algn="l" rtl="0">
              <a:spcBef>
                <a:spcPts val="3800"/>
              </a:spcBef>
              <a:spcAft>
                <a:spcPts val="0"/>
              </a:spcAft>
              <a:buNone/>
            </a:pPr>
            <a:endParaRPr sz="700"/>
          </a:p>
          <a:p>
            <a:pPr marL="13716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921d8f2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921d8f2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must mention all of the technologies, languages and algorithms used throughout the project. </a:t>
            </a:r>
            <a:endParaRPr/>
          </a:p>
          <a:p>
            <a:pPr marL="0" lvl="0" indent="0" algn="l" rtl="0">
              <a:spcBef>
                <a:spcPts val="0"/>
              </a:spcBef>
              <a:spcAft>
                <a:spcPts val="0"/>
              </a:spcAft>
              <a:buNone/>
            </a:pPr>
            <a:r>
              <a:rPr lang="en"/>
              <a:t>(it's something that is mentioned in the rubric that we must list everything that is used however nowhere does it say that we need to have them all written down so i'm sure we will be fine if we just name them all when we are describing everything we did in the exploration and analysis phases of this process)</a:t>
            </a:r>
            <a:endParaRPr/>
          </a:p>
          <a:p>
            <a:pPr marL="457200" lvl="0" indent="-298450" algn="l" rtl="0">
              <a:spcBef>
                <a:spcPts val="0"/>
              </a:spcBef>
              <a:spcAft>
                <a:spcPts val="0"/>
              </a:spcAft>
              <a:buSzPts val="1100"/>
              <a:buChar char="●"/>
            </a:pPr>
            <a:r>
              <a:rPr lang="en"/>
              <a:t>Data Exploration</a:t>
            </a:r>
            <a:endParaRPr/>
          </a:p>
          <a:p>
            <a:pPr marL="914400" lvl="1" indent="-298450" algn="l" rtl="0">
              <a:spcBef>
                <a:spcPts val="0"/>
              </a:spcBef>
              <a:spcAft>
                <a:spcPts val="0"/>
              </a:spcAft>
              <a:buSzPts val="1100"/>
              <a:buChar char="○"/>
            </a:pPr>
            <a:r>
              <a:rPr lang="en"/>
              <a:t>This is where we discuss how we cleaned the data and why</a:t>
            </a:r>
            <a:endParaRPr/>
          </a:p>
          <a:p>
            <a:pPr marL="1828800" lvl="3" indent="-298450" algn="l" rtl="0">
              <a:spcBef>
                <a:spcPts val="0"/>
              </a:spcBef>
              <a:spcAft>
                <a:spcPts val="0"/>
              </a:spcAft>
              <a:buSzPts val="1100"/>
              <a:buChar char="●"/>
            </a:pPr>
            <a:r>
              <a:rPr lang="en"/>
              <a:t>Pandas will be used to clean the data and perform an exploratory analysis. Further analysis will be completed using Python.</a:t>
            </a:r>
            <a:endParaRPr/>
          </a:p>
          <a:p>
            <a:pPr marL="1371600" lvl="2" indent="-298450" algn="l" rtl="0">
              <a:spcBef>
                <a:spcPts val="0"/>
              </a:spcBef>
              <a:spcAft>
                <a:spcPts val="0"/>
              </a:spcAft>
              <a:buSzPts val="1100"/>
              <a:buChar char="■"/>
            </a:pPr>
            <a:r>
              <a:rPr lang="en"/>
              <a:t>Discusses the sampling and transformation of data</a:t>
            </a:r>
            <a:endParaRPr/>
          </a:p>
          <a:p>
            <a:pPr marL="1828800" lvl="3" indent="-298450" algn="l" rtl="0">
              <a:spcBef>
                <a:spcPts val="0"/>
              </a:spcBef>
              <a:spcAft>
                <a:spcPts val="0"/>
              </a:spcAft>
              <a:buSzPts val="1100"/>
              <a:buChar char="●"/>
            </a:pPr>
            <a:r>
              <a:rPr lang="en"/>
              <a:t>PostgreSQL &amp; pgAdmin are used for creating our database, and we will integrate Flask to display the data.</a:t>
            </a:r>
            <a:endParaRPr/>
          </a:p>
          <a:p>
            <a:pPr marL="457200" lvl="0" indent="-298450" algn="l" rtl="0">
              <a:spcBef>
                <a:spcPts val="0"/>
              </a:spcBef>
              <a:spcAft>
                <a:spcPts val="0"/>
              </a:spcAft>
              <a:buSzPts val="1100"/>
              <a:buChar char="●"/>
            </a:pPr>
            <a:r>
              <a:rPr lang="en"/>
              <a:t>Analysis Phase</a:t>
            </a:r>
            <a:endParaRPr/>
          </a:p>
          <a:p>
            <a:pPr marL="914400" lvl="1" indent="-298450" algn="l" rtl="0">
              <a:spcBef>
                <a:spcPts val="0"/>
              </a:spcBef>
              <a:spcAft>
                <a:spcPts val="0"/>
              </a:spcAft>
              <a:buSzPts val="1100"/>
              <a:buChar char="○"/>
            </a:pPr>
            <a:r>
              <a:rPr lang="en"/>
              <a:t>This more specifically refers to the modeling section of our work</a:t>
            </a:r>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data preprocessing</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feature engineering and the feature selection, including the team's decision-making process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how data was split into training and testing sets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Explanation of model choice, including limitations and benefits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Explanation of changes in model choice (if changes occurred between the Segment 2 and Segment 3 deliverables)</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of how the model was trained (or retrained if the team used an existing model)</a:t>
            </a:r>
            <a:endParaRPr>
              <a:solidFill>
                <a:schemeClr val="dk1"/>
              </a:solidFill>
              <a:latin typeface="Roboto"/>
              <a:ea typeface="Roboto"/>
              <a:cs typeface="Roboto"/>
              <a:sym typeface="Roboto"/>
            </a:endParaRPr>
          </a:p>
          <a:p>
            <a:pPr marL="1828800" lvl="3"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SciKitLearn is the Machine Learning library we'll be using to create our logistic regression model. </a:t>
            </a:r>
            <a:endParaRPr>
              <a:solidFill>
                <a:schemeClr val="dk1"/>
              </a:solidFill>
              <a:latin typeface="Roboto"/>
              <a:ea typeface="Roboto"/>
              <a:cs typeface="Roboto"/>
              <a:sym typeface="Roboto"/>
            </a:endParaRPr>
          </a:p>
          <a:p>
            <a:pPr marL="13716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Description and explanation of model's confusion matrix, including final accuracy score</a:t>
            </a:r>
            <a:endParaRPr>
              <a:solidFill>
                <a:schemeClr val="dk1"/>
              </a:solidFill>
              <a:latin typeface="Roboto"/>
              <a:ea typeface="Roboto"/>
              <a:cs typeface="Roboto"/>
              <a:sym typeface="Roboto"/>
            </a:endParaRPr>
          </a:p>
          <a:p>
            <a:pPr marL="0" lvl="0" indent="0" algn="l" rtl="0">
              <a:spcBef>
                <a:spcPts val="3800"/>
              </a:spcBef>
              <a:spcAft>
                <a:spcPts val="0"/>
              </a:spcAft>
              <a:buNone/>
            </a:pPr>
            <a:endParaRPr sz="700"/>
          </a:p>
          <a:p>
            <a:pPr marL="13716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407284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921d8f2c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921d8f2c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ru</a:t>
            </a:r>
            <a:r>
              <a:rPr lang="en">
                <a:solidFill>
                  <a:schemeClr val="dk1"/>
                </a:solidFill>
              </a:rPr>
              <a:t>bric it mentions that we must illustrate that our dashboard must be real-time interactive so we can find a way to make sure our result can reflect this here.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All of the data in our dashboard must include:</a:t>
            </a:r>
            <a:endParaRPr>
              <a:solidFill>
                <a:schemeClr val="dk1"/>
              </a:solidFill>
            </a:endParaRPr>
          </a:p>
          <a:p>
            <a:pPr marL="1371600" lvl="1"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Images from the initial analysis</a:t>
            </a:r>
            <a:endParaRPr>
              <a:solidFill>
                <a:schemeClr val="dk1"/>
              </a:solidFill>
              <a:latin typeface="Roboto"/>
              <a:ea typeface="Roboto"/>
              <a:cs typeface="Roboto"/>
              <a:sym typeface="Roboto"/>
            </a:endParaRPr>
          </a:p>
          <a:p>
            <a:pPr marL="1371600" lvl="1"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Data (images or report) from the machine learning task</a:t>
            </a:r>
            <a:endParaRPr>
              <a:solidFill>
                <a:schemeClr val="dk1"/>
              </a:solidFill>
              <a:latin typeface="Roboto"/>
              <a:ea typeface="Roboto"/>
              <a:cs typeface="Roboto"/>
              <a:sym typeface="Roboto"/>
            </a:endParaRPr>
          </a:p>
          <a:p>
            <a:pPr marL="1371600" lvl="1"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At least one interactive element</a:t>
            </a:r>
            <a:endParaRPr>
              <a:solidFill>
                <a:schemeClr val="dk1"/>
              </a:solidFill>
              <a:latin typeface="Roboto"/>
              <a:ea typeface="Roboto"/>
              <a:cs typeface="Roboto"/>
              <a:sym typeface="Roboto"/>
            </a:endParaRPr>
          </a:p>
          <a:p>
            <a:pPr marL="914400" lvl="0"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We will use tableau to display all of this</a:t>
            </a:r>
            <a:endParaRPr>
              <a:solidFill>
                <a:schemeClr val="dk1"/>
              </a:solidFill>
              <a:latin typeface="Roboto"/>
              <a:ea typeface="Roboto"/>
              <a:cs typeface="Roboto"/>
              <a:sym typeface="Roboto"/>
            </a:endParaRPr>
          </a:p>
          <a:p>
            <a:pPr marL="1371600" lvl="1"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Can simply use images from this or can find a way to display the interactive dashboard results</a:t>
            </a:r>
            <a:endParaRPr>
              <a:solidFill>
                <a:schemeClr val="dk1"/>
              </a:solidFill>
              <a:latin typeface="Roboto"/>
              <a:ea typeface="Roboto"/>
              <a:cs typeface="Roboto"/>
              <a:sym typeface="Roboto"/>
            </a:endParaRPr>
          </a:p>
          <a:p>
            <a:pPr marL="1828800" lvl="2" indent="-298450" algn="l" rtl="0">
              <a:lnSpc>
                <a:spcPct val="100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It mentions that if there is not a way to include an interactive element directly in the slide itself we can include a video of us showing that it is in fact interactive on our tableau dashboard directly and we can submit that directly with the slideshow</a:t>
            </a:r>
            <a:endParaRPr>
              <a:solidFill>
                <a:schemeClr val="dk1"/>
              </a:solidFill>
              <a:latin typeface="Roboto"/>
              <a:ea typeface="Roboto"/>
              <a:cs typeface="Roboto"/>
              <a:sym typeface="Roboto"/>
            </a:endParaRPr>
          </a:p>
          <a:p>
            <a:pPr marL="1371600" lvl="0" indent="0" algn="l" rtl="0">
              <a:spcBef>
                <a:spcPts val="38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921d8f2c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921d8f2c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992850"/>
            <a:ext cx="5017500" cy="197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Covid-19 and Nutrition: Correlation Connections</a:t>
            </a:r>
            <a:endParaRPr/>
          </a:p>
        </p:txBody>
      </p:sp>
      <p:sp>
        <p:nvSpPr>
          <p:cNvPr id="135" name="Google Shape;135;p13"/>
          <p:cNvSpPr txBox="1">
            <a:spLocks noGrp="1"/>
          </p:cNvSpPr>
          <p:nvPr>
            <p:ph type="subTitle" idx="1"/>
          </p:nvPr>
        </p:nvSpPr>
        <p:spPr>
          <a:xfrm>
            <a:off x="5083950" y="3561200"/>
            <a:ext cx="3470700" cy="175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	Rebecca Gibbs</a:t>
            </a:r>
            <a:endParaRPr/>
          </a:p>
          <a:p>
            <a:pPr marL="0" lvl="0" indent="0" algn="l" rtl="0">
              <a:spcBef>
                <a:spcPts val="0"/>
              </a:spcBef>
              <a:spcAft>
                <a:spcPts val="0"/>
              </a:spcAft>
              <a:buNone/>
            </a:pPr>
            <a:r>
              <a:rPr lang="en"/>
              <a:t>	Bekka Ross</a:t>
            </a:r>
            <a:endParaRPr/>
          </a:p>
          <a:p>
            <a:pPr marL="0" lvl="0" indent="0" algn="l" rtl="0">
              <a:spcBef>
                <a:spcPts val="0"/>
              </a:spcBef>
              <a:spcAft>
                <a:spcPts val="0"/>
              </a:spcAft>
              <a:buNone/>
            </a:pPr>
            <a:r>
              <a:rPr lang="en"/>
              <a:t>	Witt Cordell</a:t>
            </a:r>
            <a:endParaRPr/>
          </a:p>
          <a:p>
            <a:pPr marL="0" lvl="0" indent="0" algn="l" rtl="0">
              <a:spcBef>
                <a:spcPts val="0"/>
              </a:spcBef>
              <a:spcAft>
                <a:spcPts val="0"/>
              </a:spcAft>
              <a:buNone/>
            </a:pPr>
            <a:r>
              <a:rPr lang="en"/>
              <a:t>	Sterling Miller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 and why it was selected</a:t>
            </a:r>
            <a:endParaRPr/>
          </a:p>
        </p:txBody>
      </p:sp>
      <p:sp>
        <p:nvSpPr>
          <p:cNvPr id="7" name="Google Shape;147;p15">
            <a:extLst>
              <a:ext uri="{FF2B5EF4-FFF2-40B4-BE49-F238E27FC236}">
                <a16:creationId xmlns:a16="http://schemas.microsoft.com/office/drawing/2014/main" id="{30CB7959-BD30-0532-3BD6-B69D45166486}"/>
              </a:ext>
            </a:extLst>
          </p:cNvPr>
          <p:cNvSpPr txBox="1">
            <a:spLocks/>
          </p:cNvSpPr>
          <p:nvPr/>
        </p:nvSpPr>
        <p:spPr>
          <a:xfrm>
            <a:off x="891100" y="1307850"/>
            <a:ext cx="7598144" cy="31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285750" indent="-285750">
              <a:spcAft>
                <a:spcPts val="1200"/>
              </a:spcAft>
            </a:pPr>
            <a:r>
              <a:rPr lang="en-US" sz="1200" dirty="0"/>
              <a:t>Worldwide there have been 521 million cases of COVID-19 and 6.2 million deaths since first reports of the disease in December 2019</a:t>
            </a:r>
          </a:p>
          <a:p>
            <a:pPr marL="285750" indent="-285750">
              <a:spcAft>
                <a:spcPts val="1200"/>
              </a:spcAft>
            </a:pPr>
            <a:r>
              <a:rPr lang="en-US" sz="1200" dirty="0"/>
              <a:t>Everybody has been impacted by the pandemic in some form or another </a:t>
            </a:r>
          </a:p>
          <a:p>
            <a:pPr marL="285750" indent="-285750">
              <a:spcAft>
                <a:spcPts val="1200"/>
              </a:spcAft>
            </a:pPr>
            <a:r>
              <a:rPr lang="en-US" sz="1200" dirty="0"/>
              <a:t>It will be years before the full impact of the pandemic are understood (loss of life, financial/economic impact)</a:t>
            </a:r>
          </a:p>
          <a:p>
            <a:pPr marL="742950" lvl="1" indent="-285750">
              <a:spcAft>
                <a:spcPts val="1200"/>
              </a:spcAft>
            </a:pPr>
            <a:r>
              <a:rPr lang="en-US" sz="1200" dirty="0"/>
              <a:t>Several people infected with COVID-19 have had long term health effects and it is unknown how long that will continue</a:t>
            </a:r>
          </a:p>
          <a:p>
            <a:pPr marL="742950" lvl="1" indent="-285750">
              <a:spcAft>
                <a:spcPts val="1200"/>
              </a:spcAft>
            </a:pPr>
            <a:r>
              <a:rPr lang="en-US" sz="1200" dirty="0"/>
              <a:t>Travel restrictions have had many cost and tax implications on areas reliant on the tourism industry</a:t>
            </a:r>
          </a:p>
          <a:p>
            <a:pPr marL="742950" lvl="1" indent="-285750">
              <a:spcAft>
                <a:spcPts val="1200"/>
              </a:spcAft>
            </a:pPr>
            <a:r>
              <a:rPr lang="en-US" sz="1200" dirty="0"/>
              <a:t>As restrictions have eased in some areas workers who have been remote are reluctant to return to an office, either hybrid or full time</a:t>
            </a:r>
          </a:p>
          <a:p>
            <a:pPr marL="285750" indent="-285750">
              <a:spcAft>
                <a:spcPts val="1200"/>
              </a:spcAft>
            </a:pP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 of data</a:t>
            </a:r>
            <a:endParaRPr/>
          </a:p>
          <a:p>
            <a:pPr marL="0" lvl="0" indent="0" algn="l" rtl="0">
              <a:spcBef>
                <a:spcPts val="0"/>
              </a:spcBef>
              <a:spcAft>
                <a:spcPts val="0"/>
              </a:spcAft>
              <a:buNone/>
            </a:pPr>
            <a:r>
              <a:rPr lang="en"/>
              <a:t>What we hope to answer with the data</a:t>
            </a:r>
            <a:endParaRPr/>
          </a:p>
        </p:txBody>
      </p:sp>
      <p:sp>
        <p:nvSpPr>
          <p:cNvPr id="147" name="Google Shape;147;p15"/>
          <p:cNvSpPr txBox="1">
            <a:spLocks noGrp="1"/>
          </p:cNvSpPr>
          <p:nvPr>
            <p:ph type="body" idx="1"/>
          </p:nvPr>
        </p:nvSpPr>
        <p:spPr>
          <a:xfrm>
            <a:off x="936256" y="1409506"/>
            <a:ext cx="7598144" cy="3182200"/>
          </a:xfrm>
          <a:prstGeom prst="rect">
            <a:avLst/>
          </a:prstGeom>
        </p:spPr>
        <p:txBody>
          <a:bodyPr spcFirstLastPara="1" wrap="square" lIns="91425" tIns="91425" rIns="91425" bIns="91425" anchor="t" anchorCtr="0">
            <a:noAutofit/>
          </a:bodyPr>
          <a:lstStyle/>
          <a:p>
            <a:pPr marL="285750" indent="-285750">
              <a:spcAft>
                <a:spcPts val="1200"/>
              </a:spcAft>
            </a:pPr>
            <a:r>
              <a:rPr lang="en-US" sz="1200" dirty="0"/>
              <a:t>COVID-19 cases and deaths by country: https://covid19.who.int/WHO-COVID-19-global-table-data.csv</a:t>
            </a:r>
          </a:p>
          <a:p>
            <a:pPr marL="285750" indent="-285750">
              <a:spcAft>
                <a:spcPts val="1200"/>
              </a:spcAft>
            </a:pPr>
            <a:r>
              <a:rPr lang="en-US" sz="1200" dirty="0"/>
              <a:t>- Nutritional dataset by country: https://covid19.who.int/WHO-COVID-19-global-table-data.csv</a:t>
            </a:r>
          </a:p>
          <a:p>
            <a:pPr marL="285750" indent="-285750">
              <a:spcAft>
                <a:spcPts val="1200"/>
              </a:spcAft>
            </a:pPr>
            <a:r>
              <a:rPr lang="en-US" sz="1200" dirty="0"/>
              <a:t>- Hoping to see if there are correlations/trends between diet and number of COVID-19 cases/deaths</a:t>
            </a:r>
          </a:p>
          <a:p>
            <a:pPr marL="285750" indent="-285750">
              <a:spcAft>
                <a:spcPts val="1200"/>
              </a:spcAft>
            </a:pPr>
            <a:r>
              <a:rPr lang="en-US" sz="1200" dirty="0"/>
              <a:t>- Dietary components we are looking at are</a:t>
            </a:r>
          </a:p>
          <a:p>
            <a:pPr marL="742950" lvl="1" indent="-285750">
              <a:spcAft>
                <a:spcPts val="1200"/>
              </a:spcAft>
            </a:pPr>
            <a:r>
              <a:rPr lang="en-US" sz="1200" dirty="0"/>
              <a:t>Alcoholic Beverages - Percentage of food intake (kg) alcoholic beverages</a:t>
            </a:r>
          </a:p>
          <a:p>
            <a:pPr marL="742950" lvl="1" indent="-285750">
              <a:spcAft>
                <a:spcPts val="1200"/>
              </a:spcAft>
            </a:pPr>
            <a:r>
              <a:rPr lang="en-US" sz="1200" dirty="0"/>
              <a:t>Fish, Seafood - Percentage of fat intake from fish, seafood</a:t>
            </a:r>
          </a:p>
          <a:p>
            <a:pPr marL="742950" lvl="1" indent="-285750">
              <a:spcAft>
                <a:spcPts val="1200"/>
              </a:spcAft>
            </a:pPr>
            <a:r>
              <a:rPr lang="en-US" sz="1200" dirty="0"/>
              <a:t>Sugar &amp; Sweeteners - Percentage of fat intake from sugar and sweeteners</a:t>
            </a:r>
          </a:p>
          <a:p>
            <a:pPr marL="742950" lvl="1" indent="-285750">
              <a:spcAft>
                <a:spcPts val="1200"/>
              </a:spcAft>
            </a:pPr>
            <a:r>
              <a:rPr lang="en-US" sz="1200" dirty="0"/>
              <a:t>Vegetal Products - Percentage of fat intake from vegetal products</a:t>
            </a:r>
          </a:p>
          <a:p>
            <a:pPr marL="742950" lvl="1" indent="-285750">
              <a:spcAft>
                <a:spcPts val="1200"/>
              </a:spcAft>
            </a:pPr>
            <a:r>
              <a:rPr lang="en-US" sz="1200" dirty="0"/>
              <a:t>Obesity - Obesity rate (%)</a:t>
            </a:r>
          </a:p>
          <a:p>
            <a:pPr marL="742950" lvl="1" indent="-285750">
              <a:spcAft>
                <a:spcPts val="1200"/>
              </a:spcAft>
            </a:pPr>
            <a:r>
              <a:rPr lang="en-US" sz="1200" dirty="0"/>
              <a:t>Undernourished - Undernourished rate (%)</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3482100" cy="588383"/>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Data Exploration Phase</a:t>
            </a:r>
            <a:endParaRPr dirty="0"/>
          </a:p>
        </p:txBody>
      </p:sp>
      <p:sp>
        <p:nvSpPr>
          <p:cNvPr id="8" name="Google Shape;147;p15">
            <a:extLst>
              <a:ext uri="{FF2B5EF4-FFF2-40B4-BE49-F238E27FC236}">
                <a16:creationId xmlns:a16="http://schemas.microsoft.com/office/drawing/2014/main" id="{04B2F0A8-0B55-EEDD-CBA8-BE1F10FEA39E}"/>
              </a:ext>
            </a:extLst>
          </p:cNvPr>
          <p:cNvSpPr txBox="1">
            <a:spLocks/>
          </p:cNvSpPr>
          <p:nvPr/>
        </p:nvSpPr>
        <p:spPr>
          <a:xfrm>
            <a:off x="891100" y="1307850"/>
            <a:ext cx="7598144" cy="31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285750" indent="-285750">
              <a:spcAft>
                <a:spcPts val="1200"/>
              </a:spcAft>
            </a:pPr>
            <a:r>
              <a:rPr lang="en-US" sz="1200" dirty="0"/>
              <a:t>Reviewed multiple COVID-19 </a:t>
            </a:r>
            <a:r>
              <a:rPr lang="en-US" sz="1200" dirty="0" err="1"/>
              <a:t>datasources</a:t>
            </a:r>
            <a:r>
              <a:rPr lang="en-US" sz="1200" dirty="0"/>
              <a:t> available from organizations such as the Centers for Disease Control and Prevention (CDC), the NY Times, and the World Health Organization (WHO)</a:t>
            </a:r>
          </a:p>
          <a:p>
            <a:pPr marL="285750" indent="-285750">
              <a:spcAft>
                <a:spcPts val="1200"/>
              </a:spcAft>
            </a:pPr>
            <a:r>
              <a:rPr lang="en-US" sz="1200" dirty="0"/>
              <a:t>The nutritional dataset was found on Kaggle </a:t>
            </a:r>
          </a:p>
          <a:p>
            <a:pPr marL="285750" indent="-285750">
              <a:spcAft>
                <a:spcPts val="1200"/>
              </a:spcAft>
            </a:pPr>
            <a:r>
              <a:rPr lang="en-US" sz="1200" dirty="0"/>
              <a:t>Initial COVID-19 dataset selected had data spread by country and by date (through 12/31/21) with 180K rows</a:t>
            </a:r>
          </a:p>
          <a:p>
            <a:pPr marL="285750" indent="-285750">
              <a:spcAft>
                <a:spcPts val="1200"/>
              </a:spcAft>
            </a:pPr>
            <a:r>
              <a:rPr lang="en-US" sz="1200" dirty="0"/>
              <a:t>Due to the number of null values in the dataset we pivoted and selected a new COVID-19 dataset through the WHO that contained total case/death info by country</a:t>
            </a:r>
          </a:p>
          <a:p>
            <a:pPr marL="285750" indent="-285750">
              <a:spcAft>
                <a:spcPts val="1200"/>
              </a:spcAft>
            </a:pPr>
            <a:r>
              <a:rPr lang="en-US" sz="1200" dirty="0"/>
              <a:t>Data cleaning was performed in Pandas to remove null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4" name="Google Shape;154;p16"/>
          <p:cNvSpPr txBox="1">
            <a:spLocks noGrp="1"/>
          </p:cNvSpPr>
          <p:nvPr>
            <p:ph type="title"/>
          </p:nvPr>
        </p:nvSpPr>
        <p:spPr>
          <a:xfrm>
            <a:off x="730237" y="450195"/>
            <a:ext cx="34821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Analysis Phase</a:t>
            </a:r>
            <a:endParaRPr dirty="0"/>
          </a:p>
        </p:txBody>
      </p:sp>
    </p:spTree>
    <p:extLst>
      <p:ext uri="{BB962C8B-B14F-4D97-AF65-F5344CB8AC3E}">
        <p14:creationId xmlns:p14="http://schemas.microsoft.com/office/powerpoint/2010/main" val="422453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161" name="Google Shape;161;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566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 and what we would have done differently</a:t>
            </a:r>
            <a:endParaRPr/>
          </a:p>
        </p:txBody>
      </p:sp>
      <p:sp>
        <p:nvSpPr>
          <p:cNvPr id="167" name="Google Shape;167;p18"/>
          <p:cNvSpPr txBox="1">
            <a:spLocks noGrp="1"/>
          </p:cNvSpPr>
          <p:nvPr>
            <p:ph type="body" idx="1"/>
          </p:nvPr>
        </p:nvSpPr>
        <p:spPr>
          <a:xfrm>
            <a:off x="1297500" y="1567550"/>
            <a:ext cx="7056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1411</Words>
  <Application>Microsoft Office PowerPoint</Application>
  <PresentationFormat>On-screen Show (16:9)</PresentationFormat>
  <Paragraphs>108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Roboto</vt:lpstr>
      <vt:lpstr>Montserrat</vt:lpstr>
      <vt:lpstr>Lato</vt:lpstr>
      <vt:lpstr>Focus</vt:lpstr>
      <vt:lpstr>Covid-19 and Nutrition: Correlation Connections</vt:lpstr>
      <vt:lpstr>Topic and why it was selected</vt:lpstr>
      <vt:lpstr>Source of data What we hope to answer with the data</vt:lpstr>
      <vt:lpstr>Data Exploration Phase</vt:lpstr>
      <vt:lpstr>Analysis Phase</vt:lpstr>
      <vt:lpstr>Results</vt:lpstr>
      <vt:lpstr>Recommendations and what we would have done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Nutrition: Correlation Connections</dc:title>
  <dc:creator>Rebecca Gibbs</dc:creator>
  <cp:lastModifiedBy>Rebecca Gibbs</cp:lastModifiedBy>
  <cp:revision>3</cp:revision>
  <dcterms:modified xsi:type="dcterms:W3CDTF">2022-05-16T11:32:12Z</dcterms:modified>
</cp:coreProperties>
</file>