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9"/>
  </p:notesMasterIdLst>
  <p:handoutMasterIdLst>
    <p:handoutMasterId r:id="rId10"/>
  </p:handoutMasterIdLst>
  <p:sldIdLst>
    <p:sldId id="292" r:id="rId4"/>
    <p:sldId id="284" r:id="rId5"/>
    <p:sldId id="293" r:id="rId6"/>
    <p:sldId id="294" r:id="rId7"/>
    <p:sldId id="295" r:id="rId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8" autoAdjust="0"/>
    <p:restoredTop sz="96405" autoAdjust="0"/>
  </p:normalViewPr>
  <p:slideViewPr>
    <p:cSldViewPr snapToGrid="0">
      <p:cViewPr varScale="1">
        <p:scale>
          <a:sx n="131" d="100"/>
          <a:sy n="131" d="100"/>
        </p:scale>
        <p:origin x="18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Sterl" userId="62a2f12119e7f2af" providerId="LiveId" clId="{0338AFE7-86F1-7A41-BD8A-7A382F260976}"/>
    <pc:docChg chg="custSel modSld">
      <pc:chgData name="Paul Sterl" userId="62a2f12119e7f2af" providerId="LiveId" clId="{0338AFE7-86F1-7A41-BD8A-7A382F260976}" dt="2023-08-29T10:50:46.604" v="55" actId="20577"/>
      <pc:docMkLst>
        <pc:docMk/>
      </pc:docMkLst>
      <pc:sldChg chg="modSp mod">
        <pc:chgData name="Paul Sterl" userId="62a2f12119e7f2af" providerId="LiveId" clId="{0338AFE7-86F1-7A41-BD8A-7A382F260976}" dt="2023-08-29T10:50:46.604" v="55" actId="20577"/>
        <pc:sldMkLst>
          <pc:docMk/>
          <pc:sldMk cId="3498747103" sldId="293"/>
        </pc:sldMkLst>
        <pc:spChg chg="mod">
          <ac:chgData name="Paul Sterl" userId="62a2f12119e7f2af" providerId="LiveId" clId="{0338AFE7-86F1-7A41-BD8A-7A382F260976}" dt="2023-08-29T10:50:46.604" v="55" actId="20577"/>
          <ac:spMkLst>
            <pc:docMk/>
            <pc:sldMk cId="3498747103" sldId="293"/>
            <ac:spMk id="19" creationId="{013417EB-EA71-E147-B6A3-9FDF488B5E28}"/>
          </ac:spMkLst>
        </pc:spChg>
      </pc:sldChg>
      <pc:sldChg chg="modSp mod">
        <pc:chgData name="Paul Sterl" userId="62a2f12119e7f2af" providerId="LiveId" clId="{0338AFE7-86F1-7A41-BD8A-7A382F260976}" dt="2023-08-29T10:49:56.999" v="1" actId="27636"/>
        <pc:sldMkLst>
          <pc:docMk/>
          <pc:sldMk cId="4018502555" sldId="295"/>
        </pc:sldMkLst>
        <pc:spChg chg="mod">
          <ac:chgData name="Paul Sterl" userId="62a2f12119e7f2af" providerId="LiveId" clId="{0338AFE7-86F1-7A41-BD8A-7A382F260976}" dt="2023-08-29T10:49:56.999" v="1" actId="27636"/>
          <ac:spMkLst>
            <pc:docMk/>
            <pc:sldMk cId="4018502555" sldId="295"/>
            <ac:spMk id="19" creationId="{013417EB-EA71-E147-B6A3-9FDF488B5E2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D0AD56-5B6C-4E6A-B7B4-295B40FE9287}" type="datetime1">
              <a:rPr lang="de-DE" smtClean="0"/>
              <a:t>29.08.23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25127B-56B1-41E7-870A-1A288A9B9CCE}" type="datetime1">
              <a:rPr lang="de-DE" noProof="0" smtClean="0"/>
              <a:t>29.08.23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557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483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176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870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425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485" y="-674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4600" b="1" spc="-300" dirty="0"/>
            </a:lvl1pPr>
          </a:lstStyle>
          <a:p>
            <a:pPr lvl="0" algn="r" rtl="0"/>
            <a:r>
              <a:rPr lang="de-DE" noProof="0"/>
              <a:t>Klicken, um Präsentationstitel zu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linienfoli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Hier einfügen oder ablegen: </a:t>
            </a:r>
            <a:br>
              <a:rPr lang="de-DE" noProof="0"/>
            </a:br>
            <a:r>
              <a:rPr lang="de-DE" noProof="0"/>
              <a:t>Ihr Foto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4700" b="1" spc="-300" dirty="0"/>
            </a:lvl1pPr>
          </a:lstStyle>
          <a:p>
            <a:pPr lvl="0" algn="r" rtl="0"/>
            <a:r>
              <a:rPr lang="de-DE" noProof="0"/>
              <a:t>Zum Bearbeiten der Abschnittstrennlinie klicken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linienfoli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Hier einfügen oder ablegen: </a:t>
            </a:r>
            <a:br>
              <a:rPr lang="de-DE" noProof="0"/>
            </a:br>
            <a:r>
              <a:rPr lang="de-DE" noProof="0"/>
              <a:t>Ihr Foto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5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Zum Bearbeiten der Abschnittstrennlinie klicken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e-DE" noProof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400" b="1" spc="-38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55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Linker Platzhalter für Vergleich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Linker Platzhalter für Vergleich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Geben Sie Ihre Beschriftung ein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5500" b="1" spc="-300" dirty="0"/>
            </a:lvl1pPr>
          </a:lstStyle>
          <a:p>
            <a:pPr lvl="0" algn="r" rtl="0"/>
            <a:r>
              <a:rPr lang="de-DE" noProof="0"/>
              <a:t>Vielen Dank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Vollständiger Name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Telefonnummer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E-Mail-Adresse oder Handle für soziale Medien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Firmenwebsite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de-DE" noProof="0" dirty="0"/>
              <a:t>Seitentitel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83245"/>
            <a:ext cx="1053900" cy="259352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de-DE" sz="1600" b="1" i="0" spc="-100" noProof="0" dirty="0">
                <a:solidFill>
                  <a:schemeClr val="accent1"/>
                </a:solidFill>
                <a:latin typeface="+mj-lt"/>
              </a:rPr>
              <a:t>sterl.org</a:t>
            </a:r>
            <a:endParaRPr lang="de-DE" sz="1200" b="0" i="0" spc="140" noProof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sz="6000" dirty="0"/>
              <a:t>Microservices</a:t>
            </a:r>
            <a:br>
              <a:rPr lang="de-DE" sz="6000" dirty="0"/>
            </a:br>
            <a:r>
              <a:rPr lang="de-DE" sz="6000" dirty="0"/>
              <a:t>verbinden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de-DE" dirty="0"/>
              <a:t>Synchron |  Asynchron | Events</a:t>
            </a:r>
          </a:p>
          <a:p>
            <a:r>
              <a:rPr lang="de-DE" dirty="0"/>
              <a:t>Welche Möglichkeit ist am besten?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1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8AE6DF1-FD04-B04E-BDB1-5524B20C95EA}"/>
              </a:ext>
            </a:extLst>
          </p:cNvPr>
          <p:cNvSpPr/>
          <p:nvPr/>
        </p:nvSpPr>
        <p:spPr>
          <a:xfrm>
            <a:off x="835152" y="1602900"/>
            <a:ext cx="1267968" cy="512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2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D6D9EAA-4A12-C347-A80A-E5CDE6B1AC6E}"/>
              </a:ext>
            </a:extLst>
          </p:cNvPr>
          <p:cNvSpPr/>
          <p:nvPr/>
        </p:nvSpPr>
        <p:spPr>
          <a:xfrm>
            <a:off x="3206496" y="2114964"/>
            <a:ext cx="1267968" cy="512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7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3F6602B-41B0-DA46-840C-1A708E3EBCB1}"/>
              </a:ext>
            </a:extLst>
          </p:cNvPr>
          <p:cNvSpPr/>
          <p:nvPr/>
        </p:nvSpPr>
        <p:spPr>
          <a:xfrm>
            <a:off x="1370267" y="515592"/>
            <a:ext cx="1267968" cy="512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D63FE0D-677F-1E43-B430-3B1B6FF51966}"/>
              </a:ext>
            </a:extLst>
          </p:cNvPr>
          <p:cNvSpPr/>
          <p:nvPr/>
        </p:nvSpPr>
        <p:spPr>
          <a:xfrm>
            <a:off x="201168" y="3619632"/>
            <a:ext cx="1267968" cy="512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3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E7F5F85-FDAF-0547-9311-B24AB37A897D}"/>
              </a:ext>
            </a:extLst>
          </p:cNvPr>
          <p:cNvSpPr/>
          <p:nvPr/>
        </p:nvSpPr>
        <p:spPr>
          <a:xfrm>
            <a:off x="3206496" y="1018032"/>
            <a:ext cx="1267968" cy="512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8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D2CB774-5B9F-4B46-BFFB-163CA984EF84}"/>
              </a:ext>
            </a:extLst>
          </p:cNvPr>
          <p:cNvSpPr/>
          <p:nvPr/>
        </p:nvSpPr>
        <p:spPr>
          <a:xfrm>
            <a:off x="3206496" y="3067064"/>
            <a:ext cx="1267968" cy="512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6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BED22A0-BC7A-2B4B-B8B8-C85396B8F036}"/>
              </a:ext>
            </a:extLst>
          </p:cNvPr>
          <p:cNvSpPr/>
          <p:nvPr/>
        </p:nvSpPr>
        <p:spPr>
          <a:xfrm>
            <a:off x="3206496" y="4098637"/>
            <a:ext cx="1267968" cy="512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5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DEFA7A2-E372-0948-96C1-9F589DAC8818}"/>
              </a:ext>
            </a:extLst>
          </p:cNvPr>
          <p:cNvSpPr/>
          <p:nvPr/>
        </p:nvSpPr>
        <p:spPr>
          <a:xfrm>
            <a:off x="835152" y="6063335"/>
            <a:ext cx="1267968" cy="512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4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8271932-363A-944E-A690-AFE820247AE5}"/>
              </a:ext>
            </a:extLst>
          </p:cNvPr>
          <p:cNvSpPr/>
          <p:nvPr/>
        </p:nvSpPr>
        <p:spPr>
          <a:xfrm>
            <a:off x="213360" y="5241686"/>
            <a:ext cx="4730496" cy="51206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Bus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E614726-26D8-6F48-9E28-33438A175F6E}"/>
              </a:ext>
            </a:extLst>
          </p:cNvPr>
          <p:cNvSpPr/>
          <p:nvPr/>
        </p:nvSpPr>
        <p:spPr>
          <a:xfrm rot="16200000">
            <a:off x="3247244" y="2813513"/>
            <a:ext cx="4103026" cy="51206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Event Bus</a:t>
            </a:r>
          </a:p>
        </p:txBody>
      </p:sp>
      <p:cxnSp>
        <p:nvCxnSpPr>
          <p:cNvPr id="8" name="Gewinkelte Verbindung 7">
            <a:extLst>
              <a:ext uri="{FF2B5EF4-FFF2-40B4-BE49-F238E27FC236}">
                <a16:creationId xmlns:a16="http://schemas.microsoft.com/office/drawing/2014/main" id="{4FC78AD6-9B0F-554B-868B-E265750D9650}"/>
              </a:ext>
            </a:extLst>
          </p:cNvPr>
          <p:cNvCxnSpPr>
            <a:stCxn id="10" idx="2"/>
            <a:endCxn id="6" idx="0"/>
          </p:cNvCxnSpPr>
          <p:nvPr/>
        </p:nvCxnSpPr>
        <p:spPr>
          <a:xfrm rot="5400000">
            <a:off x="1449072" y="1047721"/>
            <a:ext cx="575244" cy="535115"/>
          </a:xfrm>
          <a:prstGeom prst="bentConnector3">
            <a:avLst/>
          </a:prstGeom>
          <a:ln w="317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C303074B-77E1-324D-92FC-CC15A21097AA}"/>
              </a:ext>
            </a:extLst>
          </p:cNvPr>
          <p:cNvCxnSpPr>
            <a:cxnSpLocks/>
            <a:stCxn id="13" idx="1"/>
            <a:endCxn id="10" idx="2"/>
          </p:cNvCxnSpPr>
          <p:nvPr/>
        </p:nvCxnSpPr>
        <p:spPr>
          <a:xfrm rot="10800000">
            <a:off x="2004252" y="1027656"/>
            <a:ext cx="1202245" cy="246408"/>
          </a:xfrm>
          <a:prstGeom prst="bentConnector2">
            <a:avLst/>
          </a:prstGeom>
          <a:ln w="317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winkelte Verbindung 22">
            <a:extLst>
              <a:ext uri="{FF2B5EF4-FFF2-40B4-BE49-F238E27FC236}">
                <a16:creationId xmlns:a16="http://schemas.microsoft.com/office/drawing/2014/main" id="{5602B067-2308-F04B-AC0C-6E13164F2EE5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5400000">
            <a:off x="399810" y="2550306"/>
            <a:ext cx="1504668" cy="633984"/>
          </a:xfrm>
          <a:prstGeom prst="bentConnector3">
            <a:avLst>
              <a:gd name="adj1" fmla="val 50000"/>
            </a:avLst>
          </a:prstGeom>
          <a:ln w="317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C1FC9FF6-CEC5-FD48-B706-B2434214E77F}"/>
              </a:ext>
            </a:extLst>
          </p:cNvPr>
          <p:cNvCxnSpPr>
            <a:stCxn id="13" idx="3"/>
          </p:cNvCxnSpPr>
          <p:nvPr/>
        </p:nvCxnSpPr>
        <p:spPr>
          <a:xfrm>
            <a:off x="4474464" y="1274064"/>
            <a:ext cx="568261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99D1F4C-8AC7-0845-96A2-BFAF0985BE85}"/>
              </a:ext>
            </a:extLst>
          </p:cNvPr>
          <p:cNvCxnSpPr/>
          <p:nvPr/>
        </p:nvCxnSpPr>
        <p:spPr>
          <a:xfrm>
            <a:off x="4474463" y="2370996"/>
            <a:ext cx="568261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A5BB54F-2EB1-0B4D-A5AB-E8E60D0E139B}"/>
              </a:ext>
            </a:extLst>
          </p:cNvPr>
          <p:cNvCxnSpPr/>
          <p:nvPr/>
        </p:nvCxnSpPr>
        <p:spPr>
          <a:xfrm>
            <a:off x="4474462" y="3319272"/>
            <a:ext cx="568261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F829693F-C24E-C843-A571-0D04260A2E17}"/>
              </a:ext>
            </a:extLst>
          </p:cNvPr>
          <p:cNvCxnSpPr/>
          <p:nvPr/>
        </p:nvCxnSpPr>
        <p:spPr>
          <a:xfrm>
            <a:off x="4474462" y="4354669"/>
            <a:ext cx="568261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winkelte Verbindung 39">
            <a:extLst>
              <a:ext uri="{FF2B5EF4-FFF2-40B4-BE49-F238E27FC236}">
                <a16:creationId xmlns:a16="http://schemas.microsoft.com/office/drawing/2014/main" id="{29AB4413-1F6A-BE46-99D3-1D6D3BEA41EE}"/>
              </a:ext>
            </a:extLst>
          </p:cNvPr>
          <p:cNvCxnSpPr>
            <a:cxnSpLocks/>
            <a:stCxn id="13" idx="2"/>
            <a:endCxn id="6" idx="3"/>
          </p:cNvCxnSpPr>
          <p:nvPr/>
        </p:nvCxnSpPr>
        <p:spPr>
          <a:xfrm rot="5400000">
            <a:off x="2807382" y="825834"/>
            <a:ext cx="328836" cy="1737360"/>
          </a:xfrm>
          <a:prstGeom prst="bentConnector2">
            <a:avLst/>
          </a:prstGeom>
          <a:ln w="317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C9C8470D-0249-D74C-9E6A-BA1F5782BD0F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840480" y="4610701"/>
            <a:ext cx="0" cy="630985"/>
          </a:xfrm>
          <a:prstGeom prst="straightConnector1">
            <a:avLst/>
          </a:prstGeom>
          <a:ln w="31750">
            <a:solidFill>
              <a:srgbClr val="92D05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CF1F7E8C-FAF6-F747-99B0-E6B8523BA2C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469136" y="5753750"/>
            <a:ext cx="0" cy="309585"/>
          </a:xfrm>
          <a:prstGeom prst="straightConnector1">
            <a:avLst/>
          </a:prstGeom>
          <a:ln w="31750">
            <a:solidFill>
              <a:srgbClr val="92D05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8B11ECBB-3B00-DE46-B89A-CF8D32B1FF2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35152" y="4131696"/>
            <a:ext cx="0" cy="1109990"/>
          </a:xfrm>
          <a:prstGeom prst="straightConnector1">
            <a:avLst/>
          </a:prstGeom>
          <a:ln w="31750">
            <a:solidFill>
              <a:srgbClr val="92D05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B187F5B1-231B-6A42-B6ED-DE6ED87D4941}"/>
              </a:ext>
            </a:extLst>
          </p:cNvPr>
          <p:cNvSpPr/>
          <p:nvPr/>
        </p:nvSpPr>
        <p:spPr>
          <a:xfrm>
            <a:off x="2737104" y="6063335"/>
            <a:ext cx="1267968" cy="512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9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1901B7B-A534-284F-BCE5-550ABF0A37A6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371088" y="5753750"/>
            <a:ext cx="0" cy="309585"/>
          </a:xfrm>
          <a:prstGeom prst="straightConnector1">
            <a:avLst/>
          </a:prstGeom>
          <a:ln w="31750">
            <a:solidFill>
              <a:srgbClr val="92D05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Gewinkelte Verbindung 61">
            <a:extLst>
              <a:ext uri="{FF2B5EF4-FFF2-40B4-BE49-F238E27FC236}">
                <a16:creationId xmlns:a16="http://schemas.microsoft.com/office/drawing/2014/main" id="{258AE44E-3FBF-194C-A2BA-B0FE7C9F3C3D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rot="10800000" flipV="1">
            <a:off x="1469136" y="3323096"/>
            <a:ext cx="1737360" cy="552568"/>
          </a:xfrm>
          <a:prstGeom prst="bentConnector3">
            <a:avLst>
              <a:gd name="adj1" fmla="val 50000"/>
            </a:avLst>
          </a:prstGeom>
          <a:ln w="317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Synchron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de-DE" dirty="0"/>
              <a:t>„Alice spricht direkt mit Bob“</a:t>
            </a:r>
          </a:p>
        </p:txBody>
      </p:sp>
      <p:sp>
        <p:nvSpPr>
          <p:cNvPr id="12" name="Rechteck 11" descr="Akzentblock links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e-DE"/>
          </a:p>
        </p:txBody>
      </p:sp>
      <p:cxnSp>
        <p:nvCxnSpPr>
          <p:cNvPr id="11" name="Gerader Verbinder 10" descr="Folientrennlini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 descr="Akzentleiste rechts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2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0172487-7D42-7E46-9C87-FF7B63C20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52BC3412-098D-8D49-9108-C6666B3157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013417EB-EA71-E147-B6A3-9FDF488B5E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363035"/>
            <a:ext cx="5472113" cy="3828215"/>
          </a:xfrm>
        </p:spPr>
        <p:txBody>
          <a:bodyPr/>
          <a:lstStyle/>
          <a:p>
            <a:r>
              <a:rPr lang="de-DE" dirty="0"/>
              <a:t>Services sprechen direkt miteinander</a:t>
            </a:r>
          </a:p>
          <a:p>
            <a:endParaRPr lang="de-DE" dirty="0"/>
          </a:p>
          <a:p>
            <a:r>
              <a:rPr lang="de-DE" dirty="0"/>
              <a:t>Zeitlich „verschränkt“/„gekoppelt“</a:t>
            </a:r>
          </a:p>
          <a:p>
            <a:endParaRPr lang="de-DE" dirty="0"/>
          </a:p>
          <a:p>
            <a:r>
              <a:rPr lang="de-DE" dirty="0"/>
              <a:t>Bidirektionaler Informationsaustausch möglich</a:t>
            </a:r>
          </a:p>
          <a:p>
            <a:endParaRPr lang="de-DE" dirty="0"/>
          </a:p>
          <a:p>
            <a:r>
              <a:rPr lang="de-DE" dirty="0"/>
              <a:t>Beispiel: REST, </a:t>
            </a:r>
            <a:r>
              <a:rPr lang="de-DE" dirty="0" err="1"/>
              <a:t>gRPC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146A10C-4B91-EF4A-A982-CD3346626359}"/>
              </a:ext>
            </a:extLst>
          </p:cNvPr>
          <p:cNvSpPr/>
          <p:nvPr/>
        </p:nvSpPr>
        <p:spPr>
          <a:xfrm>
            <a:off x="4417909" y="3849772"/>
            <a:ext cx="1267968" cy="51206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2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5F510AF-7E1F-1C44-B41D-4D5C62F74DDE}"/>
              </a:ext>
            </a:extLst>
          </p:cNvPr>
          <p:cNvSpPr/>
          <p:nvPr/>
        </p:nvSpPr>
        <p:spPr>
          <a:xfrm>
            <a:off x="431800" y="3849772"/>
            <a:ext cx="1267968" cy="512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1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F6E3DAB-C6A5-1B43-AD9D-5212628F7D83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>
            <a:off x="1699768" y="4105804"/>
            <a:ext cx="2718141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Asynchron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de-DE" dirty="0"/>
              <a:t>„Alice gibt Bob eine Aufgabe, Bob gibt Alice später eine Antwort.“</a:t>
            </a:r>
          </a:p>
        </p:txBody>
      </p:sp>
      <p:sp>
        <p:nvSpPr>
          <p:cNvPr id="12" name="Rechteck 11" descr="Akzentblock links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e-DE"/>
          </a:p>
        </p:txBody>
      </p:sp>
      <p:cxnSp>
        <p:nvCxnSpPr>
          <p:cNvPr id="11" name="Gerader Verbinder 10" descr="Folientrennlini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 descr="Akzentleiste rechts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3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0172487-7D42-7E46-9C87-FF7B63C20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52BC3412-098D-8D49-9108-C6666B3157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013417EB-EA71-E147-B6A3-9FDF488B5E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363035"/>
            <a:ext cx="5472113" cy="3828215"/>
          </a:xfrm>
        </p:spPr>
        <p:txBody>
          <a:bodyPr/>
          <a:lstStyle/>
          <a:p>
            <a:r>
              <a:rPr lang="de-DE" dirty="0"/>
              <a:t>Services sprechen direkt miteinander</a:t>
            </a:r>
          </a:p>
          <a:p>
            <a:endParaRPr lang="de-DE" dirty="0"/>
          </a:p>
          <a:p>
            <a:r>
              <a:rPr lang="de-DE" dirty="0"/>
              <a:t>Die Anfrage ist zeitlich entkoppelt von der Antwort</a:t>
            </a:r>
          </a:p>
          <a:p>
            <a:endParaRPr lang="de-DE" dirty="0"/>
          </a:p>
          <a:p>
            <a:r>
              <a:rPr lang="de-DE" dirty="0"/>
              <a:t>Aufrufe müssen eventuell </a:t>
            </a:r>
            <a:r>
              <a:rPr lang="de-DE"/>
              <a:t>zwischengespeichert werden.</a:t>
            </a:r>
            <a:endParaRPr lang="de-DE" dirty="0"/>
          </a:p>
          <a:p>
            <a:endParaRPr lang="de-DE" dirty="0"/>
          </a:p>
          <a:p>
            <a:r>
              <a:rPr lang="de-DE" dirty="0"/>
              <a:t>Beispiel: SOAP, </a:t>
            </a:r>
            <a:r>
              <a:rPr lang="de-DE" dirty="0" err="1"/>
              <a:t>WebSockets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146A10C-4B91-EF4A-A982-CD3346626359}"/>
              </a:ext>
            </a:extLst>
          </p:cNvPr>
          <p:cNvSpPr/>
          <p:nvPr/>
        </p:nvSpPr>
        <p:spPr>
          <a:xfrm>
            <a:off x="4417909" y="3849772"/>
            <a:ext cx="1267968" cy="51206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2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5F510AF-7E1F-1C44-B41D-4D5C62F74DDE}"/>
              </a:ext>
            </a:extLst>
          </p:cNvPr>
          <p:cNvSpPr/>
          <p:nvPr/>
        </p:nvSpPr>
        <p:spPr>
          <a:xfrm>
            <a:off x="431800" y="3849772"/>
            <a:ext cx="1267968" cy="512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1</a:t>
            </a:r>
          </a:p>
        </p:txBody>
      </p:sp>
      <p:cxnSp>
        <p:nvCxnSpPr>
          <p:cNvPr id="14" name="Gewinkelte Verbindung 13">
            <a:extLst>
              <a:ext uri="{FF2B5EF4-FFF2-40B4-BE49-F238E27FC236}">
                <a16:creationId xmlns:a16="http://schemas.microsoft.com/office/drawing/2014/main" id="{EF8D7B47-21C6-4045-8AD9-F96287B98DA8}"/>
              </a:ext>
            </a:extLst>
          </p:cNvPr>
          <p:cNvCxnSpPr>
            <a:cxnSpLocks/>
            <a:stCxn id="20" idx="0"/>
            <a:endCxn id="21" idx="0"/>
          </p:cNvCxnSpPr>
          <p:nvPr/>
        </p:nvCxnSpPr>
        <p:spPr>
          <a:xfrm rot="16200000" flipV="1">
            <a:off x="3058839" y="1856717"/>
            <a:ext cx="12700" cy="3986109"/>
          </a:xfrm>
          <a:prstGeom prst="bentConnector3">
            <a:avLst>
              <a:gd name="adj1" fmla="val 1800000"/>
            </a:avLst>
          </a:prstGeom>
          <a:ln w="31750"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Gewinkelte Verbindung 16">
            <a:extLst>
              <a:ext uri="{FF2B5EF4-FFF2-40B4-BE49-F238E27FC236}">
                <a16:creationId xmlns:a16="http://schemas.microsoft.com/office/drawing/2014/main" id="{79F81147-D4A3-1B40-94B0-9A925553B635}"/>
              </a:ext>
            </a:extLst>
          </p:cNvPr>
          <p:cNvCxnSpPr>
            <a:cxnSpLocks/>
            <a:stCxn id="20" idx="2"/>
            <a:endCxn id="21" idx="2"/>
          </p:cNvCxnSpPr>
          <p:nvPr/>
        </p:nvCxnSpPr>
        <p:spPr>
          <a:xfrm rot="5400000">
            <a:off x="3058839" y="2368782"/>
            <a:ext cx="12700" cy="3986109"/>
          </a:xfrm>
          <a:prstGeom prst="bentConnector3">
            <a:avLst>
              <a:gd name="adj1" fmla="val 1800000"/>
            </a:avLst>
          </a:prstGeom>
          <a:ln w="3175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ylinder 8">
            <a:extLst>
              <a:ext uri="{FF2B5EF4-FFF2-40B4-BE49-F238E27FC236}">
                <a16:creationId xmlns:a16="http://schemas.microsoft.com/office/drawing/2014/main" id="{706FD360-8EB2-B247-9D55-FC812CC8B193}"/>
              </a:ext>
            </a:extLst>
          </p:cNvPr>
          <p:cNvSpPr/>
          <p:nvPr/>
        </p:nvSpPr>
        <p:spPr>
          <a:xfrm>
            <a:off x="5159419" y="4774365"/>
            <a:ext cx="487680" cy="814578"/>
          </a:xfrm>
          <a:prstGeom prst="ca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Zylinder 21">
            <a:extLst>
              <a:ext uri="{FF2B5EF4-FFF2-40B4-BE49-F238E27FC236}">
                <a16:creationId xmlns:a16="http://schemas.microsoft.com/office/drawing/2014/main" id="{D0A1D5FF-A837-DD40-9FB8-B47C07A35AE1}"/>
              </a:ext>
            </a:extLst>
          </p:cNvPr>
          <p:cNvSpPr/>
          <p:nvPr/>
        </p:nvSpPr>
        <p:spPr>
          <a:xfrm>
            <a:off x="431800" y="4774365"/>
            <a:ext cx="487680" cy="814578"/>
          </a:xfrm>
          <a:prstGeom prst="ca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97B618F-97C6-7544-B436-71031CC799FB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5403259" y="4361836"/>
            <a:ext cx="0" cy="412529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AF12539-6609-BE43-A796-834003DDA6A2}"/>
              </a:ext>
            </a:extLst>
          </p:cNvPr>
          <p:cNvCxnSpPr>
            <a:cxnSpLocks/>
            <a:stCxn id="22" idx="1"/>
          </p:cNvCxnSpPr>
          <p:nvPr/>
        </p:nvCxnSpPr>
        <p:spPr>
          <a:xfrm flipV="1">
            <a:off x="675640" y="4368187"/>
            <a:ext cx="0" cy="406178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74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Events/Loose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de-DE" dirty="0"/>
              <a:t>„Alice sendet eine E-Mail an Bob. Bob bearbeitet die E-Mail in seinem Tempo.“</a:t>
            </a:r>
          </a:p>
        </p:txBody>
      </p:sp>
      <p:sp>
        <p:nvSpPr>
          <p:cNvPr id="12" name="Rechteck 11" descr="Akzentblock links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e-DE"/>
          </a:p>
        </p:txBody>
      </p:sp>
      <p:cxnSp>
        <p:nvCxnSpPr>
          <p:cNvPr id="11" name="Gerader Verbinder 10" descr="Folientrennlini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 descr="Akzentleiste rechts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4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0172487-7D42-7E46-9C87-FF7B63C20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52BC3412-098D-8D49-9108-C6666B3157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013417EB-EA71-E147-B6A3-9FDF488B5E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363035"/>
            <a:ext cx="5472113" cy="3828215"/>
          </a:xfrm>
        </p:spPr>
        <p:txBody>
          <a:bodyPr/>
          <a:lstStyle/>
          <a:p>
            <a:r>
              <a:rPr lang="de-DE" dirty="0"/>
              <a:t>Services sprechen nicht direkt miteinander</a:t>
            </a:r>
          </a:p>
          <a:p>
            <a:endParaRPr lang="de-DE" dirty="0"/>
          </a:p>
          <a:p>
            <a:r>
              <a:rPr lang="de-DE" dirty="0"/>
              <a:t>Die Anfrage ist zeitlich entkoppelt von der Antwort</a:t>
            </a:r>
          </a:p>
          <a:p>
            <a:endParaRPr lang="de-DE" dirty="0"/>
          </a:p>
          <a:p>
            <a:r>
              <a:rPr lang="de-DE" dirty="0"/>
              <a:t>Die Services müssen sich nicht kennen</a:t>
            </a:r>
          </a:p>
          <a:p>
            <a:endParaRPr lang="de-DE" dirty="0"/>
          </a:p>
          <a:p>
            <a:r>
              <a:rPr lang="de-DE" dirty="0"/>
              <a:t>Beispiel: JMS, MQQT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146A10C-4B91-EF4A-A982-CD3346626359}"/>
              </a:ext>
            </a:extLst>
          </p:cNvPr>
          <p:cNvSpPr/>
          <p:nvPr/>
        </p:nvSpPr>
        <p:spPr>
          <a:xfrm>
            <a:off x="4417909" y="3849772"/>
            <a:ext cx="1267968" cy="51206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2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5F510AF-7E1F-1C44-B41D-4D5C62F74DDE}"/>
              </a:ext>
            </a:extLst>
          </p:cNvPr>
          <p:cNvSpPr/>
          <p:nvPr/>
        </p:nvSpPr>
        <p:spPr>
          <a:xfrm>
            <a:off x="431800" y="3849772"/>
            <a:ext cx="1267968" cy="512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1</a:t>
            </a:r>
          </a:p>
        </p:txBody>
      </p:sp>
      <p:cxnSp>
        <p:nvCxnSpPr>
          <p:cNvPr id="14" name="Gewinkelte Verbindung 13">
            <a:extLst>
              <a:ext uri="{FF2B5EF4-FFF2-40B4-BE49-F238E27FC236}">
                <a16:creationId xmlns:a16="http://schemas.microsoft.com/office/drawing/2014/main" id="{EF8D7B47-21C6-4045-8AD9-F96287B98DA8}"/>
              </a:ext>
            </a:extLst>
          </p:cNvPr>
          <p:cNvCxnSpPr>
            <a:cxnSpLocks/>
            <a:stCxn id="25" idx="1"/>
            <a:endCxn id="21" idx="0"/>
          </p:cNvCxnSpPr>
          <p:nvPr/>
        </p:nvCxnSpPr>
        <p:spPr>
          <a:xfrm rot="10800000" flipV="1">
            <a:off x="1065785" y="3548020"/>
            <a:ext cx="2537547" cy="301752"/>
          </a:xfrm>
          <a:prstGeom prst="bentConnector2">
            <a:avLst/>
          </a:prstGeom>
          <a:ln w="31750"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Gewinkelte Verbindung 16">
            <a:extLst>
              <a:ext uri="{FF2B5EF4-FFF2-40B4-BE49-F238E27FC236}">
                <a16:creationId xmlns:a16="http://schemas.microsoft.com/office/drawing/2014/main" id="{79F81147-D4A3-1B40-94B0-9A925553B635}"/>
              </a:ext>
            </a:extLst>
          </p:cNvPr>
          <p:cNvCxnSpPr>
            <a:cxnSpLocks/>
            <a:stCxn id="20" idx="2"/>
            <a:endCxn id="22" idx="3"/>
          </p:cNvCxnSpPr>
          <p:nvPr/>
        </p:nvCxnSpPr>
        <p:spPr>
          <a:xfrm rot="5400000">
            <a:off x="3527053" y="3349130"/>
            <a:ext cx="512135" cy="2537547"/>
          </a:xfrm>
          <a:prstGeom prst="bentConnector2">
            <a:avLst/>
          </a:prstGeom>
          <a:ln w="3175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Zylinder 21">
            <a:extLst>
              <a:ext uri="{FF2B5EF4-FFF2-40B4-BE49-F238E27FC236}">
                <a16:creationId xmlns:a16="http://schemas.microsoft.com/office/drawing/2014/main" id="{D0A1D5FF-A837-DD40-9FB8-B47C07A35AE1}"/>
              </a:ext>
            </a:extLst>
          </p:cNvPr>
          <p:cNvSpPr/>
          <p:nvPr/>
        </p:nvSpPr>
        <p:spPr>
          <a:xfrm rot="16200000">
            <a:off x="1985137" y="4466682"/>
            <a:ext cx="243840" cy="814578"/>
          </a:xfrm>
          <a:prstGeom prst="ca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Zylinder 24">
            <a:extLst>
              <a:ext uri="{FF2B5EF4-FFF2-40B4-BE49-F238E27FC236}">
                <a16:creationId xmlns:a16="http://schemas.microsoft.com/office/drawing/2014/main" id="{53A92AF6-7A17-D74D-B12D-EAE45761A2DD}"/>
              </a:ext>
            </a:extLst>
          </p:cNvPr>
          <p:cNvSpPr/>
          <p:nvPr/>
        </p:nvSpPr>
        <p:spPr>
          <a:xfrm rot="16200000">
            <a:off x="3888700" y="3140731"/>
            <a:ext cx="243840" cy="814578"/>
          </a:xfrm>
          <a:prstGeom prst="ca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winkelte Verbindung 27">
            <a:extLst>
              <a:ext uri="{FF2B5EF4-FFF2-40B4-BE49-F238E27FC236}">
                <a16:creationId xmlns:a16="http://schemas.microsoft.com/office/drawing/2014/main" id="{6A670A00-32AE-D042-9D8E-A8003B6A9E48}"/>
              </a:ext>
            </a:extLst>
          </p:cNvPr>
          <p:cNvCxnSpPr>
            <a:cxnSpLocks/>
            <a:stCxn id="21" idx="2"/>
            <a:endCxn id="22" idx="1"/>
          </p:cNvCxnSpPr>
          <p:nvPr/>
        </p:nvCxnSpPr>
        <p:spPr>
          <a:xfrm rot="16200000" flipH="1">
            <a:off x="1126709" y="4300911"/>
            <a:ext cx="512135" cy="633984"/>
          </a:xfrm>
          <a:prstGeom prst="bentConnector2">
            <a:avLst/>
          </a:prstGeom>
          <a:ln w="3175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winkelte Verbindung 30">
            <a:extLst>
              <a:ext uri="{FF2B5EF4-FFF2-40B4-BE49-F238E27FC236}">
                <a16:creationId xmlns:a16="http://schemas.microsoft.com/office/drawing/2014/main" id="{0FD9F038-2F99-B04F-B79B-D16E61622B47}"/>
              </a:ext>
            </a:extLst>
          </p:cNvPr>
          <p:cNvCxnSpPr>
            <a:cxnSpLocks/>
            <a:stCxn id="20" idx="0"/>
            <a:endCxn id="25" idx="3"/>
          </p:cNvCxnSpPr>
          <p:nvPr/>
        </p:nvCxnSpPr>
        <p:spPr>
          <a:xfrm rot="16200000" flipV="1">
            <a:off x="4584025" y="3381904"/>
            <a:ext cx="301752" cy="633984"/>
          </a:xfrm>
          <a:prstGeom prst="bentConnector2">
            <a:avLst/>
          </a:prstGeom>
          <a:ln w="3175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61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013417EB-EA71-E147-B6A3-9FDF488B5E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8617" y="1632095"/>
            <a:ext cx="5393383" cy="45591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sz="2400" b="1" dirty="0"/>
              <a:t>Was kann schon schief gehen?</a:t>
            </a:r>
          </a:p>
          <a:p>
            <a:endParaRPr lang="de-DE" sz="2000" dirty="0"/>
          </a:p>
          <a:p>
            <a:r>
              <a:rPr lang="de-DE" sz="2000" dirty="0" err="1"/>
              <a:t>Idempotenz</a:t>
            </a:r>
            <a:r>
              <a:rPr lang="de-DE" sz="2000" dirty="0"/>
              <a:t> und Retries</a:t>
            </a:r>
          </a:p>
          <a:p>
            <a:endParaRPr lang="de-DE" sz="2000" dirty="0"/>
          </a:p>
          <a:p>
            <a:r>
              <a:rPr lang="de-DE" sz="2000" dirty="0"/>
              <a:t>Timeouts</a:t>
            </a:r>
          </a:p>
          <a:p>
            <a:endParaRPr lang="de-DE" sz="2000" dirty="0"/>
          </a:p>
          <a:p>
            <a:r>
              <a:rPr lang="de-DE" sz="2000" dirty="0"/>
              <a:t>DB Transaktionen</a:t>
            </a:r>
          </a:p>
          <a:p>
            <a:endParaRPr lang="de-DE" sz="2000" dirty="0"/>
          </a:p>
          <a:p>
            <a:r>
              <a:rPr lang="de-DE" sz="2000" dirty="0" err="1"/>
              <a:t>Downtimes</a:t>
            </a:r>
            <a:r>
              <a:rPr lang="de-DE" sz="2000" dirty="0"/>
              <a:t>/</a:t>
            </a:r>
            <a:r>
              <a:rPr lang="de-DE" sz="2000" dirty="0" err="1"/>
              <a:t>Installs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Modernisierung und Erweiterbarkeit</a:t>
            </a:r>
          </a:p>
          <a:p>
            <a:endParaRPr lang="de-DE" sz="2000" dirty="0"/>
          </a:p>
          <a:p>
            <a:r>
              <a:rPr lang="de-DE" sz="2000" dirty="0"/>
              <a:t>Monitoring</a:t>
            </a:r>
          </a:p>
          <a:p>
            <a:endParaRPr lang="de-DE" sz="2000" dirty="0"/>
          </a:p>
          <a:p>
            <a:r>
              <a:rPr lang="de-DE" sz="2000" dirty="0"/>
              <a:t>Verantwortung: „operational </a:t>
            </a:r>
            <a:r>
              <a:rPr lang="de-DE" sz="2000" dirty="0" err="1"/>
              <a:t>handover</a:t>
            </a:r>
            <a:r>
              <a:rPr lang="de-DE" sz="2000" dirty="0"/>
              <a:t>“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5</a:t>
            </a:fld>
            <a:endParaRPr lang="de-DE"/>
          </a:p>
        </p:txBody>
      </p:sp>
      <p:cxnSp>
        <p:nvCxnSpPr>
          <p:cNvPr id="11" name="Gerader Verbinder 10" descr="Folientrennlini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8146A10C-4B91-EF4A-A982-CD3346626359}"/>
              </a:ext>
            </a:extLst>
          </p:cNvPr>
          <p:cNvSpPr/>
          <p:nvPr/>
        </p:nvSpPr>
        <p:spPr>
          <a:xfrm>
            <a:off x="4417909" y="5249412"/>
            <a:ext cx="1267968" cy="51206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2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5F510AF-7E1F-1C44-B41D-4D5C62F74DDE}"/>
              </a:ext>
            </a:extLst>
          </p:cNvPr>
          <p:cNvSpPr/>
          <p:nvPr/>
        </p:nvSpPr>
        <p:spPr>
          <a:xfrm>
            <a:off x="431800" y="5249412"/>
            <a:ext cx="1267968" cy="512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1</a:t>
            </a:r>
          </a:p>
        </p:txBody>
      </p:sp>
      <p:cxnSp>
        <p:nvCxnSpPr>
          <p:cNvPr id="14" name="Gewinkelte Verbindung 13">
            <a:extLst>
              <a:ext uri="{FF2B5EF4-FFF2-40B4-BE49-F238E27FC236}">
                <a16:creationId xmlns:a16="http://schemas.microsoft.com/office/drawing/2014/main" id="{EF8D7B47-21C6-4045-8AD9-F96287B98DA8}"/>
              </a:ext>
            </a:extLst>
          </p:cNvPr>
          <p:cNvCxnSpPr>
            <a:cxnSpLocks/>
            <a:stCxn id="25" idx="1"/>
            <a:endCxn id="21" idx="0"/>
          </p:cNvCxnSpPr>
          <p:nvPr/>
        </p:nvCxnSpPr>
        <p:spPr>
          <a:xfrm rot="10800000" flipV="1">
            <a:off x="1065785" y="5033004"/>
            <a:ext cx="2537547" cy="216408"/>
          </a:xfrm>
          <a:prstGeom prst="bentConnector2">
            <a:avLst/>
          </a:prstGeom>
          <a:ln w="31750">
            <a:solidFill>
              <a:srgbClr val="0070C0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Gewinkelte Verbindung 16">
            <a:extLst>
              <a:ext uri="{FF2B5EF4-FFF2-40B4-BE49-F238E27FC236}">
                <a16:creationId xmlns:a16="http://schemas.microsoft.com/office/drawing/2014/main" id="{79F81147-D4A3-1B40-94B0-9A925553B635}"/>
              </a:ext>
            </a:extLst>
          </p:cNvPr>
          <p:cNvCxnSpPr>
            <a:cxnSpLocks/>
            <a:stCxn id="20" idx="2"/>
            <a:endCxn id="22" idx="3"/>
          </p:cNvCxnSpPr>
          <p:nvPr/>
        </p:nvCxnSpPr>
        <p:spPr>
          <a:xfrm rot="5400000">
            <a:off x="3618493" y="4657330"/>
            <a:ext cx="329255" cy="2537547"/>
          </a:xfrm>
          <a:prstGeom prst="bentConnector2">
            <a:avLst/>
          </a:prstGeom>
          <a:ln w="31750">
            <a:solidFill>
              <a:srgbClr val="92D050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Zylinder 21">
            <a:extLst>
              <a:ext uri="{FF2B5EF4-FFF2-40B4-BE49-F238E27FC236}">
                <a16:creationId xmlns:a16="http://schemas.microsoft.com/office/drawing/2014/main" id="{D0A1D5FF-A837-DD40-9FB8-B47C07A35AE1}"/>
              </a:ext>
            </a:extLst>
          </p:cNvPr>
          <p:cNvSpPr/>
          <p:nvPr/>
        </p:nvSpPr>
        <p:spPr>
          <a:xfrm rot="16200000">
            <a:off x="1985137" y="5683442"/>
            <a:ext cx="243840" cy="814578"/>
          </a:xfrm>
          <a:prstGeom prst="ca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Zylinder 24">
            <a:extLst>
              <a:ext uri="{FF2B5EF4-FFF2-40B4-BE49-F238E27FC236}">
                <a16:creationId xmlns:a16="http://schemas.microsoft.com/office/drawing/2014/main" id="{53A92AF6-7A17-D74D-B12D-EAE45761A2DD}"/>
              </a:ext>
            </a:extLst>
          </p:cNvPr>
          <p:cNvSpPr/>
          <p:nvPr/>
        </p:nvSpPr>
        <p:spPr>
          <a:xfrm rot="16200000">
            <a:off x="3888700" y="4625715"/>
            <a:ext cx="243840" cy="814578"/>
          </a:xfrm>
          <a:prstGeom prst="ca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winkelte Verbindung 27">
            <a:extLst>
              <a:ext uri="{FF2B5EF4-FFF2-40B4-BE49-F238E27FC236}">
                <a16:creationId xmlns:a16="http://schemas.microsoft.com/office/drawing/2014/main" id="{6A670A00-32AE-D042-9D8E-A8003B6A9E48}"/>
              </a:ext>
            </a:extLst>
          </p:cNvPr>
          <p:cNvCxnSpPr>
            <a:cxnSpLocks/>
            <a:stCxn id="21" idx="2"/>
            <a:endCxn id="22" idx="1"/>
          </p:cNvCxnSpPr>
          <p:nvPr/>
        </p:nvCxnSpPr>
        <p:spPr>
          <a:xfrm rot="16200000" flipH="1">
            <a:off x="1218149" y="5609111"/>
            <a:ext cx="329255" cy="633984"/>
          </a:xfrm>
          <a:prstGeom prst="bentConnector2">
            <a:avLst/>
          </a:prstGeom>
          <a:ln w="31750">
            <a:solidFill>
              <a:srgbClr val="0070C0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winkelte Verbindung 30">
            <a:extLst>
              <a:ext uri="{FF2B5EF4-FFF2-40B4-BE49-F238E27FC236}">
                <a16:creationId xmlns:a16="http://schemas.microsoft.com/office/drawing/2014/main" id="{0FD9F038-2F99-B04F-B79B-D16E61622B47}"/>
              </a:ext>
            </a:extLst>
          </p:cNvPr>
          <p:cNvCxnSpPr>
            <a:cxnSpLocks/>
            <a:stCxn id="20" idx="0"/>
            <a:endCxn id="25" idx="3"/>
          </p:cNvCxnSpPr>
          <p:nvPr/>
        </p:nvCxnSpPr>
        <p:spPr>
          <a:xfrm rot="16200000" flipV="1">
            <a:off x="4626697" y="4824216"/>
            <a:ext cx="216408" cy="633984"/>
          </a:xfrm>
          <a:prstGeom prst="bentConnector2">
            <a:avLst/>
          </a:prstGeom>
          <a:ln w="31750">
            <a:solidFill>
              <a:srgbClr val="92D050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DCE823BB-77A9-F940-860C-DF8E166FA664}"/>
              </a:ext>
            </a:extLst>
          </p:cNvPr>
          <p:cNvSpPr/>
          <p:nvPr/>
        </p:nvSpPr>
        <p:spPr>
          <a:xfrm>
            <a:off x="4417909" y="2916936"/>
            <a:ext cx="1267968" cy="51206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2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07E0B1D-B6CA-0C42-B322-C85F57A880F8}"/>
              </a:ext>
            </a:extLst>
          </p:cNvPr>
          <p:cNvSpPr/>
          <p:nvPr/>
        </p:nvSpPr>
        <p:spPr>
          <a:xfrm>
            <a:off x="431800" y="2916936"/>
            <a:ext cx="1267968" cy="512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1</a:t>
            </a:r>
          </a:p>
        </p:txBody>
      </p:sp>
      <p:cxnSp>
        <p:nvCxnSpPr>
          <p:cNvPr id="26" name="Gewinkelte Verbindung 25">
            <a:extLst>
              <a:ext uri="{FF2B5EF4-FFF2-40B4-BE49-F238E27FC236}">
                <a16:creationId xmlns:a16="http://schemas.microsoft.com/office/drawing/2014/main" id="{8369FC84-BFE0-4C4C-B010-CA784F22775F}"/>
              </a:ext>
            </a:extLst>
          </p:cNvPr>
          <p:cNvCxnSpPr>
            <a:cxnSpLocks/>
            <a:stCxn id="23" idx="0"/>
            <a:endCxn id="24" idx="0"/>
          </p:cNvCxnSpPr>
          <p:nvPr/>
        </p:nvCxnSpPr>
        <p:spPr>
          <a:xfrm rot="16200000" flipV="1">
            <a:off x="3058839" y="923881"/>
            <a:ext cx="12700" cy="3986109"/>
          </a:xfrm>
          <a:prstGeom prst="bentConnector3">
            <a:avLst>
              <a:gd name="adj1" fmla="val 1800000"/>
            </a:avLst>
          </a:prstGeom>
          <a:ln w="31750">
            <a:solidFill>
              <a:srgbClr val="0070C0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1737F066-2646-0F49-9184-EA9842E14BBE}"/>
              </a:ext>
            </a:extLst>
          </p:cNvPr>
          <p:cNvCxnSpPr>
            <a:cxnSpLocks/>
            <a:stCxn id="23" idx="2"/>
            <a:endCxn id="24" idx="2"/>
          </p:cNvCxnSpPr>
          <p:nvPr/>
        </p:nvCxnSpPr>
        <p:spPr>
          <a:xfrm rot="5400000">
            <a:off x="3058839" y="1435946"/>
            <a:ext cx="12700" cy="3986109"/>
          </a:xfrm>
          <a:prstGeom prst="bentConnector3">
            <a:avLst>
              <a:gd name="adj1" fmla="val 2184016"/>
            </a:avLst>
          </a:prstGeom>
          <a:ln w="31750">
            <a:solidFill>
              <a:srgbClr val="92D050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Zylinder 28">
            <a:extLst>
              <a:ext uri="{FF2B5EF4-FFF2-40B4-BE49-F238E27FC236}">
                <a16:creationId xmlns:a16="http://schemas.microsoft.com/office/drawing/2014/main" id="{BD58B298-7F59-8944-84AA-2CF91EE50806}"/>
              </a:ext>
            </a:extLst>
          </p:cNvPr>
          <p:cNvSpPr/>
          <p:nvPr/>
        </p:nvSpPr>
        <p:spPr>
          <a:xfrm>
            <a:off x="5159419" y="3768377"/>
            <a:ext cx="487680" cy="512064"/>
          </a:xfrm>
          <a:prstGeom prst="ca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Zylinder 29">
            <a:extLst>
              <a:ext uri="{FF2B5EF4-FFF2-40B4-BE49-F238E27FC236}">
                <a16:creationId xmlns:a16="http://schemas.microsoft.com/office/drawing/2014/main" id="{05DA215E-F25D-4F4F-9726-7F6A7F18F172}"/>
              </a:ext>
            </a:extLst>
          </p:cNvPr>
          <p:cNvSpPr/>
          <p:nvPr/>
        </p:nvSpPr>
        <p:spPr>
          <a:xfrm>
            <a:off x="431800" y="3731801"/>
            <a:ext cx="487680" cy="512064"/>
          </a:xfrm>
          <a:prstGeom prst="ca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2D2ED77-21E0-EC45-9833-9D78FD511859}"/>
              </a:ext>
            </a:extLst>
          </p:cNvPr>
          <p:cNvCxnSpPr>
            <a:cxnSpLocks/>
            <a:stCxn id="29" idx="1"/>
          </p:cNvCxnSpPr>
          <p:nvPr/>
        </p:nvCxnSpPr>
        <p:spPr>
          <a:xfrm flipV="1">
            <a:off x="5403259" y="3435351"/>
            <a:ext cx="0" cy="333026"/>
          </a:xfrm>
          <a:prstGeom prst="straightConnector1">
            <a:avLst/>
          </a:prstGeom>
          <a:ln w="31750">
            <a:solidFill>
              <a:srgbClr val="92D05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094F5512-874A-C949-A651-D2E21F9B3A11}"/>
              </a:ext>
            </a:extLst>
          </p:cNvPr>
          <p:cNvCxnSpPr>
            <a:cxnSpLocks/>
            <a:stCxn id="30" idx="1"/>
          </p:cNvCxnSpPr>
          <p:nvPr/>
        </p:nvCxnSpPr>
        <p:spPr>
          <a:xfrm flipV="1">
            <a:off x="675640" y="3435351"/>
            <a:ext cx="0" cy="296450"/>
          </a:xfrm>
          <a:prstGeom prst="straightConnector1">
            <a:avLst/>
          </a:prstGeom>
          <a:ln w="31750"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455C7536-6624-FD45-BC4D-9258FF8F90C1}"/>
              </a:ext>
            </a:extLst>
          </p:cNvPr>
          <p:cNvSpPr/>
          <p:nvPr/>
        </p:nvSpPr>
        <p:spPr>
          <a:xfrm>
            <a:off x="4417909" y="1120031"/>
            <a:ext cx="1267968" cy="51206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2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D94A230C-CC17-0F47-92A3-2BE95557B15B}"/>
              </a:ext>
            </a:extLst>
          </p:cNvPr>
          <p:cNvSpPr/>
          <p:nvPr/>
        </p:nvSpPr>
        <p:spPr>
          <a:xfrm>
            <a:off x="431800" y="1120031"/>
            <a:ext cx="1267968" cy="512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F83C8EF-56CA-EF43-8C13-BB1F6FCF933F}"/>
              </a:ext>
            </a:extLst>
          </p:cNvPr>
          <p:cNvCxnSpPr>
            <a:cxnSpLocks/>
            <a:stCxn id="35" idx="3"/>
            <a:endCxn id="34" idx="1"/>
          </p:cNvCxnSpPr>
          <p:nvPr/>
        </p:nvCxnSpPr>
        <p:spPr>
          <a:xfrm>
            <a:off x="1699768" y="1376063"/>
            <a:ext cx="2718141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20992FEE-815C-1A4A-B1A7-EC8A476AB2E0}"/>
              </a:ext>
            </a:extLst>
          </p:cNvPr>
          <p:cNvSpPr txBox="1"/>
          <p:nvPr/>
        </p:nvSpPr>
        <p:spPr>
          <a:xfrm>
            <a:off x="431800" y="546027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Synchron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18DE1B5-9BC9-7845-8773-E9DDB1909D80}"/>
              </a:ext>
            </a:extLst>
          </p:cNvPr>
          <p:cNvSpPr txBox="1"/>
          <p:nvPr/>
        </p:nvSpPr>
        <p:spPr>
          <a:xfrm>
            <a:off x="361474" y="2160961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Asynchron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CBCFEA5-8CD2-AE43-9883-116695AAC31C}"/>
              </a:ext>
            </a:extLst>
          </p:cNvPr>
          <p:cNvSpPr txBox="1"/>
          <p:nvPr/>
        </p:nvSpPr>
        <p:spPr>
          <a:xfrm>
            <a:off x="431800" y="4559032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Loose / Events</a:t>
            </a:r>
          </a:p>
        </p:txBody>
      </p:sp>
    </p:spTree>
    <p:extLst>
      <p:ext uri="{BB962C8B-B14F-4D97-AF65-F5344CB8AC3E}">
        <p14:creationId xmlns:p14="http://schemas.microsoft.com/office/powerpoint/2010/main" val="401850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86_TF16411250.potx" id="{0A2E2A9C-23A3-4294-ABEA-CF03BE8216F5}" vid="{6E385BE9-BE89-493C-88B1-D2BAFB607FE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Office-Design</Template>
  <TotalTime>0</TotalTime>
  <Words>207</Words>
  <Application>Microsoft Macintosh PowerPoint</Application>
  <PresentationFormat>Breitbild</PresentationFormat>
  <Paragraphs>81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Candara</vt:lpstr>
      <vt:lpstr>Corbel</vt:lpstr>
      <vt:lpstr>Times New Roman</vt:lpstr>
      <vt:lpstr>Office-Design</vt:lpstr>
      <vt:lpstr>Microservices verbinden</vt:lpstr>
      <vt:lpstr>Synchron</vt:lpstr>
      <vt:lpstr>Asynchron</vt:lpstr>
      <vt:lpstr>Events/Loose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Präsentationstitel</dc:title>
  <dc:creator>Paul Sterl</dc:creator>
  <cp:lastModifiedBy>Microsoft Office User</cp:lastModifiedBy>
  <cp:revision>4</cp:revision>
  <dcterms:created xsi:type="dcterms:W3CDTF">2023-01-12T17:01:45Z</dcterms:created>
  <dcterms:modified xsi:type="dcterms:W3CDTF">2023-08-29T10:50:49Z</dcterms:modified>
</cp:coreProperties>
</file>