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57" r:id="rId5"/>
    <p:sldId id="261" r:id="rId6"/>
    <p:sldId id="256" r:id="rId7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72028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72028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5E7FD62E-1E41-4C6A-A99C-B9D6C3FB97D2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5463"/>
            <a:ext cx="8612188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6908710"/>
            <a:ext cx="7941310" cy="5652582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5485"/>
            <a:ext cx="4301543" cy="720280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13635485"/>
            <a:ext cx="4301543" cy="720280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37880AA5-7357-4AE8-9022-F2AC5B745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1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8AA3-3FC7-4FD6-9AC6-BC28E64AF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87D32-5559-4BE5-B262-496C2986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2EB8-BFD1-42C3-8A02-CCD3D9E2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1E40-F527-4006-9588-908A3C6D55B9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431C-1872-41B2-81B7-78B8C907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Fireface UCX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217D-561B-4A9A-8F34-FB8A98BA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4CF9-7128-437F-B813-DB7DF655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2B816-F825-4B49-A3C8-97658D7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E999-6856-4351-A608-3E27892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005-2D0B-4039-8833-04DE25DE3DB4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5B3C-A41F-4D90-B90F-903671ED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738D-BE93-4853-B3E7-0BA24AC8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6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83530-70FD-43C5-A003-F6F83BD0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F7F86-BB7B-4F17-9425-72E18D5F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65F1-1542-4EBB-9CAC-F510B50F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3E4F-4EBC-40F4-96AB-D14FE0E63B0F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4F9D-0E0C-4258-900B-8EEFA27D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2CAD-A5EC-4BE4-B268-583E5431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12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2B01-12A2-4070-B6FA-34250B16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E460-6271-488E-8BDB-6BE69A57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D8AA5-D184-412B-9B20-41B80061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E3B4-F2CC-4837-B937-FD9ECF8EA165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A5E3-4797-49AD-8A86-BB0AB40E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D99D-6A7F-444F-AEA6-A84A6D73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490F-BAFC-4D7F-AED4-AEB3C688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62D6-1C5C-4CBF-A268-D8B225A6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8C9C-89BC-422A-8485-2EBAE496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BC7-641D-4390-BE3E-AA19667F63DE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314A-C4DC-4AE5-98EB-C334D4B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1486-8864-472A-A366-BDBFD921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CAA8-7225-4838-94D9-D05EA749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2A4C-020A-4AC6-BC73-3EA9BD1E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2CEC7-7CAF-44E8-9942-1DB090F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95DC7-63CC-40B8-990F-16AE2F59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9906-0F1D-4177-A4A3-96E6C45D4D89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067E-F8E1-4BD3-B024-E2839952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33F0D-461A-41D1-8C14-F3FD7B30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7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6C82-A44C-4DF6-AAF4-86330C9F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E22D3-DF54-46B6-9413-284AA2C7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92A56-2105-4DC5-BDE8-189100F63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19077-A503-472D-8821-EE51FAEE0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BD136-E61C-497E-BB1D-FB34DA92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D33DF-DE02-4DC2-BBBF-BCF9CD62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E355-76AB-4267-B453-E6191C0300C5}" type="datetime1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461A9-D13D-45BE-AAED-F0FA04E8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DDC31-70B5-43CA-95F5-7339D6BD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6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CAB1-BD65-4BD4-A16B-3DE628CE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DDE87-5241-4D66-A10C-62CFBA8A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D992-9907-4C54-850B-6ECD23B2C343}" type="datetime1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1BF33-82C6-4999-8558-7D9BD1DD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062F0-1FEE-4E9C-869F-571E4D92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18FC6-284B-4126-B261-86EDF7E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FB70-6AF8-4421-91D6-59E447D5041F}" type="datetime1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AD90E-0C41-4876-9ADC-62089C26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Fireface UCX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5E65C-2F7B-47B0-9E37-D4204195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3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C4E8-3AB5-461F-AC64-7A3A59DE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C3E1-4A5B-4AA0-9273-055E7B3A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284C2-0A5C-4F5D-958A-81FA9FF2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CA3E-2159-4AE8-8EE7-7B673F16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B0B-A186-42BC-A402-34EBA56A52C0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EEF1-DB81-4D16-B371-637C2D1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60018-BC0F-4EEF-9840-3A54E066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1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2A17-ED9B-4925-BC60-2D5C346F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F9679-B545-40FA-8FDA-C3ABBE339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C65D-DB26-4B01-BED8-79865403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074E-AA30-453D-A891-0191C23A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437-0BA3-4166-832B-DF59777B0219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A35A-401A-439F-A701-BABAB3F5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51ADB-3419-4F78-ADE6-81383FDB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26479-29AA-475B-8EDC-DAD9A197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6E80-9CA3-43A1-B3BB-24E1E344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EC4F-312B-42BF-BA28-F1FA4BB41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CB8C-6A5F-40FE-9FF3-730685C8E6E3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9E7D-5405-4C69-A4D9-B069B8CFC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Primer on RME Fireface UCX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B901-6A49-4B8B-B90B-7262B3AA9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36F3-2CF5-4BF8-BF59-567A7CE6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1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2CB5AA0-3D94-4B01-B232-EE201108B082}"/>
              </a:ext>
            </a:extLst>
          </p:cNvPr>
          <p:cNvGrpSpPr/>
          <p:nvPr/>
        </p:nvGrpSpPr>
        <p:grpSpPr>
          <a:xfrm>
            <a:off x="2417478" y="4179990"/>
            <a:ext cx="3048741" cy="1995736"/>
            <a:chOff x="2417478" y="4179990"/>
            <a:chExt cx="3048741" cy="19957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4EB808-C269-4565-9536-1D7D84E47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1569" y="4179990"/>
              <a:ext cx="2914650" cy="164782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CBB772-8245-42C7-9CA7-E4D5229C4E96}"/>
                </a:ext>
              </a:extLst>
            </p:cNvPr>
            <p:cNvSpPr txBox="1"/>
            <p:nvPr/>
          </p:nvSpPr>
          <p:spPr>
            <a:xfrm>
              <a:off x="2417478" y="5806394"/>
              <a:ext cx="1921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Windows icon tray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ECC9F-47FD-4AB1-BEBE-373D138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Fireface UCX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6A5C69-033B-470A-99C2-999084F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GB"/>
              <a:t>The parts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2255F2-ED7B-42E1-AAE8-34457DB5284A}"/>
              </a:ext>
            </a:extLst>
          </p:cNvPr>
          <p:cNvGrpSpPr/>
          <p:nvPr/>
        </p:nvGrpSpPr>
        <p:grpSpPr>
          <a:xfrm>
            <a:off x="411733" y="1420400"/>
            <a:ext cx="4918359" cy="1423942"/>
            <a:chOff x="411733" y="1420400"/>
            <a:chExt cx="4918359" cy="142394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72408D-689C-44C7-AE54-42F4F2D81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1" t="-4864" r="8559" b="49393"/>
            <a:stretch/>
          </p:blipFill>
          <p:spPr>
            <a:xfrm>
              <a:off x="411733" y="1689341"/>
              <a:ext cx="4918359" cy="11550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D35487-2A45-47B8-91AC-8D26D3E5AFD0}"/>
                </a:ext>
              </a:extLst>
            </p:cNvPr>
            <p:cNvSpPr txBox="1"/>
            <p:nvPr/>
          </p:nvSpPr>
          <p:spPr>
            <a:xfrm>
              <a:off x="411733" y="1420400"/>
              <a:ext cx="1104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Hardware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BBDB65-CF2B-4AC0-812F-06DD7A2F1CB1}"/>
              </a:ext>
            </a:extLst>
          </p:cNvPr>
          <p:cNvGrpSpPr/>
          <p:nvPr/>
        </p:nvGrpSpPr>
        <p:grpSpPr>
          <a:xfrm>
            <a:off x="3972035" y="72902"/>
            <a:ext cx="5101624" cy="5224005"/>
            <a:chOff x="3972035" y="72902"/>
            <a:chExt cx="5101624" cy="52240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1C7B8D-E49B-425E-9471-EFAD3FD73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733" y="442234"/>
              <a:ext cx="2819926" cy="4651980"/>
            </a:xfrm>
            <a:prstGeom prst="rect">
              <a:avLst/>
            </a:prstGeom>
          </p:spPr>
        </p:pic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1FB5505-0CA4-4153-B0E5-A074559A373E}"/>
                </a:ext>
              </a:extLst>
            </p:cNvPr>
            <p:cNvSpPr/>
            <p:nvPr/>
          </p:nvSpPr>
          <p:spPr>
            <a:xfrm>
              <a:off x="3972035" y="3414889"/>
              <a:ext cx="4065654" cy="1882018"/>
            </a:xfrm>
            <a:prstGeom prst="arc">
              <a:avLst>
                <a:gd name="adj1" fmla="val 10824944"/>
                <a:gd name="adj2" fmla="val 16758594"/>
              </a:avLst>
            </a:prstGeom>
            <a:ln w="254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A5F64-5B20-4FB3-AAB1-BAFCCB72A13C}"/>
                </a:ext>
              </a:extLst>
            </p:cNvPr>
            <p:cNvSpPr txBox="1"/>
            <p:nvPr/>
          </p:nvSpPr>
          <p:spPr>
            <a:xfrm>
              <a:off x="6243040" y="72902"/>
              <a:ext cx="2767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"TotalMix" control software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AD39AE-A664-4236-95E4-B619EA24A385}"/>
              </a:ext>
            </a:extLst>
          </p:cNvPr>
          <p:cNvGrpSpPr/>
          <p:nvPr/>
        </p:nvGrpSpPr>
        <p:grpSpPr>
          <a:xfrm>
            <a:off x="3619288" y="2403033"/>
            <a:ext cx="11011112" cy="4088819"/>
            <a:chOff x="3619288" y="2403033"/>
            <a:chExt cx="11011112" cy="408881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B3D2F2-69DA-4AE4-9747-0F5DC6EE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5390" y="2768224"/>
              <a:ext cx="2480377" cy="3723628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3B37693-A0C1-49C5-A527-4CF1B692D713}"/>
                </a:ext>
              </a:extLst>
            </p:cNvPr>
            <p:cNvSpPr/>
            <p:nvPr/>
          </p:nvSpPr>
          <p:spPr>
            <a:xfrm flipV="1">
              <a:off x="3619288" y="3651455"/>
              <a:ext cx="11011112" cy="1719592"/>
            </a:xfrm>
            <a:prstGeom prst="arc">
              <a:avLst>
                <a:gd name="adj1" fmla="val 10824944"/>
                <a:gd name="adj2" fmla="val 16758594"/>
              </a:avLst>
            </a:prstGeom>
            <a:ln w="254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BC7B19-8D4D-41B0-8B1B-D19A6A1A22E7}"/>
                </a:ext>
              </a:extLst>
            </p:cNvPr>
            <p:cNvSpPr txBox="1"/>
            <p:nvPr/>
          </p:nvSpPr>
          <p:spPr>
            <a:xfrm>
              <a:off x="9484045" y="2403033"/>
              <a:ext cx="2303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Hardware config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3E4-C33A-4FAB-BE7C-CC85395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8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GB"/>
              <a:t>The 18 hardware </a:t>
            </a:r>
            <a:r>
              <a:rPr lang="en-GB" i="1"/>
              <a:t>inputs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ECC9F-47FD-4AB1-BEBE-373D138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37BCE6-C5A0-4374-80C2-809D6BAE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806" y="2600906"/>
            <a:ext cx="5153893" cy="1820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7C181-A78E-4EC4-8262-CE7C6725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592449"/>
            <a:ext cx="4191000" cy="182095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CF053BD-33E2-4949-B93A-BB709AAD21AF}"/>
              </a:ext>
            </a:extLst>
          </p:cNvPr>
          <p:cNvGrpSpPr/>
          <p:nvPr/>
        </p:nvGrpSpPr>
        <p:grpSpPr>
          <a:xfrm>
            <a:off x="564444" y="4413404"/>
            <a:ext cx="957313" cy="951350"/>
            <a:chOff x="564444" y="4413404"/>
            <a:chExt cx="957313" cy="9513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D10679-3D6B-4410-82ED-E3CFCB4B29C2}"/>
                </a:ext>
              </a:extLst>
            </p:cNvPr>
            <p:cNvSpPr txBox="1"/>
            <p:nvPr/>
          </p:nvSpPr>
          <p:spPr>
            <a:xfrm>
              <a:off x="564444" y="4841534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 algn="ctr"/>
              <a:r>
                <a:rPr lang="en-GB" sz="1400"/>
                <a:t>AN 1</a:t>
              </a:r>
            </a:p>
            <a:p>
              <a:pPr marL="266700" indent="-266700" algn="ctr"/>
              <a:r>
                <a:rPr lang="en-GB" sz="1400"/>
                <a:t>Mic/Line 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50E257-9E0E-4910-B7BE-6B8DB51129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3100" y="4413404"/>
              <a:ext cx="1" cy="4104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775CD0-9949-4534-8A33-945AA19AE224}"/>
              </a:ext>
            </a:extLst>
          </p:cNvPr>
          <p:cNvGrpSpPr/>
          <p:nvPr/>
        </p:nvGrpSpPr>
        <p:grpSpPr>
          <a:xfrm>
            <a:off x="2001643" y="4413404"/>
            <a:ext cx="957313" cy="964765"/>
            <a:chOff x="2001643" y="4413404"/>
            <a:chExt cx="957313" cy="9647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84A1F-FC78-4D7B-AD41-9C05A74F3134}"/>
                </a:ext>
              </a:extLst>
            </p:cNvPr>
            <p:cNvSpPr txBox="1"/>
            <p:nvPr/>
          </p:nvSpPr>
          <p:spPr>
            <a:xfrm>
              <a:off x="2001643" y="4854949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 algn="ctr"/>
              <a:r>
                <a:rPr lang="en-GB" sz="1400"/>
                <a:t>AN 2</a:t>
              </a:r>
            </a:p>
            <a:p>
              <a:pPr marL="266700" indent="-266700" algn="ctr"/>
              <a:r>
                <a:rPr lang="en-GB" sz="1400"/>
                <a:t>Mic/Line 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7E62913-6997-4AA5-B5DD-00A3D560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0299" y="4413404"/>
              <a:ext cx="0" cy="441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A57A108-381F-46F0-8FF2-A9EEDE32D282}"/>
              </a:ext>
            </a:extLst>
          </p:cNvPr>
          <p:cNvSpPr txBox="1"/>
          <p:nvPr/>
        </p:nvSpPr>
        <p:spPr>
          <a:xfrm>
            <a:off x="235497" y="5495695"/>
            <a:ext cx="3174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/>
            <a:r>
              <a:rPr lang="en-GB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XLR connector: mic with pre-amp</a:t>
            </a:r>
          </a:p>
          <a:p>
            <a:pPr marL="266700" indent="-266700" algn="ctr"/>
            <a:r>
              <a:rPr lang="en-GB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(Phantom p</a:t>
            </a:r>
            <a:r>
              <a:rPr lang="en-GB" sz="1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</a:t>
            </a:r>
            <a:r>
              <a:rPr lang="en-GB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 is enabled in TotalMix)</a:t>
            </a:r>
          </a:p>
          <a:p>
            <a:pPr marL="266700" indent="-266700" algn="ctr"/>
            <a:r>
              <a:rPr lang="en-GB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Jack plug: line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2254BC-2D78-4AFC-A5F9-A8DE7364F83B}"/>
              </a:ext>
            </a:extLst>
          </p:cNvPr>
          <p:cNvGrpSpPr/>
          <p:nvPr/>
        </p:nvGrpSpPr>
        <p:grpSpPr>
          <a:xfrm>
            <a:off x="3438843" y="4413404"/>
            <a:ext cx="1247457" cy="951350"/>
            <a:chOff x="3438843" y="4413404"/>
            <a:chExt cx="1247457" cy="9513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FD6C16-0171-474D-9D99-7FDC63FF4E2B}"/>
                </a:ext>
              </a:extLst>
            </p:cNvPr>
            <p:cNvSpPr txBox="1"/>
            <p:nvPr/>
          </p:nvSpPr>
          <p:spPr>
            <a:xfrm>
              <a:off x="3438843" y="4841534"/>
              <a:ext cx="1247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 algn="ctr"/>
              <a:r>
                <a:rPr lang="en-GB" sz="1400"/>
                <a:t>AN 3         AN 4</a:t>
              </a:r>
            </a:p>
            <a:p>
              <a:pPr marL="266700" indent="-266700" algn="ctr"/>
              <a:r>
                <a:rPr lang="en-GB" sz="1400"/>
                <a:t>Line inputs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2DB964-11D7-4FCE-9341-62725162F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899" y="4413404"/>
              <a:ext cx="0" cy="441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D99529-3E33-455B-AB83-EB4D3888F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699" y="4413404"/>
              <a:ext cx="0" cy="441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4EB62-8DC9-46C2-A438-33973C0E3694}"/>
              </a:ext>
            </a:extLst>
          </p:cNvPr>
          <p:cNvGrpSpPr/>
          <p:nvPr/>
        </p:nvGrpSpPr>
        <p:grpSpPr>
          <a:xfrm>
            <a:off x="7662185" y="4413404"/>
            <a:ext cx="2528172" cy="982408"/>
            <a:chOff x="7662185" y="4413404"/>
            <a:chExt cx="2528172" cy="9824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D1ACB6-1FF7-4E7F-8617-AA539E56B14B}"/>
                </a:ext>
              </a:extLst>
            </p:cNvPr>
            <p:cNvSpPr txBox="1"/>
            <p:nvPr/>
          </p:nvSpPr>
          <p:spPr>
            <a:xfrm>
              <a:off x="7662185" y="4872592"/>
              <a:ext cx="2528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ctr"/>
              <a:r>
                <a:rPr lang="en-GB" sz="1400"/>
                <a:t>AN 8       AN 7         AN 6        AN 5</a:t>
              </a:r>
            </a:p>
            <a:p>
              <a:pPr marL="266700" indent="-266700" algn="ctr"/>
              <a:r>
                <a:rPr lang="en-GB" sz="1400"/>
                <a:t>More ANalog line inputs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D56BC0-01DD-495F-B99C-81BBAD193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99" y="4413404"/>
              <a:ext cx="0" cy="441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DD8FBDF-3B5D-4B55-AA2E-F6D7FC6AB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3299" y="4413404"/>
              <a:ext cx="0" cy="441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33FA24-DD4B-4323-B837-8DB219DD7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5899" y="4413404"/>
              <a:ext cx="0" cy="441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2FB95A8-57E4-416F-82BE-24F10A776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699" y="4413404"/>
              <a:ext cx="0" cy="441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E85DB0-43AB-4199-A9E4-39596397F102}"/>
              </a:ext>
            </a:extLst>
          </p:cNvPr>
          <p:cNvGrpSpPr/>
          <p:nvPr/>
        </p:nvGrpSpPr>
        <p:grpSpPr>
          <a:xfrm>
            <a:off x="9148938" y="1537575"/>
            <a:ext cx="1181285" cy="1033666"/>
            <a:chOff x="9145301" y="1520683"/>
            <a:chExt cx="1181285" cy="10336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654721-4627-4A7D-975F-17AE3DC49255}"/>
                </a:ext>
              </a:extLst>
            </p:cNvPr>
            <p:cNvSpPr txBox="1"/>
            <p:nvPr/>
          </p:nvSpPr>
          <p:spPr>
            <a:xfrm>
              <a:off x="9145301" y="1520683"/>
              <a:ext cx="11812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/>
              <a:r>
                <a:rPr lang="en-GB" sz="1400"/>
                <a:t>SPDIF 9-10</a:t>
              </a:r>
            </a:p>
            <a:p>
              <a:pPr marL="266700" indent="-266700"/>
              <a:r>
                <a:rPr lang="en-GB" sz="1400"/>
                <a:t>digital, stereo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18BED1-474D-40F7-96C8-DDE5B4F94436}"/>
                </a:ext>
              </a:extLst>
            </p:cNvPr>
            <p:cNvCxnSpPr>
              <a:cxnSpLocks/>
            </p:cNvCxnSpPr>
            <p:nvPr/>
          </p:nvCxnSpPr>
          <p:spPr>
            <a:xfrm>
              <a:off x="9401799" y="2043903"/>
              <a:ext cx="0" cy="510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D87404-B1B1-4160-9B46-1D48CDDEB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99" y="2167818"/>
              <a:ext cx="199401" cy="12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806513-E902-4080-A576-65767B611E4E}"/>
                </a:ext>
              </a:extLst>
            </p:cNvPr>
            <p:cNvSpPr txBox="1"/>
            <p:nvPr/>
          </p:nvSpPr>
          <p:spPr>
            <a:xfrm>
              <a:off x="9436156" y="2071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chemeClr val="accent1"/>
                  </a:solidFill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85F6F4-D206-4926-8DAA-3B4E29CCDE6E}"/>
              </a:ext>
            </a:extLst>
          </p:cNvPr>
          <p:cNvGrpSpPr/>
          <p:nvPr/>
        </p:nvGrpSpPr>
        <p:grpSpPr>
          <a:xfrm>
            <a:off x="6870061" y="1537575"/>
            <a:ext cx="2044595" cy="1037553"/>
            <a:chOff x="6870061" y="1537575"/>
            <a:chExt cx="2044595" cy="10375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93BA21-0F77-453B-967B-51B9FE6FC100}"/>
                </a:ext>
              </a:extLst>
            </p:cNvPr>
            <p:cNvSpPr txBox="1"/>
            <p:nvPr/>
          </p:nvSpPr>
          <p:spPr>
            <a:xfrm>
              <a:off x="6870061" y="1537575"/>
              <a:ext cx="1841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 algn="r"/>
              <a:r>
                <a:rPr lang="en-GB" sz="1400"/>
                <a:t>ADAT 11-18</a:t>
              </a:r>
            </a:p>
            <a:p>
              <a:pPr marL="266700" indent="-266700" algn="r"/>
              <a:r>
                <a:rPr lang="en-GB" sz="1400"/>
                <a:t>optical link, 8 channels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EA38EC8-4ACE-4A43-BD42-0CB28512CE71}"/>
                </a:ext>
              </a:extLst>
            </p:cNvPr>
            <p:cNvCxnSpPr>
              <a:cxnSpLocks/>
            </p:cNvCxnSpPr>
            <p:nvPr/>
          </p:nvCxnSpPr>
          <p:spPr>
            <a:xfrm>
              <a:off x="8578613" y="2064682"/>
              <a:ext cx="0" cy="510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AB8A38-DB2B-47D1-82FE-0B3240D0D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9713" y="2188597"/>
              <a:ext cx="199401" cy="12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1238EA-9C5F-4B4F-B061-C5D5618355D1}"/>
                </a:ext>
              </a:extLst>
            </p:cNvPr>
            <p:cNvSpPr txBox="1"/>
            <p:nvPr/>
          </p:nvSpPr>
          <p:spPr>
            <a:xfrm>
              <a:off x="8612970" y="2092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chemeClr val="accent1"/>
                  </a:solidFill>
                </a:rPr>
                <a:t>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58BCD0-FA07-4264-A294-82D1F8BDE80E}"/>
              </a:ext>
            </a:extLst>
          </p:cNvPr>
          <p:cNvSpPr txBox="1"/>
          <p:nvPr/>
        </p:nvSpPr>
        <p:spPr>
          <a:xfrm>
            <a:off x="6207365" y="5910488"/>
            <a:ext cx="574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(In SuperCollider and FonaDyn, these are numbered 0…17.)</a:t>
            </a:r>
          </a:p>
        </p:txBody>
      </p:sp>
    </p:spTree>
    <p:extLst>
      <p:ext uri="{BB962C8B-B14F-4D97-AF65-F5344CB8AC3E}">
        <p14:creationId xmlns:p14="http://schemas.microsoft.com/office/powerpoint/2010/main" val="40818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7B27-35FE-4EA7-BF84-7F9978A0C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-4864" r="8559" b="49393"/>
          <a:stretch/>
        </p:blipFill>
        <p:spPr>
          <a:xfrm>
            <a:off x="431802" y="1451129"/>
            <a:ext cx="7897331" cy="1854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0563E4-C33A-4FAB-BE7C-CC85395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8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GB"/>
              <a:t>The 18 hardware </a:t>
            </a:r>
            <a:r>
              <a:rPr lang="en-GB" i="1"/>
              <a:t>outputs</a:t>
            </a:r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841972-1B63-4D39-A4E8-EC22BAF557B5}"/>
              </a:ext>
            </a:extLst>
          </p:cNvPr>
          <p:cNvGrpSpPr/>
          <p:nvPr/>
        </p:nvGrpSpPr>
        <p:grpSpPr>
          <a:xfrm>
            <a:off x="7302500" y="2449226"/>
            <a:ext cx="4117309" cy="738664"/>
            <a:chOff x="7302500" y="2449226"/>
            <a:chExt cx="4117309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654721-4627-4A7D-975F-17AE3DC49255}"/>
                </a:ext>
              </a:extLst>
            </p:cNvPr>
            <p:cNvSpPr txBox="1"/>
            <p:nvPr/>
          </p:nvSpPr>
          <p:spPr>
            <a:xfrm>
              <a:off x="9285891" y="2449226"/>
              <a:ext cx="21339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/>
              <a:r>
                <a:rPr lang="en-GB" sz="1400"/>
                <a:t>AN 7-8</a:t>
              </a:r>
            </a:p>
            <a:p>
              <a:pPr marL="266700" indent="-266700"/>
              <a:r>
                <a:rPr lang="en-GB" sz="1400"/>
                <a:t>analog, stereo</a:t>
              </a:r>
            </a:p>
            <a:p>
              <a:pPr marL="266700" indent="-266700"/>
              <a:r>
                <a:rPr lang="en-GB" sz="1400"/>
                <a:t>headphones or line output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3010F5-C4C3-4DEE-8E01-3F9F00F8237A}"/>
                </a:ext>
              </a:extLst>
            </p:cNvPr>
            <p:cNvGrpSpPr/>
            <p:nvPr/>
          </p:nvGrpSpPr>
          <p:grpSpPr>
            <a:xfrm rot="16200000">
              <a:off x="8155963" y="1746871"/>
              <a:ext cx="199401" cy="1906328"/>
              <a:chOff x="9316536" y="664913"/>
              <a:chExt cx="199401" cy="1906328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718BED1-474D-40F7-96C8-DDE5B4F944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52272" y="1618077"/>
                <a:ext cx="1906328" cy="0"/>
              </a:xfrm>
              <a:prstGeom prst="straightConnector1">
                <a:avLst/>
              </a:prstGeom>
              <a:ln w="38100"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ED87404-B1B1-4160-9B46-1D48CDDEB6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16536" y="2184710"/>
                <a:ext cx="199401" cy="125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806513-E902-4080-A576-65767B611E4E}"/>
                </a:ext>
              </a:extLst>
            </p:cNvPr>
            <p:cNvSpPr txBox="1"/>
            <p:nvPr/>
          </p:nvSpPr>
          <p:spPr>
            <a:xfrm>
              <a:off x="8656669" y="26789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chemeClr val="accent1"/>
                  </a:solidFill>
                </a:rPr>
                <a:t>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C93FCB-C7D3-428D-9B7D-DC8E23427216}"/>
              </a:ext>
            </a:extLst>
          </p:cNvPr>
          <p:cNvGrpSpPr/>
          <p:nvPr/>
        </p:nvGrpSpPr>
        <p:grpSpPr>
          <a:xfrm>
            <a:off x="4104522" y="3552078"/>
            <a:ext cx="2262507" cy="523220"/>
            <a:chOff x="4059667" y="3576479"/>
            <a:chExt cx="2262507" cy="5232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93BA21-0F77-453B-967B-51B9FE6FC100}"/>
                </a:ext>
              </a:extLst>
            </p:cNvPr>
            <p:cNvSpPr txBox="1"/>
            <p:nvPr/>
          </p:nvSpPr>
          <p:spPr>
            <a:xfrm>
              <a:off x="4059667" y="3576479"/>
              <a:ext cx="1841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 algn="r"/>
              <a:r>
                <a:rPr lang="en-GB" sz="1400"/>
                <a:t>ADAT 11-18</a:t>
              </a:r>
            </a:p>
            <a:p>
              <a:pPr marL="266700" indent="-266700" algn="r"/>
              <a:r>
                <a:rPr lang="en-GB" sz="1400"/>
                <a:t>optical link, 8 channels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624301-ACE6-4681-ABC2-FFA67E13E25F}"/>
                </a:ext>
              </a:extLst>
            </p:cNvPr>
            <p:cNvGrpSpPr/>
            <p:nvPr/>
          </p:nvGrpSpPr>
          <p:grpSpPr>
            <a:xfrm>
              <a:off x="5897231" y="3611353"/>
              <a:ext cx="424943" cy="464556"/>
              <a:chOff x="10252764" y="3668468"/>
              <a:chExt cx="424943" cy="4645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EA38EC8-4ACE-4A43-BD42-0CB28512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221" y="3668468"/>
                <a:ext cx="10800" cy="3993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DAB8A38-DB2B-47D1-82FE-0B3240D0D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52764" y="3859616"/>
                <a:ext cx="199401" cy="125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1238EA-9C5F-4B4F-B061-C5D5618355D1}"/>
                  </a:ext>
                </a:extLst>
              </p:cNvPr>
              <p:cNvSpPr txBox="1"/>
              <p:nvPr/>
            </p:nvSpPr>
            <p:spPr>
              <a:xfrm>
                <a:off x="10376021" y="3763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F2C5E6A-A699-4F74-9718-3BA209A1A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50227" r="8559" b="-2094"/>
          <a:stretch/>
        </p:blipFill>
        <p:spPr>
          <a:xfrm>
            <a:off x="419100" y="4071970"/>
            <a:ext cx="7897331" cy="1734073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CA991ED-C910-44D8-9919-ED3C3166BF88}"/>
              </a:ext>
            </a:extLst>
          </p:cNvPr>
          <p:cNvGrpSpPr/>
          <p:nvPr/>
        </p:nvGrpSpPr>
        <p:grpSpPr>
          <a:xfrm>
            <a:off x="1930400" y="5684659"/>
            <a:ext cx="3777651" cy="928934"/>
            <a:chOff x="1930400" y="5684659"/>
            <a:chExt cx="3777651" cy="9289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D1ACB6-1FF7-4E7F-8617-AA539E56B14B}"/>
                </a:ext>
              </a:extLst>
            </p:cNvPr>
            <p:cNvSpPr txBox="1"/>
            <p:nvPr/>
          </p:nvSpPr>
          <p:spPr>
            <a:xfrm>
              <a:off x="1930400" y="6090373"/>
              <a:ext cx="377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ctr"/>
              <a:r>
                <a:rPr lang="en-GB" sz="1400"/>
                <a:t> AN 6       AN 5       AN 4      AN 3      AN 2     AN 1</a:t>
              </a:r>
            </a:p>
            <a:p>
              <a:pPr marL="266700" indent="-266700" algn="ctr"/>
              <a:r>
                <a:rPr lang="en-GB" sz="1400"/>
                <a:t>ANalog line outputs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D5BD71-3890-4A11-BA79-353EF006A851}"/>
                </a:ext>
              </a:extLst>
            </p:cNvPr>
            <p:cNvGrpSpPr/>
            <p:nvPr/>
          </p:nvGrpSpPr>
          <p:grpSpPr>
            <a:xfrm flipV="1">
              <a:off x="2493793" y="5684659"/>
              <a:ext cx="2857500" cy="365392"/>
              <a:chOff x="2442993" y="5631185"/>
              <a:chExt cx="2857500" cy="459188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7D56BC0-01DD-495F-B99C-81BBAD1938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1693" y="5631185"/>
                <a:ext cx="0" cy="4415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DD8FBDF-3B5D-4B55-AA2E-F6D7FC6AB8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0493" y="5631185"/>
                <a:ext cx="0" cy="4415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E33FA24-DD4B-4323-B837-8DB219DD7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693" y="5631185"/>
                <a:ext cx="0" cy="4415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2FB95A8-57E4-416F-82BE-24F10A7760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7493" y="5631185"/>
                <a:ext cx="0" cy="4415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021459F-3240-4C53-B401-21766B88E5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2993" y="5648828"/>
                <a:ext cx="0" cy="4415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8639C8C-6267-41FC-B27D-314432F62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1793" y="5648828"/>
                <a:ext cx="0" cy="4415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49686B-1B0B-4158-8908-9257CB8F8BDB}"/>
              </a:ext>
            </a:extLst>
          </p:cNvPr>
          <p:cNvGrpSpPr/>
          <p:nvPr/>
        </p:nvGrpSpPr>
        <p:grpSpPr>
          <a:xfrm>
            <a:off x="7500212" y="3518094"/>
            <a:ext cx="1615269" cy="531897"/>
            <a:chOff x="7500212" y="3518094"/>
            <a:chExt cx="1615269" cy="53189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9560B7-B0D5-4C6C-A455-8A422C67EE1B}"/>
                </a:ext>
              </a:extLst>
            </p:cNvPr>
            <p:cNvSpPr txBox="1"/>
            <p:nvPr/>
          </p:nvSpPr>
          <p:spPr>
            <a:xfrm>
              <a:off x="7934196" y="3518094"/>
              <a:ext cx="11812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/>
              <a:r>
                <a:rPr lang="en-GB" sz="1400"/>
                <a:t>SPDIF 9-10</a:t>
              </a:r>
            </a:p>
            <a:p>
              <a:pPr marL="266700" indent="-266700"/>
              <a:r>
                <a:rPr lang="en-GB" sz="1400"/>
                <a:t>digital, stereo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9D28A9-E9B3-4F3C-A796-25DB66455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636" y="3611353"/>
              <a:ext cx="0" cy="367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16BC89-A3A4-4E76-BDE2-4260D5FE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935" y="3772063"/>
              <a:ext cx="199401" cy="12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5BF3F8-983C-4B5F-B4AF-CC299F25BD1E}"/>
                </a:ext>
              </a:extLst>
            </p:cNvPr>
            <p:cNvSpPr txBox="1"/>
            <p:nvPr/>
          </p:nvSpPr>
          <p:spPr>
            <a:xfrm>
              <a:off x="7500212" y="3680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chemeClr val="accent1"/>
                  </a:solidFill>
                </a:rPr>
                <a:t>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437E8-EEB6-4FC0-B515-E974530A78B5}"/>
              </a:ext>
            </a:extLst>
          </p:cNvPr>
          <p:cNvCxnSpPr>
            <a:cxnSpLocks/>
          </p:cNvCxnSpPr>
          <p:nvPr/>
        </p:nvCxnSpPr>
        <p:spPr>
          <a:xfrm flipV="1">
            <a:off x="6623117" y="3576758"/>
            <a:ext cx="10800" cy="39930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3D5444-D7CC-466A-90D0-5CADCEAA0000}"/>
              </a:ext>
            </a:extLst>
          </p:cNvPr>
          <p:cNvCxnSpPr>
            <a:cxnSpLocks/>
          </p:cNvCxnSpPr>
          <p:nvPr/>
        </p:nvCxnSpPr>
        <p:spPr>
          <a:xfrm flipV="1">
            <a:off x="6510660" y="3701646"/>
            <a:ext cx="199401" cy="12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1F703C-D2F3-4C43-9DC6-7404600A3F79}"/>
              </a:ext>
            </a:extLst>
          </p:cNvPr>
          <p:cNvSpPr txBox="1"/>
          <p:nvPr/>
        </p:nvSpPr>
        <p:spPr>
          <a:xfrm>
            <a:off x="6633917" y="3605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8EBA9A-1A5D-4914-B0EB-F307BE673B31}"/>
              </a:ext>
            </a:extLst>
          </p:cNvPr>
          <p:cNvSpPr txBox="1"/>
          <p:nvPr/>
        </p:nvSpPr>
        <p:spPr>
          <a:xfrm>
            <a:off x="6411322" y="6325935"/>
            <a:ext cx="574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(In SuperCollider and FonaDyn, these are numbered 0…17.)</a:t>
            </a:r>
          </a:p>
        </p:txBody>
      </p:sp>
    </p:spTree>
    <p:extLst>
      <p:ext uri="{BB962C8B-B14F-4D97-AF65-F5344CB8AC3E}">
        <p14:creationId xmlns:p14="http://schemas.microsoft.com/office/powerpoint/2010/main" val="29310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9E9D9C5-3023-44DF-8CF1-82A6D9AD9C07}"/>
              </a:ext>
            </a:extLst>
          </p:cNvPr>
          <p:cNvGrpSpPr/>
          <p:nvPr/>
        </p:nvGrpSpPr>
        <p:grpSpPr>
          <a:xfrm>
            <a:off x="3000529" y="1482120"/>
            <a:ext cx="8051019" cy="4651980"/>
            <a:chOff x="3000529" y="1482120"/>
            <a:chExt cx="8051019" cy="4651980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36BCDB-96D4-40ED-B2DB-CFFBA30B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1622" y="1482120"/>
              <a:ext cx="2819926" cy="4651980"/>
            </a:xfrm>
            <a:prstGeom prst="rect">
              <a:avLst/>
            </a:prstGeom>
          </p:spPr>
        </p:pic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A8104AD0-218F-43DF-B5E9-C7F2D86C3C5A}"/>
                </a:ext>
              </a:extLst>
            </p:cNvPr>
            <p:cNvCxnSpPr/>
            <p:nvPr/>
          </p:nvCxnSpPr>
          <p:spPr>
            <a:xfrm>
              <a:off x="3000529" y="2679666"/>
              <a:ext cx="5231093" cy="504598"/>
            </a:xfrm>
            <a:prstGeom prst="bentConnector3">
              <a:avLst>
                <a:gd name="adj1" fmla="val 85166"/>
              </a:avLst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0563E4-C33A-4FAB-BE7C-CC85395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344" y="136525"/>
            <a:ext cx="2637836" cy="638175"/>
          </a:xfrm>
        </p:spPr>
        <p:txBody>
          <a:bodyPr>
            <a:normAutofit fontScale="90000"/>
          </a:bodyPr>
          <a:lstStyle/>
          <a:p>
            <a:r>
              <a:rPr lang="en-GB"/>
              <a:t>Signal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ECC9F-47FD-4AB1-BEBE-373D138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Fireface UCX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57DEAA-0231-4A29-A1C4-899A135244D2}"/>
              </a:ext>
            </a:extLst>
          </p:cNvPr>
          <p:cNvSpPr/>
          <p:nvPr/>
        </p:nvSpPr>
        <p:spPr>
          <a:xfrm>
            <a:off x="866929" y="2679666"/>
            <a:ext cx="2133600" cy="95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Hardware inputs</a:t>
            </a:r>
          </a:p>
          <a:p>
            <a:pPr algn="ctr"/>
            <a:r>
              <a:rPr lang="en-GB" sz="1400"/>
              <a:t>(18 sliders top row)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3D11D7-8FD2-4DF1-922A-C4F21AF31564}"/>
              </a:ext>
            </a:extLst>
          </p:cNvPr>
          <p:cNvGrpSpPr/>
          <p:nvPr/>
        </p:nvGrpSpPr>
        <p:grpSpPr>
          <a:xfrm>
            <a:off x="1593996" y="3635340"/>
            <a:ext cx="3556000" cy="2629328"/>
            <a:chOff x="1593996" y="3635340"/>
            <a:chExt cx="3556000" cy="26293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EB3422-6650-4DA9-96AB-5D7A4A4D6FD0}"/>
                </a:ext>
              </a:extLst>
            </p:cNvPr>
            <p:cNvSpPr/>
            <p:nvPr/>
          </p:nvSpPr>
          <p:spPr>
            <a:xfrm>
              <a:off x="1593996" y="5497766"/>
              <a:ext cx="3556000" cy="766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Hardware outputs</a:t>
              </a:r>
            </a:p>
            <a:p>
              <a:pPr algn="ctr"/>
              <a:r>
                <a:rPr lang="en-GB" sz="1400"/>
                <a:t>(18 sliders bottom row)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5018A6-C4FA-4DF1-8E40-D0A1CAC13751}"/>
                </a:ext>
              </a:extLst>
            </p:cNvPr>
            <p:cNvSpPr/>
            <p:nvPr/>
          </p:nvSpPr>
          <p:spPr>
            <a:xfrm>
              <a:off x="1593996" y="4402242"/>
              <a:ext cx="3556000" cy="801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accent1"/>
                  </a:solidFill>
                </a:rPr>
                <a:t>Each output gets its own mix of up to 18+18 inputs</a:t>
              </a:r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CD1C7E0-0D12-4841-B85C-2D13AB95D46F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 rot="16200000" flipH="1">
              <a:off x="2269411" y="3299657"/>
              <a:ext cx="766902" cy="1438267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490451ED-987A-4A04-9A4E-F3396D755EC0}"/>
                </a:ext>
              </a:extLst>
            </p:cNvPr>
            <p:cNvCxnSpPr>
              <a:cxnSpLocks/>
              <a:stCxn id="49" idx="2"/>
              <a:endCxn id="26" idx="0"/>
            </p:cNvCxnSpPr>
            <p:nvPr/>
          </p:nvCxnSpPr>
          <p:spPr>
            <a:xfrm rot="5400000">
              <a:off x="3728967" y="3466979"/>
              <a:ext cx="578293" cy="1292233"/>
            </a:xfrm>
            <a:prstGeom prst="bentConnector3">
              <a:avLst>
                <a:gd name="adj1" fmla="val 33258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3250E7C-9106-4522-8E95-A76AC08861B9}"/>
                </a:ext>
              </a:extLst>
            </p:cNvPr>
            <p:cNvCxnSpPr>
              <a:cxnSpLocks/>
              <a:stCxn id="26" idx="2"/>
              <a:endCxn id="6" idx="0"/>
            </p:cNvCxnSpPr>
            <p:nvPr/>
          </p:nvCxnSpPr>
          <p:spPr>
            <a:xfrm>
              <a:off x="3371996" y="5203274"/>
              <a:ext cx="0" cy="2944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F230F-4DF2-40D8-8B4A-1DB82BAD50FB}"/>
              </a:ext>
            </a:extLst>
          </p:cNvPr>
          <p:cNvGrpSpPr/>
          <p:nvPr/>
        </p:nvGrpSpPr>
        <p:grpSpPr>
          <a:xfrm>
            <a:off x="395018" y="543387"/>
            <a:ext cx="4043769" cy="2136279"/>
            <a:chOff x="395018" y="543387"/>
            <a:chExt cx="4043769" cy="213627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EF336F-ED8E-4F72-A2DA-13019F27DE4D}"/>
                </a:ext>
              </a:extLst>
            </p:cNvPr>
            <p:cNvCxnSpPr>
              <a:cxnSpLocks/>
              <a:stCxn id="5" idx="0"/>
              <a:endCxn id="51" idx="2"/>
            </p:cNvCxnSpPr>
            <p:nvPr/>
          </p:nvCxnSpPr>
          <p:spPr>
            <a:xfrm flipV="1">
              <a:off x="1933729" y="2030449"/>
              <a:ext cx="0" cy="6492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9E3C2A-C150-43E3-AEA6-B7F3932C81C1}"/>
                </a:ext>
              </a:extLst>
            </p:cNvPr>
            <p:cNvSpPr txBox="1"/>
            <p:nvPr/>
          </p:nvSpPr>
          <p:spPr>
            <a:xfrm>
              <a:off x="2305204" y="543387"/>
              <a:ext cx="2133583" cy="638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1600"/>
                <a:t>All computer apps</a:t>
              </a:r>
            </a:p>
            <a:p>
              <a:pPr algn="ctr"/>
              <a:r>
                <a:rPr lang="en-GB" sz="1600"/>
                <a:t>with record and/or play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84B1A5-2DA1-453A-8BCB-76880067B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9473" y="2418382"/>
              <a:ext cx="388511" cy="182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EB8887-36FE-4CE0-A47B-F8EBFBB48806}"/>
                </a:ext>
              </a:extLst>
            </p:cNvPr>
            <p:cNvSpPr txBox="1"/>
            <p:nvPr/>
          </p:nvSpPr>
          <p:spPr>
            <a:xfrm>
              <a:off x="395018" y="2258463"/>
              <a:ext cx="136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chemeClr val="accent1"/>
                  </a:solidFill>
                </a:rPr>
                <a:t>18 fixed gain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EF6DB8-2EBA-4752-8546-4862D97B346B}"/>
                </a:ext>
              </a:extLst>
            </p:cNvPr>
            <p:cNvSpPr/>
            <p:nvPr/>
          </p:nvSpPr>
          <p:spPr>
            <a:xfrm>
              <a:off x="866929" y="1392274"/>
              <a:ext cx="2133600" cy="6381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solidFill>
                    <a:schemeClr val="accent1"/>
                  </a:solidFill>
                </a:rPr>
                <a:t>Choose record device </a:t>
              </a:r>
              <a:br>
                <a:rPr lang="en-GB" sz="1200">
                  <a:solidFill>
                    <a:schemeClr val="accent1"/>
                  </a:solidFill>
                </a:rPr>
              </a:br>
              <a:r>
                <a:rPr lang="en-GB" sz="1200">
                  <a:solidFill>
                    <a:schemeClr val="accent1"/>
                  </a:solidFill>
                </a:rPr>
                <a:t>in the </a:t>
              </a:r>
              <a:r>
                <a:rPr lang="en-GB" sz="1200" smtClean="0">
                  <a:solidFill>
                    <a:schemeClr val="accent1"/>
                  </a:solidFill>
                </a:rPr>
                <a:t>app</a:t>
              </a:r>
              <a:endParaRPr lang="en-GB" sz="1200">
                <a:solidFill>
                  <a:schemeClr val="accent1"/>
                </a:solidFill>
              </a:endParaRPr>
            </a:p>
          </p:txBody>
        </p: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2B4406A3-22F5-4663-99CD-FAFE2D904287}"/>
                </a:ext>
              </a:extLst>
            </p:cNvPr>
            <p:cNvCxnSpPr>
              <a:stCxn id="51" idx="0"/>
              <a:endCxn id="14" idx="1"/>
            </p:cNvCxnSpPr>
            <p:nvPr/>
          </p:nvCxnSpPr>
          <p:spPr>
            <a:xfrm rot="5400000" flipH="1" flipV="1">
              <a:off x="1854567" y="941638"/>
              <a:ext cx="529799" cy="37147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BCAE4C-4B9A-45A8-923E-95447FED13F9}"/>
              </a:ext>
            </a:extLst>
          </p:cNvPr>
          <p:cNvGrpSpPr/>
          <p:nvPr/>
        </p:nvGrpSpPr>
        <p:grpSpPr>
          <a:xfrm>
            <a:off x="3597429" y="862475"/>
            <a:ext cx="2133600" cy="2961474"/>
            <a:chOff x="3597429" y="862475"/>
            <a:chExt cx="2133600" cy="2961474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FB4A860-70BF-4511-9AA7-A2C208AA5C90}"/>
                </a:ext>
              </a:extLst>
            </p:cNvPr>
            <p:cNvCxnSpPr>
              <a:cxnSpLocks/>
              <a:stCxn id="14" idx="3"/>
              <a:endCxn id="121" idx="0"/>
            </p:cNvCxnSpPr>
            <p:nvPr/>
          </p:nvCxnSpPr>
          <p:spPr>
            <a:xfrm>
              <a:off x="4438787" y="862475"/>
              <a:ext cx="225442" cy="52796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0E22CF-A867-4B4E-BFCF-F5FB9C028732}"/>
                </a:ext>
              </a:extLst>
            </p:cNvPr>
            <p:cNvSpPr/>
            <p:nvPr/>
          </p:nvSpPr>
          <p:spPr>
            <a:xfrm>
              <a:off x="3597429" y="2868275"/>
              <a:ext cx="2133600" cy="955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Software playback</a:t>
              </a:r>
            </a:p>
            <a:p>
              <a:pPr algn="ctr"/>
              <a:r>
                <a:rPr lang="en-GB" sz="1400"/>
                <a:t>(18 sliders middle row)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F1E777C-198B-4676-B24C-C609E3920D7C}"/>
                </a:ext>
              </a:extLst>
            </p:cNvPr>
            <p:cNvSpPr/>
            <p:nvPr/>
          </p:nvSpPr>
          <p:spPr>
            <a:xfrm>
              <a:off x="3597429" y="1390437"/>
              <a:ext cx="2133600" cy="6381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solidFill>
                    <a:schemeClr val="accent1"/>
                  </a:solidFill>
                </a:rPr>
                <a:t>Choose playback device </a:t>
              </a:r>
              <a:br>
                <a:rPr lang="en-GB" sz="1200">
                  <a:solidFill>
                    <a:schemeClr val="accent1"/>
                  </a:solidFill>
                </a:rPr>
              </a:br>
              <a:r>
                <a:rPr lang="en-GB" sz="1200">
                  <a:solidFill>
                    <a:schemeClr val="accent1"/>
                  </a:solidFill>
                </a:rPr>
                <a:t>in the </a:t>
              </a:r>
              <a:r>
                <a:rPr lang="en-GB" sz="1200" smtClean="0">
                  <a:solidFill>
                    <a:schemeClr val="accent1"/>
                  </a:solidFill>
                </a:rPr>
                <a:t>app</a:t>
              </a:r>
              <a:endParaRPr lang="en-GB" sz="1200">
                <a:solidFill>
                  <a:schemeClr val="accent1"/>
                </a:solidFill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20D1AB7-207A-476F-B405-5281683BA51E}"/>
                </a:ext>
              </a:extLst>
            </p:cNvPr>
            <p:cNvCxnSpPr>
              <a:cxnSpLocks/>
              <a:stCxn id="121" idx="2"/>
              <a:endCxn id="49" idx="0"/>
            </p:cNvCxnSpPr>
            <p:nvPr/>
          </p:nvCxnSpPr>
          <p:spPr>
            <a:xfrm>
              <a:off x="4664229" y="2028612"/>
              <a:ext cx="0" cy="8396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DBB6FB6-6F8B-4423-B762-6851E215FF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49996" y="5881217"/>
            <a:ext cx="2925183" cy="19748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2AEC7D-36F3-4A52-8FE9-2DD4FC849333}"/>
              </a:ext>
            </a:extLst>
          </p:cNvPr>
          <p:cNvSpPr/>
          <p:nvPr/>
        </p:nvSpPr>
        <p:spPr>
          <a:xfrm>
            <a:off x="8231621" y="3248809"/>
            <a:ext cx="2991522" cy="148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F19280-8EF2-424C-A2F2-EB7204334FDB}"/>
              </a:ext>
            </a:extLst>
          </p:cNvPr>
          <p:cNvSpPr/>
          <p:nvPr/>
        </p:nvSpPr>
        <p:spPr>
          <a:xfrm>
            <a:off x="8153400" y="4727882"/>
            <a:ext cx="2991522" cy="16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2D2F88-04F3-4CAE-A396-4E61CFD9A08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731029" y="3346112"/>
            <a:ext cx="2422371" cy="1336256"/>
          </a:xfrm>
          <a:prstGeom prst="bentConnector3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3E4-C33A-4FAB-BE7C-CC85395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086" y="852610"/>
            <a:ext cx="4515705" cy="638175"/>
          </a:xfrm>
        </p:spPr>
        <p:txBody>
          <a:bodyPr>
            <a:normAutofit fontScale="90000"/>
          </a:bodyPr>
          <a:lstStyle/>
          <a:p>
            <a:r>
              <a:rPr lang="en-GB" smtClean="0"/>
              <a:t>TotalMix signal </a:t>
            </a:r>
            <a:r>
              <a:rPr lang="en-GB"/>
              <a:t>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ECC9F-47FD-4AB1-BEBE-373D138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6688" y="6363224"/>
            <a:ext cx="4114800" cy="365125"/>
          </a:xfrm>
        </p:spPr>
        <p:txBody>
          <a:bodyPr/>
          <a:lstStyle/>
          <a:p>
            <a:r>
              <a:rPr lang="en-GB"/>
              <a:t>Primer on RME </a:t>
            </a:r>
            <a:r>
              <a:rPr lang="en-GB" smtClean="0"/>
              <a:t>Fireface </a:t>
            </a:r>
            <a:r>
              <a:rPr lang="en-GB"/>
              <a:t>UCX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81635" y="567310"/>
            <a:ext cx="6567451" cy="6199705"/>
            <a:chOff x="181635" y="567310"/>
            <a:chExt cx="6567451" cy="61997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736BCDB-96D4-40ED-B2DB-CFFBA30B9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2166"/>
            <a:stretch/>
          </p:blipFill>
          <p:spPr>
            <a:xfrm>
              <a:off x="510612" y="2062173"/>
              <a:ext cx="2819926" cy="176003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57DEAA-0231-4A29-A1C4-899A135244D2}"/>
                </a:ext>
              </a:extLst>
            </p:cNvPr>
            <p:cNvSpPr/>
            <p:nvPr/>
          </p:nvSpPr>
          <p:spPr>
            <a:xfrm>
              <a:off x="843259" y="567310"/>
              <a:ext cx="2133600" cy="33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Hardware </a:t>
              </a:r>
              <a:r>
                <a:rPr lang="en-GB" smtClean="0"/>
                <a:t>inputs</a:t>
              </a:r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EB3422-6650-4DA9-96AB-5D7A4A4D6FD0}"/>
                </a:ext>
              </a:extLst>
            </p:cNvPr>
            <p:cNvSpPr/>
            <p:nvPr/>
          </p:nvSpPr>
          <p:spPr>
            <a:xfrm>
              <a:off x="1910059" y="6436268"/>
              <a:ext cx="2830442" cy="3307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H</a:t>
              </a:r>
              <a:r>
                <a:rPr lang="en-GB" smtClean="0"/>
                <a:t>ardware </a:t>
              </a:r>
              <a:r>
                <a:rPr lang="en-GB" smtClean="0"/>
                <a:t>outputs</a:t>
              </a:r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EF336F-ED8E-4F72-A2DA-13019F27DE4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910059" y="903372"/>
              <a:ext cx="10515" cy="143644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9E3C2A-C150-43E3-AEA6-B7F3932C81C1}"/>
                </a:ext>
              </a:extLst>
            </p:cNvPr>
            <p:cNvSpPr txBox="1"/>
            <p:nvPr/>
          </p:nvSpPr>
          <p:spPr>
            <a:xfrm>
              <a:off x="2286000" y="1146006"/>
              <a:ext cx="2581835" cy="80725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1600" b="1" smtClean="0">
                  <a:solidFill>
                    <a:srgbClr val="0070C0"/>
                  </a:solidFill>
                </a:rPr>
                <a:t>Audio software apps</a:t>
              </a:r>
              <a:endParaRPr lang="en-GB" sz="1600" b="1">
                <a:solidFill>
                  <a:srgbClr val="0070C0"/>
                </a:solidFill>
              </a:endParaRPr>
            </a:p>
            <a:p>
              <a:pPr algn="ctr"/>
              <a:r>
                <a:rPr lang="en-GB" sz="1600" smtClean="0">
                  <a:solidFill>
                    <a:srgbClr val="0070C0"/>
                  </a:solidFill>
                </a:rPr>
                <a:t>Record 		     Play</a:t>
              </a:r>
              <a:endParaRPr lang="en-GB" sz="1600">
                <a:solidFill>
                  <a:srgbClr val="0070C0"/>
                </a:solidFill>
              </a:endParaRP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FB4A860-70BF-4511-9AA7-A2C208AA5C90}"/>
                </a:ext>
              </a:extLst>
            </p:cNvPr>
            <p:cNvCxnSpPr>
              <a:cxnSpLocks/>
              <a:stCxn id="5" idx="2"/>
              <a:endCxn id="14" idx="1"/>
            </p:cNvCxnSpPr>
            <p:nvPr/>
          </p:nvCxnSpPr>
          <p:spPr>
            <a:xfrm rot="16200000" flipH="1">
              <a:off x="1774897" y="1038533"/>
              <a:ext cx="646264" cy="37594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736BCDB-96D4-40ED-B2DB-CFFBA30B9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541" b="30716"/>
            <a:stretch/>
          </p:blipFill>
          <p:spPr>
            <a:xfrm>
              <a:off x="3613336" y="2339819"/>
              <a:ext cx="2819926" cy="1476717"/>
            </a:xfrm>
            <a:prstGeom prst="rect">
              <a:avLst/>
            </a:prstGeom>
          </p:spPr>
        </p:pic>
        <p:cxnSp>
          <p:nvCxnSpPr>
            <p:cNvPr id="38" name="Connector: Elbow 18">
              <a:extLst>
                <a:ext uri="{FF2B5EF4-FFF2-40B4-BE49-F238E27FC236}">
                  <a16:creationId xmlns:a16="http://schemas.microsoft.com/office/drawing/2014/main" id="{3FB4A860-70BF-4511-9AA7-A2C208AA5C90}"/>
                </a:ext>
              </a:extLst>
            </p:cNvPr>
            <p:cNvCxnSpPr>
              <a:cxnSpLocks/>
              <a:stCxn id="14" idx="3"/>
              <a:endCxn id="34" idx="0"/>
            </p:cNvCxnSpPr>
            <p:nvPr/>
          </p:nvCxnSpPr>
          <p:spPr>
            <a:xfrm>
              <a:off x="4867835" y="1549636"/>
              <a:ext cx="155464" cy="79018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736BCDB-96D4-40ED-B2DB-CFFBA30B9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573"/>
            <a:stretch/>
          </p:blipFill>
          <p:spPr>
            <a:xfrm>
              <a:off x="1910059" y="4563618"/>
              <a:ext cx="2819926" cy="1461985"/>
            </a:xfrm>
            <a:prstGeom prst="rect">
              <a:avLst/>
            </a:prstGeom>
          </p:spPr>
        </p:pic>
        <p:sp>
          <p:nvSpPr>
            <p:cNvPr id="37" name="Rounded Rectangle 36"/>
            <p:cNvSpPr/>
            <p:nvPr/>
          </p:nvSpPr>
          <p:spPr>
            <a:xfrm>
              <a:off x="376442" y="3671476"/>
              <a:ext cx="739679" cy="5374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sv-SE" sz="80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HARDWARE INPUTS</a:t>
              </a:r>
              <a:endParaRPr lang="en-GB" sz="80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-92896" y="2945642"/>
              <a:ext cx="918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top row</a:t>
              </a:r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5939793" y="2928559"/>
              <a:ext cx="124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middle row</a:t>
              </a:r>
              <a:endParaRPr lang="en-GB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BEF336F-ED8E-4F72-A2DA-13019F27DE4D}"/>
                </a:ext>
              </a:extLst>
            </p:cNvPr>
            <p:cNvCxnSpPr>
              <a:cxnSpLocks/>
              <a:stCxn id="52" idx="2"/>
              <a:endCxn id="6" idx="0"/>
            </p:cNvCxnSpPr>
            <p:nvPr/>
          </p:nvCxnSpPr>
          <p:spPr>
            <a:xfrm>
              <a:off x="3320022" y="6025603"/>
              <a:ext cx="5258" cy="4106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510357" y="3662172"/>
              <a:ext cx="739679" cy="5374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sv-SE" sz="80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SOFTWARE PLAYBACK</a:t>
              </a:r>
              <a:endParaRPr lang="en-GB" sz="80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809197" y="5917585"/>
              <a:ext cx="739679" cy="45719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sv-SE" sz="80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HARDWARE OUTPUTS</a:t>
              </a:r>
              <a:endParaRPr lang="en-GB" sz="80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61" name="Connector: Elbow 18">
              <a:extLst>
                <a:ext uri="{FF2B5EF4-FFF2-40B4-BE49-F238E27FC236}">
                  <a16:creationId xmlns:a16="http://schemas.microsoft.com/office/drawing/2014/main" id="{3FB4A860-70BF-4511-9AA7-A2C208AA5C90}"/>
                </a:ext>
              </a:extLst>
            </p:cNvPr>
            <p:cNvCxnSpPr>
              <a:cxnSpLocks/>
              <a:stCxn id="33" idx="2"/>
              <a:endCxn id="52" idx="0"/>
            </p:cNvCxnSpPr>
            <p:nvPr/>
          </p:nvCxnSpPr>
          <p:spPr>
            <a:xfrm rot="16200000" flipH="1">
              <a:off x="2249592" y="3493188"/>
              <a:ext cx="741412" cy="1399447"/>
            </a:xfrm>
            <a:prstGeom prst="bentConnector3">
              <a:avLst>
                <a:gd name="adj1" fmla="val 6632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18">
              <a:extLst>
                <a:ext uri="{FF2B5EF4-FFF2-40B4-BE49-F238E27FC236}">
                  <a16:creationId xmlns:a16="http://schemas.microsoft.com/office/drawing/2014/main" id="{3FB4A860-70BF-4511-9AA7-A2C208AA5C90}"/>
                </a:ext>
              </a:extLst>
            </p:cNvPr>
            <p:cNvCxnSpPr>
              <a:cxnSpLocks/>
              <a:stCxn id="34" idx="2"/>
              <a:endCxn id="52" idx="0"/>
            </p:cNvCxnSpPr>
            <p:nvPr/>
          </p:nvCxnSpPr>
          <p:spPr>
            <a:xfrm rot="5400000">
              <a:off x="3798120" y="3338439"/>
              <a:ext cx="747082" cy="1703277"/>
            </a:xfrm>
            <a:prstGeom prst="bentConnector3">
              <a:avLst>
                <a:gd name="adj1" fmla="val 662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6200000">
              <a:off x="1076272" y="5012918"/>
              <a:ext cx="12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bottom row</a:t>
              </a:r>
              <a:endParaRPr lang="en-GB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48876" y="399196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rgbClr val="0070C0"/>
                  </a:solidFill>
                </a:rPr>
                <a:t>mixing </a:t>
              </a:r>
              <a:endParaRPr lang="en-GB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2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FCA4-88A5-4B48-8C96-21D0EC54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19" y="0"/>
            <a:ext cx="9144000" cy="885517"/>
          </a:xfrm>
        </p:spPr>
        <p:txBody>
          <a:bodyPr>
            <a:normAutofit fontScale="90000"/>
          </a:bodyPr>
          <a:lstStyle/>
          <a:p>
            <a:r>
              <a:rPr lang="en-GB"/>
              <a:t>From the UCX manual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B9010-94CB-44DC-AB1B-B4B5AAEA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Primer on RME digital audio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A4499-128E-4B59-B083-6E74021A8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6" b="1"/>
          <a:stretch/>
        </p:blipFill>
        <p:spPr>
          <a:xfrm rot="5400000">
            <a:off x="-288886" y="1879005"/>
            <a:ext cx="5024091" cy="3630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1A099D-9CCF-4781-89AB-EECB0F09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43600" y="1883442"/>
            <a:ext cx="5018049" cy="3628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565E1-2281-4285-B527-1B85E80920E2}"/>
              </a:ext>
            </a:extLst>
          </p:cNvPr>
          <p:cNvSpPr txBox="1"/>
          <p:nvPr/>
        </p:nvSpPr>
        <p:spPr>
          <a:xfrm>
            <a:off x="3048000" y="3142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record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B3C32-31B0-4F31-8C09-15B89517BF6D}"/>
              </a:ext>
            </a:extLst>
          </p:cNvPr>
          <p:cNvSpPr txBox="1"/>
          <p:nvPr/>
        </p:nvSpPr>
        <p:spPr>
          <a:xfrm>
            <a:off x="3048000" y="3142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23033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267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Webdings</vt:lpstr>
      <vt:lpstr>Office Theme</vt:lpstr>
      <vt:lpstr>The parts</vt:lpstr>
      <vt:lpstr>The 18 hardware inputs</vt:lpstr>
      <vt:lpstr>The 18 hardware outputs</vt:lpstr>
      <vt:lpstr>Signal flow</vt:lpstr>
      <vt:lpstr>TotalMix signal flow</vt:lpstr>
      <vt:lpstr>From the UCX manual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Sten Ternström</dc:creator>
  <cp:lastModifiedBy>Sten</cp:lastModifiedBy>
  <cp:revision>27</cp:revision>
  <cp:lastPrinted>2021-11-21T12:52:33Z</cp:lastPrinted>
  <dcterms:created xsi:type="dcterms:W3CDTF">2020-11-01T18:58:54Z</dcterms:created>
  <dcterms:modified xsi:type="dcterms:W3CDTF">2021-11-21T13:44:34Z</dcterms:modified>
</cp:coreProperties>
</file>