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7"/>
    <p:restoredTop sz="96327"/>
  </p:normalViewPr>
  <p:slideViewPr>
    <p:cSldViewPr snapToGrid="0">
      <p:cViewPr varScale="1">
        <p:scale>
          <a:sx n="124" d="100"/>
          <a:sy n="124" d="100"/>
        </p:scale>
        <p:origin x="400" y="168"/>
      </p:cViewPr>
      <p:guideLst>
        <p:guide orient="horz" pos="1704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2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6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1778000"/>
            <a:ext cx="7335835" cy="398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SzPct val="110000"/>
        <a:buFont typeface="System Font Regular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Wingdings" pitchFamily="2" charset="2"/>
        <a:buChar char="§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SzPct val="120000"/>
        <a:buFont typeface="System Font Regular"/>
        <a:buChar char="‣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2B209-1CC7-93F9-4779-9308E863D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In-Depth Example with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8F75B-981F-CE56-D6A6-22471CF7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sz="4000" dirty="0"/>
              <a:t>Product Tables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6C2A26B1-BBF9-8935-346A-467B0EF0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3" r="2684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793555"/>
          </a:xfrm>
        </p:spPr>
        <p:txBody>
          <a:bodyPr/>
          <a:lstStyle/>
          <a:p>
            <a:r>
              <a:rPr lang="en-US" dirty="0"/>
              <a:t>What's the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04519"/>
            <a:ext cx="9455672" cy="4158591"/>
          </a:xfrm>
        </p:spPr>
        <p:txBody>
          <a:bodyPr>
            <a:noAutofit/>
          </a:bodyPr>
          <a:lstStyle/>
          <a:p>
            <a:r>
              <a:rPr lang="en-US" sz="4400" dirty="0"/>
              <a:t>Our company manufactures &amp; sells products</a:t>
            </a:r>
          </a:p>
          <a:p>
            <a:r>
              <a:rPr lang="en-US" sz="4400" dirty="0"/>
              <a:t>We need to keep track of</a:t>
            </a:r>
          </a:p>
          <a:p>
            <a:pPr lvl="1"/>
            <a:r>
              <a:rPr lang="en-US" sz="4000" dirty="0"/>
              <a:t>Product data (what we make)</a:t>
            </a:r>
          </a:p>
          <a:p>
            <a:pPr lvl="1"/>
            <a:r>
              <a:rPr lang="en-US" sz="4000" dirty="0"/>
              <a:t>Transactional data (what we sell)</a:t>
            </a:r>
          </a:p>
        </p:txBody>
      </p:sp>
    </p:spTree>
    <p:extLst>
      <p:ext uri="{BB962C8B-B14F-4D97-AF65-F5344CB8AC3E}">
        <p14:creationId xmlns:p14="http://schemas.microsoft.com/office/powerpoint/2010/main" val="3945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793555"/>
          </a:xfrm>
        </p:spPr>
        <p:txBody>
          <a:bodyPr>
            <a:normAutofit/>
          </a:bodyPr>
          <a:lstStyle/>
          <a:p>
            <a:r>
              <a:rPr lang="en-US" dirty="0"/>
              <a:t>We use these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DB87D-37C4-4C83-3CB8-26C083CB9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51657"/>
              </p:ext>
            </p:extLst>
          </p:nvPr>
        </p:nvGraphicFramePr>
        <p:xfrm>
          <a:off x="494811" y="1044598"/>
          <a:ext cx="5601189" cy="2560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789">
                  <a:extLst>
                    <a:ext uri="{9D8B030D-6E8A-4147-A177-3AD203B41FA5}">
                      <a16:colId xmlns:a16="http://schemas.microsoft.com/office/drawing/2014/main" val="69628541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185659213"/>
                    </a:ext>
                  </a:extLst>
                </a:gridCol>
                <a:gridCol w="1972408">
                  <a:extLst>
                    <a:ext uri="{9D8B030D-6E8A-4147-A177-3AD203B41FA5}">
                      <a16:colId xmlns:a16="http://schemas.microsoft.com/office/drawing/2014/main" val="2994176854"/>
                    </a:ext>
                  </a:extLst>
                </a:gridCol>
              </a:tblGrid>
              <a:tr h="1072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Product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Selling Price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Cost to Produce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36997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804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1.25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809756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79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14.99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7.00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717855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1275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7.50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0482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CC8785-038A-AA9D-D0B3-A39348399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38927"/>
              </p:ext>
            </p:extLst>
          </p:nvPr>
        </p:nvGraphicFramePr>
        <p:xfrm>
          <a:off x="494810" y="3795393"/>
          <a:ext cx="9721851" cy="292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7597">
                  <a:extLst>
                    <a:ext uri="{9D8B030D-6E8A-4147-A177-3AD203B41FA5}">
                      <a16:colId xmlns:a16="http://schemas.microsoft.com/office/drawing/2014/main" val="4031004543"/>
                    </a:ext>
                  </a:extLst>
                </a:gridCol>
                <a:gridCol w="2588036">
                  <a:extLst>
                    <a:ext uri="{9D8B030D-6E8A-4147-A177-3AD203B41FA5}">
                      <a16:colId xmlns:a16="http://schemas.microsoft.com/office/drawing/2014/main" val="3837139682"/>
                    </a:ext>
                  </a:extLst>
                </a:gridCol>
                <a:gridCol w="2053109">
                  <a:extLst>
                    <a:ext uri="{9D8B030D-6E8A-4147-A177-3AD203B41FA5}">
                      <a16:colId xmlns:a16="http://schemas.microsoft.com/office/drawing/2014/main" val="3945226912"/>
                    </a:ext>
                  </a:extLst>
                </a:gridCol>
                <a:gridCol w="2053109">
                  <a:extLst>
                    <a:ext uri="{9D8B030D-6E8A-4147-A177-3AD203B41FA5}">
                      <a16:colId xmlns:a16="http://schemas.microsoft.com/office/drawing/2014/main" val="3555768123"/>
                    </a:ext>
                  </a:extLst>
                </a:gridCol>
              </a:tblGrid>
              <a:tr h="939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Transaction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Date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Product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Quantity Sold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8120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856942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22313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79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979877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22314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503017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22315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1275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100997"/>
                  </a:ext>
                </a:extLst>
              </a:tr>
            </a:tbl>
          </a:graphicData>
        </a:graphic>
      </p:graphicFrame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7AA0D03-8673-B8DC-1602-8A371836D383}"/>
              </a:ext>
            </a:extLst>
          </p:cNvPr>
          <p:cNvSpPr/>
          <p:nvPr/>
        </p:nvSpPr>
        <p:spPr>
          <a:xfrm>
            <a:off x="7315200" y="1335024"/>
            <a:ext cx="2377440" cy="793555"/>
          </a:xfrm>
          <a:prstGeom prst="wedgeRoundRectCallout">
            <a:avLst>
              <a:gd name="adj1" fmla="val -88141"/>
              <a:gd name="adj2" fmla="val 4169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Data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333125F-9A24-4F96-C29E-631E59DC91A5}"/>
              </a:ext>
            </a:extLst>
          </p:cNvPr>
          <p:cNvSpPr/>
          <p:nvPr/>
        </p:nvSpPr>
        <p:spPr>
          <a:xfrm>
            <a:off x="7315200" y="2316321"/>
            <a:ext cx="2377440" cy="793555"/>
          </a:xfrm>
          <a:prstGeom prst="wedgeRoundRectCallout">
            <a:avLst>
              <a:gd name="adj1" fmla="val -58526"/>
              <a:gd name="adj2" fmla="val 12235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Transactional Data</a:t>
            </a:r>
          </a:p>
        </p:txBody>
      </p:sp>
    </p:spTree>
    <p:extLst>
      <p:ext uri="{BB962C8B-B14F-4D97-AF65-F5344CB8AC3E}">
        <p14:creationId xmlns:p14="http://schemas.microsoft.com/office/powerpoint/2010/main" val="19330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AF8A-CB43-11C3-5D47-DE2A8CFE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9751158" cy="7320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represent the data in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98C89-C602-D2E6-15A0-9F9C4D7DA95E}"/>
              </a:ext>
            </a:extLst>
          </p:cNvPr>
          <p:cNvSpPr txBox="1"/>
          <p:nvPr/>
        </p:nvSpPr>
        <p:spPr>
          <a:xfrm>
            <a:off x="211020" y="2379781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E4E70-7ACE-0BD6-9410-F3452C5F233E}"/>
              </a:ext>
            </a:extLst>
          </p:cNvPr>
          <p:cNvSpPr txBox="1"/>
          <p:nvPr/>
        </p:nvSpPr>
        <p:spPr>
          <a:xfrm>
            <a:off x="211020" y="4548546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3363E-E493-1386-C946-025D258F8D7D}"/>
              </a:ext>
            </a:extLst>
          </p:cNvPr>
          <p:cNvSpPr txBox="1"/>
          <p:nvPr/>
        </p:nvSpPr>
        <p:spPr>
          <a:xfrm>
            <a:off x="562711" y="283697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B72ED-18D6-1014-FA81-584663CA2C9E}"/>
              </a:ext>
            </a:extLst>
          </p:cNvPr>
          <p:cNvSpPr txBox="1"/>
          <p:nvPr/>
        </p:nvSpPr>
        <p:spPr>
          <a:xfrm>
            <a:off x="10626958" y="283697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EB695-ED1A-38B9-CA10-9CE2C012BB73}"/>
              </a:ext>
            </a:extLst>
          </p:cNvPr>
          <p:cNvSpPr txBox="1"/>
          <p:nvPr/>
        </p:nvSpPr>
        <p:spPr>
          <a:xfrm>
            <a:off x="914403" y="2836979"/>
            <a:ext cx="396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':  804,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067D3-0938-A7D8-384C-655CC8D2B784}"/>
              </a:ext>
            </a:extLst>
          </p:cNvPr>
          <p:cNvSpPr txBox="1"/>
          <p:nvPr/>
        </p:nvSpPr>
        <p:spPr>
          <a:xfrm>
            <a:off x="4882657" y="2829719"/>
            <a:ext cx="318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'Price':  3.00,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2B579-EE91-94B9-FD3C-BADD907B3554}"/>
              </a:ext>
            </a:extLst>
          </p:cNvPr>
          <p:cNvSpPr txBox="1"/>
          <p:nvPr/>
        </p:nvSpPr>
        <p:spPr>
          <a:xfrm>
            <a:off x="8000991" y="2822459"/>
            <a:ext cx="264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'Cost': 1.25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18075-5DE9-A9A3-C903-682FC34A3769}"/>
              </a:ext>
            </a:extLst>
          </p:cNvPr>
          <p:cNvSpPr txBox="1"/>
          <p:nvPr/>
        </p:nvSpPr>
        <p:spPr>
          <a:xfrm>
            <a:off x="10943482" y="281813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2F9B0-5706-0C06-9E83-9857540642ED}"/>
              </a:ext>
            </a:extLst>
          </p:cNvPr>
          <p:cNvSpPr txBox="1"/>
          <p:nvPr/>
        </p:nvSpPr>
        <p:spPr>
          <a:xfrm>
            <a:off x="562711" y="333736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8826F-8501-14FB-2E0B-48CF0CE04191}"/>
              </a:ext>
            </a:extLst>
          </p:cNvPr>
          <p:cNvSpPr txBox="1"/>
          <p:nvPr/>
        </p:nvSpPr>
        <p:spPr>
          <a:xfrm>
            <a:off x="10626958" y="333736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D7916-4FC5-7D68-D593-E53E2499731D}"/>
              </a:ext>
            </a:extLst>
          </p:cNvPr>
          <p:cNvSpPr txBox="1"/>
          <p:nvPr/>
        </p:nvSpPr>
        <p:spPr>
          <a:xfrm>
            <a:off x="914403" y="3337369"/>
            <a:ext cx="396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':   79,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7C879-7B81-BD31-ACFC-535534F76167}"/>
              </a:ext>
            </a:extLst>
          </p:cNvPr>
          <p:cNvSpPr txBox="1"/>
          <p:nvPr/>
        </p:nvSpPr>
        <p:spPr>
          <a:xfrm>
            <a:off x="4882657" y="3330109"/>
            <a:ext cx="339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'Price': 14.99,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3C897-C576-4665-ABB2-4744CA241BAE}"/>
              </a:ext>
            </a:extLst>
          </p:cNvPr>
          <p:cNvSpPr txBox="1"/>
          <p:nvPr/>
        </p:nvSpPr>
        <p:spPr>
          <a:xfrm>
            <a:off x="8000991" y="3322849"/>
            <a:ext cx="264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'Cost': 7.00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61150-FDA5-E8AF-A763-223DF6FA061C}"/>
              </a:ext>
            </a:extLst>
          </p:cNvPr>
          <p:cNvSpPr txBox="1"/>
          <p:nvPr/>
        </p:nvSpPr>
        <p:spPr>
          <a:xfrm>
            <a:off x="10943482" y="331852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CDFA1-31A1-149E-F891-561325C6718A}"/>
              </a:ext>
            </a:extLst>
          </p:cNvPr>
          <p:cNvSpPr txBox="1"/>
          <p:nvPr/>
        </p:nvSpPr>
        <p:spPr>
          <a:xfrm>
            <a:off x="562711" y="3876365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5EE5B-DAC8-BDF8-EF79-C9F41696E9B6}"/>
              </a:ext>
            </a:extLst>
          </p:cNvPr>
          <p:cNvSpPr txBox="1"/>
          <p:nvPr/>
        </p:nvSpPr>
        <p:spPr>
          <a:xfrm>
            <a:off x="10626958" y="3876365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6FB0A-928A-2DAD-E712-A41CDAE99FD5}"/>
              </a:ext>
            </a:extLst>
          </p:cNvPr>
          <p:cNvSpPr txBox="1"/>
          <p:nvPr/>
        </p:nvSpPr>
        <p:spPr>
          <a:xfrm>
            <a:off x="914403" y="3876365"/>
            <a:ext cx="396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': 1275,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C5338-F62E-56C0-D22F-49887DA563BF}"/>
              </a:ext>
            </a:extLst>
          </p:cNvPr>
          <p:cNvSpPr txBox="1"/>
          <p:nvPr/>
        </p:nvSpPr>
        <p:spPr>
          <a:xfrm>
            <a:off x="4882657" y="3869105"/>
            <a:ext cx="339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'Price':  7.50,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6D3A2-B082-D2DB-8392-5CEF1E1019DC}"/>
              </a:ext>
            </a:extLst>
          </p:cNvPr>
          <p:cNvSpPr txBox="1"/>
          <p:nvPr/>
        </p:nvSpPr>
        <p:spPr>
          <a:xfrm>
            <a:off x="8000991" y="3861845"/>
            <a:ext cx="264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'Cost': 2.50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DD9C751B-14A7-3D24-62E6-6027E28B8749}"/>
              </a:ext>
            </a:extLst>
          </p:cNvPr>
          <p:cNvSpPr/>
          <p:nvPr/>
        </p:nvSpPr>
        <p:spPr>
          <a:xfrm>
            <a:off x="3804140" y="1117303"/>
            <a:ext cx="3273178" cy="793555"/>
          </a:xfrm>
          <a:prstGeom prst="wedgeRoundRectCallout">
            <a:avLst>
              <a:gd name="adj1" fmla="val -26504"/>
              <a:gd name="adj2" fmla="val 151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Data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DDABBD9B-A207-26B3-FD4B-17F08B50A588}"/>
              </a:ext>
            </a:extLst>
          </p:cNvPr>
          <p:cNvSpPr/>
          <p:nvPr/>
        </p:nvSpPr>
        <p:spPr>
          <a:xfrm>
            <a:off x="1022350" y="5343919"/>
            <a:ext cx="8836758" cy="793555"/>
          </a:xfrm>
          <a:prstGeom prst="wedgeRoundRectCallout">
            <a:avLst>
              <a:gd name="adj1" fmla="val -26504"/>
              <a:gd name="adj2" fmla="val 1510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idea for the Transactional Data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0F397DE-6BAB-2C39-984A-118DC07D9026}"/>
              </a:ext>
            </a:extLst>
          </p:cNvPr>
          <p:cNvSpPr/>
          <p:nvPr/>
        </p:nvSpPr>
        <p:spPr>
          <a:xfrm>
            <a:off x="455196" y="974471"/>
            <a:ext cx="2873829" cy="145608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One idea…</a:t>
            </a:r>
          </a:p>
        </p:txBody>
      </p:sp>
    </p:spTree>
    <p:extLst>
      <p:ext uri="{BB962C8B-B14F-4D97-AF65-F5344CB8AC3E}">
        <p14:creationId xmlns:p14="http://schemas.microsoft.com/office/powerpoint/2010/main" val="4147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8496657" cy="11445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calculate the profit from all sales on 2022-06-15?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56581"/>
            <a:ext cx="9455672" cy="482641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Start a sum at 0 (running sum)</a:t>
            </a:r>
          </a:p>
          <a:p>
            <a:r>
              <a:rPr lang="en-US" sz="3600" dirty="0">
                <a:solidFill>
                  <a:schemeClr val="tx1"/>
                </a:solidFill>
              </a:rPr>
              <a:t>For every sale in the Transaction table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If the sale date is the date we want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Get the Product ID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Look up Product ID in Product table</a:t>
            </a:r>
          </a:p>
          <a:p>
            <a:pPr lvl="3"/>
            <a:r>
              <a:rPr lang="en-US" sz="2800" dirty="0">
                <a:solidFill>
                  <a:schemeClr val="tx1"/>
                </a:solidFill>
              </a:rPr>
              <a:t>Get Price and Cost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Profit = (Price – Cost) x Quantity Sold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Add Profit to the running sum</a:t>
            </a:r>
          </a:p>
          <a:p>
            <a:pPr lvl="2"/>
            <a:endParaRPr lang="en-US" sz="3000" dirty="0">
              <a:solidFill>
                <a:schemeClr val="tx1"/>
              </a:solidFill>
            </a:endParaRPr>
          </a:p>
          <a:p>
            <a:pPr lvl="2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8496657" cy="700859"/>
          </a:xfrm>
        </p:spPr>
        <p:txBody>
          <a:bodyPr>
            <a:normAutofit fontScale="90000"/>
          </a:bodyPr>
          <a:lstStyle/>
          <a:p>
            <a:r>
              <a:rPr lang="en-US" dirty="0"/>
              <a:t>In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" y="953590"/>
            <a:ext cx="11900263" cy="5529404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 = [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'Price':  3.00, 'Cost': 1.25},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 79, 'Price': 14.99, 'Cost': 7.00},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1275, 'Price':  7.50, 'Cost': 2.50}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2700" lvl="2" indent="0">
              <a:spcBef>
                <a:spcPts val="0"/>
              </a:spcBef>
              <a:buNone/>
            </a:pP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 = [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22312, 'Date': '2022-06-14',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'Qty': 100},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22313, 'Date': '2022-06-15',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 79, 'Qty':  50},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22314, 'Date': '2022-06-15',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'Qty': 250},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22315, 'Date': '2022-06-15',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1275, 'Qty':  75},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4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5163"/>
            <a:ext cx="8496657" cy="3481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Code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529357"/>
            <a:ext cx="6400799" cy="4081830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profit(date):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total = 0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sale in transactions: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sale['Date'] == date: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sale['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Now look up this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product in products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list using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700" lvl="2" indent="0">
              <a:spcBef>
                <a:spcPts val="0"/>
              </a:spcBef>
              <a:buNone/>
            </a:pP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53F52C-0550-EE2C-F3BC-65C9FFCD59D6}"/>
              </a:ext>
            </a:extLst>
          </p:cNvPr>
          <p:cNvSpPr txBox="1">
            <a:spLocks/>
          </p:cNvSpPr>
          <p:nvPr/>
        </p:nvSpPr>
        <p:spPr>
          <a:xfrm>
            <a:off x="6557554" y="529357"/>
            <a:ext cx="5634446" cy="40818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10000"/>
              <a:buFont typeface="System Font Regular"/>
              <a:buChar char="-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§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20000"/>
              <a:buFont typeface="System Font Regular"/>
              <a:buChar char="‣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Start a sum at 0 (running sum)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every sale in the Transaction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the sale date is the date we want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Get the Product ID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Look up Product ID in Product table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Get Price and Cost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Profit = (Price – Cost) x Quantity Sold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Add Profit to the running sum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B29E92-43F9-2404-FE73-F6EAC8CE5CED}"/>
              </a:ext>
            </a:extLst>
          </p:cNvPr>
          <p:cNvSpPr txBox="1">
            <a:spLocks/>
          </p:cNvSpPr>
          <p:nvPr/>
        </p:nvSpPr>
        <p:spPr>
          <a:xfrm>
            <a:off x="91440" y="4828724"/>
            <a:ext cx="8836758" cy="189411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10000"/>
              <a:buFont typeface="System Font Regular"/>
              <a:buChar char="-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§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20000"/>
              <a:buFont typeface="System Font Regular"/>
              <a:buChar char="‣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 = [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'Price':  3.00, 'Cost': 1.25},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 79, 'Price': 14.99, 'Cost': 7.00},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1275, 'Price':  7.50, 'Cost': 2.50}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EFAE730D-7554-083D-E15A-53690E331465}"/>
              </a:ext>
            </a:extLst>
          </p:cNvPr>
          <p:cNvSpPr/>
          <p:nvPr/>
        </p:nvSpPr>
        <p:spPr>
          <a:xfrm>
            <a:off x="9444444" y="4828724"/>
            <a:ext cx="2286000" cy="1894113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Oh, </a:t>
            </a:r>
            <a:r>
              <a:rPr lang="en-US" sz="3200" dirty="0" err="1">
                <a:solidFill>
                  <a:schemeClr val="accent1"/>
                </a:solidFill>
              </a:rPr>
              <a:t>cr</a:t>
            </a:r>
            <a:r>
              <a:rPr lang="en-US" sz="3200" dirty="0">
                <a:solidFill>
                  <a:schemeClr val="accent1"/>
                </a:solidFill>
              </a:rPr>
              <a:t>*p</a:t>
            </a:r>
          </a:p>
        </p:txBody>
      </p:sp>
    </p:spTree>
    <p:extLst>
      <p:ext uri="{BB962C8B-B14F-4D97-AF65-F5344CB8AC3E}">
        <p14:creationId xmlns:p14="http://schemas.microsoft.com/office/powerpoint/2010/main" val="36209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8496657" cy="700859"/>
          </a:xfrm>
        </p:spPr>
        <p:txBody>
          <a:bodyPr>
            <a:normAutofit fontScale="90000"/>
          </a:bodyPr>
          <a:lstStyle/>
          <a:p>
            <a:r>
              <a:rPr lang="en-US" dirty="0"/>
              <a:t>Better way to do products…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04" y="1423853"/>
            <a:ext cx="11273246" cy="3226524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 = {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804:  {'Price':  3.00, 'Cost': 1.25},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79:  {'Price': 14.99, 'Cost': 7.00},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1275:  {'Price':  7.50, 'Cost': 2.50}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4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1"/>
            <a:ext cx="8496657" cy="41347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Continuing with code…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8B685B-DBD2-E5CB-9571-E1A515D7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947367"/>
            <a:ext cx="9731829" cy="5440369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profit(date):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total = 0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sale in transactions: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sale['Date'] == date: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sale['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Now look up this product using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cost = products[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]['Cost']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price = products[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]['Price']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unit_profit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(price – cost)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unit_profit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sale['Qty']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385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641</Words>
  <Application>Microsoft Macintosh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Neue Haas Grotesk Text Pro</vt:lpstr>
      <vt:lpstr>System Font Regular</vt:lpstr>
      <vt:lpstr>Wingdings</vt:lpstr>
      <vt:lpstr>PunchcardVTI</vt:lpstr>
      <vt:lpstr>In-Depth Example with Dictionaries</vt:lpstr>
      <vt:lpstr>What's the scenario?</vt:lpstr>
      <vt:lpstr>We use these tables</vt:lpstr>
      <vt:lpstr>How can we represent the data in Python?</vt:lpstr>
      <vt:lpstr>How can we calculate the profit from all sales on 2022-06-15?</vt:lpstr>
      <vt:lpstr>In code…</vt:lpstr>
      <vt:lpstr>Code continued…</vt:lpstr>
      <vt:lpstr>Better way to do products…</vt:lpstr>
      <vt:lpstr>Continuing with code…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PySimpleGUI</dc:title>
  <dc:creator>Peter Sterpe</dc:creator>
  <cp:lastModifiedBy>Peter Sterpe</cp:lastModifiedBy>
  <cp:revision>39</cp:revision>
  <dcterms:created xsi:type="dcterms:W3CDTF">2023-10-08T02:36:47Z</dcterms:created>
  <dcterms:modified xsi:type="dcterms:W3CDTF">2023-10-13T01:07:34Z</dcterms:modified>
</cp:coreProperties>
</file>