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Y5uSqWLMAjZNajMiqjbZ/qugUk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axin Lia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11BA3B-4EC8-4B72-B5D9-49AE6AF81575}">
  <a:tblStyle styleId="{4811BA3B-4EC8-4B72-B5D9-49AE6AF815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3"/>
    <p:restoredTop sz="94694"/>
  </p:normalViewPr>
  <p:slideViewPr>
    <p:cSldViewPr snapToGrid="0">
      <p:cViewPr varScale="1">
        <p:scale>
          <a:sx n="117" d="100"/>
          <a:sy n="117" d="100"/>
        </p:scale>
        <p:origin x="167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225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2601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76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833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503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76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170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730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211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>
            <a:spLocks noGrp="1"/>
          </p:cNvSpPr>
          <p:nvPr>
            <p:ph type="ctrTitle"/>
          </p:nvPr>
        </p:nvSpPr>
        <p:spPr>
          <a:xfrm>
            <a:off x="1622685" y="2340288"/>
            <a:ext cx="6029794" cy="147002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bg1"/>
                </a:solidFill>
              </a:rPr>
              <a:t>Hands On Problems Using the </a:t>
            </a:r>
            <a:r>
              <a:rPr lang="en-US" i="1" dirty="0">
                <a:solidFill>
                  <a:schemeClr val="bg1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Statement</a:t>
            </a:r>
            <a:endParaRPr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348343" y="187023"/>
            <a:ext cx="8469086" cy="651178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SzPts val="2400"/>
              <a:buNone/>
            </a:pPr>
            <a:r>
              <a:rPr lang="en-US" sz="4000" dirty="0">
                <a:solidFill>
                  <a:srgbClr val="953735"/>
                </a:solidFill>
              </a:rPr>
              <a:t>Challenge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6" name="Google Shape;41;p3">
            <a:extLst>
              <a:ext uri="{FF2B5EF4-FFF2-40B4-BE49-F238E27FC236}">
                <a16:creationId xmlns:a16="http://schemas.microsoft.com/office/drawing/2014/main" id="{55CE05C2-5AF3-5846-A972-4A4DEF2D46D4}"/>
              </a:ext>
            </a:extLst>
          </p:cNvPr>
          <p:cNvSpPr txBox="1">
            <a:spLocks/>
          </p:cNvSpPr>
          <p:nvPr/>
        </p:nvSpPr>
        <p:spPr>
          <a:xfrm>
            <a:off x="348343" y="989864"/>
            <a:ext cx="8469086" cy="50843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dirty="0">
                <a:solidFill>
                  <a:schemeClr val="bg1"/>
                </a:solidFill>
              </a:rPr>
              <a:t>Imagine you have a function named </a:t>
            </a:r>
            <a:r>
              <a:rPr lang="en-US" i="1" dirty="0" err="1">
                <a:solidFill>
                  <a:schemeClr val="bg1"/>
                </a:solidFill>
              </a:rPr>
              <a:t>is_prime</a:t>
            </a:r>
            <a:r>
              <a:rPr lang="en-US" dirty="0">
                <a:solidFill>
                  <a:schemeClr val="bg1"/>
                </a:solidFill>
              </a:rPr>
              <a:t> that takes one argument, a number greater than or equal to 0. The function returns True or False depending on whether the argument is a prime number.</a:t>
            </a:r>
          </a:p>
          <a:p>
            <a:pPr indent="-457200">
              <a:spcBef>
                <a:spcPts val="0"/>
              </a:spcBef>
              <a:buClr>
                <a:schemeClr val="bg1"/>
              </a:buClr>
              <a:buSzPts val="2400"/>
            </a:pPr>
            <a:r>
              <a:rPr lang="en-US" dirty="0">
                <a:solidFill>
                  <a:schemeClr val="bg1"/>
                </a:solidFill>
              </a:rPr>
              <a:t>Prompt the user for a positive integer. (Assume they comply.)</a:t>
            </a:r>
          </a:p>
          <a:p>
            <a:pPr indent="-457200">
              <a:spcBef>
                <a:spcPts val="0"/>
              </a:spcBef>
              <a:buClr>
                <a:schemeClr val="bg1"/>
              </a:buClr>
              <a:buSzPts val="2400"/>
            </a:pPr>
            <a:r>
              <a:rPr lang="en-US" dirty="0">
                <a:solidFill>
                  <a:schemeClr val="bg1"/>
                </a:solidFill>
              </a:rPr>
              <a:t>Determine if the user's number is prime.</a:t>
            </a:r>
          </a:p>
          <a:p>
            <a:pPr indent="-457200">
              <a:spcBef>
                <a:spcPts val="0"/>
              </a:spcBef>
              <a:buClr>
                <a:schemeClr val="bg1"/>
              </a:buClr>
              <a:buSzPts val="2400"/>
            </a:pPr>
            <a:r>
              <a:rPr lang="en-US" dirty="0">
                <a:solidFill>
                  <a:schemeClr val="bg1"/>
                </a:solidFill>
              </a:rPr>
              <a:t>Print either </a:t>
            </a:r>
            <a:r>
              <a:rPr lang="en-US" i="1" dirty="0">
                <a:solidFill>
                  <a:schemeClr val="bg1"/>
                </a:solidFill>
              </a:rPr>
              <a:t>Your number is prime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i="1" dirty="0">
                <a:solidFill>
                  <a:schemeClr val="bg1"/>
                </a:solidFill>
              </a:rPr>
              <a:t>Your  number is not prime.</a:t>
            </a:r>
          </a:p>
        </p:txBody>
      </p:sp>
    </p:spTree>
    <p:extLst>
      <p:ext uri="{BB962C8B-B14F-4D97-AF65-F5344CB8AC3E}">
        <p14:creationId xmlns:p14="http://schemas.microsoft.com/office/powerpoint/2010/main" val="147419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43" name="Google Shape;43;p3"/>
          <p:cNvSpPr txBox="1"/>
          <p:nvPr/>
        </p:nvSpPr>
        <p:spPr>
          <a:xfrm>
            <a:off x="250371" y="299083"/>
            <a:ext cx="8643257" cy="566628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# Define function just for testing.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def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is_prime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(x):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return True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n = int(input('Enter a positive int: '))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if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is_prime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(n):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status = 'is'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else: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status = 'is not'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print(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f'Your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number {status} prime.')</a:t>
            </a:r>
            <a:endParaRPr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2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457200" y="372079"/>
            <a:ext cx="8229600" cy="4853064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4400" dirty="0">
                <a:solidFill>
                  <a:schemeClr val="bg1"/>
                </a:solidFill>
              </a:rPr>
              <a:t>Create an integer variable named </a:t>
            </a:r>
            <a:r>
              <a:rPr lang="en-US" sz="4400" b="1" dirty="0">
                <a:solidFill>
                  <a:schemeClr val="bg1"/>
                </a:solidFill>
              </a:rPr>
              <a:t>choice</a:t>
            </a:r>
            <a:r>
              <a:rPr lang="en-US" sz="4400" dirty="0">
                <a:solidFill>
                  <a:schemeClr val="bg1"/>
                </a:solidFill>
              </a:rPr>
              <a:t>. Write an </a:t>
            </a:r>
            <a:r>
              <a:rPr lang="en-US" sz="4400" i="1" dirty="0">
                <a:solidFill>
                  <a:schemeClr val="bg1"/>
                </a:solidFill>
              </a:rPr>
              <a:t>if</a:t>
            </a:r>
            <a:r>
              <a:rPr lang="en-US" sz="4400" dirty="0">
                <a:solidFill>
                  <a:schemeClr val="bg1"/>
                </a:solidFill>
              </a:rPr>
              <a:t> statement that sets a variable named </a:t>
            </a:r>
            <a:r>
              <a:rPr lang="en-US" sz="4400" b="1" dirty="0">
                <a:solidFill>
                  <a:schemeClr val="bg1"/>
                </a:solidFill>
              </a:rPr>
              <a:t>action</a:t>
            </a:r>
            <a:r>
              <a:rPr lang="en-US" sz="4400" dirty="0">
                <a:solidFill>
                  <a:schemeClr val="bg1"/>
                </a:solidFill>
              </a:rPr>
              <a:t> to 'Hello' if </a:t>
            </a:r>
            <a:r>
              <a:rPr lang="en-US" sz="4400" b="1" dirty="0">
                <a:solidFill>
                  <a:schemeClr val="bg1"/>
                </a:solidFill>
              </a:rPr>
              <a:t>choice</a:t>
            </a:r>
            <a:r>
              <a:rPr lang="en-US" sz="4400" dirty="0">
                <a:solidFill>
                  <a:schemeClr val="bg1"/>
                </a:solidFill>
              </a:rPr>
              <a:t> is 1. For any other value of choice, set action to 'Goodbye'. Then print the value of </a:t>
            </a:r>
            <a:r>
              <a:rPr lang="en-US" sz="4400" b="1" dirty="0">
                <a:solidFill>
                  <a:schemeClr val="bg1"/>
                </a:solidFill>
              </a:rPr>
              <a:t>action</a:t>
            </a:r>
            <a:r>
              <a:rPr lang="en-US" sz="4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186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3" name="Google Shape;43;p3"/>
          <p:cNvSpPr txBox="1"/>
          <p:nvPr/>
        </p:nvSpPr>
        <p:spPr>
          <a:xfrm>
            <a:off x="141514" y="1583598"/>
            <a:ext cx="6270171" cy="45994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choice = 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3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if choice == 1: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action = 'Hello'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else: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action = 'Goodbye'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3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print(action)</a:t>
            </a:r>
            <a:endParaRPr sz="3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086DA7D-43A6-F942-8332-0439F8991272}"/>
              </a:ext>
            </a:extLst>
          </p:cNvPr>
          <p:cNvSpPr/>
          <p:nvPr/>
        </p:nvSpPr>
        <p:spPr>
          <a:xfrm>
            <a:off x="5780314" y="586922"/>
            <a:ext cx="3222172" cy="2188028"/>
          </a:xfrm>
          <a:prstGeom prst="wedgeRoundRectCallout">
            <a:avLst>
              <a:gd name="adj1" fmla="val -136036"/>
              <a:gd name="adj2" fmla="val 127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 test it, try with different values for </a:t>
            </a:r>
            <a:r>
              <a:rPr lang="en-US" sz="2800" i="1" dirty="0"/>
              <a:t>choice.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457200" y="372079"/>
            <a:ext cx="8229600" cy="5680378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4400" dirty="0">
                <a:solidFill>
                  <a:schemeClr val="bg1"/>
                </a:solidFill>
              </a:rPr>
              <a:t>Write some code that prompts the user to enter </a:t>
            </a:r>
            <a:r>
              <a:rPr lang="en-US" sz="4400" i="1" dirty="0">
                <a:solidFill>
                  <a:schemeClr val="bg1"/>
                </a:solidFill>
              </a:rPr>
              <a:t>y</a:t>
            </a:r>
            <a:r>
              <a:rPr lang="en-US" sz="4400" dirty="0">
                <a:solidFill>
                  <a:schemeClr val="bg1"/>
                </a:solidFill>
              </a:rPr>
              <a:t> or </a:t>
            </a:r>
            <a:r>
              <a:rPr lang="en-US" sz="4400" i="1" dirty="0">
                <a:solidFill>
                  <a:schemeClr val="bg1"/>
                </a:solidFill>
              </a:rPr>
              <a:t>n</a:t>
            </a:r>
            <a:r>
              <a:rPr lang="en-US" sz="4400" dirty="0">
                <a:solidFill>
                  <a:schemeClr val="bg1"/>
                </a:solidFill>
              </a:rPr>
              <a:t>.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4400" dirty="0">
                <a:solidFill>
                  <a:schemeClr val="bg1"/>
                </a:solidFill>
              </a:rPr>
              <a:t>If the user enters </a:t>
            </a:r>
            <a:r>
              <a:rPr lang="en-US" sz="4400" i="1" dirty="0">
                <a:solidFill>
                  <a:schemeClr val="bg1"/>
                </a:solidFill>
              </a:rPr>
              <a:t>y</a:t>
            </a:r>
            <a:r>
              <a:rPr lang="en-US" sz="4400" dirty="0">
                <a:solidFill>
                  <a:schemeClr val="bg1"/>
                </a:solidFill>
              </a:rPr>
              <a:t>, print </a:t>
            </a:r>
            <a:r>
              <a:rPr lang="en-US" sz="4400" i="1" dirty="0">
                <a:solidFill>
                  <a:schemeClr val="bg1"/>
                </a:solidFill>
              </a:rPr>
              <a:t>OK, I will proceed.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endParaRPr lang="en-US" sz="4400" i="1" dirty="0">
              <a:solidFill>
                <a:schemeClr val="bg1"/>
              </a:solidFill>
            </a:endParaRP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4400" i="1" dirty="0">
                <a:solidFill>
                  <a:schemeClr val="bg1"/>
                </a:solidFill>
              </a:rPr>
              <a:t>I</a:t>
            </a:r>
            <a:r>
              <a:rPr lang="en-US" sz="4400" dirty="0">
                <a:solidFill>
                  <a:schemeClr val="bg1"/>
                </a:solidFill>
              </a:rPr>
              <a:t>f the user enters </a:t>
            </a:r>
            <a:r>
              <a:rPr lang="en-US" sz="4400" i="1" dirty="0">
                <a:solidFill>
                  <a:schemeClr val="bg1"/>
                </a:solidFill>
              </a:rPr>
              <a:t>n</a:t>
            </a:r>
            <a:r>
              <a:rPr lang="en-US" sz="4400" dirty="0">
                <a:solidFill>
                  <a:schemeClr val="bg1"/>
                </a:solidFill>
              </a:rPr>
              <a:t>, print </a:t>
            </a:r>
            <a:r>
              <a:rPr lang="en-US" sz="4400" i="1" dirty="0">
                <a:solidFill>
                  <a:schemeClr val="bg1"/>
                </a:solidFill>
              </a:rPr>
              <a:t>OK, I am finished</a:t>
            </a:r>
            <a:r>
              <a:rPr lang="en-US" sz="4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725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43" name="Google Shape;43;p3"/>
          <p:cNvSpPr txBox="1"/>
          <p:nvPr/>
        </p:nvSpPr>
        <p:spPr>
          <a:xfrm>
            <a:off x="141514" y="1583598"/>
            <a:ext cx="8643257" cy="30754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resp = input('Enter y or n: ')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if resp == 'y':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print('OK, I will proceed.')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else: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 print('OK, I am finished.')</a:t>
            </a:r>
            <a:endParaRPr sz="3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348343" y="187022"/>
            <a:ext cx="8469086" cy="196834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4000" dirty="0">
                <a:solidFill>
                  <a:schemeClr val="bg1"/>
                </a:solidFill>
              </a:rPr>
              <a:t>Write some code that sets the variable </a:t>
            </a:r>
            <a:r>
              <a:rPr lang="en-US" sz="4000" i="1" dirty="0">
                <a:solidFill>
                  <a:schemeClr val="bg1"/>
                </a:solidFill>
              </a:rPr>
              <a:t>sales</a:t>
            </a:r>
            <a:r>
              <a:rPr lang="en-US" sz="4000" dirty="0">
                <a:solidFill>
                  <a:schemeClr val="bg1"/>
                </a:solidFill>
              </a:rPr>
              <a:t> to 500,000. Then calculate a </a:t>
            </a:r>
            <a:r>
              <a:rPr lang="en-US" sz="4000" i="1" dirty="0">
                <a:solidFill>
                  <a:schemeClr val="bg1"/>
                </a:solidFill>
              </a:rPr>
              <a:t>bonus</a:t>
            </a:r>
            <a:r>
              <a:rPr lang="en-US" sz="4000" dirty="0">
                <a:solidFill>
                  <a:schemeClr val="bg1"/>
                </a:solidFill>
              </a:rPr>
              <a:t> based on </a:t>
            </a:r>
            <a:r>
              <a:rPr lang="en-US" sz="4000" i="1" dirty="0">
                <a:solidFill>
                  <a:schemeClr val="bg1"/>
                </a:solidFill>
              </a:rPr>
              <a:t>sales</a:t>
            </a:r>
            <a:r>
              <a:rPr lang="en-US" sz="4000" dirty="0">
                <a:solidFill>
                  <a:schemeClr val="bg1"/>
                </a:solidFill>
              </a:rPr>
              <a:t> using these rules: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C07FF19-15E1-BF4A-83D3-2355E4379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14184"/>
              </p:ext>
            </p:extLst>
          </p:nvPr>
        </p:nvGraphicFramePr>
        <p:xfrm>
          <a:off x="1458685" y="2313577"/>
          <a:ext cx="6096000" cy="24993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4528457">
                  <a:extLst>
                    <a:ext uri="{9D8B030D-6E8A-4147-A177-3AD203B41FA5}">
                      <a16:colId xmlns:a16="http://schemas.microsoft.com/office/drawing/2014/main" val="358889906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909838004"/>
                    </a:ext>
                  </a:extLst>
                </a:gridCol>
              </a:tblGrid>
              <a:tr h="461550">
                <a:tc>
                  <a:txBody>
                    <a:bodyPr/>
                    <a:lstStyle/>
                    <a:p>
                      <a:r>
                        <a:rPr lang="en-US" sz="2800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7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more than 400,000 but less than 600,000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14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400,000 or 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74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600,000 or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383799"/>
                  </a:ext>
                </a:extLst>
              </a:tr>
            </a:tbl>
          </a:graphicData>
        </a:graphic>
      </p:graphicFrame>
      <p:sp>
        <p:nvSpPr>
          <p:cNvPr id="6" name="Google Shape;41;p3">
            <a:extLst>
              <a:ext uri="{FF2B5EF4-FFF2-40B4-BE49-F238E27FC236}">
                <a16:creationId xmlns:a16="http://schemas.microsoft.com/office/drawing/2014/main" id="{55CE05C2-5AF3-5846-A972-4A4DEF2D46D4}"/>
              </a:ext>
            </a:extLst>
          </p:cNvPr>
          <p:cNvSpPr txBox="1">
            <a:spLocks/>
          </p:cNvSpPr>
          <p:nvPr/>
        </p:nvSpPr>
        <p:spPr>
          <a:xfrm>
            <a:off x="468086" y="5072009"/>
            <a:ext cx="8229600" cy="13614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400"/>
              <a:buFont typeface="Arial"/>
              <a:buNone/>
            </a:pPr>
            <a:r>
              <a:rPr lang="en-US" sz="4400" dirty="0">
                <a:solidFill>
                  <a:schemeClr val="bg1"/>
                </a:solidFill>
              </a:rPr>
              <a:t>Print </a:t>
            </a:r>
            <a:r>
              <a:rPr lang="en-US" sz="4400" i="1" dirty="0">
                <a:solidFill>
                  <a:schemeClr val="bg1"/>
                </a:solidFill>
              </a:rPr>
              <a:t>Based on sales of S, your bonus is B.</a:t>
            </a:r>
          </a:p>
        </p:txBody>
      </p:sp>
    </p:spTree>
    <p:extLst>
      <p:ext uri="{BB962C8B-B14F-4D97-AF65-F5344CB8AC3E}">
        <p14:creationId xmlns:p14="http://schemas.microsoft.com/office/powerpoint/2010/main" val="396223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43" name="Google Shape;43;p3"/>
          <p:cNvSpPr txBox="1"/>
          <p:nvPr/>
        </p:nvSpPr>
        <p:spPr>
          <a:xfrm>
            <a:off x="250371" y="299084"/>
            <a:ext cx="8643257" cy="48934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sales = 500000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if sales &lt;= 400000: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bonus = 4000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elif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sales &gt; 400000 and sales &lt; 600000: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bonus = 5000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else: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bonus = 6000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print(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f'Based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on sales of {sales}, your bonus is {bonus}.')</a:t>
            </a:r>
            <a:endParaRPr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348343" y="187023"/>
            <a:ext cx="8469086" cy="651178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4000" dirty="0">
                <a:solidFill>
                  <a:schemeClr val="bg1"/>
                </a:solidFill>
              </a:rPr>
              <a:t>Bonus based on a performance rating.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C07FF19-15E1-BF4A-83D3-2355E4379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40251"/>
              </p:ext>
            </p:extLst>
          </p:nvPr>
        </p:nvGraphicFramePr>
        <p:xfrm>
          <a:off x="1360715" y="1007281"/>
          <a:ext cx="6553199" cy="25908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4868091">
                  <a:extLst>
                    <a:ext uri="{9D8B030D-6E8A-4147-A177-3AD203B41FA5}">
                      <a16:colId xmlns:a16="http://schemas.microsoft.com/office/drawing/2014/main" val="3588899067"/>
                    </a:ext>
                  </a:extLst>
                </a:gridCol>
                <a:gridCol w="1685108">
                  <a:extLst>
                    <a:ext uri="{9D8B030D-6E8A-4147-A177-3AD203B41FA5}">
                      <a16:colId xmlns:a16="http://schemas.microsoft.com/office/drawing/2014/main" val="3909838004"/>
                    </a:ext>
                  </a:extLst>
                </a:gridCol>
              </a:tblGrid>
              <a:tr h="461550">
                <a:tc>
                  <a:txBody>
                    <a:bodyPr/>
                    <a:lstStyle/>
                    <a:p>
                      <a:r>
                        <a:rPr lang="en-US" sz="280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7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14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8 or higher, but less than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74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7.5 or higher, but less than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38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below 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544763"/>
                  </a:ext>
                </a:extLst>
              </a:tr>
            </a:tbl>
          </a:graphicData>
        </a:graphic>
      </p:graphicFrame>
      <p:sp>
        <p:nvSpPr>
          <p:cNvPr id="6" name="Google Shape;41;p3">
            <a:extLst>
              <a:ext uri="{FF2B5EF4-FFF2-40B4-BE49-F238E27FC236}">
                <a16:creationId xmlns:a16="http://schemas.microsoft.com/office/drawing/2014/main" id="{55CE05C2-5AF3-5846-A972-4A4DEF2D46D4}"/>
              </a:ext>
            </a:extLst>
          </p:cNvPr>
          <p:cNvSpPr txBox="1">
            <a:spLocks/>
          </p:cNvSpPr>
          <p:nvPr/>
        </p:nvSpPr>
        <p:spPr>
          <a:xfrm>
            <a:off x="468086" y="3743951"/>
            <a:ext cx="8229600" cy="29270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571500">
              <a:spcBef>
                <a:spcPts val="0"/>
              </a:spcBef>
              <a:buSzPts val="2400"/>
            </a:pPr>
            <a:r>
              <a:rPr lang="en-US" sz="3600" dirty="0">
                <a:solidFill>
                  <a:schemeClr val="bg1"/>
                </a:solidFill>
              </a:rPr>
              <a:t>Prompt for rating from 1 to 10</a:t>
            </a:r>
          </a:p>
          <a:p>
            <a:pPr marL="571500" indent="-571500">
              <a:spcBef>
                <a:spcPts val="0"/>
              </a:spcBef>
              <a:buSzPts val="2400"/>
            </a:pPr>
            <a:r>
              <a:rPr lang="en-US" sz="3600" dirty="0">
                <a:solidFill>
                  <a:schemeClr val="bg1"/>
                </a:solidFill>
              </a:rPr>
              <a:t>If rating out of range, print </a:t>
            </a:r>
            <a:r>
              <a:rPr lang="en-US" sz="3600" i="1" dirty="0">
                <a:solidFill>
                  <a:schemeClr val="bg1"/>
                </a:solidFill>
              </a:rPr>
              <a:t>Invalid rating.</a:t>
            </a:r>
          </a:p>
          <a:p>
            <a:pPr marL="571500" indent="-571500">
              <a:spcBef>
                <a:spcPts val="0"/>
              </a:spcBef>
              <a:buSzPts val="2400"/>
            </a:pPr>
            <a:r>
              <a:rPr lang="en-US" sz="3600" dirty="0">
                <a:solidFill>
                  <a:schemeClr val="bg1"/>
                </a:solidFill>
              </a:rPr>
              <a:t>Otherwise, set </a:t>
            </a:r>
            <a:r>
              <a:rPr lang="en-US" sz="3600" i="1" dirty="0">
                <a:solidFill>
                  <a:schemeClr val="bg1"/>
                </a:solidFill>
              </a:rPr>
              <a:t>bonus</a:t>
            </a:r>
            <a:r>
              <a:rPr lang="en-US" sz="3600" dirty="0">
                <a:solidFill>
                  <a:schemeClr val="bg1"/>
                </a:solidFill>
              </a:rPr>
              <a:t> and print it with a message.</a:t>
            </a:r>
          </a:p>
        </p:txBody>
      </p:sp>
    </p:spTree>
    <p:extLst>
      <p:ext uri="{BB962C8B-B14F-4D97-AF65-F5344CB8AC3E}">
        <p14:creationId xmlns:p14="http://schemas.microsoft.com/office/powerpoint/2010/main" val="137662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3" name="Google Shape;43;p3"/>
          <p:cNvSpPr txBox="1"/>
          <p:nvPr/>
        </p:nvSpPr>
        <p:spPr>
          <a:xfrm>
            <a:off x="250371" y="299083"/>
            <a:ext cx="8643257" cy="6167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rating = input('Enter rating 1-10: ')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rating = float(rating)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if rating &lt; 1 or rating &gt; 10: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print('Invalid rating.')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else: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	if rating == 10: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	   bonus = .20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elif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rating &gt;= 8: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   bonus = .10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elif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rating &gt;= 7.5: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   bonus = 0.05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 else: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   bonus = 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    print(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f'Bonus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nsolas"/>
              </a:rPr>
              <a:t> will be {bonus * 100}%.')</a:t>
            </a:r>
            <a:endParaRPr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9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548</Words>
  <Application>Microsoft Macintosh PowerPoint</Application>
  <PresentationFormat>On-screen Show (4:3)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Hands On Problems Using the if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Data Types</dc:title>
  <dc:creator>George Wyner</dc:creator>
  <cp:lastModifiedBy>Sterpe, Peter</cp:lastModifiedBy>
  <cp:revision>40</cp:revision>
  <dcterms:created xsi:type="dcterms:W3CDTF">2013-10-21T19:59:05Z</dcterms:created>
  <dcterms:modified xsi:type="dcterms:W3CDTF">2023-03-22T18:11:40Z</dcterms:modified>
</cp:coreProperties>
</file>