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ef2a030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6ef2a030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537928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c537928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ef2a030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ef2a030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6ef2a030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6ef2a03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ef2a030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6ef2a030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6ef2a030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6ef2a030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ef2a030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ef2a030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6ef2a030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6ef2a030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537928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537928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6ef2a03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6ef2a03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ef2a03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ef2a0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ef2a03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ef2a03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c537928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c537928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ef2a03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ef2a03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ef2a03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ef2a03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ef2a03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ef2a03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10500"/>
            <a:ext cx="8520600" cy="21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Nicotine Metabolism Genes in the Oral Microbiomes of Nicotine Users and Non-Users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82200"/>
            <a:ext cx="85206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Sterrett - IQ Biology Rotation 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Noah Fierer, EBIO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2473650"/>
            <a:ext cx="8520600" cy="20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 non-smokers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 smoker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 e-cigarette (electronic nicotine delivery system, ENDS)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 former smokers using 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28 current smokers also using ENDS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900" y="714125"/>
            <a:ext cx="6602101" cy="20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Genes Found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377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ndhA/B/C</a:t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kdhA/B/C</a:t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pao</a:t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nicX</a:t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nicD</a:t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sad</a:t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nboR</a:t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nicF</a:t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maiA</a:t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mao</a:t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nctB</a:t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hspB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094" y="0"/>
            <a:ext cx="56149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5694250" y="205375"/>
            <a:ext cx="644100" cy="392100"/>
          </a:xfrm>
          <a:prstGeom prst="rect">
            <a:avLst/>
          </a:prstGeom>
          <a:solidFill>
            <a:srgbClr val="00FF69">
              <a:alpha val="56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6161250" y="2179650"/>
            <a:ext cx="644100" cy="392100"/>
          </a:xfrm>
          <a:prstGeom prst="rect">
            <a:avLst/>
          </a:prstGeom>
          <a:solidFill>
            <a:srgbClr val="00FF69">
              <a:alpha val="56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4206600" y="1430900"/>
            <a:ext cx="644100" cy="392100"/>
          </a:xfrm>
          <a:prstGeom prst="rect">
            <a:avLst/>
          </a:prstGeom>
          <a:solidFill>
            <a:srgbClr val="00FF69">
              <a:alpha val="56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7630000" y="3002500"/>
            <a:ext cx="644100" cy="392100"/>
          </a:xfrm>
          <a:prstGeom prst="rect">
            <a:avLst/>
          </a:prstGeom>
          <a:solidFill>
            <a:srgbClr val="00FF69">
              <a:alpha val="56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4087500" y="3334625"/>
            <a:ext cx="851400" cy="1809000"/>
          </a:xfrm>
          <a:prstGeom prst="rect">
            <a:avLst/>
          </a:prstGeom>
          <a:solidFill>
            <a:srgbClr val="00FF69">
              <a:alpha val="56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5507350" y="2179638"/>
            <a:ext cx="644100" cy="392100"/>
          </a:xfrm>
          <a:prstGeom prst="rect">
            <a:avLst/>
          </a:prstGeom>
          <a:solidFill>
            <a:srgbClr val="00FF69">
              <a:alpha val="56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7630000" y="3574325"/>
            <a:ext cx="644100" cy="392100"/>
          </a:xfrm>
          <a:prstGeom prst="rect">
            <a:avLst/>
          </a:prstGeom>
          <a:solidFill>
            <a:srgbClr val="00FF69">
              <a:alpha val="56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5765575" y="3894450"/>
            <a:ext cx="644100" cy="392100"/>
          </a:xfrm>
          <a:prstGeom prst="rect">
            <a:avLst/>
          </a:prstGeom>
          <a:solidFill>
            <a:srgbClr val="00FF69">
              <a:alpha val="56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4938900" y="4751400"/>
            <a:ext cx="1222500" cy="392100"/>
          </a:xfrm>
          <a:prstGeom prst="rect">
            <a:avLst/>
          </a:prstGeom>
          <a:solidFill>
            <a:srgbClr val="00FF69">
              <a:alpha val="56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6151450" y="901650"/>
            <a:ext cx="644100" cy="392100"/>
          </a:xfrm>
          <a:prstGeom prst="rect">
            <a:avLst/>
          </a:prstGeom>
          <a:solidFill>
            <a:srgbClr val="00FF69">
              <a:alpha val="56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Genes Found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775" y="1187975"/>
            <a:ext cx="5194450" cy="36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Genes per Group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31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difference in nicotine degrading genes per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Kruskal Wallis (</a:t>
            </a:r>
            <a:r>
              <a:rPr i="1" lang="en"/>
              <a:t>H = </a:t>
            </a:r>
            <a:r>
              <a:rPr lang="en"/>
              <a:t>18.4), </a:t>
            </a:r>
            <a:r>
              <a:rPr i="1" lang="en"/>
              <a:t>p</a:t>
            </a:r>
            <a:r>
              <a:rPr lang="en"/>
              <a:t> = 0.001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Dunn </a:t>
            </a:r>
            <a:r>
              <a:rPr i="1" lang="en"/>
              <a:t>post-hoc</a:t>
            </a:r>
            <a:r>
              <a:rPr lang="en"/>
              <a:t>:</a:t>
            </a:r>
            <a:r>
              <a:rPr i="1" lang="en"/>
              <a:t> </a:t>
            </a:r>
            <a:r>
              <a:rPr lang="en"/>
              <a:t>n</a:t>
            </a:r>
            <a:r>
              <a:rPr lang="en"/>
              <a:t>ever smoker to ENDS former smoker </a:t>
            </a:r>
            <a:r>
              <a:rPr i="1" lang="en"/>
              <a:t>p</a:t>
            </a:r>
            <a:r>
              <a:rPr lang="en"/>
              <a:t> = 0.007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But</a:t>
            </a:r>
            <a:r>
              <a:rPr lang="en"/>
              <a:t>, the differences weren’t in the direction we hypothesized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4012" r="0" t="0"/>
          <a:stretch/>
        </p:blipFill>
        <p:spPr>
          <a:xfrm>
            <a:off x="3591075" y="1350900"/>
            <a:ext cx="5241225" cy="3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 Sequencing Depth and Normalization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Smokers and controls had far fewer reads and </a:t>
            </a:r>
            <a:r>
              <a:rPr lang="en"/>
              <a:t>bacterial </a:t>
            </a:r>
            <a:r>
              <a:rPr lang="en"/>
              <a:t>single-copy marker genes than ENDS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Weird relationship between marker genes and the number of normalized nicotine catabolism genes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550" y="2388350"/>
            <a:ext cx="3841750" cy="25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4">
            <a:alphaModFix/>
          </a:blip>
          <a:srcRect b="5633" l="0" r="0" t="0"/>
          <a:stretch/>
        </p:blipFill>
        <p:spPr>
          <a:xfrm>
            <a:off x="504825" y="2388350"/>
            <a:ext cx="4067175" cy="2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pipeline to other metagenomic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other oral metagenome studies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lung </a:t>
            </a:r>
            <a:r>
              <a:rPr lang="en"/>
              <a:t>metagenome</a:t>
            </a:r>
            <a:r>
              <a:rPr lang="en"/>
              <a:t> study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pipeline to m</a:t>
            </a:r>
            <a:r>
              <a:rPr lang="en"/>
              <a:t>ine bacterial genomes to identify potential nicotine degrading bacteria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qPCR assay to quantify absolute abundances of these genes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database of bacterial genes for nicotine degradation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Snakemake pipeline that can easily be applied to other datasets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16 of the 27 genes in this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reads for smokers/vapers vs non-smokers was not what we expected, but that could be related to limitations of the normalization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r>
              <a:rPr lang="en"/>
              <a:t>	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Noah Fierer and Michael Hoffert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BioFrontiers Institute &amp; IQ Biology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Science Foundation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4175"/>
            <a:ext cx="6691302" cy="13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055" y="1893800"/>
            <a:ext cx="2023420" cy="13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Nicotine Use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 45 million Americans smoke cigarettes or</a:t>
            </a:r>
            <a:br>
              <a:rPr lang="en"/>
            </a:br>
            <a:r>
              <a:rPr lang="en"/>
              <a:t>use e-cigarettes (vaping)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Frequent ingestion of nicotine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Smoking increases risk of lung disease,</a:t>
            </a:r>
            <a:br>
              <a:rPr lang="en"/>
            </a:br>
            <a:r>
              <a:rPr lang="en"/>
              <a:t>cardiovascular disease, and cancer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term impacts of vaping unclear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$225 billion spent by U.S. to treat diseases</a:t>
            </a:r>
            <a:br>
              <a:rPr lang="en"/>
            </a:br>
            <a:r>
              <a:rPr lang="en"/>
              <a:t>from nicotine use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903" y="1575138"/>
            <a:ext cx="2919700" cy="24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Medicine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 for personalized medicine is growing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Genetically determined r</a:t>
            </a:r>
            <a:r>
              <a:rPr lang="en"/>
              <a:t>ate of nicotine metabolism affects likelihood of cessation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we use genomic data to better help patients stop smoking or vaping?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Microbiome-targeted medicine is a rising field within personalized medicine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Drug metabolism by the microbiota affects treatment outcomes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might nicotine metabolism by the microbiota affect treatment outcomes?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Nicotine metabolism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6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Occurs in bacteria through 3 pathways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Pyridine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Pyrrolidine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VPP (not main focus)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Enzymes and their gene sequences are known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Observed in other environments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Tobacco leaves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Not studied</a:t>
            </a:r>
            <a:r>
              <a:rPr lang="en"/>
              <a:t> in the microbiota</a:t>
            </a:r>
            <a:r>
              <a:rPr b="1" lang="en"/>
              <a:t>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976" y="341575"/>
            <a:ext cx="5242025" cy="48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Microbiome of Nicotine Users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differences in taxonomy and </a:t>
            </a:r>
            <a:r>
              <a:rPr lang="en"/>
              <a:t>functional</a:t>
            </a:r>
            <a:r>
              <a:rPr lang="en"/>
              <a:t> gene categories in microbiomes of smokers/vapers versus controls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Primarily studied using 16S metabarcoding (taxonomy only)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 studies use shotgun metagenomics (taxonomy and genes)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None specifically investigate genes for nicotine degradation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genes for nicotine degradation exist in the oral or lung microbiota?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consistent exposure of the microbiota to nicotine select for bacteria capable of nicotine degradation?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not, where do the microbiome differences come from?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aims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custom database of bacterial nicotine degradation genes and a pipeline for finding and quantifying these genes in metagenomic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See if nicotine degradation genes are present in oral metagenomes.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differences in nicotine degradation genes between smokers/vapers and control participants.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 custom database of bacterial nicotine catabolism genes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Pull pathways from MetaCyc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E.C. numbers to pull amino acid sequences from UniProt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Compile into a DIAMOND compatible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raw data </a:t>
            </a:r>
            <a:br>
              <a:rPr lang="en"/>
            </a:br>
            <a:r>
              <a:rPr lang="en"/>
              <a:t>from the sequence </a:t>
            </a:r>
            <a:br>
              <a:rPr lang="en"/>
            </a:br>
            <a:r>
              <a:rPr lang="en"/>
              <a:t>read archive (SRA)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275" y="2305700"/>
            <a:ext cx="6260724" cy="283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 custom database of bacterial nicotine catabolism genes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Pull pathways from MetaCyc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E.C. numbers to pull amino acid sequences from UniProt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Compile into a DIAMOND compatible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raw data from the sequence read archive (SRA)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reads (PEAR) and filter reads &lt; 75 base pairs (Cutadapt)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BLAST each read against the database (DIAMOND)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top BLAST hit per read, map name to UniProt database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 custom database of bacterial nicotine catabolism genes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Pull pathways from MetaCyc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E.C. numbers to pull amino acid sequences from UniProt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Compile into a DIAMOND compatible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raw data from the sequence read archive (SRA)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reads (PEAR) and filter reads &lt; 75 base pairs (Cutadapt)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BLAST each read against the database (DIAMOND)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top BLAST hit per read, map name to UniProt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BLAST each read against database of bacterial single-copy marker genes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Normalize nicotine catabolism genes by the number of bacterial single-copy marker genes for each sample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differences between gene counts in smokers/vapers versus controls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