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4aa6cd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4aa6cd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43cadb2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43cadb2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4aa6cde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4aa6cde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direction to correlation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43cadb2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43cadb2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direction to correlation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7a93bd62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7a93bd62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43cadb2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43cadb2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7a93bd6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7a93bd6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aa6cde6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aa6cde6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4aa6cde67_0_599:notes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14aa6cde67_0_599:notes"/>
          <p:cNvSpPr/>
          <p:nvPr>
            <p:ph idx="2" type="sldImg"/>
          </p:nvPr>
        </p:nvSpPr>
        <p:spPr>
          <a:xfrm>
            <a:off x="701951" y="1143000"/>
            <a:ext cx="5454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4aa6cde67_0_664:notes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14aa6cde67_0_664:notes"/>
          <p:cNvSpPr/>
          <p:nvPr>
            <p:ph idx="2" type="sldImg"/>
          </p:nvPr>
        </p:nvSpPr>
        <p:spPr>
          <a:xfrm>
            <a:off x="701951" y="1143000"/>
            <a:ext cx="5454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43cadb2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43cadb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aa6cde6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aa6cde6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a93bd6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a93bd6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a93bd62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a93bd62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3cadb2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3cadb2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3cadb2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3cadb2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3cadb2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3cadb2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43cadb2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43cadb2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3cadb2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3cadb2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ubmed.ncbi.nlm.nih.gov/30121934/" TargetMode="External"/><Relationship Id="rId4" Type="http://schemas.openxmlformats.org/officeDocument/2006/relationships/hyperlink" Target="https://pubmed.ncbi.nlm.nih.gov/11577392/" TargetMode="External"/><Relationship Id="rId5" Type="http://schemas.openxmlformats.org/officeDocument/2006/relationships/hyperlink" Target="https://pubmed.ncbi.nlm.nih.gov/32013140/" TargetMode="External"/><Relationship Id="rId6" Type="http://schemas.openxmlformats.org/officeDocument/2006/relationships/hyperlink" Target="https://pubmed.ncbi.nlm.nih.gov/26416565/" TargetMode="External"/><Relationship Id="rId7" Type="http://schemas.openxmlformats.org/officeDocument/2006/relationships/hyperlink" Target="https://www.researchgate.net/profile/Alexander-Panov-2/publication/47396403_In_Vitro_Effects_of_Cholesterol_b-d-Glucoside_Cholesterol_and_Cycad_Phytosterol_Glucosides_on_Respiration_and_Reactive_Oxygen_Species_Generation_in_Brain_Mitochondria/links/54db60880cf261ce15d00832/In-Vitro-Effects-of-Cholesterol-b-d-Glucoside-Cholesterol-and-Cycad-Phytosterol-Glucosides-on-Respiration-and-Reactive-Oxygen-Species-Generation-in-Brain-Mitochondria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311700" y="793550"/>
            <a:ext cx="8584500" cy="19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Modulation of green tea absorption and neurotransmitter concentrations by the gut microbiome</a:t>
            </a:r>
            <a:endParaRPr sz="3780"/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311700" y="3132850"/>
            <a:ext cx="6164100" cy="1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Sterrett, Kevin Quinn, Katrina Doenges,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Nichole Nusbacher, </a:t>
            </a:r>
            <a:r>
              <a:rPr lang="en"/>
              <a:t>Cassandra Levens, Mike Armstrong, </a:t>
            </a:r>
            <a:r>
              <a:rPr lang="en"/>
              <a:t>Kristine Kuhn, </a:t>
            </a:r>
            <a:r>
              <a:rPr lang="en"/>
              <a:t>Cathy Lozupone, Nichole Reisdorph</a:t>
            </a:r>
            <a:endParaRPr/>
          </a:p>
        </p:txBody>
      </p:sp>
      <p:pic>
        <p:nvPicPr>
          <p:cNvPr id="58" name="Google Shape;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750" y="2834125"/>
            <a:ext cx="2668249" cy="19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/>
          <p:nvPr/>
        </p:nvSpPr>
        <p:spPr>
          <a:xfrm>
            <a:off x="8177350" y="4543125"/>
            <a:ext cx="117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Ellen van Deelen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838" y="1128625"/>
            <a:ext cx="3567095" cy="247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59" y="1128625"/>
            <a:ext cx="3567095" cy="247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Procrustes Randomization Test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838" y="3439722"/>
            <a:ext cx="3567095" cy="135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459" y="3437974"/>
            <a:ext cx="3567095" cy="135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3308393" y="2931240"/>
            <a:ext cx="8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r>
              <a:rPr lang="en" sz="1000"/>
              <a:t> = 0.011</a:t>
            </a:r>
            <a:endParaRPr sz="1000"/>
          </a:p>
        </p:txBody>
      </p:sp>
      <p:sp>
        <p:nvSpPr>
          <p:cNvPr id="167" name="Google Shape;167;p24"/>
          <p:cNvSpPr txBox="1"/>
          <p:nvPr/>
        </p:nvSpPr>
        <p:spPr>
          <a:xfrm>
            <a:off x="7970392" y="2931240"/>
            <a:ext cx="8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 = 0.756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Compounds associated with microbiome composition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18173" l="0" r="0" t="0"/>
          <a:stretch/>
        </p:blipFill>
        <p:spPr>
          <a:xfrm>
            <a:off x="258885" y="1727000"/>
            <a:ext cx="4454365" cy="24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8173" l="0" r="0" t="0"/>
          <a:stretch/>
        </p:blipFill>
        <p:spPr>
          <a:xfrm>
            <a:off x="4713250" y="1727000"/>
            <a:ext cx="4231950" cy="248138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801775" y="1098188"/>
            <a:ext cx="78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1.Total                    2. Significant               3.FDR corrected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Compounds associated with microbiome composition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4572000" y="1124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Aqueous</a:t>
            </a:r>
            <a:r>
              <a:rPr lang="en" u="sng"/>
              <a:t> (named, FDR p &lt;0.05)</a:t>
            </a:r>
            <a:endParaRPr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Shikonofuran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Inhibits NF-kappa B and MAPK (</a:t>
            </a: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Clitidine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Fungal toxin that shifts tryptophan metabolism toward niacin (</a:t>
            </a:r>
            <a:r>
              <a:rPr lang="en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Dopamine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Reward neurotransmitter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Also endogenous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Acetylagmatine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Lactiflorin</a:t>
            </a:r>
            <a:endParaRPr/>
          </a:p>
        </p:txBody>
      </p:sp>
      <p:sp>
        <p:nvSpPr>
          <p:cNvPr id="182" name="Google Shape;182;p26"/>
          <p:cNvSpPr txBox="1"/>
          <p:nvPr>
            <p:ph idx="2" type="body"/>
          </p:nvPr>
        </p:nvSpPr>
        <p:spPr>
          <a:xfrm>
            <a:off x="311700" y="1124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Lipid</a:t>
            </a:r>
            <a:r>
              <a:rPr lang="en" u="sng"/>
              <a:t> (named, top 5 p &lt; 0.05)</a:t>
            </a:r>
            <a:endParaRPr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Cerevisterol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Fungal compound inhibits DNA polymerase alpha and NF-kappa B (</a:t>
            </a:r>
            <a:r>
              <a:rPr lang="en" u="sng">
                <a:solidFill>
                  <a:schemeClr val="hlink"/>
                </a:solidFill>
                <a:hlinkClick r:id="rId5"/>
              </a:rPr>
              <a:t>source</a:t>
            </a:r>
            <a:r>
              <a:rPr lang="en"/>
              <a:t>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Anticancer effects in vitro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Ixabepilone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Used as a chemotherapy drug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Microtubule stabilizing agent (</a:t>
            </a:r>
            <a:r>
              <a:rPr lang="en" u="sng">
                <a:solidFill>
                  <a:schemeClr val="hlink"/>
                </a:solidFill>
                <a:hlinkClick r:id="rId6"/>
              </a:rPr>
              <a:t>source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Cholesteryl beta-D-glucoside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Upregulates reactive oxygen species production in vitro (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r>
              <a:rPr lang="en"/>
              <a:t>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Montecristin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3-Teracrylmelazolide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Neurotransmitters associated with microbiome composition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(Targeted LC-MS)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Brain: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Dopamine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Plasma: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Glycyl-phenylalanine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Kynurenic acid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Tryptophan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050" y="955913"/>
            <a:ext cx="31432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325" y="2727375"/>
            <a:ext cx="5658675" cy="21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	s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samples </a:t>
            </a:r>
            <a:r>
              <a:rPr b="1" lang="en"/>
              <a:t>before</a:t>
            </a:r>
            <a:r>
              <a:rPr lang="en"/>
              <a:t> green tea gavage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compounds already exist in plasma? (Background subtraction?)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tea might be the largest source of variation of these compounds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Neurotransmitter variation could be due to microbiome in general, not the microbiome’s metabolism of green tea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samples before and 2 hours after green tea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with microbiome beta diversity doesn’t inform about which taxa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control for power/false discovery rate when looking at all taxa that correlate with green tea compounds?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Correlation network  ~1.7 million comparisons…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next steps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2475"/>
            <a:ext cx="48234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Microbiome impacts plasma lipids more strongly than plasma aqueous green tea compounds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Dopamine, tryptophan/kynurenic acid concentrations were associated with the microbiome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Co-occurrence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 taxa associated with certain green tea compounds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 subtraction of green tea compounds also in plasma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100" y="2495325"/>
            <a:ext cx="3697224" cy="25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477" y="0"/>
            <a:ext cx="2214525" cy="243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6973150" y="0"/>
            <a:ext cx="89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u/HarrietJoYo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Nichole Reisdorph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Kevin Quinn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Kat Doenges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Cathy Lozupone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Gnotobiotic Animal 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IQ Biology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Science Foundation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ALSAM Foundation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375" y="3016025"/>
            <a:ext cx="1856675" cy="15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375" y="715075"/>
            <a:ext cx="1856675" cy="18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figures: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170" y="189068"/>
            <a:ext cx="3324843" cy="229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00" y="2571738"/>
            <a:ext cx="3376524" cy="229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511" y="2571749"/>
            <a:ext cx="3376524" cy="229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 rot="5400000">
            <a:off x="1911125" y="4035241"/>
            <a:ext cx="639900" cy="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1870640" y="519813"/>
            <a:ext cx="1157700" cy="284700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Tryptophan</a:t>
            </a:r>
            <a:endParaRPr sz="1100"/>
          </a:p>
        </p:txBody>
      </p:sp>
      <p:sp>
        <p:nvSpPr>
          <p:cNvPr id="228" name="Google Shape;228;p32"/>
          <p:cNvSpPr txBox="1"/>
          <p:nvPr/>
        </p:nvSpPr>
        <p:spPr>
          <a:xfrm>
            <a:off x="3618721" y="519813"/>
            <a:ext cx="1429200" cy="408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Hydroxytryptophan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(5-HTP)</a:t>
            </a:r>
            <a:endParaRPr sz="1100"/>
          </a:p>
        </p:txBody>
      </p:sp>
      <p:sp>
        <p:nvSpPr>
          <p:cNvPr id="229" name="Google Shape;229;p32"/>
          <p:cNvSpPr txBox="1"/>
          <p:nvPr/>
        </p:nvSpPr>
        <p:spPr>
          <a:xfrm>
            <a:off x="5734725" y="519825"/>
            <a:ext cx="882900" cy="284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Serotonin</a:t>
            </a:r>
            <a:endParaRPr sz="1100"/>
          </a:p>
        </p:txBody>
      </p:sp>
      <p:sp>
        <p:nvSpPr>
          <p:cNvPr id="230" name="Google Shape;230;p32"/>
          <p:cNvSpPr txBox="1"/>
          <p:nvPr/>
        </p:nvSpPr>
        <p:spPr>
          <a:xfrm>
            <a:off x="7479285" y="519813"/>
            <a:ext cx="901800" cy="2847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Melatonin</a:t>
            </a:r>
            <a:endParaRPr sz="1100"/>
          </a:p>
        </p:txBody>
      </p:sp>
      <p:sp>
        <p:nvSpPr>
          <p:cNvPr id="231" name="Google Shape;231;p32"/>
          <p:cNvSpPr/>
          <p:nvPr/>
        </p:nvSpPr>
        <p:spPr>
          <a:xfrm>
            <a:off x="2997298" y="625031"/>
            <a:ext cx="4683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5118584" y="625031"/>
            <a:ext cx="4683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6714821" y="625031"/>
            <a:ext cx="2469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2915675" y="341323"/>
            <a:ext cx="673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Trp hydroxylase</a:t>
            </a:r>
            <a:endParaRPr sz="1100"/>
          </a:p>
        </p:txBody>
      </p:sp>
      <p:sp>
        <p:nvSpPr>
          <p:cNvPr id="235" name="Google Shape;235;p32"/>
          <p:cNvSpPr txBox="1"/>
          <p:nvPr/>
        </p:nvSpPr>
        <p:spPr>
          <a:xfrm>
            <a:off x="4969135" y="232175"/>
            <a:ext cx="76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Aromatic L-amino acid decarboxylase</a:t>
            </a:r>
            <a:endParaRPr sz="1100"/>
          </a:p>
        </p:txBody>
      </p:sp>
      <p:sp>
        <p:nvSpPr>
          <p:cNvPr id="236" name="Google Shape;236;p32"/>
          <p:cNvSpPr/>
          <p:nvPr/>
        </p:nvSpPr>
        <p:spPr>
          <a:xfrm rot="1445007">
            <a:off x="6742683" y="924767"/>
            <a:ext cx="461689" cy="68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7225786" y="963477"/>
            <a:ext cx="1474800" cy="284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metabolites</a:t>
            </a:r>
            <a:endParaRPr sz="1100"/>
          </a:p>
        </p:txBody>
      </p:sp>
      <p:sp>
        <p:nvSpPr>
          <p:cNvPr id="238" name="Google Shape;238;p32"/>
          <p:cNvSpPr/>
          <p:nvPr/>
        </p:nvSpPr>
        <p:spPr>
          <a:xfrm>
            <a:off x="7074847" y="618999"/>
            <a:ext cx="2469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/>
          <p:nvPr/>
        </p:nvSpPr>
        <p:spPr>
          <a:xfrm rot="5400000">
            <a:off x="2131377" y="1103108"/>
            <a:ext cx="477000" cy="6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1666147" y="840719"/>
            <a:ext cx="71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Trp 2,3 dioxygenase (TDOs) (liver)</a:t>
            </a:r>
            <a:endParaRPr sz="1100"/>
          </a:p>
        </p:txBody>
      </p:sp>
      <p:sp>
        <p:nvSpPr>
          <p:cNvPr id="241" name="Google Shape;241;p32"/>
          <p:cNvSpPr txBox="1"/>
          <p:nvPr/>
        </p:nvSpPr>
        <p:spPr>
          <a:xfrm>
            <a:off x="2404377" y="857986"/>
            <a:ext cx="1061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Indoleamine 2,3 dioxygenase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IDOs (non-hepatic) </a:t>
            </a:r>
            <a:endParaRPr sz="1100"/>
          </a:p>
        </p:txBody>
      </p:sp>
      <p:sp>
        <p:nvSpPr>
          <p:cNvPr id="242" name="Google Shape;242;p32"/>
          <p:cNvSpPr txBox="1"/>
          <p:nvPr/>
        </p:nvSpPr>
        <p:spPr>
          <a:xfrm>
            <a:off x="1783284" y="1461450"/>
            <a:ext cx="1360200" cy="2385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N-Formylkynurenine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1876607" y="2072218"/>
            <a:ext cx="1539000" cy="500100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L-Kynurenine (L-Kyn)</a:t>
            </a:r>
            <a:endParaRPr sz="1100"/>
          </a:p>
        </p:txBody>
      </p:sp>
      <p:sp>
        <p:nvSpPr>
          <p:cNvPr id="244" name="Google Shape;244;p32"/>
          <p:cNvSpPr/>
          <p:nvPr/>
        </p:nvSpPr>
        <p:spPr>
          <a:xfrm rot="5400000">
            <a:off x="2273692" y="1834032"/>
            <a:ext cx="264600" cy="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2369429" y="1734308"/>
            <a:ext cx="882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Kynurenine formamidase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631626" y="2079008"/>
            <a:ext cx="1606800" cy="5001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Kynurenic Acid (Kyna)</a:t>
            </a:r>
            <a:endParaRPr sz="1100"/>
          </a:p>
        </p:txBody>
      </p:sp>
      <p:sp>
        <p:nvSpPr>
          <p:cNvPr id="247" name="Google Shape;247;p32"/>
          <p:cNvSpPr/>
          <p:nvPr/>
        </p:nvSpPr>
        <p:spPr>
          <a:xfrm>
            <a:off x="4017846" y="2177859"/>
            <a:ext cx="4683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3766351" y="1766345"/>
            <a:ext cx="922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Kynurenine aminotransferase (KAT)</a:t>
            </a:r>
            <a:endParaRPr sz="1100"/>
          </a:p>
        </p:txBody>
      </p:sp>
      <p:sp>
        <p:nvSpPr>
          <p:cNvPr id="249" name="Google Shape;249;p32"/>
          <p:cNvSpPr txBox="1"/>
          <p:nvPr/>
        </p:nvSpPr>
        <p:spPr>
          <a:xfrm>
            <a:off x="5930937" y="1739761"/>
            <a:ext cx="93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protective effect</a:t>
            </a:r>
            <a:endParaRPr sz="1100"/>
          </a:p>
        </p:txBody>
      </p:sp>
      <p:sp>
        <p:nvSpPr>
          <p:cNvPr id="250" name="Google Shape;250;p32"/>
          <p:cNvSpPr txBox="1"/>
          <p:nvPr/>
        </p:nvSpPr>
        <p:spPr>
          <a:xfrm>
            <a:off x="4575564" y="3914678"/>
            <a:ext cx="1220400" cy="238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Picolinic Acid (PA)</a:t>
            </a:r>
            <a:endParaRPr sz="1100"/>
          </a:p>
        </p:txBody>
      </p:sp>
      <p:sp>
        <p:nvSpPr>
          <p:cNvPr id="251" name="Google Shape;251;p32"/>
          <p:cNvSpPr txBox="1"/>
          <p:nvPr/>
        </p:nvSpPr>
        <p:spPr>
          <a:xfrm>
            <a:off x="2754081" y="2759883"/>
            <a:ext cx="2446500" cy="284700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3-Hydroxy-Kynurenine (3-HK)</a:t>
            </a:r>
            <a:endParaRPr sz="1100"/>
          </a:p>
        </p:txBody>
      </p:sp>
      <p:sp>
        <p:nvSpPr>
          <p:cNvPr id="252" name="Google Shape;252;p32"/>
          <p:cNvSpPr txBox="1"/>
          <p:nvPr/>
        </p:nvSpPr>
        <p:spPr>
          <a:xfrm>
            <a:off x="1287310" y="3413416"/>
            <a:ext cx="2900400" cy="284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3-Hydroxy-Anthranilic Acid (3-HAA)</a:t>
            </a:r>
            <a:endParaRPr sz="1100"/>
          </a:p>
        </p:txBody>
      </p:sp>
      <p:sp>
        <p:nvSpPr>
          <p:cNvPr id="253" name="Google Shape;253;p32"/>
          <p:cNvSpPr txBox="1"/>
          <p:nvPr/>
        </p:nvSpPr>
        <p:spPr>
          <a:xfrm>
            <a:off x="1287310" y="3934889"/>
            <a:ext cx="2639100" cy="2385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2-amino-3-carboxymuconate semialdehyde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1411861" y="4478180"/>
            <a:ext cx="1662300" cy="5001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Quinolinic Acid (Quin)</a:t>
            </a:r>
            <a:endParaRPr sz="1100"/>
          </a:p>
        </p:txBody>
      </p:sp>
      <p:sp>
        <p:nvSpPr>
          <p:cNvPr id="255" name="Google Shape;255;p32"/>
          <p:cNvSpPr/>
          <p:nvPr/>
        </p:nvSpPr>
        <p:spPr>
          <a:xfrm>
            <a:off x="5386991" y="2984098"/>
            <a:ext cx="4683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5967131" y="2926698"/>
            <a:ext cx="1459500" cy="238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Xanthurenic Acid (XA)</a:t>
            </a:r>
            <a:endParaRPr sz="1100"/>
          </a:p>
        </p:txBody>
      </p:sp>
      <p:sp>
        <p:nvSpPr>
          <p:cNvPr id="257" name="Google Shape;257;p32"/>
          <p:cNvSpPr/>
          <p:nvPr/>
        </p:nvSpPr>
        <p:spPr>
          <a:xfrm rot="2189696">
            <a:off x="3148887" y="2500728"/>
            <a:ext cx="467590" cy="846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/>
          <p:nvPr/>
        </p:nvSpPr>
        <p:spPr>
          <a:xfrm rot="8235815">
            <a:off x="1316485" y="2337115"/>
            <a:ext cx="467267" cy="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/>
          <p:nvPr/>
        </p:nvSpPr>
        <p:spPr>
          <a:xfrm rot="2189696">
            <a:off x="1262067" y="3096970"/>
            <a:ext cx="467590" cy="846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2"/>
          <p:cNvSpPr/>
          <p:nvPr/>
        </p:nvSpPr>
        <p:spPr>
          <a:xfrm rot="8235815">
            <a:off x="2292780" y="3142134"/>
            <a:ext cx="467267" cy="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438636" y="4444396"/>
            <a:ext cx="93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toxic effect</a:t>
            </a:r>
            <a:endParaRPr sz="1100"/>
          </a:p>
        </p:txBody>
      </p:sp>
      <p:sp>
        <p:nvSpPr>
          <p:cNvPr id="262" name="Google Shape;262;p32"/>
          <p:cNvSpPr/>
          <p:nvPr/>
        </p:nvSpPr>
        <p:spPr>
          <a:xfrm>
            <a:off x="3311539" y="4569516"/>
            <a:ext cx="4683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490516" y="2657378"/>
            <a:ext cx="1264200" cy="4080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Anthranilic Acid (AA)</a:t>
            </a:r>
            <a:endParaRPr sz="1100"/>
          </a:p>
        </p:txBody>
      </p:sp>
      <p:sp>
        <p:nvSpPr>
          <p:cNvPr id="264" name="Google Shape;264;p32"/>
          <p:cNvSpPr/>
          <p:nvPr/>
        </p:nvSpPr>
        <p:spPr>
          <a:xfrm>
            <a:off x="3998032" y="3984021"/>
            <a:ext cx="4683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3898143" y="4520965"/>
            <a:ext cx="1607700" cy="2385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Nicotinate ribonucleotide</a:t>
            </a:r>
            <a:endParaRPr sz="1100"/>
          </a:p>
        </p:txBody>
      </p:sp>
      <p:sp>
        <p:nvSpPr>
          <p:cNvPr id="266" name="Google Shape;266;p32"/>
          <p:cNvSpPr txBox="1"/>
          <p:nvPr/>
        </p:nvSpPr>
        <p:spPr>
          <a:xfrm>
            <a:off x="5957476" y="4520975"/>
            <a:ext cx="544500" cy="2385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NAD+</a:t>
            </a:r>
            <a:endParaRPr sz="1100"/>
          </a:p>
        </p:txBody>
      </p:sp>
      <p:sp>
        <p:nvSpPr>
          <p:cNvPr id="267" name="Google Shape;267;p32"/>
          <p:cNvSpPr/>
          <p:nvPr/>
        </p:nvSpPr>
        <p:spPr>
          <a:xfrm>
            <a:off x="5567490" y="4590441"/>
            <a:ext cx="328200" cy="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2493199" y="3157082"/>
            <a:ext cx="882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Kynureninase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665389" y="2221712"/>
            <a:ext cx="882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Kynureninase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2511226" y="2402800"/>
            <a:ext cx="937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Kynurenine 3-monooxygenase</a:t>
            </a:r>
            <a:endParaRPr sz="1100"/>
          </a:p>
        </p:txBody>
      </p:sp>
      <p:sp>
        <p:nvSpPr>
          <p:cNvPr id="271" name="Google Shape;271;p32"/>
          <p:cNvSpPr txBox="1"/>
          <p:nvPr/>
        </p:nvSpPr>
        <p:spPr>
          <a:xfrm>
            <a:off x="2335385" y="3697416"/>
            <a:ext cx="1894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3-hydroxyanthranilate 3,4 dioxygenase</a:t>
            </a:r>
            <a:endParaRPr sz="1100"/>
          </a:p>
        </p:txBody>
      </p:sp>
      <p:sp>
        <p:nvSpPr>
          <p:cNvPr id="272" name="Google Shape;272;p32"/>
          <p:cNvSpPr txBox="1"/>
          <p:nvPr/>
        </p:nvSpPr>
        <p:spPr>
          <a:xfrm>
            <a:off x="2143662" y="4181182"/>
            <a:ext cx="1491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Spontaneous cyclisation</a:t>
            </a:r>
            <a:endParaRPr sz="1100"/>
          </a:p>
        </p:txBody>
      </p:sp>
      <p:sp>
        <p:nvSpPr>
          <p:cNvPr id="273" name="Google Shape;273;p32"/>
          <p:cNvSpPr txBox="1"/>
          <p:nvPr/>
        </p:nvSpPr>
        <p:spPr>
          <a:xfrm>
            <a:off x="5144169" y="2596176"/>
            <a:ext cx="922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Kynurenine aminotransferase (KAT)</a:t>
            </a:r>
            <a:endParaRPr sz="1100"/>
          </a:p>
        </p:txBody>
      </p:sp>
      <p:sp>
        <p:nvSpPr>
          <p:cNvPr id="274" name="Google Shape;274;p32"/>
          <p:cNvSpPr/>
          <p:nvPr/>
        </p:nvSpPr>
        <p:spPr>
          <a:xfrm>
            <a:off x="6501844" y="4590307"/>
            <a:ext cx="2469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6802281" y="4590307"/>
            <a:ext cx="2469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7145913" y="4346403"/>
            <a:ext cx="920700" cy="238500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Nicotinamide</a:t>
            </a:r>
            <a:endParaRPr sz="1100"/>
          </a:p>
        </p:txBody>
      </p:sp>
      <p:sp>
        <p:nvSpPr>
          <p:cNvPr id="277" name="Google Shape;277;p32"/>
          <p:cNvSpPr txBox="1"/>
          <p:nvPr/>
        </p:nvSpPr>
        <p:spPr>
          <a:xfrm>
            <a:off x="7450976" y="1669675"/>
            <a:ext cx="882900" cy="2847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Pyridoxal</a:t>
            </a:r>
            <a:endParaRPr sz="1100"/>
          </a:p>
        </p:txBody>
      </p:sp>
      <p:sp>
        <p:nvSpPr>
          <p:cNvPr id="278" name="Google Shape;278;p32"/>
          <p:cNvSpPr txBox="1"/>
          <p:nvPr/>
        </p:nvSpPr>
        <p:spPr>
          <a:xfrm>
            <a:off x="7450966" y="2052589"/>
            <a:ext cx="1065300" cy="2847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Isopyridoxal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7494268" y="2295773"/>
            <a:ext cx="93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Vitamin B6 cofactors</a:t>
            </a:r>
            <a:endParaRPr sz="1100"/>
          </a:p>
        </p:txBody>
      </p:sp>
      <p:sp>
        <p:nvSpPr>
          <p:cNvPr id="280" name="Google Shape;280;p32"/>
          <p:cNvSpPr/>
          <p:nvPr/>
        </p:nvSpPr>
        <p:spPr>
          <a:xfrm>
            <a:off x="7321755" y="1669686"/>
            <a:ext cx="105000" cy="11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7321754" y="2037350"/>
            <a:ext cx="105000" cy="11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4171869" y="2282022"/>
            <a:ext cx="105000" cy="11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3442545" y="2411358"/>
            <a:ext cx="105000" cy="11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5563969" y="3091926"/>
            <a:ext cx="105000" cy="11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7145926" y="4663850"/>
            <a:ext cx="1491600" cy="238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N-Methylnicotinamide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2"/>
          <p:cNvSpPr/>
          <p:nvPr/>
        </p:nvSpPr>
        <p:spPr>
          <a:xfrm rot="-10152942">
            <a:off x="1239819" y="497674"/>
            <a:ext cx="468169" cy="843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273675" y="232175"/>
            <a:ext cx="882900" cy="4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 or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Indoles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/>
        </p:nvSpPr>
        <p:spPr>
          <a:xfrm>
            <a:off x="3946529" y="507050"/>
            <a:ext cx="1230000" cy="2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Phenylalanine</a:t>
            </a:r>
            <a:endParaRPr sz="1100"/>
          </a:p>
        </p:txBody>
      </p:sp>
      <p:sp>
        <p:nvSpPr>
          <p:cNvPr id="293" name="Google Shape;293;p33"/>
          <p:cNvSpPr txBox="1"/>
          <p:nvPr/>
        </p:nvSpPr>
        <p:spPr>
          <a:xfrm>
            <a:off x="4184584" y="1349789"/>
            <a:ext cx="806700" cy="284700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Tyrosine</a:t>
            </a:r>
            <a:endParaRPr sz="1100"/>
          </a:p>
        </p:txBody>
      </p:sp>
      <p:sp>
        <p:nvSpPr>
          <p:cNvPr id="294" name="Google Shape;294;p33"/>
          <p:cNvSpPr txBox="1"/>
          <p:nvPr/>
        </p:nvSpPr>
        <p:spPr>
          <a:xfrm>
            <a:off x="4188510" y="2216780"/>
            <a:ext cx="789000" cy="284700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L-DOPA</a:t>
            </a:r>
            <a:endParaRPr sz="1100"/>
          </a:p>
        </p:txBody>
      </p:sp>
      <p:sp>
        <p:nvSpPr>
          <p:cNvPr id="295" name="Google Shape;295;p33"/>
          <p:cNvSpPr txBox="1"/>
          <p:nvPr/>
        </p:nvSpPr>
        <p:spPr>
          <a:xfrm>
            <a:off x="4119062" y="3272970"/>
            <a:ext cx="938100" cy="284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Dopamine</a:t>
            </a:r>
            <a:endParaRPr sz="1100"/>
          </a:p>
        </p:txBody>
      </p:sp>
      <p:sp>
        <p:nvSpPr>
          <p:cNvPr id="296" name="Google Shape;296;p33"/>
          <p:cNvSpPr txBox="1"/>
          <p:nvPr/>
        </p:nvSpPr>
        <p:spPr>
          <a:xfrm>
            <a:off x="2827189" y="4118150"/>
            <a:ext cx="1677300" cy="284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Dopamine-4-sulfate</a:t>
            </a:r>
            <a:endParaRPr sz="1100"/>
          </a:p>
        </p:txBody>
      </p:sp>
      <p:sp>
        <p:nvSpPr>
          <p:cNvPr id="297" name="Google Shape;297;p33"/>
          <p:cNvSpPr txBox="1"/>
          <p:nvPr/>
        </p:nvSpPr>
        <p:spPr>
          <a:xfrm>
            <a:off x="5400958" y="4118150"/>
            <a:ext cx="2629500" cy="284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3,4-Dihydroxyphenyl-acetic acid</a:t>
            </a:r>
            <a:endParaRPr sz="1100"/>
          </a:p>
        </p:txBody>
      </p:sp>
      <p:sp>
        <p:nvSpPr>
          <p:cNvPr id="298" name="Google Shape;298;p33"/>
          <p:cNvSpPr txBox="1"/>
          <p:nvPr/>
        </p:nvSpPr>
        <p:spPr>
          <a:xfrm>
            <a:off x="5955736" y="3264517"/>
            <a:ext cx="1919100" cy="284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Dopamine-glucuronide</a:t>
            </a:r>
            <a:endParaRPr sz="1100"/>
          </a:p>
        </p:txBody>
      </p:sp>
      <p:sp>
        <p:nvSpPr>
          <p:cNvPr id="299" name="Google Shape;299;p33"/>
          <p:cNvSpPr txBox="1"/>
          <p:nvPr/>
        </p:nvSpPr>
        <p:spPr>
          <a:xfrm>
            <a:off x="5979941" y="2147333"/>
            <a:ext cx="1500900" cy="284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Vanilpyruvic Acid</a:t>
            </a:r>
            <a:endParaRPr sz="1100"/>
          </a:p>
        </p:txBody>
      </p:sp>
      <p:sp>
        <p:nvSpPr>
          <p:cNvPr id="300" name="Google Shape;300;p33"/>
          <p:cNvSpPr txBox="1"/>
          <p:nvPr/>
        </p:nvSpPr>
        <p:spPr>
          <a:xfrm>
            <a:off x="5955736" y="557261"/>
            <a:ext cx="1760400" cy="284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Glycyl-phenylalanine</a:t>
            </a:r>
            <a:endParaRPr sz="1100"/>
          </a:p>
        </p:txBody>
      </p:sp>
      <p:sp>
        <p:nvSpPr>
          <p:cNvPr id="301" name="Google Shape;301;p33"/>
          <p:cNvSpPr txBox="1"/>
          <p:nvPr/>
        </p:nvSpPr>
        <p:spPr>
          <a:xfrm>
            <a:off x="1815374" y="507050"/>
            <a:ext cx="1850400" cy="284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Arginyl-phenylalanine</a:t>
            </a:r>
            <a:endParaRPr sz="1100"/>
          </a:p>
        </p:txBody>
      </p:sp>
      <p:sp>
        <p:nvSpPr>
          <p:cNvPr id="302" name="Google Shape;302;p33"/>
          <p:cNvSpPr/>
          <p:nvPr/>
        </p:nvSpPr>
        <p:spPr>
          <a:xfrm>
            <a:off x="5400959" y="581191"/>
            <a:ext cx="482700" cy="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5237384" y="2260074"/>
            <a:ext cx="482700" cy="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5237384" y="3367795"/>
            <a:ext cx="482700" cy="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3"/>
          <p:cNvSpPr/>
          <p:nvPr/>
        </p:nvSpPr>
        <p:spPr>
          <a:xfrm rot="1880912">
            <a:off x="4996170" y="3786196"/>
            <a:ext cx="482659" cy="873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3"/>
          <p:cNvSpPr/>
          <p:nvPr/>
        </p:nvSpPr>
        <p:spPr>
          <a:xfrm rot="8009315">
            <a:off x="3997069" y="3798584"/>
            <a:ext cx="482556" cy="8721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/>
          <p:nvPr/>
        </p:nvSpPr>
        <p:spPr>
          <a:xfrm rot="5400000">
            <a:off x="4390410" y="2808286"/>
            <a:ext cx="482700" cy="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/>
          <p:nvPr/>
        </p:nvSpPr>
        <p:spPr>
          <a:xfrm rot="5400000">
            <a:off x="4363952" y="1873477"/>
            <a:ext cx="482700" cy="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/>
          <p:nvPr/>
        </p:nvSpPr>
        <p:spPr>
          <a:xfrm rot="5400000">
            <a:off x="4352671" y="981750"/>
            <a:ext cx="482700" cy="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4380695" y="2769124"/>
            <a:ext cx="108300" cy="114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4648952" y="927246"/>
            <a:ext cx="909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Phenylalanine hydroxylase</a:t>
            </a:r>
            <a:endParaRPr sz="1100"/>
          </a:p>
        </p:txBody>
      </p:sp>
      <p:sp>
        <p:nvSpPr>
          <p:cNvPr id="312" name="Google Shape;312;p33"/>
          <p:cNvSpPr txBox="1"/>
          <p:nvPr/>
        </p:nvSpPr>
        <p:spPr>
          <a:xfrm>
            <a:off x="4631735" y="1749296"/>
            <a:ext cx="909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Tyrosine hydroxylase</a:t>
            </a:r>
            <a:endParaRPr sz="1100"/>
          </a:p>
        </p:txBody>
      </p:sp>
      <p:sp>
        <p:nvSpPr>
          <p:cNvPr id="313" name="Google Shape;313;p33"/>
          <p:cNvSpPr txBox="1"/>
          <p:nvPr/>
        </p:nvSpPr>
        <p:spPr>
          <a:xfrm>
            <a:off x="4721729" y="2695044"/>
            <a:ext cx="909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Aromatic L-amino acid decarboxylase*</a:t>
            </a:r>
            <a:endParaRPr sz="1100"/>
          </a:p>
        </p:txBody>
      </p:sp>
      <p:sp>
        <p:nvSpPr>
          <p:cNvPr id="314" name="Google Shape;314;p33"/>
          <p:cNvSpPr txBox="1"/>
          <p:nvPr/>
        </p:nvSpPr>
        <p:spPr>
          <a:xfrm>
            <a:off x="5400959" y="2807405"/>
            <a:ext cx="2140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*Also converts 5HTP to Serotonin</a:t>
            </a:r>
            <a:endParaRPr sz="1100"/>
          </a:p>
        </p:txBody>
      </p:sp>
      <p:sp>
        <p:nvSpPr>
          <p:cNvPr id="315" name="Google Shape;315;p33"/>
          <p:cNvSpPr/>
          <p:nvPr/>
        </p:nvSpPr>
        <p:spPr>
          <a:xfrm>
            <a:off x="2256721" y="2101364"/>
            <a:ext cx="1783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L-DOPA =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L-3,4-dihydroxyphenylalanine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Foods don’t just contain a few nutrients!</a:t>
            </a:r>
            <a:endParaRPr/>
          </a:p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3">
            <a:alphaModFix/>
          </a:blip>
          <a:srcRect b="0" l="0" r="17293" t="0"/>
          <a:stretch/>
        </p:blipFill>
        <p:spPr>
          <a:xfrm>
            <a:off x="4468398" y="46675"/>
            <a:ext cx="27474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figures: clustermap</a:t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275" y="1017713"/>
            <a:ext cx="38156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Foods don’t just contain a few nutrients!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Thousands of compounds are in all foods.</a:t>
            </a:r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3">
            <a:alphaModFix/>
          </a:blip>
          <a:srcRect b="0" l="0" r="17293" t="0"/>
          <a:stretch/>
        </p:blipFill>
        <p:spPr>
          <a:xfrm>
            <a:off x="4468398" y="46675"/>
            <a:ext cx="27474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/>
        </p:nvSpPr>
        <p:spPr>
          <a:xfrm>
            <a:off x="7710550" y="1017725"/>
            <a:ext cx="9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1,000</a:t>
            </a:r>
            <a:endParaRPr/>
          </a:p>
        </p:txBody>
      </p:sp>
      <p:cxnSp>
        <p:nvCxnSpPr>
          <p:cNvPr id="75" name="Google Shape;75;p17"/>
          <p:cNvCxnSpPr/>
          <p:nvPr/>
        </p:nvCxnSpPr>
        <p:spPr>
          <a:xfrm>
            <a:off x="7253200" y="364025"/>
            <a:ext cx="616200" cy="70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42603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Foods don’t just contain a few nutrients!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Thousands of compounds are in all foods.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our gut bacteria do with all these compounds?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the bacteria impact what we get from foods?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17293" t="0"/>
          <a:stretch/>
        </p:blipFill>
        <p:spPr>
          <a:xfrm>
            <a:off x="4468398" y="46675"/>
            <a:ext cx="27474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7710550" y="1017725"/>
            <a:ext cx="9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1,000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1050" y="2571750"/>
            <a:ext cx="2182950" cy="2532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8"/>
          <p:cNvCxnSpPr/>
          <p:nvPr/>
        </p:nvCxnSpPr>
        <p:spPr>
          <a:xfrm>
            <a:off x="7253200" y="364025"/>
            <a:ext cx="616200" cy="70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8"/>
          <p:cNvCxnSpPr/>
          <p:nvPr/>
        </p:nvCxnSpPr>
        <p:spPr>
          <a:xfrm flipH="1">
            <a:off x="8177200" y="1417925"/>
            <a:ext cx="4800" cy="287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8"/>
          <p:cNvSpPr txBox="1"/>
          <p:nvPr/>
        </p:nvSpPr>
        <p:spPr>
          <a:xfrm>
            <a:off x="8182000" y="4781450"/>
            <a:ext cx="94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Norman Biotek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Quantify number of green tea compounds detectable in plasma after consumption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green tea compounds in plasma that are associated with microbiome composition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neurotransmitters that are associated with microbiome composition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29 mice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 mice humanized with 10 microbiomes (in pairs)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“germ free”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Gavaged with green tea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hrs later: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Cheeks bled (plasma)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Sacrificed, brain and fecal samples collected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22322" l="17345" r="17076" t="25228"/>
          <a:stretch/>
        </p:blipFill>
        <p:spPr>
          <a:xfrm>
            <a:off x="6329025" y="0"/>
            <a:ext cx="2814975" cy="30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737450" y="3716454"/>
            <a:ext cx="1157100" cy="8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846615" y="3906495"/>
            <a:ext cx="9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 mice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212850" y="4215482"/>
            <a:ext cx="1157100" cy="8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316525" y="4327027"/>
            <a:ext cx="9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germ free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207354" y="3257850"/>
            <a:ext cx="1157100" cy="8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316519" y="3361081"/>
            <a:ext cx="94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 humanized</a:t>
            </a:r>
            <a:endParaRPr sz="1200"/>
          </a:p>
        </p:txBody>
      </p:sp>
      <p:cxnSp>
        <p:nvCxnSpPr>
          <p:cNvPr id="107" name="Google Shape;107;p20"/>
          <p:cNvCxnSpPr>
            <a:stCxn id="102" idx="3"/>
            <a:endCxn id="105" idx="1"/>
          </p:cNvCxnSpPr>
          <p:nvPr/>
        </p:nvCxnSpPr>
        <p:spPr>
          <a:xfrm flipH="1" rot="10800000">
            <a:off x="1796415" y="3664695"/>
            <a:ext cx="4110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>
            <a:stCxn id="102" idx="3"/>
            <a:endCxn id="103" idx="1"/>
          </p:cNvCxnSpPr>
          <p:nvPr/>
        </p:nvCxnSpPr>
        <p:spPr>
          <a:xfrm>
            <a:off x="1796415" y="4106595"/>
            <a:ext cx="41640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/>
          <p:nvPr/>
        </p:nvSpPr>
        <p:spPr>
          <a:xfrm>
            <a:off x="4023325" y="3275770"/>
            <a:ext cx="1064100" cy="17286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080475" y="3699674"/>
            <a:ext cx="94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tea gavage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3256669" y="4614323"/>
            <a:ext cx="774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0"/>
          <p:cNvCxnSpPr/>
          <p:nvPr/>
        </p:nvCxnSpPr>
        <p:spPr>
          <a:xfrm>
            <a:off x="3248719" y="3716449"/>
            <a:ext cx="774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0"/>
          <p:cNvSpPr/>
          <p:nvPr/>
        </p:nvSpPr>
        <p:spPr>
          <a:xfrm>
            <a:off x="5749193" y="3267542"/>
            <a:ext cx="2322000" cy="3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749193" y="3267542"/>
            <a:ext cx="23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Plasma lipidome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5749193" y="3716466"/>
            <a:ext cx="2322000" cy="3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5746293" y="3716473"/>
            <a:ext cx="28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Plasma metabolome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5740800" y="4165379"/>
            <a:ext cx="2322000" cy="3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740800" y="4165391"/>
            <a:ext cx="30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Plasma neurotransmitters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5740800" y="4614316"/>
            <a:ext cx="2322000" cy="3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740800" y="4614316"/>
            <a:ext cx="23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</a:t>
            </a:r>
            <a:r>
              <a:rPr lang="en"/>
              <a:t> neurotransmitters</a:t>
            </a:r>
            <a:endParaRPr/>
          </a:p>
        </p:txBody>
      </p:sp>
      <p:cxnSp>
        <p:nvCxnSpPr>
          <p:cNvPr id="121" name="Google Shape;121;p20"/>
          <p:cNvCxnSpPr/>
          <p:nvPr/>
        </p:nvCxnSpPr>
        <p:spPr>
          <a:xfrm>
            <a:off x="4974594" y="3457107"/>
            <a:ext cx="774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4992594" y="3938489"/>
            <a:ext cx="774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/>
          <p:nvPr/>
        </p:nvCxnSpPr>
        <p:spPr>
          <a:xfrm>
            <a:off x="4974594" y="4363095"/>
            <a:ext cx="774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0"/>
          <p:cNvCxnSpPr/>
          <p:nvPr/>
        </p:nvCxnSpPr>
        <p:spPr>
          <a:xfrm>
            <a:off x="4974594" y="4787706"/>
            <a:ext cx="774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0"/>
          <p:cNvSpPr/>
          <p:nvPr/>
        </p:nvSpPr>
        <p:spPr>
          <a:xfrm>
            <a:off x="5740800" y="2802416"/>
            <a:ext cx="2322000" cy="3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5740800" y="2802416"/>
            <a:ext cx="23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Gut microbiome</a:t>
            </a:r>
            <a:endParaRPr/>
          </a:p>
        </p:txBody>
      </p:sp>
      <p:cxnSp>
        <p:nvCxnSpPr>
          <p:cNvPr id="127" name="Google Shape;127;p20"/>
          <p:cNvCxnSpPr/>
          <p:nvPr/>
        </p:nvCxnSpPr>
        <p:spPr>
          <a:xfrm flipH="1" rot="10800000">
            <a:off x="4994150" y="2980600"/>
            <a:ext cx="75510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8333100" y="2500"/>
            <a:ext cx="94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Michael R. Miller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Liquid chromatography - mass spec (LC-MS)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Untargeted metabolomics and lipidomics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Green tea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Plasma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Targeted neurotransmitter assay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Plasma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data processing, compounds found in both</a:t>
            </a:r>
            <a:br>
              <a:rPr lang="en"/>
            </a:br>
            <a:r>
              <a:rPr lang="en"/>
              <a:t>green tea and plasma were used in subsequent analyses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Microbiome sequenced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Illumina short read sequencing of </a:t>
            </a:r>
            <a:r>
              <a:rPr lang="en"/>
              <a:t>16S rRNA v4 region 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975" y="216413"/>
            <a:ext cx="21145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650" y="2790400"/>
            <a:ext cx="1988875" cy="19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17161" l="0" r="0" t="16731"/>
          <a:stretch/>
        </p:blipFill>
        <p:spPr>
          <a:xfrm>
            <a:off x="4932255" y="2674450"/>
            <a:ext cx="3591169" cy="17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17017" l="0" r="0" t="18863"/>
          <a:stretch/>
        </p:blipFill>
        <p:spPr>
          <a:xfrm>
            <a:off x="4543800" y="631400"/>
            <a:ext cx="4446350" cy="20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Compounds detected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61800"/>
            <a:ext cx="423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Plasma - ~4,200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tea - ~4,415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Detected green tea compounds in plasma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624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432 lipids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192 aqueous</a:t>
            </a:r>
            <a:endParaRPr/>
          </a:p>
        </p:txBody>
      </p:sp>
      <p:cxnSp>
        <p:nvCxnSpPr>
          <p:cNvPr id="146" name="Google Shape;146;p22"/>
          <p:cNvCxnSpPr/>
          <p:nvPr/>
        </p:nvCxnSpPr>
        <p:spPr>
          <a:xfrm flipH="1">
            <a:off x="6269300" y="2081350"/>
            <a:ext cx="486300" cy="8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6789725" y="2081350"/>
            <a:ext cx="715500" cy="11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Ordination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93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separation in microbiome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clear separation in metabolome </a:t>
            </a:r>
            <a:br>
              <a:rPr lang="en"/>
            </a:br>
            <a:r>
              <a:rPr lang="en"/>
              <a:t>(germ free vs humanized)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based on experiment/batch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green tea compounds found in plasma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50" y="2660425"/>
            <a:ext cx="3627175" cy="25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377" y="2660425"/>
            <a:ext cx="3682410" cy="25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012" y="-9"/>
            <a:ext cx="3627175" cy="2559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