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76" r:id="rId7"/>
    <p:sldId id="277" r:id="rId8"/>
    <p:sldId id="292" r:id="rId9"/>
    <p:sldId id="291" r:id="rId10"/>
    <p:sldId id="290" r:id="rId11"/>
    <p:sldId id="285" r:id="rId12"/>
    <p:sldId id="280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4" autoAdjust="0"/>
    <p:restoredTop sz="93655" autoAdjust="0"/>
  </p:normalViewPr>
  <p:slideViewPr>
    <p:cSldViewPr snapToGrid="0" showGuides="1">
      <p:cViewPr varScale="1">
        <p:scale>
          <a:sx n="107" d="100"/>
          <a:sy n="107" d="100"/>
        </p:scale>
        <p:origin x="1392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3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8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8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666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Stock Prediction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using Machine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by Ben, Frank, John &amp; Prasanna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Georgia Tech Data Science &amp; Data Analytics Bootcamp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AB2CE-2852-4CB9-AF5A-C3D2260C31B9}"/>
              </a:ext>
            </a:extLst>
          </p:cNvPr>
          <p:cNvSpPr/>
          <p:nvPr/>
        </p:nvSpPr>
        <p:spPr>
          <a:xfrm>
            <a:off x="932105" y="1175369"/>
            <a:ext cx="11164820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  Statement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Stock prediction is one of the most difficult things to do , due to several factors that influence the stock market .  Share prices will become volatile because of various factors.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Objective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this group project, this team has developed a </a:t>
            </a:r>
            <a:r>
              <a:rPr lang="en-US" sz="1400" dirty="0"/>
              <a:t>machine learning model to predict the future of GE stock, based on the model that we have created out of TOP 10 stocks of Fortune 500 .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448AE-F326-46DD-A065-13FFC77E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35" y="2248929"/>
            <a:ext cx="8686800" cy="41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5987" y="19213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Prediction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Stock Prediction techniques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 Regression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ARIMA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428913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	Long Short Term Memory(LSTM)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Moving Average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K-Nearest Neighbors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Prophet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A71089-A415-4730-89AF-60D6748BBC14}"/>
              </a:ext>
            </a:extLst>
          </p:cNvPr>
          <p:cNvSpPr/>
          <p:nvPr/>
        </p:nvSpPr>
        <p:spPr>
          <a:xfrm>
            <a:off x="589756" y="918888"/>
            <a:ext cx="4049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95858"/>
                </a:solidFill>
                <a:latin typeface="roboto"/>
              </a:rPr>
              <a:t>The predicted closing price for each day will be the average of a set of previously observed values. Instead of using the simple average, use the moving average technique which uses the latest set of values for each prediction</a:t>
            </a:r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A7D0B-A4F6-4E5B-BE13-0A9C95D8688E}"/>
              </a:ext>
            </a:extLst>
          </p:cNvPr>
          <p:cNvSpPr/>
          <p:nvPr/>
        </p:nvSpPr>
        <p:spPr>
          <a:xfrm>
            <a:off x="5867400" y="969115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595858"/>
                </a:solidFill>
                <a:latin typeface="roboto"/>
              </a:rPr>
              <a:t>The linear regression model returns an equation that determines the relationship between the independent variables and the dependent variable. x1, x2,….</a:t>
            </a:r>
            <a:r>
              <a:rPr lang="en-US" sz="900" dirty="0" err="1">
                <a:solidFill>
                  <a:srgbClr val="595858"/>
                </a:solidFill>
                <a:latin typeface="roboto"/>
              </a:rPr>
              <a:t>xn</a:t>
            </a:r>
            <a:r>
              <a:rPr lang="en-US" sz="900" dirty="0">
                <a:solidFill>
                  <a:srgbClr val="595858"/>
                </a:solidFill>
                <a:latin typeface="roboto"/>
              </a:rPr>
              <a:t> represent the independent variables while the coefficients θ1, θ2, …. </a:t>
            </a:r>
            <a:r>
              <a:rPr lang="en-US" sz="900" dirty="0" err="1">
                <a:solidFill>
                  <a:srgbClr val="595858"/>
                </a:solidFill>
                <a:latin typeface="roboto"/>
              </a:rPr>
              <a:t>θn</a:t>
            </a:r>
            <a:r>
              <a:rPr lang="en-US" sz="900" dirty="0">
                <a:solidFill>
                  <a:srgbClr val="595858"/>
                </a:solidFill>
                <a:latin typeface="roboto"/>
              </a:rPr>
              <a:t>  represent the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C2390-BA3F-4EE3-BE4D-C90CF5543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91" y="1634055"/>
            <a:ext cx="1315369" cy="2826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0E6557-02A2-4107-8509-A50CDC8729DE}"/>
              </a:ext>
            </a:extLst>
          </p:cNvPr>
          <p:cNvSpPr/>
          <p:nvPr/>
        </p:nvSpPr>
        <p:spPr>
          <a:xfrm>
            <a:off x="8080374" y="2862740"/>
            <a:ext cx="39806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95858"/>
                </a:solidFill>
                <a:latin typeface="roboto"/>
              </a:rPr>
              <a:t>ARIMA is a very popular statistical method for time series forecasting</a:t>
            </a:r>
          </a:p>
          <a:p>
            <a:r>
              <a:rPr lang="en-US" sz="900" dirty="0">
                <a:solidFill>
                  <a:srgbClr val="595858"/>
                </a:solidFill>
                <a:latin typeface="roboto"/>
              </a:rPr>
              <a:t>ARIMA models take into account the past values to predict the future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0F143-E8C8-4697-993E-1EEE376B4EB7}"/>
              </a:ext>
            </a:extLst>
          </p:cNvPr>
          <p:cNvSpPr/>
          <p:nvPr/>
        </p:nvSpPr>
        <p:spPr>
          <a:xfrm>
            <a:off x="1125369" y="4593660"/>
            <a:ext cx="30735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95858"/>
                </a:solidFill>
                <a:latin typeface="roboto"/>
              </a:rPr>
              <a:t>Prophet, designed and pioneered by Facebook, prophet tries to capture the seasonality in the past data and works well when the dataset is large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78C18-9D67-481C-BAE3-9BD88DE8BFA1}"/>
              </a:ext>
            </a:extLst>
          </p:cNvPr>
          <p:cNvSpPr/>
          <p:nvPr/>
        </p:nvSpPr>
        <p:spPr>
          <a:xfrm>
            <a:off x="7877960" y="4632179"/>
            <a:ext cx="40854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595858"/>
                </a:solidFill>
                <a:latin typeface="roboto"/>
              </a:rPr>
              <a:t>LSTMs are widely used for sequence prediction problems and have proven to be extremely effective</a:t>
            </a:r>
            <a:r>
              <a:rPr lang="en-US" sz="900" b="1" dirty="0">
                <a:latin typeface="roboto"/>
              </a:rPr>
              <a:t>. </a:t>
            </a:r>
            <a:r>
              <a:rPr lang="en-US" sz="900" b="1" dirty="0">
                <a:solidFill>
                  <a:srgbClr val="595858"/>
                </a:solidFill>
                <a:latin typeface="roboto"/>
              </a:rPr>
              <a:t>LSTM can store past information that is important, and forget the information that is not required…</a:t>
            </a:r>
            <a:endParaRPr lang="en-US" sz="9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2A858-0072-44BB-9856-1B5A11F81108}"/>
              </a:ext>
            </a:extLst>
          </p:cNvPr>
          <p:cNvSpPr/>
          <p:nvPr/>
        </p:nvSpPr>
        <p:spPr>
          <a:xfrm>
            <a:off x="7129621" y="6062185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333333"/>
                </a:solidFill>
                <a:latin typeface="roboto"/>
              </a:rPr>
              <a:t>The input gate:</a:t>
            </a:r>
            <a:r>
              <a:rPr lang="en-US" sz="900" dirty="0">
                <a:solidFill>
                  <a:srgbClr val="595858"/>
                </a:solidFill>
                <a:latin typeface="roboto"/>
              </a:rPr>
              <a:t> The input gate adds information to the cell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333333"/>
                </a:solidFill>
                <a:latin typeface="roboto"/>
              </a:rPr>
              <a:t>The forget gate:</a:t>
            </a:r>
            <a:r>
              <a:rPr lang="en-US" sz="900" dirty="0">
                <a:solidFill>
                  <a:srgbClr val="595858"/>
                </a:solidFill>
                <a:latin typeface="roboto"/>
              </a:rPr>
              <a:t> It removes the information that is no longer required by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333333"/>
                </a:solidFill>
                <a:latin typeface="roboto"/>
              </a:rPr>
              <a:t>The output gate: </a:t>
            </a:r>
            <a:r>
              <a:rPr lang="en-US" sz="900" dirty="0">
                <a:solidFill>
                  <a:srgbClr val="595858"/>
                </a:solidFill>
                <a:latin typeface="roboto"/>
              </a:rPr>
              <a:t>Output Gate at LSTM selects the information to be shown as output</a:t>
            </a:r>
            <a:endParaRPr lang="en-US" sz="900" b="0" i="0" dirty="0">
              <a:solidFill>
                <a:srgbClr val="595858"/>
              </a:solidFill>
              <a:effectLst/>
              <a:latin typeface="robot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A1A59-F729-4F04-841E-9E62E1C2E973}"/>
              </a:ext>
            </a:extLst>
          </p:cNvPr>
          <p:cNvSpPr/>
          <p:nvPr/>
        </p:nvSpPr>
        <p:spPr>
          <a:xfrm>
            <a:off x="369887" y="2857500"/>
            <a:ext cx="35964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95858"/>
                </a:solidFill>
                <a:latin typeface="roboto"/>
              </a:rPr>
              <a:t>Based on independent variables,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 </a:t>
            </a:r>
            <a:r>
              <a:rPr lang="en-US" sz="900" dirty="0" err="1">
                <a:solidFill>
                  <a:srgbClr val="595858"/>
                </a:solidFill>
                <a:latin typeface="roboto"/>
              </a:rPr>
              <a:t>kNN</a:t>
            </a:r>
            <a:r>
              <a:rPr lang="en-US" sz="900" dirty="0">
                <a:solidFill>
                  <a:srgbClr val="595858"/>
                </a:solidFill>
                <a:latin typeface="roboto"/>
              </a:rPr>
              <a:t> finds the similarity between new data points and old data points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Steps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876062" y="245482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51435" y="271613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Create SQL Lite Database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Create 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Predict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UI Application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Pull data from Yahoo Finance for Top 10 stocks and create a database.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DB consists of 5 stocks , 5 years of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Import SQL Lite DB and “train” a machine learning model for all the stocks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Stock prediction for 30 days in future based on the model created in Step# 2.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Using Java Script libraries create a front-end application – UI displays stocks prediction for a given stock and number of days.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Deployment of application using Flask , Heroku &amp; Git Hub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0148887" y="195103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3703778" y="2326947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8078972" y="2238440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E4C03-3CE6-4BBE-8C7C-DB3ED174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66" y="2304309"/>
            <a:ext cx="816935" cy="4023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C457DB-9916-48F9-8DCF-1FE19B9CED57}"/>
              </a:ext>
            </a:extLst>
          </p:cNvPr>
          <p:cNvSpPr/>
          <p:nvPr/>
        </p:nvSpPr>
        <p:spPr>
          <a:xfrm>
            <a:off x="1409350" y="1090569"/>
            <a:ext cx="427839" cy="43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DA24A6-0E9C-46B9-9AA9-CE134FAA7BEA}"/>
              </a:ext>
            </a:extLst>
          </p:cNvPr>
          <p:cNvSpPr/>
          <p:nvPr/>
        </p:nvSpPr>
        <p:spPr>
          <a:xfrm>
            <a:off x="3750406" y="1091020"/>
            <a:ext cx="427839" cy="43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36B22-F040-433F-BE21-54C206BD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147" y="2271684"/>
            <a:ext cx="286537" cy="25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4FDA8-6CDC-4620-B7E9-1C9DC18C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604" y="5042868"/>
            <a:ext cx="286537" cy="28044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70885E9F-3C49-4D6A-A591-1912BD740F1E}"/>
              </a:ext>
            </a:extLst>
          </p:cNvPr>
          <p:cNvSpPr/>
          <p:nvPr/>
        </p:nvSpPr>
        <p:spPr>
          <a:xfrm>
            <a:off x="5991554" y="1090568"/>
            <a:ext cx="427839" cy="43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1E17C2-B0DD-4623-A46D-2EEDD4574666}"/>
              </a:ext>
            </a:extLst>
          </p:cNvPr>
          <p:cNvSpPr/>
          <p:nvPr/>
        </p:nvSpPr>
        <p:spPr>
          <a:xfrm>
            <a:off x="8078972" y="1090568"/>
            <a:ext cx="427839" cy="43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162E4EE-EE21-4E39-A314-82E7D04F8BC2}"/>
              </a:ext>
            </a:extLst>
          </p:cNvPr>
          <p:cNvSpPr/>
          <p:nvPr/>
        </p:nvSpPr>
        <p:spPr>
          <a:xfrm>
            <a:off x="10354811" y="1091020"/>
            <a:ext cx="427839" cy="43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264459" y="8409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Steps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40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7E23D9-E7E2-45C7-9505-60A9E4D78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7EF6B4-1605-435B-99AD-719400F3746A}"/>
              </a:ext>
            </a:extLst>
          </p:cNvPr>
          <p:cNvSpPr txBox="1"/>
          <p:nvPr/>
        </p:nvSpPr>
        <p:spPr>
          <a:xfrm>
            <a:off x="522302" y="940548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Creation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383C1-3289-4159-A2B7-34DD4DD5F96B}"/>
              </a:ext>
            </a:extLst>
          </p:cNvPr>
          <p:cNvSpPr txBox="1"/>
          <p:nvPr/>
        </p:nvSpPr>
        <p:spPr>
          <a:xfrm>
            <a:off x="4090151" y="663549"/>
            <a:ext cx="380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 &amp; Prediction Model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1177-47EA-4E08-8A58-B8E319EB2B91}"/>
              </a:ext>
            </a:extLst>
          </p:cNvPr>
          <p:cNvSpPr txBox="1"/>
          <p:nvPr/>
        </p:nvSpPr>
        <p:spPr>
          <a:xfrm>
            <a:off x="9291506" y="910696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 Creation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40720-0412-4ED7-8916-DF4CC88EE2C1}"/>
              </a:ext>
            </a:extLst>
          </p:cNvPr>
          <p:cNvCxnSpPr>
            <a:cxnSpLocks/>
          </p:cNvCxnSpPr>
          <p:nvPr/>
        </p:nvCxnSpPr>
        <p:spPr>
          <a:xfrm>
            <a:off x="3624044" y="522898"/>
            <a:ext cx="0" cy="633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D1545C-30A5-4D1F-A1EF-3D9414719B2E}"/>
              </a:ext>
            </a:extLst>
          </p:cNvPr>
          <p:cNvCxnSpPr>
            <a:cxnSpLocks/>
          </p:cNvCxnSpPr>
          <p:nvPr/>
        </p:nvCxnSpPr>
        <p:spPr>
          <a:xfrm>
            <a:off x="8107785" y="522898"/>
            <a:ext cx="0" cy="633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C22EEB-CF9B-4630-BA5A-DB20796F8CB7}"/>
              </a:ext>
            </a:extLst>
          </p:cNvPr>
          <p:cNvSpPr txBox="1"/>
          <p:nvPr/>
        </p:nvSpPr>
        <p:spPr>
          <a:xfrm>
            <a:off x="8449110" y="1280028"/>
            <a:ext cx="3514289" cy="448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Started with basic structure and design of webpage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a header and page tab title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Created a menu bar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a drop down to the menu bar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Created an about page and added link in the drop down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a background image for all webpages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the input bar and button for user input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Created a validation function for input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animation for input bar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animations for charts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Created app.js and plot.js with placeholders for prediction and chart code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Added code to pass input to the model for prediction limit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F97CE-DEA0-4877-9BB9-BDAEEFED13DA}"/>
              </a:ext>
            </a:extLst>
          </p:cNvPr>
          <p:cNvSpPr txBox="1"/>
          <p:nvPr/>
        </p:nvSpPr>
        <p:spPr>
          <a:xfrm>
            <a:off x="276575" y="1269138"/>
            <a:ext cx="3514289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Pulled stock transactions for TOP ten stocks ~ 5 years into Pandas data frame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Created SQLLITE database connection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Created database Tables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Insert DF into database Table(s)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4038D-5218-4519-951E-88F8D5B22F0B}"/>
              </a:ext>
            </a:extLst>
          </p:cNvPr>
          <p:cNvSpPr txBox="1"/>
          <p:nvPr/>
        </p:nvSpPr>
        <p:spPr>
          <a:xfrm>
            <a:off x="4084213" y="1280028"/>
            <a:ext cx="3514289" cy="393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Connection to SQLLITE database created in Step#1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Retrieved data for all stocks and push them into data frame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Clean-up the data-frame to have ‘Close’  price of all stocks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 Train Data for all stocks – 80%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 Test Data for GE Stock – 20%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Create Train , Test Time series generators for above train/Test data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Apply LSTM Model for Train Data and Save model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Predict of GE Stock based on model for X number of Days</a:t>
            </a:r>
          </a:p>
        </p:txBody>
      </p:sp>
    </p:spTree>
    <p:extLst>
      <p:ext uri="{BB962C8B-B14F-4D97-AF65-F5344CB8AC3E}">
        <p14:creationId xmlns:p14="http://schemas.microsoft.com/office/powerpoint/2010/main" val="20424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4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Diagram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7E23D9-E7E2-45C7-9505-60A9E4D78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D58404E4-E78C-4A48-9CC1-6C9EBD97C2DF}"/>
              </a:ext>
            </a:extLst>
          </p:cNvPr>
          <p:cNvSpPr/>
          <p:nvPr/>
        </p:nvSpPr>
        <p:spPr>
          <a:xfrm>
            <a:off x="5173211" y="5584020"/>
            <a:ext cx="1361813" cy="1169118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Stock Transactions Database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CF880BED-F7C1-425A-B492-036FFAA1B915}"/>
              </a:ext>
            </a:extLst>
          </p:cNvPr>
          <p:cNvSpPr/>
          <p:nvPr/>
        </p:nvSpPr>
        <p:spPr>
          <a:xfrm>
            <a:off x="7108271" y="5341883"/>
            <a:ext cx="1700169" cy="673024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B27CC1-3EC5-46FB-B9C8-CED7F485E50F}"/>
              </a:ext>
            </a:extLst>
          </p:cNvPr>
          <p:cNvCxnSpPr>
            <a:cxnSpLocks/>
            <a:stCxn id="6" idx="2"/>
            <a:endCxn id="3" idx="4"/>
          </p:cNvCxnSpPr>
          <p:nvPr/>
        </p:nvCxnSpPr>
        <p:spPr>
          <a:xfrm flipH="1">
            <a:off x="6535024" y="5678395"/>
            <a:ext cx="573247" cy="49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385E8514-8716-41A8-85ED-A36A72F645F0}"/>
              </a:ext>
            </a:extLst>
          </p:cNvPr>
          <p:cNvSpPr/>
          <p:nvPr/>
        </p:nvSpPr>
        <p:spPr>
          <a:xfrm>
            <a:off x="9381687" y="5359053"/>
            <a:ext cx="1289108" cy="55479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Yahoo Finance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218878-F247-4E66-9E9F-AA844C285648}"/>
              </a:ext>
            </a:extLst>
          </p:cNvPr>
          <p:cNvCxnSpPr>
            <a:cxnSpLocks/>
          </p:cNvCxnSpPr>
          <p:nvPr/>
        </p:nvCxnSpPr>
        <p:spPr>
          <a:xfrm flipH="1" flipV="1">
            <a:off x="8770690" y="5636450"/>
            <a:ext cx="610997" cy="4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F0BB7D5-DA90-4E46-BC9A-127C1A44CC99}"/>
              </a:ext>
            </a:extLst>
          </p:cNvPr>
          <p:cNvSpPr/>
          <p:nvPr/>
        </p:nvSpPr>
        <p:spPr>
          <a:xfrm>
            <a:off x="5068799" y="3149189"/>
            <a:ext cx="1526796" cy="1392572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Retrieval</a:t>
            </a: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22F6F16C-0993-4DC6-ABA0-89CE8A3FE490}"/>
              </a:ext>
            </a:extLst>
          </p:cNvPr>
          <p:cNvSpPr/>
          <p:nvPr/>
        </p:nvSpPr>
        <p:spPr>
          <a:xfrm>
            <a:off x="494740" y="1219199"/>
            <a:ext cx="114580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42F788-E638-4CF2-BD7B-AD9B92520AA4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>
            <a:off x="1067641" y="1838664"/>
            <a:ext cx="1168361" cy="76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E4F0071B-19CF-4D4E-A2BF-90AE6B4CD385}"/>
              </a:ext>
            </a:extLst>
          </p:cNvPr>
          <p:cNvSpPr/>
          <p:nvPr/>
        </p:nvSpPr>
        <p:spPr>
          <a:xfrm>
            <a:off x="1663101" y="2601907"/>
            <a:ext cx="114580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D3AA900-CBB5-4178-B4A4-08FDFE508EBB}"/>
              </a:ext>
            </a:extLst>
          </p:cNvPr>
          <p:cNvSpPr/>
          <p:nvPr/>
        </p:nvSpPr>
        <p:spPr>
          <a:xfrm>
            <a:off x="3177198" y="4237174"/>
            <a:ext cx="114580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Input</a:t>
            </a:r>
          </a:p>
        </p:txBody>
      </p:sp>
      <p:sp>
        <p:nvSpPr>
          <p:cNvPr id="19" name="Rectangle: Top Corners One Rounded and One Snipped 18">
            <a:extLst>
              <a:ext uri="{FF2B5EF4-FFF2-40B4-BE49-F238E27FC236}">
                <a16:creationId xmlns:a16="http://schemas.microsoft.com/office/drawing/2014/main" id="{19E27898-7DC5-4656-98E4-5F4C546DCC34}"/>
              </a:ext>
            </a:extLst>
          </p:cNvPr>
          <p:cNvSpPr/>
          <p:nvPr/>
        </p:nvSpPr>
        <p:spPr>
          <a:xfrm>
            <a:off x="671230" y="4256094"/>
            <a:ext cx="114580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516DB-AA1C-498B-B890-9C77ED27B4DB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1244131" y="3221372"/>
            <a:ext cx="991871" cy="103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E27D9D-566D-42BB-9B6B-EEEA8DB08259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>
            <a:off x="2236002" y="3221372"/>
            <a:ext cx="1514097" cy="101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FFE57C-B819-46EC-891A-E090871A9725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1244131" y="3221372"/>
            <a:ext cx="991871" cy="103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Top Corners One Rounded and One Snipped 43">
            <a:extLst>
              <a:ext uri="{FF2B5EF4-FFF2-40B4-BE49-F238E27FC236}">
                <a16:creationId xmlns:a16="http://schemas.microsoft.com/office/drawing/2014/main" id="{B4BA1913-391D-4AAD-8DEB-04A2BCEA3C72}"/>
              </a:ext>
            </a:extLst>
          </p:cNvPr>
          <p:cNvSpPr/>
          <p:nvPr/>
        </p:nvSpPr>
        <p:spPr>
          <a:xfrm>
            <a:off x="3144230" y="1219199"/>
            <a:ext cx="114580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ADAC7E-2008-4374-B82E-D9260A44F73F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 flipH="1" flipV="1">
            <a:off x="3717131" y="1838664"/>
            <a:ext cx="32968" cy="239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7CDCDDC6-FC7E-4B48-9ABD-71136FA19C22}"/>
              </a:ext>
            </a:extLst>
          </p:cNvPr>
          <p:cNvSpPr/>
          <p:nvPr/>
        </p:nvSpPr>
        <p:spPr>
          <a:xfrm>
            <a:off x="7726865" y="3542652"/>
            <a:ext cx="135438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50" name="Rectangle: Top Corners One Rounded and One Snipped 49">
            <a:extLst>
              <a:ext uri="{FF2B5EF4-FFF2-40B4-BE49-F238E27FC236}">
                <a16:creationId xmlns:a16="http://schemas.microsoft.com/office/drawing/2014/main" id="{FAAE1221-A038-49D5-B8A4-E0363F119514}"/>
              </a:ext>
            </a:extLst>
          </p:cNvPr>
          <p:cNvSpPr/>
          <p:nvPr/>
        </p:nvSpPr>
        <p:spPr>
          <a:xfrm>
            <a:off x="7208528" y="1219199"/>
            <a:ext cx="114580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49212A-A318-4E60-900E-20AC96E4545D}"/>
              </a:ext>
            </a:extLst>
          </p:cNvPr>
          <p:cNvCxnSpPr>
            <a:cxnSpLocks/>
            <a:stCxn id="44" idx="2"/>
            <a:endCxn id="13" idx="0"/>
          </p:cNvCxnSpPr>
          <p:nvPr/>
        </p:nvCxnSpPr>
        <p:spPr>
          <a:xfrm flipH="1">
            <a:off x="1640542" y="1528932"/>
            <a:ext cx="150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F8C8F1-1C08-474A-85BF-73AE40FA8A64}"/>
              </a:ext>
            </a:extLst>
          </p:cNvPr>
          <p:cNvCxnSpPr>
            <a:cxnSpLocks/>
            <a:stCxn id="3" idx="1"/>
            <a:endCxn id="36" idx="4"/>
          </p:cNvCxnSpPr>
          <p:nvPr/>
        </p:nvCxnSpPr>
        <p:spPr>
          <a:xfrm flipH="1" flipV="1">
            <a:off x="5832197" y="4541761"/>
            <a:ext cx="21921" cy="10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48457-8290-4037-A67E-2095BA7C83BF}"/>
              </a:ext>
            </a:extLst>
          </p:cNvPr>
          <p:cNvCxnSpPr>
            <a:cxnSpLocks/>
            <a:stCxn id="44" idx="0"/>
            <a:endCxn id="36" idx="0"/>
          </p:cNvCxnSpPr>
          <p:nvPr/>
        </p:nvCxnSpPr>
        <p:spPr>
          <a:xfrm>
            <a:off x="4290032" y="1528932"/>
            <a:ext cx="1542165" cy="16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63F936-BF8F-4E63-A6FA-0ACBD6B2C07B}"/>
              </a:ext>
            </a:extLst>
          </p:cNvPr>
          <p:cNvCxnSpPr>
            <a:cxnSpLocks/>
            <a:stCxn id="36" idx="4"/>
            <a:endCxn id="3" idx="1"/>
          </p:cNvCxnSpPr>
          <p:nvPr/>
        </p:nvCxnSpPr>
        <p:spPr>
          <a:xfrm>
            <a:off x="5832197" y="4541761"/>
            <a:ext cx="21921" cy="10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3D810B-36B1-465D-A5DC-94E2F941DFD4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 flipH="1">
            <a:off x="4290032" y="1528932"/>
            <a:ext cx="29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2527C3-FB55-4F51-90D1-64EAA51800EC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595595" y="3845475"/>
            <a:ext cx="1131270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Top Corners One Rounded and One Snipped 95">
            <a:extLst>
              <a:ext uri="{FF2B5EF4-FFF2-40B4-BE49-F238E27FC236}">
                <a16:creationId xmlns:a16="http://schemas.microsoft.com/office/drawing/2014/main" id="{C8E0CDAD-0A24-44D9-AEBE-AB039E1F2D53}"/>
              </a:ext>
            </a:extLst>
          </p:cNvPr>
          <p:cNvSpPr/>
          <p:nvPr/>
        </p:nvSpPr>
        <p:spPr>
          <a:xfrm>
            <a:off x="9316413" y="2269558"/>
            <a:ext cx="1354382" cy="619465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Predictions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E93BA81-6FAF-401D-AA05-8C2812DA1007}"/>
              </a:ext>
            </a:extLst>
          </p:cNvPr>
          <p:cNvCxnSpPr>
            <a:cxnSpLocks/>
            <a:stCxn id="49" idx="0"/>
            <a:endCxn id="96" idx="1"/>
          </p:cNvCxnSpPr>
          <p:nvPr/>
        </p:nvCxnSpPr>
        <p:spPr>
          <a:xfrm flipV="1">
            <a:off x="9081247" y="2889023"/>
            <a:ext cx="912357" cy="9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18896D-0084-422A-B44A-9A10CD12D0A5}"/>
              </a:ext>
            </a:extLst>
          </p:cNvPr>
          <p:cNvCxnSpPr>
            <a:cxnSpLocks/>
            <a:stCxn id="96" idx="3"/>
            <a:endCxn id="50" idx="0"/>
          </p:cNvCxnSpPr>
          <p:nvPr/>
        </p:nvCxnSpPr>
        <p:spPr>
          <a:xfrm flipH="1" flipV="1">
            <a:off x="8354330" y="1528932"/>
            <a:ext cx="1639274" cy="74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6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4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Technical Details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41174" y="213345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79327" y="223170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393588" y="2872908"/>
            <a:ext cx="2743195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Yahoo Finance Package(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yfinance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Sqllite3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Pandas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Numpy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393588" y="235216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393588" y="2100475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Database Creation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145566" y="2872741"/>
            <a:ext cx="2743195" cy="14329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Yahoo Finance Package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Sqllite3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Pandas,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Numpy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Tensorflow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Keras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Scikit-Learn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Plotly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145566" y="210030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Train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550827" y="2872741"/>
            <a:ext cx="2743195" cy="14329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Yahoo Finance Package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Sqllite3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Pandas,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Numpy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Tensorflow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Keras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sklearn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Plotly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550827" y="210030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Predict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F99A6-576A-4712-B370-12B93CBA5E47}"/>
              </a:ext>
            </a:extLst>
          </p:cNvPr>
          <p:cNvSpPr/>
          <p:nvPr/>
        </p:nvSpPr>
        <p:spPr>
          <a:xfrm>
            <a:off x="478876" y="5474896"/>
            <a:ext cx="2743195" cy="11893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JavaScript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HTML, CSS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D3 Library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Aos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library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bootstrap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84502-F59D-46B4-AD9A-DB1DDDA11A98}"/>
              </a:ext>
            </a:extLst>
          </p:cNvPr>
          <p:cNvSpPr/>
          <p:nvPr/>
        </p:nvSpPr>
        <p:spPr>
          <a:xfrm>
            <a:off x="478876" y="470246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UI  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53057-FF12-45D3-A070-8BED4DD8A29F}"/>
              </a:ext>
            </a:extLst>
          </p:cNvPr>
          <p:cNvSpPr/>
          <p:nvPr/>
        </p:nvSpPr>
        <p:spPr>
          <a:xfrm>
            <a:off x="4599269" y="547489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Flask Library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HTML/CSS/Python Libraries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F31AE-6C35-4FC5-8D52-A84FA3FF9B97}"/>
              </a:ext>
            </a:extLst>
          </p:cNvPr>
          <p:cNvSpPr/>
          <p:nvPr/>
        </p:nvSpPr>
        <p:spPr>
          <a:xfrm>
            <a:off x="4599269" y="470246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Deployment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D683CB-8786-49D1-BA96-6C5CB3843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41174" y="4843348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73322D-16B4-47FD-BBDA-B64CF1A77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55910" y="4702463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0449B3-D66A-4929-819C-3177FCDB631C}"/>
              </a:ext>
            </a:extLst>
          </p:cNvPr>
          <p:cNvSpPr txBox="1"/>
          <p:nvPr/>
        </p:nvSpPr>
        <p:spPr>
          <a:xfrm>
            <a:off x="393588" y="1192467"/>
            <a:ext cx="531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Libraries, JavaScript, HTML , 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Q&amp;A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632</TotalTime>
  <Words>1014</Words>
  <Application>Microsoft Office PowerPoint</Application>
  <PresentationFormat>Widescreen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roboto</vt:lpstr>
      <vt:lpstr>Segoe UI Light</vt:lpstr>
      <vt:lpstr>Wingdings</vt:lpstr>
      <vt:lpstr>Office Theme</vt:lpstr>
      <vt:lpstr>Stock Prediction using Machine Learning by Ben, Frank, John &amp; Prasanna Georgia Tech Data Science &amp; Data Analytics Bootcamp</vt:lpstr>
      <vt:lpstr>Project analysis slide 2</vt:lpstr>
      <vt:lpstr>Project analysis slide 2</vt:lpstr>
      <vt:lpstr>Project analysis slide 3</vt:lpstr>
      <vt:lpstr>Project analysis slide 5</vt:lpstr>
      <vt:lpstr>Project analysis slide 5</vt:lpstr>
      <vt:lpstr>Project analysis slide 5</vt:lpstr>
      <vt:lpstr>Q&amp;A</vt:lpstr>
      <vt:lpstr>Project analysis slide 6</vt:lpstr>
      <vt:lpstr>Project analysis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using Machine Learning Presentation</dc:title>
  <dc:creator>Vanguri, Prasanna s (GE CoreTech &amp; Cyber)</dc:creator>
  <cp:lastModifiedBy>Vanguri, Prasanna s (GE CoreTech &amp; Cyber)</cp:lastModifiedBy>
  <cp:revision>36</cp:revision>
  <dcterms:created xsi:type="dcterms:W3CDTF">2021-07-14T19:09:28Z</dcterms:created>
  <dcterms:modified xsi:type="dcterms:W3CDTF">2021-07-16T01:34:29Z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