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85" r:id="rId2"/>
    <p:sldId id="256" r:id="rId3"/>
    <p:sldId id="274" r:id="rId4"/>
    <p:sldId id="267" r:id="rId5"/>
    <p:sldId id="263" r:id="rId6"/>
    <p:sldId id="268" r:id="rId7"/>
    <p:sldId id="280" r:id="rId8"/>
    <p:sldId id="264" r:id="rId9"/>
    <p:sldId id="265" r:id="rId10"/>
    <p:sldId id="266" r:id="rId11"/>
    <p:sldId id="260" r:id="rId12"/>
    <p:sldId id="282" r:id="rId13"/>
    <p:sldId id="259" r:id="rId14"/>
    <p:sldId id="269" r:id="rId15"/>
    <p:sldId id="273" r:id="rId16"/>
    <p:sldId id="270" r:id="rId17"/>
    <p:sldId id="276" r:id="rId18"/>
    <p:sldId id="271" r:id="rId19"/>
    <p:sldId id="283" r:id="rId20"/>
    <p:sldId id="272" r:id="rId21"/>
    <p:sldId id="284" r:id="rId22"/>
    <p:sldId id="26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Steven Testa</a:t>
            </a:r>
            <a:br>
              <a:rPr lang="en-US" sz="3200" dirty="0" smtClean="0"/>
            </a:br>
            <a:r>
              <a:rPr lang="en-US" dirty="0" smtClean="0"/>
              <a:t>MCTS, CDIA+, </a:t>
            </a:r>
            <a:r>
              <a:rPr lang="en-US" dirty="0" err="1" smtClean="0"/>
              <a:t>ECMp</a:t>
            </a:r>
            <a:r>
              <a:rPr lang="en-US" dirty="0" smtClean="0"/>
              <a:t> </a:t>
            </a:r>
            <a:endParaRPr lang="en-US" sz="3200" dirty="0"/>
          </a:p>
          <a:p>
            <a:r>
              <a:rPr lang="en-US" dirty="0" smtClean="0"/>
              <a:t>Applications Developer, Hyland Software</a:t>
            </a:r>
          </a:p>
          <a:p>
            <a:r>
              <a:rPr lang="en-US" dirty="0" smtClean="0"/>
              <a:t>Owner/Developer, Testa Software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Email: steve@testasoftware.com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Twitter: @</a:t>
            </a:r>
            <a:r>
              <a:rPr lang="en-US" dirty="0" err="1" smtClean="0"/>
              <a:t>steven_testa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Website: http://testasoftware.com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IoC</a:t>
            </a:r>
            <a:r>
              <a:rPr lang="en-US" sz="3200" dirty="0" smtClean="0"/>
              <a:t> Container</a:t>
            </a:r>
          </a:p>
          <a:p>
            <a:r>
              <a:rPr lang="en-US" dirty="0" smtClean="0"/>
              <a:t>A framework for doing dependency injection.</a:t>
            </a:r>
          </a:p>
          <a:p>
            <a:r>
              <a:rPr lang="en-US" dirty="0" smtClean="0"/>
              <a:t>Popular containers include: Structure Map,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Castle.Windsor</a:t>
            </a:r>
            <a:r>
              <a:rPr lang="en-US" dirty="0" smtClean="0"/>
              <a:t>, Unity</a:t>
            </a:r>
          </a:p>
        </p:txBody>
      </p:sp>
    </p:spTree>
    <p:extLst>
      <p:ext uri="{BB962C8B-B14F-4D97-AF65-F5344CB8AC3E}">
        <p14:creationId xmlns:p14="http://schemas.microsoft.com/office/powerpoint/2010/main" val="9993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how to </a:t>
            </a:r>
            <a:r>
              <a:rPr lang="en-US" dirty="0" err="1" smtClean="0"/>
              <a:t>IoC’s</a:t>
            </a:r>
            <a:r>
              <a:rPr lang="en-US" dirty="0" smtClean="0"/>
              <a:t> what.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9" y="2418017"/>
            <a:ext cx="5385060" cy="3662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8" y="2530602"/>
            <a:ext cx="5514086" cy="3437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79" y="954320"/>
            <a:ext cx="5385060" cy="895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8" y="1026344"/>
            <a:ext cx="4151803" cy="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412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reasons for using a factory pattern.</a:t>
            </a:r>
          </a:p>
          <a:p>
            <a:r>
              <a:rPr lang="en-US" dirty="0" smtClean="0"/>
              <a:t>Single Responsibility Principle </a:t>
            </a:r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Modularity and Code Reuse 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Testability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Danger, </a:t>
            </a:r>
            <a:br>
              <a:rPr lang="en-US" dirty="0" smtClean="0"/>
            </a:br>
            <a:r>
              <a:rPr lang="en-US" dirty="0" smtClean="0"/>
              <a:t>Will Robinson!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Leaks the internal implementation details of the class</a:t>
            </a:r>
          </a:p>
          <a:p>
            <a:r>
              <a:rPr lang="en-US" dirty="0" smtClean="0"/>
              <a:t>Prevents deferred creation</a:t>
            </a:r>
          </a:p>
          <a:p>
            <a:r>
              <a:rPr lang="en-US" dirty="0" smtClean="0"/>
              <a:t>Shelters pain points</a:t>
            </a:r>
          </a:p>
        </p:txBody>
      </p:sp>
    </p:spTree>
    <p:extLst>
      <p:ext uri="{BB962C8B-B14F-4D97-AF65-F5344CB8AC3E}">
        <p14:creationId xmlns:p14="http://schemas.microsoft.com/office/powerpoint/2010/main" val="32287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Constructor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Classes self-document</a:t>
            </a:r>
          </a:p>
          <a:p>
            <a:pPr lvl="1"/>
            <a:r>
              <a:rPr lang="en-US" dirty="0" smtClean="0"/>
              <a:t>Works well with or without a container</a:t>
            </a:r>
          </a:p>
          <a:p>
            <a:pPr lvl="1"/>
            <a:r>
              <a:rPr lang="en-US" dirty="0" smtClean="0"/>
              <a:t>Classes are always in a valid state after construction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Constructors can accrue too many parameters/dependencies</a:t>
            </a:r>
          </a:p>
          <a:p>
            <a:pPr lvl="1"/>
            <a:r>
              <a:rPr lang="en-US" dirty="0" smtClean="0"/>
              <a:t>Some features may require a default constructor</a:t>
            </a:r>
          </a:p>
          <a:p>
            <a:pPr lvl="1"/>
            <a:r>
              <a:rPr lang="en-US" dirty="0" smtClean="0"/>
              <a:t>Not all methods in the class may require the same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393633"/>
            <a:ext cx="5385060" cy="3662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929936"/>
            <a:ext cx="5385060" cy="8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Property Injection / Setter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Dependencies can be changed at any time</a:t>
            </a:r>
          </a:p>
          <a:p>
            <a:pPr lvl="1"/>
            <a:r>
              <a:rPr lang="en-US" dirty="0" smtClean="0"/>
              <a:t>Very flexible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Objects may be in an invalid state after construction and before setter injection</a:t>
            </a:r>
          </a:p>
          <a:p>
            <a:pPr lvl="1"/>
            <a:r>
              <a:rPr lang="en-US" dirty="0" smtClean="0"/>
              <a:t>Not self-documenting and less intuitive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448115"/>
            <a:ext cx="5610701" cy="3276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944192"/>
            <a:ext cx="4596674" cy="11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106" y="4724034"/>
            <a:ext cx="7315200" cy="914400"/>
          </a:xfrm>
        </p:spPr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IoC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Parameter Injection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Most granular</a:t>
            </a:r>
          </a:p>
          <a:p>
            <a:pPr lvl="1"/>
            <a:r>
              <a:rPr lang="en-US" dirty="0" smtClean="0"/>
              <a:t>Very flexible</a:t>
            </a:r>
          </a:p>
          <a:p>
            <a:pPr lvl="1"/>
            <a:r>
              <a:rPr lang="en-US" dirty="0" smtClean="0"/>
              <a:t>Requires no changes to the rest of the class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Breaks method signature</a:t>
            </a:r>
          </a:p>
          <a:p>
            <a:pPr lvl="1"/>
            <a:r>
              <a:rPr lang="en-US" dirty="0" smtClean="0"/>
              <a:t>Can result in many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903" y="2697649"/>
            <a:ext cx="5385060" cy="271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03" y="1123837"/>
            <a:ext cx="4018516" cy="9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entire dependency graphs</a:t>
            </a:r>
          </a:p>
          <a:p>
            <a:r>
              <a:rPr lang="en-US" dirty="0"/>
              <a:t>Fluent and </a:t>
            </a:r>
            <a:r>
              <a:rPr lang="en-US" dirty="0" smtClean="0"/>
              <a:t>file based configurations</a:t>
            </a:r>
          </a:p>
          <a:p>
            <a:r>
              <a:rPr lang="en-US" dirty="0" smtClean="0"/>
              <a:t>Automatic registration</a:t>
            </a:r>
          </a:p>
          <a:p>
            <a:pPr lvl="1"/>
            <a:r>
              <a:rPr lang="en-US" dirty="0" smtClean="0"/>
              <a:t>Concrete types</a:t>
            </a:r>
          </a:p>
          <a:p>
            <a:pPr lvl="1"/>
            <a:r>
              <a:rPr lang="en-US" dirty="0" smtClean="0"/>
              <a:t>Convention</a:t>
            </a:r>
          </a:p>
          <a:p>
            <a:r>
              <a:rPr lang="en-US" dirty="0" smtClean="0"/>
              <a:t>Dependency lifecycle and  scope management</a:t>
            </a:r>
          </a:p>
        </p:txBody>
      </p:sp>
    </p:spTree>
    <p:extLst>
      <p:ext uri="{BB962C8B-B14F-4D97-AF65-F5344CB8AC3E}">
        <p14:creationId xmlns:p14="http://schemas.microsoft.com/office/powerpoint/2010/main" val="2174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err="1"/>
              <a:t>IoC</a:t>
            </a:r>
            <a:r>
              <a:rPr lang="en-US" dirty="0"/>
              <a:t>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Building a Container</a:t>
            </a:r>
          </a:p>
          <a:p>
            <a:pPr lvl="1"/>
            <a:r>
              <a:rPr lang="en-US" dirty="0" smtClean="0"/>
              <a:t>Mature Projects</a:t>
            </a:r>
          </a:p>
        </p:txBody>
      </p:sp>
    </p:spTree>
    <p:extLst>
      <p:ext uri="{BB962C8B-B14F-4D97-AF65-F5344CB8AC3E}">
        <p14:creationId xmlns:p14="http://schemas.microsoft.com/office/powerpoint/2010/main" val="3507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Dependencies</a:t>
            </a:r>
          </a:p>
          <a:p>
            <a:r>
              <a:rPr lang="en-US" dirty="0" smtClean="0"/>
              <a:t>“Something” that a class or higher level object needs in order to do its job</a:t>
            </a:r>
          </a:p>
          <a:p>
            <a:r>
              <a:rPr lang="en-US" dirty="0" smtClean="0"/>
              <a:t>Explicit versus Implicit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Third Party Libraries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System Resources (Clock)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Dependency Inversion Principle</a:t>
            </a:r>
          </a:p>
          <a:p>
            <a:r>
              <a:rPr lang="en-US" smtClean="0"/>
              <a:t>High </a:t>
            </a:r>
            <a:r>
              <a:rPr lang="en-US" dirty="0" smtClean="0"/>
              <a:t>level modules should not depend on low-level modules. Both should depend on abstractions</a:t>
            </a:r>
          </a:p>
          <a:p>
            <a:r>
              <a:rPr lang="en-US" dirty="0" smtClean="0"/>
              <a:t>Abstractions should not depend on details. Details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8518" y="1538343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7266" y="3390452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Keyboard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7295" y="3390452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Printer</a:t>
            </a:r>
            <a:endParaRPr lang="en-US" dirty="0"/>
          </a:p>
        </p:txBody>
      </p:sp>
      <p:cxnSp>
        <p:nvCxnSpPr>
          <p:cNvPr id="8" name="Elbow Connector 7"/>
          <p:cNvCxnSpPr>
            <a:stCxn id="2" idx="2"/>
            <a:endCxn id="5" idx="0"/>
          </p:cNvCxnSpPr>
          <p:nvPr/>
        </p:nvCxnSpPr>
        <p:spPr>
          <a:xfrm rot="5400000">
            <a:off x="4222377" y="1835971"/>
            <a:ext cx="937709" cy="2171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2"/>
            <a:endCxn id="6" idx="0"/>
          </p:cNvCxnSpPr>
          <p:nvPr/>
        </p:nvCxnSpPr>
        <p:spPr>
          <a:xfrm rot="16200000" flipH="1">
            <a:off x="6352391" y="1877208"/>
            <a:ext cx="937709" cy="20887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8034" y="4059219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8773" y="4729779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Stream</a:t>
            </a:r>
          </a:p>
        </p:txBody>
      </p:sp>
    </p:spTree>
    <p:extLst>
      <p:ext uri="{BB962C8B-B14F-4D97-AF65-F5344CB8AC3E}">
        <p14:creationId xmlns:p14="http://schemas.microsoft.com/office/powerpoint/2010/main" val="25985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2984" y="914400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3014" y="4649097"/>
            <a:ext cx="16566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Keyboard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0456" y="4658062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Printer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2092366" y="2796985"/>
            <a:ext cx="1256851" cy="79606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reader</a:t>
            </a:r>
            <a:endParaRPr lang="en-US" sz="1100" dirty="0"/>
          </a:p>
        </p:txBody>
      </p:sp>
      <p:sp>
        <p:nvSpPr>
          <p:cNvPr id="14" name="Isosceles Triangle 13"/>
          <p:cNvSpPr/>
          <p:nvPr/>
        </p:nvSpPr>
        <p:spPr>
          <a:xfrm>
            <a:off x="7738782" y="2796984"/>
            <a:ext cx="1184241" cy="79606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02564" y="4658061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File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4671" y="4658061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Stream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65121" y="4649097"/>
            <a:ext cx="1656678" cy="937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</a:t>
            </a:r>
            <a:endParaRPr lang="en-US" dirty="0"/>
          </a:p>
        </p:txBody>
      </p:sp>
      <p:cxnSp>
        <p:nvCxnSpPr>
          <p:cNvPr id="26" name="Straight Connector 25"/>
          <p:cNvCxnSpPr>
            <a:stCxn id="19" idx="0"/>
            <a:endCxn id="14" idx="3"/>
          </p:cNvCxnSpPr>
          <p:nvPr/>
        </p:nvCxnSpPr>
        <p:spPr>
          <a:xfrm flipH="1" flipV="1">
            <a:off x="8330903" y="3593051"/>
            <a:ext cx="1852107" cy="106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3"/>
            <a:endCxn id="18" idx="0"/>
          </p:cNvCxnSpPr>
          <p:nvPr/>
        </p:nvCxnSpPr>
        <p:spPr>
          <a:xfrm>
            <a:off x="8330903" y="3593051"/>
            <a:ext cx="0" cy="106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3"/>
            <a:endCxn id="6" idx="0"/>
          </p:cNvCxnSpPr>
          <p:nvPr/>
        </p:nvCxnSpPr>
        <p:spPr>
          <a:xfrm flipH="1">
            <a:off x="6478795" y="3593051"/>
            <a:ext cx="1852108" cy="106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3"/>
            <a:endCxn id="5" idx="0"/>
          </p:cNvCxnSpPr>
          <p:nvPr/>
        </p:nvCxnSpPr>
        <p:spPr>
          <a:xfrm flipH="1">
            <a:off x="1841353" y="3593052"/>
            <a:ext cx="879439" cy="105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21" idx="0"/>
          </p:cNvCxnSpPr>
          <p:nvPr/>
        </p:nvCxnSpPr>
        <p:spPr>
          <a:xfrm>
            <a:off x="2720792" y="3593052"/>
            <a:ext cx="972668" cy="105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0"/>
            <a:endCxn id="2" idx="2"/>
          </p:cNvCxnSpPr>
          <p:nvPr/>
        </p:nvCxnSpPr>
        <p:spPr>
          <a:xfrm rot="5400000" flipH="1" flipV="1">
            <a:off x="3476965" y="1072628"/>
            <a:ext cx="968185" cy="2480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" idx="2"/>
            <a:endCxn id="14" idx="0"/>
          </p:cNvCxnSpPr>
          <p:nvPr/>
        </p:nvCxnSpPr>
        <p:spPr>
          <a:xfrm rot="16200000" flipH="1">
            <a:off x="6282021" y="748102"/>
            <a:ext cx="968184" cy="31295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08820" y="1108035"/>
            <a:ext cx="1124625" cy="527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cxnSp>
        <p:nvCxnSpPr>
          <p:cNvPr id="43" name="Straight Connector 42"/>
          <p:cNvCxnSpPr>
            <a:stCxn id="2" idx="3"/>
            <a:endCxn id="41" idx="1"/>
          </p:cNvCxnSpPr>
          <p:nvPr/>
        </p:nvCxnSpPr>
        <p:spPr>
          <a:xfrm>
            <a:off x="6029662" y="1371600"/>
            <a:ext cx="479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Inversion of Control</a:t>
            </a:r>
          </a:p>
          <a:p>
            <a:r>
              <a:rPr lang="en-US" dirty="0" smtClean="0"/>
              <a:t>The “what”</a:t>
            </a:r>
          </a:p>
          <a:p>
            <a:r>
              <a:rPr lang="en-US" dirty="0" smtClean="0"/>
              <a:t>A set of pattern-</a:t>
            </a:r>
            <a:r>
              <a:rPr lang="en-US" dirty="0" err="1" smtClean="0"/>
              <a:t>ish</a:t>
            </a:r>
            <a:r>
              <a:rPr lang="en-US" dirty="0" smtClean="0"/>
              <a:t> concepts: interface inversion, flow inversion, creation inversion.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can be achieved in several ways</a:t>
            </a:r>
          </a:p>
          <a:p>
            <a:pPr lvl="1"/>
            <a:r>
              <a:rPr lang="en-US" dirty="0" smtClean="0"/>
              <a:t>Factory Pattern</a:t>
            </a:r>
          </a:p>
          <a:p>
            <a:pPr lvl="1"/>
            <a:r>
              <a:rPr lang="en-US" dirty="0" smtClean="0"/>
              <a:t>Service Locator</a:t>
            </a:r>
          </a:p>
          <a:p>
            <a:pPr lvl="1"/>
            <a:r>
              <a:rPr lang="en-US" dirty="0" smtClean="0"/>
              <a:t>Dependency Injection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1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Dependency Injection</a:t>
            </a:r>
          </a:p>
          <a:p>
            <a:r>
              <a:rPr lang="en-US" dirty="0" smtClean="0"/>
              <a:t>One of the how(s)</a:t>
            </a:r>
          </a:p>
          <a:p>
            <a:r>
              <a:rPr lang="en-US" dirty="0" smtClean="0"/>
              <a:t>A form of Inversion of Control implemented by giving an object its dependencies</a:t>
            </a:r>
          </a:p>
          <a:p>
            <a:r>
              <a:rPr lang="en-US" dirty="0" smtClean="0"/>
              <a:t>The Hollywood Principle</a:t>
            </a:r>
          </a:p>
        </p:txBody>
      </p:sp>
    </p:spTree>
    <p:extLst>
      <p:ext uri="{BB962C8B-B14F-4D97-AF65-F5344CB8AC3E}">
        <p14:creationId xmlns:p14="http://schemas.microsoft.com/office/powerpoint/2010/main" val="5954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817</TotalTime>
  <Words>385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Corbel</vt:lpstr>
      <vt:lpstr>Wingdings 2</vt:lpstr>
      <vt:lpstr>Frame</vt:lpstr>
      <vt:lpstr>PowerPoint Presentation</vt:lpstr>
      <vt:lpstr>Inversion of Control</vt:lpstr>
      <vt:lpstr>Summary</vt:lpstr>
      <vt:lpstr>Terminology</vt:lpstr>
      <vt:lpstr>Terminology</vt:lpstr>
      <vt:lpstr>PowerPoint Presentation</vt:lpstr>
      <vt:lpstr>PowerPoint Presentation</vt:lpstr>
      <vt:lpstr>Terminology</vt:lpstr>
      <vt:lpstr>Terminology</vt:lpstr>
      <vt:lpstr>Terminology</vt:lpstr>
      <vt:lpstr>Dependency Injection</vt:lpstr>
      <vt:lpstr>PowerPoint Presentation</vt:lpstr>
      <vt:lpstr>PowerPoint Presentation</vt:lpstr>
      <vt:lpstr>Why do I care?</vt:lpstr>
      <vt:lpstr>Danger,  Will Robinson! </vt:lpstr>
      <vt:lpstr>Injection Types</vt:lpstr>
      <vt:lpstr>Injection Types</vt:lpstr>
      <vt:lpstr>Injection Types</vt:lpstr>
      <vt:lpstr>Injection Types</vt:lpstr>
      <vt:lpstr>Injection Types</vt:lpstr>
      <vt:lpstr>Injection Types</vt:lpstr>
      <vt:lpstr>IoC Containers</vt:lpstr>
      <vt:lpstr>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Steven Testa</dc:creator>
  <cp:lastModifiedBy>Steven Testa</cp:lastModifiedBy>
  <cp:revision>37</cp:revision>
  <dcterms:created xsi:type="dcterms:W3CDTF">2014-07-28T02:10:13Z</dcterms:created>
  <dcterms:modified xsi:type="dcterms:W3CDTF">2014-09-22T22:20:12Z</dcterms:modified>
</cp:coreProperties>
</file>