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3" r:id="rId6"/>
    <p:sldId id="260" r:id="rId7"/>
    <p:sldId id="265"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0"/>
    <p:restoredTop sz="94354"/>
  </p:normalViewPr>
  <p:slideViewPr>
    <p:cSldViewPr snapToGrid="0" snapToObjects="1">
      <p:cViewPr varScale="1">
        <p:scale>
          <a:sx n="119" d="100"/>
          <a:sy n="119" d="100"/>
        </p:scale>
        <p:origin x="76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1"/>
          <c:order val="0"/>
          <c:tx>
            <c:strRef>
              <c:f>Sheet1!$C$1</c:f>
              <c:strCache>
                <c:ptCount val="1"/>
                <c:pt idx="0">
                  <c:v>Department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pt idx="0">
                  <c:v>2010</c:v>
                </c:pt>
                <c:pt idx="1">
                  <c:v>2011</c:v>
                </c:pt>
                <c:pt idx="2">
                  <c:v>2012</c:v>
                </c:pt>
                <c:pt idx="3">
                  <c:v>2013</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4D6-674A-8E29-D822025B1CD1}"/>
            </c:ext>
          </c:extLst>
        </c:ser>
        <c:ser>
          <c:idx val="2"/>
          <c:order val="1"/>
          <c:tx>
            <c:strRef>
              <c:f>Sheet1!$D$1</c:f>
              <c:strCache>
                <c:ptCount val="1"/>
                <c:pt idx="0">
                  <c:v>Course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pt idx="0">
                  <c:v>2010</c:v>
                </c:pt>
                <c:pt idx="1">
                  <c:v>2011</c:v>
                </c:pt>
                <c:pt idx="2">
                  <c:v>2012</c:v>
                </c:pt>
                <c:pt idx="3">
                  <c:v>2013</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D6-674A-8E29-D822025B1CD1}"/>
            </c:ext>
          </c:extLst>
        </c:ser>
        <c:dLbls>
          <c:showLegendKey val="0"/>
          <c:showVal val="0"/>
          <c:showCatName val="0"/>
          <c:showSerName val="0"/>
          <c:showPercent val="0"/>
          <c:showBubbleSize val="0"/>
        </c:dLbls>
        <c:marker val="1"/>
        <c:smooth val="0"/>
        <c:axId val="417778079"/>
        <c:axId val="417779759"/>
      </c:lineChart>
      <c:catAx>
        <c:axId val="417778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7779759"/>
        <c:crosses val="autoZero"/>
        <c:auto val="1"/>
        <c:lblAlgn val="ctr"/>
        <c:lblOffset val="100"/>
        <c:noMultiLvlLbl val="0"/>
      </c:catAx>
      <c:valAx>
        <c:axId val="4177797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7778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1"/>
          <c:order val="0"/>
          <c:tx>
            <c:strRef>
              <c:f>Sheet1!$C$1</c:f>
              <c:strCache>
                <c:ptCount val="1"/>
                <c:pt idx="0">
                  <c:v>Department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pt idx="0">
                  <c:v>2010</c:v>
                </c:pt>
                <c:pt idx="1">
                  <c:v>2011</c:v>
                </c:pt>
                <c:pt idx="2">
                  <c:v>2012</c:v>
                </c:pt>
                <c:pt idx="3">
                  <c:v>2013</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4D6-674A-8E29-D822025B1CD1}"/>
            </c:ext>
          </c:extLst>
        </c:ser>
        <c:ser>
          <c:idx val="2"/>
          <c:order val="1"/>
          <c:tx>
            <c:strRef>
              <c:f>Sheet1!$D$1</c:f>
              <c:strCache>
                <c:ptCount val="1"/>
                <c:pt idx="0">
                  <c:v>Course</c:v>
                </c:pt>
              </c:strCache>
            </c:strRef>
          </c:tx>
          <c:spPr>
            <a:ln w="28575" cap="rnd">
              <a:no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pt idx="0">
                  <c:v>2010</c:v>
                </c:pt>
                <c:pt idx="1">
                  <c:v>2011</c:v>
                </c:pt>
                <c:pt idx="2">
                  <c:v>2012</c:v>
                </c:pt>
                <c:pt idx="3">
                  <c:v>2013</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D6-674A-8E29-D822025B1CD1}"/>
            </c:ext>
          </c:extLst>
        </c:ser>
        <c:dLbls>
          <c:showLegendKey val="0"/>
          <c:showVal val="0"/>
          <c:showCatName val="0"/>
          <c:showSerName val="0"/>
          <c:showPercent val="0"/>
          <c:showBubbleSize val="0"/>
        </c:dLbls>
        <c:marker val="1"/>
        <c:smooth val="0"/>
        <c:axId val="417778079"/>
        <c:axId val="417779759"/>
      </c:lineChart>
      <c:catAx>
        <c:axId val="417778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7779759"/>
        <c:crosses val="autoZero"/>
        <c:auto val="1"/>
        <c:lblAlgn val="ctr"/>
        <c:lblOffset val="100"/>
        <c:noMultiLvlLbl val="0"/>
      </c:catAx>
      <c:valAx>
        <c:axId val="4177797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7778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Course Avg </c:v>
                </c:pt>
              </c:strCache>
            </c:strRef>
          </c:tx>
          <c:spPr>
            <a:solidFill>
              <a:schemeClr val="accent1"/>
            </a:solidFill>
            <a:ln>
              <a:noFill/>
            </a:ln>
            <a:effectLst/>
          </c:spPr>
          <c:invertIfNegative val="0"/>
          <c:cat>
            <c:strRef>
              <c:f>Sheet1!$A$2:$A$5</c:f>
              <c:strCache>
                <c:ptCount val="4"/>
                <c:pt idx="0">
                  <c:v>Course A</c:v>
                </c:pt>
                <c:pt idx="1">
                  <c:v>B</c:v>
                </c:pt>
                <c:pt idx="2">
                  <c:v>C</c:v>
                </c:pt>
                <c:pt idx="3">
                  <c:v>D</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D30-FB44-B45F-7E8AD730977E}"/>
            </c:ext>
          </c:extLst>
        </c:ser>
        <c:ser>
          <c:idx val="1"/>
          <c:order val="1"/>
          <c:tx>
            <c:strRef>
              <c:f>Sheet1!$C$1</c:f>
              <c:strCache>
                <c:ptCount val="1"/>
                <c:pt idx="0">
                  <c:v>Instructor Avg</c:v>
                </c:pt>
              </c:strCache>
            </c:strRef>
          </c:tx>
          <c:spPr>
            <a:solidFill>
              <a:schemeClr val="accent2"/>
            </a:solidFill>
            <a:ln>
              <a:noFill/>
            </a:ln>
            <a:effectLst/>
          </c:spPr>
          <c:invertIfNegative val="0"/>
          <c:cat>
            <c:strRef>
              <c:f>Sheet1!$A$2:$A$5</c:f>
              <c:strCache>
                <c:ptCount val="4"/>
                <c:pt idx="0">
                  <c:v>Course 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D30-FB44-B45F-7E8AD730977E}"/>
            </c:ext>
          </c:extLst>
        </c:ser>
        <c:dLbls>
          <c:showLegendKey val="0"/>
          <c:showVal val="0"/>
          <c:showCatName val="0"/>
          <c:showSerName val="0"/>
          <c:showPercent val="0"/>
          <c:showBubbleSize val="0"/>
        </c:dLbls>
        <c:gapWidth val="219"/>
        <c:overlap val="-27"/>
        <c:axId val="777814383"/>
        <c:axId val="785231407"/>
      </c:barChart>
      <c:catAx>
        <c:axId val="777814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5231407"/>
        <c:crosses val="autoZero"/>
        <c:auto val="1"/>
        <c:lblAlgn val="ctr"/>
        <c:lblOffset val="100"/>
        <c:noMultiLvlLbl val="0"/>
      </c:catAx>
      <c:valAx>
        <c:axId val="78523140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77814383"/>
        <c:crosses val="autoZero"/>
        <c:crossBetween val="between"/>
      </c:valAx>
      <c:spPr>
        <a:noFill/>
        <a:ln>
          <a:noFill/>
        </a:ln>
        <a:effectLst/>
      </c:spPr>
    </c:plotArea>
    <c:legend>
      <c:legendPos val="b"/>
      <c:layout>
        <c:manualLayout>
          <c:xMode val="edge"/>
          <c:yMode val="edge"/>
          <c:x val="0.10396955019097745"/>
          <c:y val="0.78876773664272148"/>
          <c:w val="0.7920605580073713"/>
          <c:h val="0.133140049981066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title pos="t" align="ctr" overlay="0">
      <cx:tx>
        <cx:txData>
          <cx:v>Question ratings compared</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Question ratings compared</a:t>
          </a:r>
        </a:p>
      </cx:txPr>
    </cx:title>
    <cx:plotArea>
      <cx:plotAreaRegion>
        <cx:series layoutId="clusteredColumn" uniqueId="{E4384A0D-773B-EB4D-A666-CA229E2BE656}">
          <cx:tx>
            <cx:txData>
              <cx:f>Sheet1!$A$1</cx:f>
              <cx:v>Series1</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title pos="t" align="ctr" overlay="0">
      <cx:tx>
        <cx:txData>
          <cx:v>Question ratings compared</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Question ratings compared</a:t>
          </a:r>
        </a:p>
      </cx:txPr>
    </cx:title>
    <cx:plotArea>
      <cx:plotAreaRegion>
        <cx:series layoutId="clusteredColumn" uniqueId="{E4384A0D-773B-EB4D-A666-CA229E2BE656}">
          <cx:tx>
            <cx:txData>
              <cx:f>Sheet1!$A$1</cx:f>
              <cx:v>Series1</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E1688-4084-1C48-95F4-999B3DA9C759}"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5339D896-12A7-934B-BD4A-72B4A861AD71}">
      <dgm:prSet phldrT="[Text]"/>
      <dgm:spPr/>
      <dgm:t>
        <a:bodyPr/>
        <a:lstStyle/>
        <a:p>
          <a:r>
            <a:rPr lang="en-US" dirty="0"/>
            <a:t>Result 1: i.e. AME 4553: Thermodynamics</a:t>
          </a:r>
        </a:p>
      </dgm:t>
    </dgm:pt>
    <dgm:pt modelId="{8431AF1A-A305-0546-80C4-1D2ED8F586C9}" type="parTrans" cxnId="{5AEF70AA-B931-4145-9E17-F4B1B8925B7E}">
      <dgm:prSet/>
      <dgm:spPr/>
      <dgm:t>
        <a:bodyPr/>
        <a:lstStyle/>
        <a:p>
          <a:endParaRPr lang="en-US"/>
        </a:p>
      </dgm:t>
    </dgm:pt>
    <dgm:pt modelId="{6A9D8292-C201-714A-91D0-F66DE1E03F69}" type="sibTrans" cxnId="{5AEF70AA-B931-4145-9E17-F4B1B8925B7E}">
      <dgm:prSet/>
      <dgm:spPr/>
      <dgm:t>
        <a:bodyPr/>
        <a:lstStyle/>
        <a:p>
          <a:endParaRPr lang="en-US"/>
        </a:p>
      </dgm:t>
    </dgm:pt>
    <dgm:pt modelId="{1F544A65-FF4B-5842-8EAA-1F3B5F8EB284}">
      <dgm:prSet phldrT="[Text]" phldr="1"/>
      <dgm:spPr/>
      <dgm:t>
        <a:bodyPr/>
        <a:lstStyle/>
        <a:p>
          <a:endParaRPr lang="en-US"/>
        </a:p>
      </dgm:t>
    </dgm:pt>
    <dgm:pt modelId="{05BDA470-E141-F04E-9BDC-AC90689D8A22}" type="parTrans" cxnId="{36B741C9-3AFE-2049-9C8A-D7CF73A8CEBC}">
      <dgm:prSet/>
      <dgm:spPr/>
      <dgm:t>
        <a:bodyPr/>
        <a:lstStyle/>
        <a:p>
          <a:endParaRPr lang="en-US"/>
        </a:p>
      </dgm:t>
    </dgm:pt>
    <dgm:pt modelId="{13583361-5D8A-754C-B596-82BA89BE6AD1}" type="sibTrans" cxnId="{36B741C9-3AFE-2049-9C8A-D7CF73A8CEBC}">
      <dgm:prSet/>
      <dgm:spPr/>
      <dgm:t>
        <a:bodyPr/>
        <a:lstStyle/>
        <a:p>
          <a:endParaRPr lang="en-US"/>
        </a:p>
      </dgm:t>
    </dgm:pt>
    <dgm:pt modelId="{938C06A9-FDA3-8D4A-A22A-85A586AD8384}">
      <dgm:prSet phldrT="[Text]" phldr="1"/>
      <dgm:spPr/>
      <dgm:t>
        <a:bodyPr/>
        <a:lstStyle/>
        <a:p>
          <a:endParaRPr lang="en-US"/>
        </a:p>
      </dgm:t>
    </dgm:pt>
    <dgm:pt modelId="{DAC7409A-C6E4-9949-A647-09EE2AAC116A}" type="parTrans" cxnId="{BD491496-14FD-2F4E-B592-047329F689F3}">
      <dgm:prSet/>
      <dgm:spPr/>
      <dgm:t>
        <a:bodyPr/>
        <a:lstStyle/>
        <a:p>
          <a:endParaRPr lang="en-US"/>
        </a:p>
      </dgm:t>
    </dgm:pt>
    <dgm:pt modelId="{0DD58E67-2EBD-044B-B093-62388A9C4D7E}" type="sibTrans" cxnId="{BD491496-14FD-2F4E-B592-047329F689F3}">
      <dgm:prSet/>
      <dgm:spPr/>
      <dgm:t>
        <a:bodyPr/>
        <a:lstStyle/>
        <a:p>
          <a:endParaRPr lang="en-US"/>
        </a:p>
      </dgm:t>
    </dgm:pt>
    <dgm:pt modelId="{9E8A2B29-B5CA-404E-A397-F152284E173E}" type="pres">
      <dgm:prSet presAssocID="{940E1688-4084-1C48-95F4-999B3DA9C759}" presName="linear" presStyleCnt="0">
        <dgm:presLayoutVars>
          <dgm:dir/>
          <dgm:animLvl val="lvl"/>
          <dgm:resizeHandles val="exact"/>
        </dgm:presLayoutVars>
      </dgm:prSet>
      <dgm:spPr/>
    </dgm:pt>
    <dgm:pt modelId="{2EF34109-05D1-6A49-9DFE-52CB2B6F77D0}" type="pres">
      <dgm:prSet presAssocID="{5339D896-12A7-934B-BD4A-72B4A861AD71}" presName="parentLin" presStyleCnt="0"/>
      <dgm:spPr/>
    </dgm:pt>
    <dgm:pt modelId="{8E1EDB26-98C9-274C-815C-2005CBEA08E4}" type="pres">
      <dgm:prSet presAssocID="{5339D896-12A7-934B-BD4A-72B4A861AD71}" presName="parentLeftMargin" presStyleLbl="node1" presStyleIdx="0" presStyleCnt="3"/>
      <dgm:spPr/>
    </dgm:pt>
    <dgm:pt modelId="{0EDA59A4-328C-8448-87D4-4626B7D32DFE}" type="pres">
      <dgm:prSet presAssocID="{5339D896-12A7-934B-BD4A-72B4A861AD71}" presName="parentText" presStyleLbl="node1" presStyleIdx="0" presStyleCnt="3">
        <dgm:presLayoutVars>
          <dgm:chMax val="0"/>
          <dgm:bulletEnabled val="1"/>
        </dgm:presLayoutVars>
      </dgm:prSet>
      <dgm:spPr/>
    </dgm:pt>
    <dgm:pt modelId="{09DAFDE3-3FBD-504F-B278-269DB4962FBC}" type="pres">
      <dgm:prSet presAssocID="{5339D896-12A7-934B-BD4A-72B4A861AD71}" presName="negativeSpace" presStyleCnt="0"/>
      <dgm:spPr/>
    </dgm:pt>
    <dgm:pt modelId="{A5D16A26-40B8-7448-AA78-BE7B0CE87ED6}" type="pres">
      <dgm:prSet presAssocID="{5339D896-12A7-934B-BD4A-72B4A861AD71}" presName="childText" presStyleLbl="conFgAcc1" presStyleIdx="0" presStyleCnt="3">
        <dgm:presLayoutVars>
          <dgm:bulletEnabled val="1"/>
        </dgm:presLayoutVars>
      </dgm:prSet>
      <dgm:spPr/>
    </dgm:pt>
    <dgm:pt modelId="{2606B57B-4853-E84F-BD65-8F6AF4999C0C}" type="pres">
      <dgm:prSet presAssocID="{6A9D8292-C201-714A-91D0-F66DE1E03F69}" presName="spaceBetweenRectangles" presStyleCnt="0"/>
      <dgm:spPr/>
    </dgm:pt>
    <dgm:pt modelId="{DC65E13C-D1F8-494E-B9FC-7716FF30C567}" type="pres">
      <dgm:prSet presAssocID="{1F544A65-FF4B-5842-8EAA-1F3B5F8EB284}" presName="parentLin" presStyleCnt="0"/>
      <dgm:spPr/>
    </dgm:pt>
    <dgm:pt modelId="{8E1CB787-F2C4-B943-BE4D-38FF7B685B65}" type="pres">
      <dgm:prSet presAssocID="{1F544A65-FF4B-5842-8EAA-1F3B5F8EB284}" presName="parentLeftMargin" presStyleLbl="node1" presStyleIdx="0" presStyleCnt="3"/>
      <dgm:spPr/>
    </dgm:pt>
    <dgm:pt modelId="{A6D02658-9C5B-D94F-AB96-8A1175D3F701}" type="pres">
      <dgm:prSet presAssocID="{1F544A65-FF4B-5842-8EAA-1F3B5F8EB284}" presName="parentText" presStyleLbl="node1" presStyleIdx="1" presStyleCnt="3">
        <dgm:presLayoutVars>
          <dgm:chMax val="0"/>
          <dgm:bulletEnabled val="1"/>
        </dgm:presLayoutVars>
      </dgm:prSet>
      <dgm:spPr/>
    </dgm:pt>
    <dgm:pt modelId="{5B1EF5B4-7F86-AF4A-8EE4-E84BDF0CA4A7}" type="pres">
      <dgm:prSet presAssocID="{1F544A65-FF4B-5842-8EAA-1F3B5F8EB284}" presName="negativeSpace" presStyleCnt="0"/>
      <dgm:spPr/>
    </dgm:pt>
    <dgm:pt modelId="{5EA5BE66-B47A-4E45-BABA-12AF1E45F5AF}" type="pres">
      <dgm:prSet presAssocID="{1F544A65-FF4B-5842-8EAA-1F3B5F8EB284}" presName="childText" presStyleLbl="conFgAcc1" presStyleIdx="1" presStyleCnt="3">
        <dgm:presLayoutVars>
          <dgm:bulletEnabled val="1"/>
        </dgm:presLayoutVars>
      </dgm:prSet>
      <dgm:spPr/>
    </dgm:pt>
    <dgm:pt modelId="{79B09800-E1EC-584C-9C1A-062D0806FB11}" type="pres">
      <dgm:prSet presAssocID="{13583361-5D8A-754C-B596-82BA89BE6AD1}" presName="spaceBetweenRectangles" presStyleCnt="0"/>
      <dgm:spPr/>
    </dgm:pt>
    <dgm:pt modelId="{82A04765-5403-3E46-B134-52A3827A07A5}" type="pres">
      <dgm:prSet presAssocID="{938C06A9-FDA3-8D4A-A22A-85A586AD8384}" presName="parentLin" presStyleCnt="0"/>
      <dgm:spPr/>
    </dgm:pt>
    <dgm:pt modelId="{CB209483-5EE1-7C42-8503-879CFD0BC239}" type="pres">
      <dgm:prSet presAssocID="{938C06A9-FDA3-8D4A-A22A-85A586AD8384}" presName="parentLeftMargin" presStyleLbl="node1" presStyleIdx="1" presStyleCnt="3"/>
      <dgm:spPr/>
    </dgm:pt>
    <dgm:pt modelId="{DAC055E2-0827-7047-8A71-97421BE0097C}" type="pres">
      <dgm:prSet presAssocID="{938C06A9-FDA3-8D4A-A22A-85A586AD8384}" presName="parentText" presStyleLbl="node1" presStyleIdx="2" presStyleCnt="3">
        <dgm:presLayoutVars>
          <dgm:chMax val="0"/>
          <dgm:bulletEnabled val="1"/>
        </dgm:presLayoutVars>
      </dgm:prSet>
      <dgm:spPr/>
    </dgm:pt>
    <dgm:pt modelId="{21CE92F1-177E-E843-B6AB-5DA77384F427}" type="pres">
      <dgm:prSet presAssocID="{938C06A9-FDA3-8D4A-A22A-85A586AD8384}" presName="negativeSpace" presStyleCnt="0"/>
      <dgm:spPr/>
    </dgm:pt>
    <dgm:pt modelId="{C35EC613-E6E1-F64F-B462-C6F9FEE3D6CC}" type="pres">
      <dgm:prSet presAssocID="{938C06A9-FDA3-8D4A-A22A-85A586AD8384}" presName="childText" presStyleLbl="conFgAcc1" presStyleIdx="2" presStyleCnt="3">
        <dgm:presLayoutVars>
          <dgm:bulletEnabled val="1"/>
        </dgm:presLayoutVars>
      </dgm:prSet>
      <dgm:spPr/>
    </dgm:pt>
  </dgm:ptLst>
  <dgm:cxnLst>
    <dgm:cxn modelId="{7925795F-FA4A-8C4B-8A35-8D653E41AE6B}" type="presOf" srcId="{5339D896-12A7-934B-BD4A-72B4A861AD71}" destId="{8E1EDB26-98C9-274C-815C-2005CBEA08E4}" srcOrd="0" destOrd="0" presId="urn:microsoft.com/office/officeart/2005/8/layout/list1"/>
    <dgm:cxn modelId="{47089A7C-5610-8A49-B663-7E5520D5513C}" type="presOf" srcId="{1F544A65-FF4B-5842-8EAA-1F3B5F8EB284}" destId="{A6D02658-9C5B-D94F-AB96-8A1175D3F701}" srcOrd="1" destOrd="0" presId="urn:microsoft.com/office/officeart/2005/8/layout/list1"/>
    <dgm:cxn modelId="{E28F3681-E8AF-2F41-A29F-FEE8C755466E}" type="presOf" srcId="{5339D896-12A7-934B-BD4A-72B4A861AD71}" destId="{0EDA59A4-328C-8448-87D4-4626B7D32DFE}" srcOrd="1" destOrd="0" presId="urn:microsoft.com/office/officeart/2005/8/layout/list1"/>
    <dgm:cxn modelId="{A74FC88A-9FCD-5547-9D4B-557F8701937C}" type="presOf" srcId="{938C06A9-FDA3-8D4A-A22A-85A586AD8384}" destId="{CB209483-5EE1-7C42-8503-879CFD0BC239}" srcOrd="0" destOrd="0" presId="urn:microsoft.com/office/officeart/2005/8/layout/list1"/>
    <dgm:cxn modelId="{BD491496-14FD-2F4E-B592-047329F689F3}" srcId="{940E1688-4084-1C48-95F4-999B3DA9C759}" destId="{938C06A9-FDA3-8D4A-A22A-85A586AD8384}" srcOrd="2" destOrd="0" parTransId="{DAC7409A-C6E4-9949-A647-09EE2AAC116A}" sibTransId="{0DD58E67-2EBD-044B-B093-62388A9C4D7E}"/>
    <dgm:cxn modelId="{86EE48AA-EDCA-3C43-A451-2F3203DA3308}" type="presOf" srcId="{938C06A9-FDA3-8D4A-A22A-85A586AD8384}" destId="{DAC055E2-0827-7047-8A71-97421BE0097C}" srcOrd="1" destOrd="0" presId="urn:microsoft.com/office/officeart/2005/8/layout/list1"/>
    <dgm:cxn modelId="{5AEF70AA-B931-4145-9E17-F4B1B8925B7E}" srcId="{940E1688-4084-1C48-95F4-999B3DA9C759}" destId="{5339D896-12A7-934B-BD4A-72B4A861AD71}" srcOrd="0" destOrd="0" parTransId="{8431AF1A-A305-0546-80C4-1D2ED8F586C9}" sibTransId="{6A9D8292-C201-714A-91D0-F66DE1E03F69}"/>
    <dgm:cxn modelId="{192D42AF-C31E-5146-AE6F-CF9627C2A704}" type="presOf" srcId="{940E1688-4084-1C48-95F4-999B3DA9C759}" destId="{9E8A2B29-B5CA-404E-A397-F152284E173E}" srcOrd="0" destOrd="0" presId="urn:microsoft.com/office/officeart/2005/8/layout/list1"/>
    <dgm:cxn modelId="{134066C7-BD06-AB41-8224-FE3629F202BC}" type="presOf" srcId="{1F544A65-FF4B-5842-8EAA-1F3B5F8EB284}" destId="{8E1CB787-F2C4-B943-BE4D-38FF7B685B65}" srcOrd="0" destOrd="0" presId="urn:microsoft.com/office/officeart/2005/8/layout/list1"/>
    <dgm:cxn modelId="{36B741C9-3AFE-2049-9C8A-D7CF73A8CEBC}" srcId="{940E1688-4084-1C48-95F4-999B3DA9C759}" destId="{1F544A65-FF4B-5842-8EAA-1F3B5F8EB284}" srcOrd="1" destOrd="0" parTransId="{05BDA470-E141-F04E-9BDC-AC90689D8A22}" sibTransId="{13583361-5D8A-754C-B596-82BA89BE6AD1}"/>
    <dgm:cxn modelId="{67163A9B-ECB8-8643-A5FF-80764D267484}" type="presParOf" srcId="{9E8A2B29-B5CA-404E-A397-F152284E173E}" destId="{2EF34109-05D1-6A49-9DFE-52CB2B6F77D0}" srcOrd="0" destOrd="0" presId="urn:microsoft.com/office/officeart/2005/8/layout/list1"/>
    <dgm:cxn modelId="{5F75DF93-5575-9241-AD3A-B96A48DBE73F}" type="presParOf" srcId="{2EF34109-05D1-6A49-9DFE-52CB2B6F77D0}" destId="{8E1EDB26-98C9-274C-815C-2005CBEA08E4}" srcOrd="0" destOrd="0" presId="urn:microsoft.com/office/officeart/2005/8/layout/list1"/>
    <dgm:cxn modelId="{2A86D640-FD76-CC4E-BDF2-20A553549315}" type="presParOf" srcId="{2EF34109-05D1-6A49-9DFE-52CB2B6F77D0}" destId="{0EDA59A4-328C-8448-87D4-4626B7D32DFE}" srcOrd="1" destOrd="0" presId="urn:microsoft.com/office/officeart/2005/8/layout/list1"/>
    <dgm:cxn modelId="{8CE65107-7F98-5541-B1E3-D588EF528CFD}" type="presParOf" srcId="{9E8A2B29-B5CA-404E-A397-F152284E173E}" destId="{09DAFDE3-3FBD-504F-B278-269DB4962FBC}" srcOrd="1" destOrd="0" presId="urn:microsoft.com/office/officeart/2005/8/layout/list1"/>
    <dgm:cxn modelId="{3B36C482-9139-134B-8DDE-5D87EF79EA1B}" type="presParOf" srcId="{9E8A2B29-B5CA-404E-A397-F152284E173E}" destId="{A5D16A26-40B8-7448-AA78-BE7B0CE87ED6}" srcOrd="2" destOrd="0" presId="urn:microsoft.com/office/officeart/2005/8/layout/list1"/>
    <dgm:cxn modelId="{9F993D92-DF06-E74B-87CD-2DB1086224C6}" type="presParOf" srcId="{9E8A2B29-B5CA-404E-A397-F152284E173E}" destId="{2606B57B-4853-E84F-BD65-8F6AF4999C0C}" srcOrd="3" destOrd="0" presId="urn:microsoft.com/office/officeart/2005/8/layout/list1"/>
    <dgm:cxn modelId="{3B8894F1-22BA-AD49-82AC-1C84AC237104}" type="presParOf" srcId="{9E8A2B29-B5CA-404E-A397-F152284E173E}" destId="{DC65E13C-D1F8-494E-B9FC-7716FF30C567}" srcOrd="4" destOrd="0" presId="urn:microsoft.com/office/officeart/2005/8/layout/list1"/>
    <dgm:cxn modelId="{5DB670EC-1520-964B-9CCB-D206221751B5}" type="presParOf" srcId="{DC65E13C-D1F8-494E-B9FC-7716FF30C567}" destId="{8E1CB787-F2C4-B943-BE4D-38FF7B685B65}" srcOrd="0" destOrd="0" presId="urn:microsoft.com/office/officeart/2005/8/layout/list1"/>
    <dgm:cxn modelId="{0312FB72-9A2C-E142-B08C-ABDAB48C0AD9}" type="presParOf" srcId="{DC65E13C-D1F8-494E-B9FC-7716FF30C567}" destId="{A6D02658-9C5B-D94F-AB96-8A1175D3F701}" srcOrd="1" destOrd="0" presId="urn:microsoft.com/office/officeart/2005/8/layout/list1"/>
    <dgm:cxn modelId="{F5A3F918-DCCB-8646-AE34-A65CB964E681}" type="presParOf" srcId="{9E8A2B29-B5CA-404E-A397-F152284E173E}" destId="{5B1EF5B4-7F86-AF4A-8EE4-E84BDF0CA4A7}" srcOrd="5" destOrd="0" presId="urn:microsoft.com/office/officeart/2005/8/layout/list1"/>
    <dgm:cxn modelId="{D4E9ED97-4E6C-304F-BA0A-2835DDF7EAC6}" type="presParOf" srcId="{9E8A2B29-B5CA-404E-A397-F152284E173E}" destId="{5EA5BE66-B47A-4E45-BABA-12AF1E45F5AF}" srcOrd="6" destOrd="0" presId="urn:microsoft.com/office/officeart/2005/8/layout/list1"/>
    <dgm:cxn modelId="{A78145BA-BCFA-BF42-A22B-A891285661F1}" type="presParOf" srcId="{9E8A2B29-B5CA-404E-A397-F152284E173E}" destId="{79B09800-E1EC-584C-9C1A-062D0806FB11}" srcOrd="7" destOrd="0" presId="urn:microsoft.com/office/officeart/2005/8/layout/list1"/>
    <dgm:cxn modelId="{A0BC66F4-249F-4C46-A1B1-0D87E503A8BF}" type="presParOf" srcId="{9E8A2B29-B5CA-404E-A397-F152284E173E}" destId="{82A04765-5403-3E46-B134-52A3827A07A5}" srcOrd="8" destOrd="0" presId="urn:microsoft.com/office/officeart/2005/8/layout/list1"/>
    <dgm:cxn modelId="{EEFF2E06-A957-1346-BCFA-331DC368D541}" type="presParOf" srcId="{82A04765-5403-3E46-B134-52A3827A07A5}" destId="{CB209483-5EE1-7C42-8503-879CFD0BC239}" srcOrd="0" destOrd="0" presId="urn:microsoft.com/office/officeart/2005/8/layout/list1"/>
    <dgm:cxn modelId="{098537D1-10AC-D041-82AD-DA3D9714B5FE}" type="presParOf" srcId="{82A04765-5403-3E46-B134-52A3827A07A5}" destId="{DAC055E2-0827-7047-8A71-97421BE0097C}" srcOrd="1" destOrd="0" presId="urn:microsoft.com/office/officeart/2005/8/layout/list1"/>
    <dgm:cxn modelId="{6CD98898-F006-B144-A542-C5FF9254A540}" type="presParOf" srcId="{9E8A2B29-B5CA-404E-A397-F152284E173E}" destId="{21CE92F1-177E-E843-B6AB-5DA77384F427}" srcOrd="9" destOrd="0" presId="urn:microsoft.com/office/officeart/2005/8/layout/list1"/>
    <dgm:cxn modelId="{A29D262A-1137-AE46-BE62-B49D7B9F3901}" type="presParOf" srcId="{9E8A2B29-B5CA-404E-A397-F152284E173E}" destId="{C35EC613-E6E1-F64F-B462-C6F9FEE3D6C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E1688-4084-1C48-95F4-999B3DA9C759}"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5339D896-12A7-934B-BD4A-72B4A861AD71}">
      <dgm:prSet phldrT="[Text]"/>
      <dgm:spPr/>
      <dgm:t>
        <a:bodyPr/>
        <a:lstStyle/>
        <a:p>
          <a:r>
            <a:rPr lang="en-US" dirty="0"/>
            <a:t>Result 1: i.e. </a:t>
          </a:r>
          <a:r>
            <a:rPr lang="en-US" dirty="0" err="1"/>
            <a:t>Yo</a:t>
          </a:r>
          <a:r>
            <a:rPr lang="en-US" dirty="0"/>
            <a:t> Lee</a:t>
          </a:r>
        </a:p>
      </dgm:t>
    </dgm:pt>
    <dgm:pt modelId="{8431AF1A-A305-0546-80C4-1D2ED8F586C9}" type="parTrans" cxnId="{5AEF70AA-B931-4145-9E17-F4B1B8925B7E}">
      <dgm:prSet/>
      <dgm:spPr/>
      <dgm:t>
        <a:bodyPr/>
        <a:lstStyle/>
        <a:p>
          <a:endParaRPr lang="en-US"/>
        </a:p>
      </dgm:t>
    </dgm:pt>
    <dgm:pt modelId="{6A9D8292-C201-714A-91D0-F66DE1E03F69}" type="sibTrans" cxnId="{5AEF70AA-B931-4145-9E17-F4B1B8925B7E}">
      <dgm:prSet/>
      <dgm:spPr/>
      <dgm:t>
        <a:bodyPr/>
        <a:lstStyle/>
        <a:p>
          <a:endParaRPr lang="en-US"/>
        </a:p>
      </dgm:t>
    </dgm:pt>
    <dgm:pt modelId="{1F544A65-FF4B-5842-8EAA-1F3B5F8EB284}">
      <dgm:prSet phldrT="[Text]"/>
      <dgm:spPr/>
      <dgm:t>
        <a:bodyPr/>
        <a:lstStyle/>
        <a:p>
          <a:r>
            <a:rPr lang="en-US" dirty="0"/>
            <a:t>Me Lee</a:t>
          </a:r>
        </a:p>
      </dgm:t>
    </dgm:pt>
    <dgm:pt modelId="{05BDA470-E141-F04E-9BDC-AC90689D8A22}" type="parTrans" cxnId="{36B741C9-3AFE-2049-9C8A-D7CF73A8CEBC}">
      <dgm:prSet/>
      <dgm:spPr/>
      <dgm:t>
        <a:bodyPr/>
        <a:lstStyle/>
        <a:p>
          <a:endParaRPr lang="en-US"/>
        </a:p>
      </dgm:t>
    </dgm:pt>
    <dgm:pt modelId="{13583361-5D8A-754C-B596-82BA89BE6AD1}" type="sibTrans" cxnId="{36B741C9-3AFE-2049-9C8A-D7CF73A8CEBC}">
      <dgm:prSet/>
      <dgm:spPr/>
      <dgm:t>
        <a:bodyPr/>
        <a:lstStyle/>
        <a:p>
          <a:endParaRPr lang="en-US"/>
        </a:p>
      </dgm:t>
    </dgm:pt>
    <dgm:pt modelId="{938C06A9-FDA3-8D4A-A22A-85A586AD8384}">
      <dgm:prSet phldrT="[Text]"/>
      <dgm:spPr/>
      <dgm:t>
        <a:bodyPr/>
        <a:lstStyle/>
        <a:p>
          <a:r>
            <a:rPr lang="en-US" dirty="0" err="1"/>
            <a:t>Yiu</a:t>
          </a:r>
          <a:r>
            <a:rPr lang="en-US" dirty="0"/>
            <a:t> Lee</a:t>
          </a:r>
        </a:p>
      </dgm:t>
    </dgm:pt>
    <dgm:pt modelId="{DAC7409A-C6E4-9949-A647-09EE2AAC116A}" type="parTrans" cxnId="{BD491496-14FD-2F4E-B592-047329F689F3}">
      <dgm:prSet/>
      <dgm:spPr/>
      <dgm:t>
        <a:bodyPr/>
        <a:lstStyle/>
        <a:p>
          <a:endParaRPr lang="en-US"/>
        </a:p>
      </dgm:t>
    </dgm:pt>
    <dgm:pt modelId="{0DD58E67-2EBD-044B-B093-62388A9C4D7E}" type="sibTrans" cxnId="{BD491496-14FD-2F4E-B592-047329F689F3}">
      <dgm:prSet/>
      <dgm:spPr/>
      <dgm:t>
        <a:bodyPr/>
        <a:lstStyle/>
        <a:p>
          <a:endParaRPr lang="en-US"/>
        </a:p>
      </dgm:t>
    </dgm:pt>
    <dgm:pt modelId="{9E8A2B29-B5CA-404E-A397-F152284E173E}" type="pres">
      <dgm:prSet presAssocID="{940E1688-4084-1C48-95F4-999B3DA9C759}" presName="linear" presStyleCnt="0">
        <dgm:presLayoutVars>
          <dgm:dir/>
          <dgm:animLvl val="lvl"/>
          <dgm:resizeHandles val="exact"/>
        </dgm:presLayoutVars>
      </dgm:prSet>
      <dgm:spPr/>
    </dgm:pt>
    <dgm:pt modelId="{2EF34109-05D1-6A49-9DFE-52CB2B6F77D0}" type="pres">
      <dgm:prSet presAssocID="{5339D896-12A7-934B-BD4A-72B4A861AD71}" presName="parentLin" presStyleCnt="0"/>
      <dgm:spPr/>
    </dgm:pt>
    <dgm:pt modelId="{8E1EDB26-98C9-274C-815C-2005CBEA08E4}" type="pres">
      <dgm:prSet presAssocID="{5339D896-12A7-934B-BD4A-72B4A861AD71}" presName="parentLeftMargin" presStyleLbl="node1" presStyleIdx="0" presStyleCnt="3"/>
      <dgm:spPr/>
    </dgm:pt>
    <dgm:pt modelId="{0EDA59A4-328C-8448-87D4-4626B7D32DFE}" type="pres">
      <dgm:prSet presAssocID="{5339D896-12A7-934B-BD4A-72B4A861AD71}" presName="parentText" presStyleLbl="node1" presStyleIdx="0" presStyleCnt="3">
        <dgm:presLayoutVars>
          <dgm:chMax val="0"/>
          <dgm:bulletEnabled val="1"/>
        </dgm:presLayoutVars>
      </dgm:prSet>
      <dgm:spPr/>
    </dgm:pt>
    <dgm:pt modelId="{09DAFDE3-3FBD-504F-B278-269DB4962FBC}" type="pres">
      <dgm:prSet presAssocID="{5339D896-12A7-934B-BD4A-72B4A861AD71}" presName="negativeSpace" presStyleCnt="0"/>
      <dgm:spPr/>
    </dgm:pt>
    <dgm:pt modelId="{A5D16A26-40B8-7448-AA78-BE7B0CE87ED6}" type="pres">
      <dgm:prSet presAssocID="{5339D896-12A7-934B-BD4A-72B4A861AD71}" presName="childText" presStyleLbl="conFgAcc1" presStyleIdx="0" presStyleCnt="3">
        <dgm:presLayoutVars>
          <dgm:bulletEnabled val="1"/>
        </dgm:presLayoutVars>
      </dgm:prSet>
      <dgm:spPr/>
    </dgm:pt>
    <dgm:pt modelId="{2606B57B-4853-E84F-BD65-8F6AF4999C0C}" type="pres">
      <dgm:prSet presAssocID="{6A9D8292-C201-714A-91D0-F66DE1E03F69}" presName="spaceBetweenRectangles" presStyleCnt="0"/>
      <dgm:spPr/>
    </dgm:pt>
    <dgm:pt modelId="{DC65E13C-D1F8-494E-B9FC-7716FF30C567}" type="pres">
      <dgm:prSet presAssocID="{1F544A65-FF4B-5842-8EAA-1F3B5F8EB284}" presName="parentLin" presStyleCnt="0"/>
      <dgm:spPr/>
    </dgm:pt>
    <dgm:pt modelId="{8E1CB787-F2C4-B943-BE4D-38FF7B685B65}" type="pres">
      <dgm:prSet presAssocID="{1F544A65-FF4B-5842-8EAA-1F3B5F8EB284}" presName="parentLeftMargin" presStyleLbl="node1" presStyleIdx="0" presStyleCnt="3"/>
      <dgm:spPr/>
    </dgm:pt>
    <dgm:pt modelId="{A6D02658-9C5B-D94F-AB96-8A1175D3F701}" type="pres">
      <dgm:prSet presAssocID="{1F544A65-FF4B-5842-8EAA-1F3B5F8EB284}" presName="parentText" presStyleLbl="node1" presStyleIdx="1" presStyleCnt="3">
        <dgm:presLayoutVars>
          <dgm:chMax val="0"/>
          <dgm:bulletEnabled val="1"/>
        </dgm:presLayoutVars>
      </dgm:prSet>
      <dgm:spPr/>
    </dgm:pt>
    <dgm:pt modelId="{5B1EF5B4-7F86-AF4A-8EE4-E84BDF0CA4A7}" type="pres">
      <dgm:prSet presAssocID="{1F544A65-FF4B-5842-8EAA-1F3B5F8EB284}" presName="negativeSpace" presStyleCnt="0"/>
      <dgm:spPr/>
    </dgm:pt>
    <dgm:pt modelId="{5EA5BE66-B47A-4E45-BABA-12AF1E45F5AF}" type="pres">
      <dgm:prSet presAssocID="{1F544A65-FF4B-5842-8EAA-1F3B5F8EB284}" presName="childText" presStyleLbl="conFgAcc1" presStyleIdx="1" presStyleCnt="3">
        <dgm:presLayoutVars>
          <dgm:bulletEnabled val="1"/>
        </dgm:presLayoutVars>
      </dgm:prSet>
      <dgm:spPr/>
    </dgm:pt>
    <dgm:pt modelId="{79B09800-E1EC-584C-9C1A-062D0806FB11}" type="pres">
      <dgm:prSet presAssocID="{13583361-5D8A-754C-B596-82BA89BE6AD1}" presName="spaceBetweenRectangles" presStyleCnt="0"/>
      <dgm:spPr/>
    </dgm:pt>
    <dgm:pt modelId="{82A04765-5403-3E46-B134-52A3827A07A5}" type="pres">
      <dgm:prSet presAssocID="{938C06A9-FDA3-8D4A-A22A-85A586AD8384}" presName="parentLin" presStyleCnt="0"/>
      <dgm:spPr/>
    </dgm:pt>
    <dgm:pt modelId="{CB209483-5EE1-7C42-8503-879CFD0BC239}" type="pres">
      <dgm:prSet presAssocID="{938C06A9-FDA3-8D4A-A22A-85A586AD8384}" presName="parentLeftMargin" presStyleLbl="node1" presStyleIdx="1" presStyleCnt="3"/>
      <dgm:spPr/>
    </dgm:pt>
    <dgm:pt modelId="{DAC055E2-0827-7047-8A71-97421BE0097C}" type="pres">
      <dgm:prSet presAssocID="{938C06A9-FDA3-8D4A-A22A-85A586AD8384}" presName="parentText" presStyleLbl="node1" presStyleIdx="2" presStyleCnt="3">
        <dgm:presLayoutVars>
          <dgm:chMax val="0"/>
          <dgm:bulletEnabled val="1"/>
        </dgm:presLayoutVars>
      </dgm:prSet>
      <dgm:spPr/>
    </dgm:pt>
    <dgm:pt modelId="{21CE92F1-177E-E843-B6AB-5DA77384F427}" type="pres">
      <dgm:prSet presAssocID="{938C06A9-FDA3-8D4A-A22A-85A586AD8384}" presName="negativeSpace" presStyleCnt="0"/>
      <dgm:spPr/>
    </dgm:pt>
    <dgm:pt modelId="{C35EC613-E6E1-F64F-B462-C6F9FEE3D6CC}" type="pres">
      <dgm:prSet presAssocID="{938C06A9-FDA3-8D4A-A22A-85A586AD8384}" presName="childText" presStyleLbl="conFgAcc1" presStyleIdx="2" presStyleCnt="3">
        <dgm:presLayoutVars>
          <dgm:bulletEnabled val="1"/>
        </dgm:presLayoutVars>
      </dgm:prSet>
      <dgm:spPr/>
    </dgm:pt>
  </dgm:ptLst>
  <dgm:cxnLst>
    <dgm:cxn modelId="{7925795F-FA4A-8C4B-8A35-8D653E41AE6B}" type="presOf" srcId="{5339D896-12A7-934B-BD4A-72B4A861AD71}" destId="{8E1EDB26-98C9-274C-815C-2005CBEA08E4}" srcOrd="0" destOrd="0" presId="urn:microsoft.com/office/officeart/2005/8/layout/list1"/>
    <dgm:cxn modelId="{47089A7C-5610-8A49-B663-7E5520D5513C}" type="presOf" srcId="{1F544A65-FF4B-5842-8EAA-1F3B5F8EB284}" destId="{A6D02658-9C5B-D94F-AB96-8A1175D3F701}" srcOrd="1" destOrd="0" presId="urn:microsoft.com/office/officeart/2005/8/layout/list1"/>
    <dgm:cxn modelId="{E28F3681-E8AF-2F41-A29F-FEE8C755466E}" type="presOf" srcId="{5339D896-12A7-934B-BD4A-72B4A861AD71}" destId="{0EDA59A4-328C-8448-87D4-4626B7D32DFE}" srcOrd="1" destOrd="0" presId="urn:microsoft.com/office/officeart/2005/8/layout/list1"/>
    <dgm:cxn modelId="{A74FC88A-9FCD-5547-9D4B-557F8701937C}" type="presOf" srcId="{938C06A9-FDA3-8D4A-A22A-85A586AD8384}" destId="{CB209483-5EE1-7C42-8503-879CFD0BC239}" srcOrd="0" destOrd="0" presId="urn:microsoft.com/office/officeart/2005/8/layout/list1"/>
    <dgm:cxn modelId="{BD491496-14FD-2F4E-B592-047329F689F3}" srcId="{940E1688-4084-1C48-95F4-999B3DA9C759}" destId="{938C06A9-FDA3-8D4A-A22A-85A586AD8384}" srcOrd="2" destOrd="0" parTransId="{DAC7409A-C6E4-9949-A647-09EE2AAC116A}" sibTransId="{0DD58E67-2EBD-044B-B093-62388A9C4D7E}"/>
    <dgm:cxn modelId="{86EE48AA-EDCA-3C43-A451-2F3203DA3308}" type="presOf" srcId="{938C06A9-FDA3-8D4A-A22A-85A586AD8384}" destId="{DAC055E2-0827-7047-8A71-97421BE0097C}" srcOrd="1" destOrd="0" presId="urn:microsoft.com/office/officeart/2005/8/layout/list1"/>
    <dgm:cxn modelId="{5AEF70AA-B931-4145-9E17-F4B1B8925B7E}" srcId="{940E1688-4084-1C48-95F4-999B3DA9C759}" destId="{5339D896-12A7-934B-BD4A-72B4A861AD71}" srcOrd="0" destOrd="0" parTransId="{8431AF1A-A305-0546-80C4-1D2ED8F586C9}" sibTransId="{6A9D8292-C201-714A-91D0-F66DE1E03F69}"/>
    <dgm:cxn modelId="{192D42AF-C31E-5146-AE6F-CF9627C2A704}" type="presOf" srcId="{940E1688-4084-1C48-95F4-999B3DA9C759}" destId="{9E8A2B29-B5CA-404E-A397-F152284E173E}" srcOrd="0" destOrd="0" presId="urn:microsoft.com/office/officeart/2005/8/layout/list1"/>
    <dgm:cxn modelId="{134066C7-BD06-AB41-8224-FE3629F202BC}" type="presOf" srcId="{1F544A65-FF4B-5842-8EAA-1F3B5F8EB284}" destId="{8E1CB787-F2C4-B943-BE4D-38FF7B685B65}" srcOrd="0" destOrd="0" presId="urn:microsoft.com/office/officeart/2005/8/layout/list1"/>
    <dgm:cxn modelId="{36B741C9-3AFE-2049-9C8A-D7CF73A8CEBC}" srcId="{940E1688-4084-1C48-95F4-999B3DA9C759}" destId="{1F544A65-FF4B-5842-8EAA-1F3B5F8EB284}" srcOrd="1" destOrd="0" parTransId="{05BDA470-E141-F04E-9BDC-AC90689D8A22}" sibTransId="{13583361-5D8A-754C-B596-82BA89BE6AD1}"/>
    <dgm:cxn modelId="{67163A9B-ECB8-8643-A5FF-80764D267484}" type="presParOf" srcId="{9E8A2B29-B5CA-404E-A397-F152284E173E}" destId="{2EF34109-05D1-6A49-9DFE-52CB2B6F77D0}" srcOrd="0" destOrd="0" presId="urn:microsoft.com/office/officeart/2005/8/layout/list1"/>
    <dgm:cxn modelId="{5F75DF93-5575-9241-AD3A-B96A48DBE73F}" type="presParOf" srcId="{2EF34109-05D1-6A49-9DFE-52CB2B6F77D0}" destId="{8E1EDB26-98C9-274C-815C-2005CBEA08E4}" srcOrd="0" destOrd="0" presId="urn:microsoft.com/office/officeart/2005/8/layout/list1"/>
    <dgm:cxn modelId="{2A86D640-FD76-CC4E-BDF2-20A553549315}" type="presParOf" srcId="{2EF34109-05D1-6A49-9DFE-52CB2B6F77D0}" destId="{0EDA59A4-328C-8448-87D4-4626B7D32DFE}" srcOrd="1" destOrd="0" presId="urn:microsoft.com/office/officeart/2005/8/layout/list1"/>
    <dgm:cxn modelId="{8CE65107-7F98-5541-B1E3-D588EF528CFD}" type="presParOf" srcId="{9E8A2B29-B5CA-404E-A397-F152284E173E}" destId="{09DAFDE3-3FBD-504F-B278-269DB4962FBC}" srcOrd="1" destOrd="0" presId="urn:microsoft.com/office/officeart/2005/8/layout/list1"/>
    <dgm:cxn modelId="{3B36C482-9139-134B-8DDE-5D87EF79EA1B}" type="presParOf" srcId="{9E8A2B29-B5CA-404E-A397-F152284E173E}" destId="{A5D16A26-40B8-7448-AA78-BE7B0CE87ED6}" srcOrd="2" destOrd="0" presId="urn:microsoft.com/office/officeart/2005/8/layout/list1"/>
    <dgm:cxn modelId="{9F993D92-DF06-E74B-87CD-2DB1086224C6}" type="presParOf" srcId="{9E8A2B29-B5CA-404E-A397-F152284E173E}" destId="{2606B57B-4853-E84F-BD65-8F6AF4999C0C}" srcOrd="3" destOrd="0" presId="urn:microsoft.com/office/officeart/2005/8/layout/list1"/>
    <dgm:cxn modelId="{3B8894F1-22BA-AD49-82AC-1C84AC237104}" type="presParOf" srcId="{9E8A2B29-B5CA-404E-A397-F152284E173E}" destId="{DC65E13C-D1F8-494E-B9FC-7716FF30C567}" srcOrd="4" destOrd="0" presId="urn:microsoft.com/office/officeart/2005/8/layout/list1"/>
    <dgm:cxn modelId="{5DB670EC-1520-964B-9CCB-D206221751B5}" type="presParOf" srcId="{DC65E13C-D1F8-494E-B9FC-7716FF30C567}" destId="{8E1CB787-F2C4-B943-BE4D-38FF7B685B65}" srcOrd="0" destOrd="0" presId="urn:microsoft.com/office/officeart/2005/8/layout/list1"/>
    <dgm:cxn modelId="{0312FB72-9A2C-E142-B08C-ABDAB48C0AD9}" type="presParOf" srcId="{DC65E13C-D1F8-494E-B9FC-7716FF30C567}" destId="{A6D02658-9C5B-D94F-AB96-8A1175D3F701}" srcOrd="1" destOrd="0" presId="urn:microsoft.com/office/officeart/2005/8/layout/list1"/>
    <dgm:cxn modelId="{F5A3F918-DCCB-8646-AE34-A65CB964E681}" type="presParOf" srcId="{9E8A2B29-B5CA-404E-A397-F152284E173E}" destId="{5B1EF5B4-7F86-AF4A-8EE4-E84BDF0CA4A7}" srcOrd="5" destOrd="0" presId="urn:microsoft.com/office/officeart/2005/8/layout/list1"/>
    <dgm:cxn modelId="{D4E9ED97-4E6C-304F-BA0A-2835DDF7EAC6}" type="presParOf" srcId="{9E8A2B29-B5CA-404E-A397-F152284E173E}" destId="{5EA5BE66-B47A-4E45-BABA-12AF1E45F5AF}" srcOrd="6" destOrd="0" presId="urn:microsoft.com/office/officeart/2005/8/layout/list1"/>
    <dgm:cxn modelId="{A78145BA-BCFA-BF42-A22B-A891285661F1}" type="presParOf" srcId="{9E8A2B29-B5CA-404E-A397-F152284E173E}" destId="{79B09800-E1EC-584C-9C1A-062D0806FB11}" srcOrd="7" destOrd="0" presId="urn:microsoft.com/office/officeart/2005/8/layout/list1"/>
    <dgm:cxn modelId="{A0BC66F4-249F-4C46-A1B1-0D87E503A8BF}" type="presParOf" srcId="{9E8A2B29-B5CA-404E-A397-F152284E173E}" destId="{82A04765-5403-3E46-B134-52A3827A07A5}" srcOrd="8" destOrd="0" presId="urn:microsoft.com/office/officeart/2005/8/layout/list1"/>
    <dgm:cxn modelId="{EEFF2E06-A957-1346-BCFA-331DC368D541}" type="presParOf" srcId="{82A04765-5403-3E46-B134-52A3827A07A5}" destId="{CB209483-5EE1-7C42-8503-879CFD0BC239}" srcOrd="0" destOrd="0" presId="urn:microsoft.com/office/officeart/2005/8/layout/list1"/>
    <dgm:cxn modelId="{098537D1-10AC-D041-82AD-DA3D9714B5FE}" type="presParOf" srcId="{82A04765-5403-3E46-B134-52A3827A07A5}" destId="{DAC055E2-0827-7047-8A71-97421BE0097C}" srcOrd="1" destOrd="0" presId="urn:microsoft.com/office/officeart/2005/8/layout/list1"/>
    <dgm:cxn modelId="{6CD98898-F006-B144-A542-C5FF9254A540}" type="presParOf" srcId="{9E8A2B29-B5CA-404E-A397-F152284E173E}" destId="{21CE92F1-177E-E843-B6AB-5DA77384F427}" srcOrd="9" destOrd="0" presId="urn:microsoft.com/office/officeart/2005/8/layout/list1"/>
    <dgm:cxn modelId="{A29D262A-1137-AE46-BE62-B49D7B9F3901}" type="presParOf" srcId="{9E8A2B29-B5CA-404E-A397-F152284E173E}" destId="{C35EC613-E6E1-F64F-B462-C6F9FEE3D6C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16A26-40B8-7448-AA78-BE7B0CE87ED6}">
      <dsp:nvSpPr>
        <dsp:cNvPr id="0" name=""/>
        <dsp:cNvSpPr/>
      </dsp:nvSpPr>
      <dsp:spPr>
        <a:xfrm>
          <a:off x="0" y="1095620"/>
          <a:ext cx="515257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A59A4-328C-8448-87D4-4626B7D32DFE}">
      <dsp:nvSpPr>
        <dsp:cNvPr id="0" name=""/>
        <dsp:cNvSpPr/>
      </dsp:nvSpPr>
      <dsp:spPr>
        <a:xfrm>
          <a:off x="257628" y="874220"/>
          <a:ext cx="3606799"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28" tIns="0" rIns="136328" bIns="0" numCol="1" spcCol="1270" anchor="ctr" anchorCtr="0">
          <a:noAutofit/>
        </a:bodyPr>
        <a:lstStyle/>
        <a:p>
          <a:pPr marL="0" lvl="0" indent="0" algn="l" defTabSz="666750">
            <a:lnSpc>
              <a:spcPct val="90000"/>
            </a:lnSpc>
            <a:spcBef>
              <a:spcPct val="0"/>
            </a:spcBef>
            <a:spcAft>
              <a:spcPct val="35000"/>
            </a:spcAft>
            <a:buNone/>
          </a:pPr>
          <a:r>
            <a:rPr lang="en-US" sz="1500" kern="1200" dirty="0"/>
            <a:t>Result 1: i.e. AME 4553: Thermodynamics</a:t>
          </a:r>
        </a:p>
      </dsp:txBody>
      <dsp:txXfrm>
        <a:off x="279244" y="895836"/>
        <a:ext cx="3563567" cy="399568"/>
      </dsp:txXfrm>
    </dsp:sp>
    <dsp:sp modelId="{5EA5BE66-B47A-4E45-BABA-12AF1E45F5AF}">
      <dsp:nvSpPr>
        <dsp:cNvPr id="0" name=""/>
        <dsp:cNvSpPr/>
      </dsp:nvSpPr>
      <dsp:spPr>
        <a:xfrm>
          <a:off x="0" y="1776021"/>
          <a:ext cx="515257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D02658-9C5B-D94F-AB96-8A1175D3F701}">
      <dsp:nvSpPr>
        <dsp:cNvPr id="0" name=""/>
        <dsp:cNvSpPr/>
      </dsp:nvSpPr>
      <dsp:spPr>
        <a:xfrm>
          <a:off x="257628" y="1554620"/>
          <a:ext cx="3606799"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28" tIns="0" rIns="136328" bIns="0" numCol="1" spcCol="1270" anchor="ctr" anchorCtr="0">
          <a:noAutofit/>
        </a:bodyPr>
        <a:lstStyle/>
        <a:p>
          <a:pPr marL="0" lvl="0" indent="0" algn="l" defTabSz="666750">
            <a:lnSpc>
              <a:spcPct val="90000"/>
            </a:lnSpc>
            <a:spcBef>
              <a:spcPct val="0"/>
            </a:spcBef>
            <a:spcAft>
              <a:spcPct val="35000"/>
            </a:spcAft>
            <a:buNone/>
          </a:pPr>
          <a:endParaRPr lang="en-US" sz="1500" kern="1200"/>
        </a:p>
      </dsp:txBody>
      <dsp:txXfrm>
        <a:off x="279244" y="1576236"/>
        <a:ext cx="3563567" cy="399568"/>
      </dsp:txXfrm>
    </dsp:sp>
    <dsp:sp modelId="{C35EC613-E6E1-F64F-B462-C6F9FEE3D6CC}">
      <dsp:nvSpPr>
        <dsp:cNvPr id="0" name=""/>
        <dsp:cNvSpPr/>
      </dsp:nvSpPr>
      <dsp:spPr>
        <a:xfrm>
          <a:off x="0" y="2456421"/>
          <a:ext cx="515257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055E2-0827-7047-8A71-97421BE0097C}">
      <dsp:nvSpPr>
        <dsp:cNvPr id="0" name=""/>
        <dsp:cNvSpPr/>
      </dsp:nvSpPr>
      <dsp:spPr>
        <a:xfrm>
          <a:off x="257628" y="2235021"/>
          <a:ext cx="3606799"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28" tIns="0" rIns="136328" bIns="0" numCol="1" spcCol="1270" anchor="ctr" anchorCtr="0">
          <a:noAutofit/>
        </a:bodyPr>
        <a:lstStyle/>
        <a:p>
          <a:pPr marL="0" lvl="0" indent="0" algn="l" defTabSz="666750">
            <a:lnSpc>
              <a:spcPct val="90000"/>
            </a:lnSpc>
            <a:spcBef>
              <a:spcPct val="0"/>
            </a:spcBef>
            <a:spcAft>
              <a:spcPct val="35000"/>
            </a:spcAft>
            <a:buNone/>
          </a:pPr>
          <a:endParaRPr lang="en-US" sz="1500" kern="1200"/>
        </a:p>
      </dsp:txBody>
      <dsp:txXfrm>
        <a:off x="279244" y="2256637"/>
        <a:ext cx="356356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16A26-40B8-7448-AA78-BE7B0CE87ED6}">
      <dsp:nvSpPr>
        <dsp:cNvPr id="0" name=""/>
        <dsp:cNvSpPr/>
      </dsp:nvSpPr>
      <dsp:spPr>
        <a:xfrm>
          <a:off x="0" y="438080"/>
          <a:ext cx="5152571"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A59A4-328C-8448-87D4-4626B7D32DFE}">
      <dsp:nvSpPr>
        <dsp:cNvPr id="0" name=""/>
        <dsp:cNvSpPr/>
      </dsp:nvSpPr>
      <dsp:spPr>
        <a:xfrm>
          <a:off x="257628" y="24800"/>
          <a:ext cx="3606799"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28" tIns="0" rIns="136328" bIns="0" numCol="1" spcCol="1270" anchor="ctr" anchorCtr="0">
          <a:noAutofit/>
        </a:bodyPr>
        <a:lstStyle/>
        <a:p>
          <a:pPr marL="0" lvl="0" indent="0" algn="l" defTabSz="1244600">
            <a:lnSpc>
              <a:spcPct val="90000"/>
            </a:lnSpc>
            <a:spcBef>
              <a:spcPct val="0"/>
            </a:spcBef>
            <a:spcAft>
              <a:spcPct val="35000"/>
            </a:spcAft>
            <a:buNone/>
          </a:pPr>
          <a:r>
            <a:rPr lang="en-US" sz="2800" kern="1200" dirty="0"/>
            <a:t>Result 1: i.e. </a:t>
          </a:r>
          <a:r>
            <a:rPr lang="en-US" sz="2800" kern="1200" dirty="0" err="1"/>
            <a:t>Yo</a:t>
          </a:r>
          <a:r>
            <a:rPr lang="en-US" sz="2800" kern="1200" dirty="0"/>
            <a:t> Lee</a:t>
          </a:r>
        </a:p>
      </dsp:txBody>
      <dsp:txXfrm>
        <a:off x="297977" y="65149"/>
        <a:ext cx="3526101" cy="745862"/>
      </dsp:txXfrm>
    </dsp:sp>
    <dsp:sp modelId="{5EA5BE66-B47A-4E45-BABA-12AF1E45F5AF}">
      <dsp:nvSpPr>
        <dsp:cNvPr id="0" name=""/>
        <dsp:cNvSpPr/>
      </dsp:nvSpPr>
      <dsp:spPr>
        <a:xfrm>
          <a:off x="0" y="1708161"/>
          <a:ext cx="5152571"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D02658-9C5B-D94F-AB96-8A1175D3F701}">
      <dsp:nvSpPr>
        <dsp:cNvPr id="0" name=""/>
        <dsp:cNvSpPr/>
      </dsp:nvSpPr>
      <dsp:spPr>
        <a:xfrm>
          <a:off x="257628" y="1294880"/>
          <a:ext cx="3606799"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28" tIns="0" rIns="136328" bIns="0" numCol="1" spcCol="1270" anchor="ctr" anchorCtr="0">
          <a:noAutofit/>
        </a:bodyPr>
        <a:lstStyle/>
        <a:p>
          <a:pPr marL="0" lvl="0" indent="0" algn="l" defTabSz="1244600">
            <a:lnSpc>
              <a:spcPct val="90000"/>
            </a:lnSpc>
            <a:spcBef>
              <a:spcPct val="0"/>
            </a:spcBef>
            <a:spcAft>
              <a:spcPct val="35000"/>
            </a:spcAft>
            <a:buNone/>
          </a:pPr>
          <a:r>
            <a:rPr lang="en-US" sz="2800" kern="1200" dirty="0"/>
            <a:t>Me Lee</a:t>
          </a:r>
        </a:p>
      </dsp:txBody>
      <dsp:txXfrm>
        <a:off x="297977" y="1335229"/>
        <a:ext cx="3526101" cy="745862"/>
      </dsp:txXfrm>
    </dsp:sp>
    <dsp:sp modelId="{C35EC613-E6E1-F64F-B462-C6F9FEE3D6CC}">
      <dsp:nvSpPr>
        <dsp:cNvPr id="0" name=""/>
        <dsp:cNvSpPr/>
      </dsp:nvSpPr>
      <dsp:spPr>
        <a:xfrm>
          <a:off x="0" y="2978241"/>
          <a:ext cx="5152571"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055E2-0827-7047-8A71-97421BE0097C}">
      <dsp:nvSpPr>
        <dsp:cNvPr id="0" name=""/>
        <dsp:cNvSpPr/>
      </dsp:nvSpPr>
      <dsp:spPr>
        <a:xfrm>
          <a:off x="257628" y="2564961"/>
          <a:ext cx="3606799"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28" tIns="0" rIns="136328" bIns="0" numCol="1" spcCol="1270" anchor="ctr" anchorCtr="0">
          <a:noAutofit/>
        </a:bodyPr>
        <a:lstStyle/>
        <a:p>
          <a:pPr marL="0" lvl="0" indent="0" algn="l" defTabSz="1244600">
            <a:lnSpc>
              <a:spcPct val="90000"/>
            </a:lnSpc>
            <a:spcBef>
              <a:spcPct val="0"/>
            </a:spcBef>
            <a:spcAft>
              <a:spcPct val="35000"/>
            </a:spcAft>
            <a:buNone/>
          </a:pPr>
          <a:r>
            <a:rPr lang="en-US" sz="2800" kern="1200" dirty="0" err="1"/>
            <a:t>Yiu</a:t>
          </a:r>
          <a:r>
            <a:rPr lang="en-US" sz="2800" kern="1200" dirty="0"/>
            <a:t> Lee</a:t>
          </a:r>
        </a:p>
      </dsp:txBody>
      <dsp:txXfrm>
        <a:off x="297977" y="2605310"/>
        <a:ext cx="3526101"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FFE1F-E178-2240-8C3D-81BFFFD2B7AE}"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13E98-CB79-1C45-AAA2-E352447A33E2}" type="slidenum">
              <a:rPr lang="en-US" smtClean="0"/>
              <a:t>‹#›</a:t>
            </a:fld>
            <a:endParaRPr lang="en-US"/>
          </a:p>
        </p:txBody>
      </p:sp>
    </p:spTree>
    <p:extLst>
      <p:ext uri="{BB962C8B-B14F-4D97-AF65-F5344CB8AC3E}">
        <p14:creationId xmlns:p14="http://schemas.microsoft.com/office/powerpoint/2010/main" val="91996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13E98-CB79-1C45-AAA2-E352447A33E2}" type="slidenum">
              <a:rPr lang="en-US" smtClean="0"/>
              <a:t>6</a:t>
            </a:fld>
            <a:endParaRPr lang="en-US"/>
          </a:p>
        </p:txBody>
      </p:sp>
    </p:spTree>
    <p:extLst>
      <p:ext uri="{BB962C8B-B14F-4D97-AF65-F5344CB8AC3E}">
        <p14:creationId xmlns:p14="http://schemas.microsoft.com/office/powerpoint/2010/main" val="287239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13E98-CB79-1C45-AAA2-E352447A33E2}" type="slidenum">
              <a:rPr lang="en-US" smtClean="0"/>
              <a:t>8</a:t>
            </a:fld>
            <a:endParaRPr lang="en-US"/>
          </a:p>
        </p:txBody>
      </p:sp>
    </p:spTree>
    <p:extLst>
      <p:ext uri="{BB962C8B-B14F-4D97-AF65-F5344CB8AC3E}">
        <p14:creationId xmlns:p14="http://schemas.microsoft.com/office/powerpoint/2010/main" val="370725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6EE2-47AF-374A-A9AC-77B614EE4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71E38C-2ED8-394B-B643-847F052F7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DFE94F-B6DA-D34F-BBD9-4E44B1E1F39C}"/>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5" name="Footer Placeholder 4">
            <a:extLst>
              <a:ext uri="{FF2B5EF4-FFF2-40B4-BE49-F238E27FC236}">
                <a16:creationId xmlns:a16="http://schemas.microsoft.com/office/drawing/2014/main" id="{5A382D56-D03F-6142-983A-777492540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AD1E7-12A4-CC47-B452-423ECB3AB76B}"/>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402030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70D4-CF96-B74B-9901-C98EEFA0A7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43EEE-DF06-7941-B1D2-BC281B9797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1E445-D1DD-7B4B-83AB-7E58D3398E25}"/>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5" name="Footer Placeholder 4">
            <a:extLst>
              <a:ext uri="{FF2B5EF4-FFF2-40B4-BE49-F238E27FC236}">
                <a16:creationId xmlns:a16="http://schemas.microsoft.com/office/drawing/2014/main" id="{5260C81B-1BAE-F143-9216-D9CA5672B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70413-1DEB-B144-B997-D03D4B13D264}"/>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106861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873D6-E7EB-7449-A8E7-0954388388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79122-E1EE-754D-9FC9-084FA5BD9A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D3C7E-0586-2844-86FE-5AD8B2DDBF42}"/>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5" name="Footer Placeholder 4">
            <a:extLst>
              <a:ext uri="{FF2B5EF4-FFF2-40B4-BE49-F238E27FC236}">
                <a16:creationId xmlns:a16="http://schemas.microsoft.com/office/drawing/2014/main" id="{66D5F222-A02F-6F43-90CD-835570CCB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70604-51A9-2946-8235-6051360C15DA}"/>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245937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EC20-4BBC-FB4B-B0F6-5826B1B71A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A5518-8C4A-CF43-92B7-6C80FDD2AF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0106-1EBD-6F44-B4F4-AAF40984E2F9}"/>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5" name="Footer Placeholder 4">
            <a:extLst>
              <a:ext uri="{FF2B5EF4-FFF2-40B4-BE49-F238E27FC236}">
                <a16:creationId xmlns:a16="http://schemas.microsoft.com/office/drawing/2014/main" id="{EFDE1A38-2954-8C4A-8991-F6A08FC1E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0AD52-39CD-EE41-A486-E149A2EEB9A8}"/>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26907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2FEC-0396-914C-AB57-D0733E48A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27C65C-86A7-7B47-9D3E-A2BB311779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155686-7A10-6A47-98D6-AB68F1EEA0E8}"/>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5" name="Footer Placeholder 4">
            <a:extLst>
              <a:ext uri="{FF2B5EF4-FFF2-40B4-BE49-F238E27FC236}">
                <a16:creationId xmlns:a16="http://schemas.microsoft.com/office/drawing/2014/main" id="{70ABECFC-8C48-9D4E-ADDF-2768A5E52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3E4CE-CD18-7B4F-B49C-83DC19AD8409}"/>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125050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3B70-9BC3-E64C-AA22-C2B099D1C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4F6C35-3DB5-3E43-B9B2-1204AD08B9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FCEB5C-BF22-2944-B6F9-EC8C1DDD95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0F5882-2951-DD40-AEFC-1F41A6501927}"/>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6" name="Footer Placeholder 5">
            <a:extLst>
              <a:ext uri="{FF2B5EF4-FFF2-40B4-BE49-F238E27FC236}">
                <a16:creationId xmlns:a16="http://schemas.microsoft.com/office/drawing/2014/main" id="{6F33E420-FA6A-5845-8AFD-04D2FB6D0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877EE-64DA-1146-908B-BA1BC6EFF18C}"/>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368927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D1FB-77C7-9248-B17B-B37BD61F5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D8B97F-3DD1-6342-A5DB-6223B9239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07141C-A155-9F43-85C7-4C9912355B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1625BE-3E1B-1E4B-953D-73ED0E1B6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107693-52F4-E045-9D83-375D85BF2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D550F6-2054-0345-839E-0CF336D7E89D}"/>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8" name="Footer Placeholder 7">
            <a:extLst>
              <a:ext uri="{FF2B5EF4-FFF2-40B4-BE49-F238E27FC236}">
                <a16:creationId xmlns:a16="http://schemas.microsoft.com/office/drawing/2014/main" id="{F625EA32-8590-5547-8F90-0F767740D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B44CEE-DD10-D843-BE1F-406B3B41EE97}"/>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167049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88FB-344B-F249-A87B-BCDADD37B8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EC0D94-3598-CD4F-9102-670D263516D1}"/>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4" name="Footer Placeholder 3">
            <a:extLst>
              <a:ext uri="{FF2B5EF4-FFF2-40B4-BE49-F238E27FC236}">
                <a16:creationId xmlns:a16="http://schemas.microsoft.com/office/drawing/2014/main" id="{E016928B-667D-2C4D-8B5C-972FCAC66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11C046-F43D-CE4A-A2C3-4908B2F2A858}"/>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89809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27ACC-1FAC-8842-90E4-01E7A936264D}"/>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3" name="Footer Placeholder 2">
            <a:extLst>
              <a:ext uri="{FF2B5EF4-FFF2-40B4-BE49-F238E27FC236}">
                <a16:creationId xmlns:a16="http://schemas.microsoft.com/office/drawing/2014/main" id="{67B74955-6559-2144-9DF3-9BA597D6E6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F4610-0CAC-3748-99C6-D12D9A7DBA40}"/>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195470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AC08-5B8D-774D-B067-3FF5F6BAE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BDD28-AD4E-714A-9CE6-05F2A8366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E14D8-DA86-9445-AE3C-9BD77CB3B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FB4455-A553-BF4C-9238-339E50BB0466}"/>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6" name="Footer Placeholder 5">
            <a:extLst>
              <a:ext uri="{FF2B5EF4-FFF2-40B4-BE49-F238E27FC236}">
                <a16:creationId xmlns:a16="http://schemas.microsoft.com/office/drawing/2014/main" id="{3E5C6580-624C-7A4D-B79C-89D8AB605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80C14-2AFD-8F47-ADC5-67F72D5BFFA3}"/>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711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10C2-C26D-D64C-AD3C-C3BA894B6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32CA8-093A-8747-B050-E2F6669B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6B86A-E813-B948-8D3F-6848F0930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820A1B-F111-C546-BDB5-CDB55AF28A96}"/>
              </a:ext>
            </a:extLst>
          </p:cNvPr>
          <p:cNvSpPr>
            <a:spLocks noGrp="1"/>
          </p:cNvSpPr>
          <p:nvPr>
            <p:ph type="dt" sz="half" idx="10"/>
          </p:nvPr>
        </p:nvSpPr>
        <p:spPr/>
        <p:txBody>
          <a:bodyPr/>
          <a:lstStyle/>
          <a:p>
            <a:fld id="{30E0E6B9-8C92-4F4D-B895-A04CD1D5011B}" type="datetimeFigureOut">
              <a:rPr lang="en-US" smtClean="0"/>
              <a:t>1/16/19</a:t>
            </a:fld>
            <a:endParaRPr lang="en-US"/>
          </a:p>
        </p:txBody>
      </p:sp>
      <p:sp>
        <p:nvSpPr>
          <p:cNvPr id="6" name="Footer Placeholder 5">
            <a:extLst>
              <a:ext uri="{FF2B5EF4-FFF2-40B4-BE49-F238E27FC236}">
                <a16:creationId xmlns:a16="http://schemas.microsoft.com/office/drawing/2014/main" id="{14555C21-95A1-464F-B411-E208EADF7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98BEB-B0E0-5047-8114-985A6AB0D9FC}"/>
              </a:ext>
            </a:extLst>
          </p:cNvPr>
          <p:cNvSpPr>
            <a:spLocks noGrp="1"/>
          </p:cNvSpPr>
          <p:nvPr>
            <p:ph type="sldNum" sz="quarter" idx="12"/>
          </p:nvPr>
        </p:nvSpPr>
        <p:spPr/>
        <p:txBody>
          <a:bodyPr/>
          <a:lstStyle/>
          <a:p>
            <a:fld id="{1D74B478-9A4D-B941-8057-7A429416D5A1}" type="slidenum">
              <a:rPr lang="en-US" smtClean="0"/>
              <a:t>‹#›</a:t>
            </a:fld>
            <a:endParaRPr lang="en-US"/>
          </a:p>
        </p:txBody>
      </p:sp>
    </p:spTree>
    <p:extLst>
      <p:ext uri="{BB962C8B-B14F-4D97-AF65-F5344CB8AC3E}">
        <p14:creationId xmlns:p14="http://schemas.microsoft.com/office/powerpoint/2010/main" val="313860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DF8FBE-379D-2949-80FB-898383AA4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8EF18-68E0-7847-A114-23CBBF956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3A447-6A70-A14B-B6E9-8FD479D47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0E6B9-8C92-4F4D-B895-A04CD1D5011B}" type="datetimeFigureOut">
              <a:rPr lang="en-US" smtClean="0"/>
              <a:t>1/16/19</a:t>
            </a:fld>
            <a:endParaRPr lang="en-US"/>
          </a:p>
        </p:txBody>
      </p:sp>
      <p:sp>
        <p:nvSpPr>
          <p:cNvPr id="5" name="Footer Placeholder 4">
            <a:extLst>
              <a:ext uri="{FF2B5EF4-FFF2-40B4-BE49-F238E27FC236}">
                <a16:creationId xmlns:a16="http://schemas.microsoft.com/office/drawing/2014/main" id="{2BD144CC-8215-0442-894A-887D3CEB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CE075-AAB6-5945-8664-2555E6A79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4B478-9A4D-B941-8057-7A429416D5A1}" type="slidenum">
              <a:rPr lang="en-US" smtClean="0"/>
              <a:t>‹#›</a:t>
            </a:fld>
            <a:endParaRPr lang="en-US"/>
          </a:p>
        </p:txBody>
      </p:sp>
    </p:spTree>
    <p:extLst>
      <p:ext uri="{BB962C8B-B14F-4D97-AF65-F5344CB8AC3E}">
        <p14:creationId xmlns:p14="http://schemas.microsoft.com/office/powerpoint/2010/main" val="420561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14/relationships/chartEx" Target="../charts/chartEx1.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14/relationships/chartEx" Target="../charts/chartEx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6D36-1BF2-7F4C-868E-15A59C207CE9}"/>
              </a:ext>
            </a:extLst>
          </p:cNvPr>
          <p:cNvSpPr>
            <a:spLocks noGrp="1"/>
          </p:cNvSpPr>
          <p:nvPr>
            <p:ph type="ctrTitle"/>
          </p:nvPr>
        </p:nvSpPr>
        <p:spPr/>
        <p:txBody>
          <a:bodyPr/>
          <a:lstStyle/>
          <a:p>
            <a:r>
              <a:rPr lang="en-US" dirty="0"/>
              <a:t>Student Reviews Frontend Design ideas</a:t>
            </a:r>
          </a:p>
        </p:txBody>
      </p:sp>
      <p:sp>
        <p:nvSpPr>
          <p:cNvPr id="3" name="Subtitle 2">
            <a:extLst>
              <a:ext uri="{FF2B5EF4-FFF2-40B4-BE49-F238E27FC236}">
                <a16:creationId xmlns:a16="http://schemas.microsoft.com/office/drawing/2014/main" id="{E6DB74C0-3027-C64C-8D18-24907EAA5EA8}"/>
              </a:ext>
            </a:extLst>
          </p:cNvPr>
          <p:cNvSpPr>
            <a:spLocks noGrp="1"/>
          </p:cNvSpPr>
          <p:nvPr>
            <p:ph type="subTitle" idx="1"/>
          </p:nvPr>
        </p:nvSpPr>
        <p:spPr/>
        <p:txBody>
          <a:bodyPr/>
          <a:lstStyle/>
          <a:p>
            <a:r>
              <a:rPr lang="en-US" dirty="0"/>
              <a:t>01/15/19</a:t>
            </a:r>
          </a:p>
        </p:txBody>
      </p:sp>
    </p:spTree>
    <p:extLst>
      <p:ext uri="{BB962C8B-B14F-4D97-AF65-F5344CB8AC3E}">
        <p14:creationId xmlns:p14="http://schemas.microsoft.com/office/powerpoint/2010/main" val="346223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692F-9C56-4540-B441-30B5C436AAD7}"/>
              </a:ext>
            </a:extLst>
          </p:cNvPr>
          <p:cNvSpPr>
            <a:spLocks noGrp="1"/>
          </p:cNvSpPr>
          <p:nvPr>
            <p:ph type="title"/>
          </p:nvPr>
        </p:nvSpPr>
        <p:spPr/>
        <p:txBody>
          <a:bodyPr/>
          <a:lstStyle/>
          <a:p>
            <a:r>
              <a:rPr lang="en-US" dirty="0"/>
              <a:t>General Thoughts</a:t>
            </a:r>
          </a:p>
        </p:txBody>
      </p:sp>
      <p:sp>
        <p:nvSpPr>
          <p:cNvPr id="3" name="Content Placeholder 2">
            <a:extLst>
              <a:ext uri="{FF2B5EF4-FFF2-40B4-BE49-F238E27FC236}">
                <a16:creationId xmlns:a16="http://schemas.microsoft.com/office/drawing/2014/main" id="{57ABF369-C162-6846-83B7-3D0FE6CF2371}"/>
              </a:ext>
            </a:extLst>
          </p:cNvPr>
          <p:cNvSpPr>
            <a:spLocks noGrp="1"/>
          </p:cNvSpPr>
          <p:nvPr>
            <p:ph idx="1"/>
          </p:nvPr>
        </p:nvSpPr>
        <p:spPr/>
        <p:txBody>
          <a:bodyPr/>
          <a:lstStyle/>
          <a:p>
            <a:r>
              <a:rPr lang="en-US" dirty="0"/>
              <a:t>I think we should plan on being able to integrate whatever we design with the Provost’s website, shown below.</a:t>
            </a:r>
          </a:p>
          <a:p>
            <a:r>
              <a:rPr lang="en-US" dirty="0"/>
              <a:t>If we can maybe copy their style and color scheme, I think that would be a very good idea.</a:t>
            </a:r>
          </a:p>
          <a:p>
            <a:endParaRPr lang="en-US" dirty="0"/>
          </a:p>
        </p:txBody>
      </p:sp>
      <p:pic>
        <p:nvPicPr>
          <p:cNvPr id="6" name="Picture 5">
            <a:extLst>
              <a:ext uri="{FF2B5EF4-FFF2-40B4-BE49-F238E27FC236}">
                <a16:creationId xmlns:a16="http://schemas.microsoft.com/office/drawing/2014/main" id="{C797ECCA-D826-F34E-A3EC-5F158126328C}"/>
              </a:ext>
            </a:extLst>
          </p:cNvPr>
          <p:cNvPicPr>
            <a:picLocks noChangeAspect="1"/>
          </p:cNvPicPr>
          <p:nvPr/>
        </p:nvPicPr>
        <p:blipFill>
          <a:blip r:embed="rId2"/>
          <a:stretch>
            <a:fillRect/>
          </a:stretch>
        </p:blipFill>
        <p:spPr>
          <a:xfrm>
            <a:off x="3803098" y="3591509"/>
            <a:ext cx="4585804" cy="2905544"/>
          </a:xfrm>
          <a:prstGeom prst="rect">
            <a:avLst/>
          </a:prstGeom>
        </p:spPr>
      </p:pic>
    </p:spTree>
    <p:extLst>
      <p:ext uri="{BB962C8B-B14F-4D97-AF65-F5344CB8AC3E}">
        <p14:creationId xmlns:p14="http://schemas.microsoft.com/office/powerpoint/2010/main" val="24315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0C70-7163-D848-B394-A645F48322C2}"/>
              </a:ext>
            </a:extLst>
          </p:cNvPr>
          <p:cNvSpPr>
            <a:spLocks noGrp="1"/>
          </p:cNvSpPr>
          <p:nvPr>
            <p:ph type="title"/>
          </p:nvPr>
        </p:nvSpPr>
        <p:spPr/>
        <p:txBody>
          <a:bodyPr/>
          <a:lstStyle/>
          <a:p>
            <a:r>
              <a:rPr lang="en-US" dirty="0"/>
              <a:t>General Thoughts</a:t>
            </a:r>
          </a:p>
        </p:txBody>
      </p:sp>
      <p:sp>
        <p:nvSpPr>
          <p:cNvPr id="3" name="Content Placeholder 2">
            <a:extLst>
              <a:ext uri="{FF2B5EF4-FFF2-40B4-BE49-F238E27FC236}">
                <a16:creationId xmlns:a16="http://schemas.microsoft.com/office/drawing/2014/main" id="{451B237F-3713-D747-B5B8-5F332A925173}"/>
              </a:ext>
            </a:extLst>
          </p:cNvPr>
          <p:cNvSpPr>
            <a:spLocks noGrp="1"/>
          </p:cNvSpPr>
          <p:nvPr>
            <p:ph idx="1"/>
          </p:nvPr>
        </p:nvSpPr>
        <p:spPr/>
        <p:txBody>
          <a:bodyPr/>
          <a:lstStyle/>
          <a:p>
            <a:r>
              <a:rPr lang="en-US" dirty="0"/>
              <a:t>The current website is vertically-focused, with new content building down from the bottom of the page.</a:t>
            </a:r>
          </a:p>
          <a:p>
            <a:r>
              <a:rPr lang="en-US" dirty="0"/>
              <a:t>Whatever, we do, lets make it better than the current course enrollment website/interface.</a:t>
            </a:r>
          </a:p>
        </p:txBody>
      </p:sp>
      <p:pic>
        <p:nvPicPr>
          <p:cNvPr id="4" name="Picture 3">
            <a:extLst>
              <a:ext uri="{FF2B5EF4-FFF2-40B4-BE49-F238E27FC236}">
                <a16:creationId xmlns:a16="http://schemas.microsoft.com/office/drawing/2014/main" id="{50A1CA7B-57D9-2743-ACE4-BBAC5472A470}"/>
              </a:ext>
            </a:extLst>
          </p:cNvPr>
          <p:cNvPicPr>
            <a:picLocks noChangeAspect="1"/>
          </p:cNvPicPr>
          <p:nvPr/>
        </p:nvPicPr>
        <p:blipFill>
          <a:blip r:embed="rId2"/>
          <a:stretch>
            <a:fillRect/>
          </a:stretch>
        </p:blipFill>
        <p:spPr>
          <a:xfrm>
            <a:off x="1255295" y="3631932"/>
            <a:ext cx="10098505" cy="2545031"/>
          </a:xfrm>
          <a:prstGeom prst="rect">
            <a:avLst/>
          </a:prstGeom>
        </p:spPr>
      </p:pic>
    </p:spTree>
    <p:extLst>
      <p:ext uri="{BB962C8B-B14F-4D97-AF65-F5344CB8AC3E}">
        <p14:creationId xmlns:p14="http://schemas.microsoft.com/office/powerpoint/2010/main" val="102158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8CE-B11E-A444-A028-D66C488CE612}"/>
              </a:ext>
            </a:extLst>
          </p:cNvPr>
          <p:cNvSpPr>
            <a:spLocks noGrp="1"/>
          </p:cNvSpPr>
          <p:nvPr>
            <p:ph type="title"/>
          </p:nvPr>
        </p:nvSpPr>
        <p:spPr>
          <a:xfrm>
            <a:off x="3890497" y="-970856"/>
            <a:ext cx="3988469" cy="944730"/>
          </a:xfrm>
        </p:spPr>
        <p:txBody>
          <a:bodyPr>
            <a:normAutofit/>
          </a:bodyPr>
          <a:lstStyle/>
          <a:p>
            <a:pPr algn="ctr"/>
            <a:r>
              <a:rPr lang="en-US" b="1" dirty="0">
                <a:solidFill>
                  <a:schemeClr val="bg1"/>
                </a:solidFill>
              </a:rPr>
              <a:t>Initial Screen</a:t>
            </a:r>
          </a:p>
        </p:txBody>
      </p:sp>
      <p:sp>
        <p:nvSpPr>
          <p:cNvPr id="6" name="TextBox 5">
            <a:extLst>
              <a:ext uri="{FF2B5EF4-FFF2-40B4-BE49-F238E27FC236}">
                <a16:creationId xmlns:a16="http://schemas.microsoft.com/office/drawing/2014/main" id="{AB8B5D37-75B5-8848-B515-E01BE02F96A6}"/>
              </a:ext>
            </a:extLst>
          </p:cNvPr>
          <p:cNvSpPr txBox="1"/>
          <p:nvPr/>
        </p:nvSpPr>
        <p:spPr>
          <a:xfrm>
            <a:off x="0" y="-26126"/>
            <a:ext cx="393056" cy="523220"/>
          </a:xfrm>
          <a:prstGeom prst="rect">
            <a:avLst/>
          </a:prstGeom>
          <a:noFill/>
        </p:spPr>
        <p:txBody>
          <a:bodyPr wrap="none" rtlCol="0">
            <a:spAutoFit/>
          </a:bodyPr>
          <a:lstStyle/>
          <a:p>
            <a:r>
              <a:rPr lang="en-US" sz="2800" dirty="0"/>
              <a:t>A</a:t>
            </a:r>
          </a:p>
        </p:txBody>
      </p:sp>
      <p:sp>
        <p:nvSpPr>
          <p:cNvPr id="7" name="Rectangle 6">
            <a:extLst>
              <a:ext uri="{FF2B5EF4-FFF2-40B4-BE49-F238E27FC236}">
                <a16:creationId xmlns:a16="http://schemas.microsoft.com/office/drawing/2014/main" id="{B9D62412-2F89-3244-9CAA-ABA715FE1B78}"/>
              </a:ext>
            </a:extLst>
          </p:cNvPr>
          <p:cNvSpPr/>
          <p:nvPr/>
        </p:nvSpPr>
        <p:spPr>
          <a:xfrm>
            <a:off x="2984776" y="235484"/>
            <a:ext cx="6629487" cy="606046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5CECBB-AEF4-904E-83F3-40E8984979D0}"/>
              </a:ext>
            </a:extLst>
          </p:cNvPr>
          <p:cNvSpPr txBox="1"/>
          <p:nvPr/>
        </p:nvSpPr>
        <p:spPr>
          <a:xfrm>
            <a:off x="3239589" y="966651"/>
            <a:ext cx="5875070" cy="1200329"/>
          </a:xfrm>
          <a:prstGeom prst="rect">
            <a:avLst/>
          </a:prstGeom>
          <a:noFill/>
        </p:spPr>
        <p:txBody>
          <a:bodyPr wrap="none" rtlCol="0">
            <a:spAutoFit/>
          </a:bodyPr>
          <a:lstStyle/>
          <a:p>
            <a:r>
              <a:rPr lang="en-US" dirty="0"/>
              <a:t>Start with a short blurb about OU student Reviews, covering:</a:t>
            </a:r>
          </a:p>
          <a:p>
            <a:r>
              <a:rPr lang="en-US" dirty="0"/>
              <a:t> -  Where the reviews come from</a:t>
            </a:r>
          </a:p>
          <a:p>
            <a:pPr marL="285750" indent="-285750">
              <a:buFontTx/>
              <a:buChar char="-"/>
            </a:pPr>
            <a:r>
              <a:rPr lang="en-US" dirty="0"/>
              <a:t>The extent of the data (timeframe, colleges, etc.)</a:t>
            </a:r>
          </a:p>
          <a:p>
            <a:pPr marL="285750" indent="-285750">
              <a:buFontTx/>
              <a:buChar char="-"/>
            </a:pPr>
            <a:r>
              <a:rPr lang="en-US" dirty="0"/>
              <a:t>Any helpful hints for navigating the website</a:t>
            </a:r>
          </a:p>
        </p:txBody>
      </p:sp>
      <p:sp>
        <p:nvSpPr>
          <p:cNvPr id="9" name="Rectangle 8">
            <a:extLst>
              <a:ext uri="{FF2B5EF4-FFF2-40B4-BE49-F238E27FC236}">
                <a16:creationId xmlns:a16="http://schemas.microsoft.com/office/drawing/2014/main" id="{35C07B33-55F0-BE4B-AAF5-D2A4FBD22167}"/>
              </a:ext>
            </a:extLst>
          </p:cNvPr>
          <p:cNvSpPr/>
          <p:nvPr/>
        </p:nvSpPr>
        <p:spPr>
          <a:xfrm>
            <a:off x="4389120" y="3081929"/>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Course</a:t>
            </a:r>
          </a:p>
        </p:txBody>
      </p:sp>
      <p:sp>
        <p:nvSpPr>
          <p:cNvPr id="10" name="Rectangle 9">
            <a:extLst>
              <a:ext uri="{FF2B5EF4-FFF2-40B4-BE49-F238E27FC236}">
                <a16:creationId xmlns:a16="http://schemas.microsoft.com/office/drawing/2014/main" id="{0E080A78-F463-834C-8EB0-702235813454}"/>
              </a:ext>
            </a:extLst>
          </p:cNvPr>
          <p:cNvSpPr/>
          <p:nvPr/>
        </p:nvSpPr>
        <p:spPr>
          <a:xfrm>
            <a:off x="4389120" y="4732755"/>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Department</a:t>
            </a:r>
          </a:p>
        </p:txBody>
      </p:sp>
      <p:sp>
        <p:nvSpPr>
          <p:cNvPr id="11" name="Rectangle 10">
            <a:extLst>
              <a:ext uri="{FF2B5EF4-FFF2-40B4-BE49-F238E27FC236}">
                <a16:creationId xmlns:a16="http://schemas.microsoft.com/office/drawing/2014/main" id="{33F19B0A-ABE7-5D4E-A76C-A51D7C905C36}"/>
              </a:ext>
            </a:extLst>
          </p:cNvPr>
          <p:cNvSpPr/>
          <p:nvPr/>
        </p:nvSpPr>
        <p:spPr>
          <a:xfrm>
            <a:off x="4389120" y="3907342"/>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Instructor</a:t>
            </a:r>
          </a:p>
        </p:txBody>
      </p:sp>
      <p:sp>
        <p:nvSpPr>
          <p:cNvPr id="12" name="TextBox 11">
            <a:extLst>
              <a:ext uri="{FF2B5EF4-FFF2-40B4-BE49-F238E27FC236}">
                <a16:creationId xmlns:a16="http://schemas.microsoft.com/office/drawing/2014/main" id="{34E11B85-630D-AD4C-B02F-DB6D1B625987}"/>
              </a:ext>
            </a:extLst>
          </p:cNvPr>
          <p:cNvSpPr txBox="1"/>
          <p:nvPr/>
        </p:nvSpPr>
        <p:spPr>
          <a:xfrm>
            <a:off x="3239589" y="2366349"/>
            <a:ext cx="1909049" cy="584775"/>
          </a:xfrm>
          <a:prstGeom prst="rect">
            <a:avLst/>
          </a:prstGeom>
          <a:noFill/>
        </p:spPr>
        <p:txBody>
          <a:bodyPr wrap="none" rtlCol="0">
            <a:spAutoFit/>
          </a:bodyPr>
          <a:lstStyle/>
          <a:p>
            <a:r>
              <a:rPr lang="en-US" sz="3200" dirty="0"/>
              <a:t>Search By:</a:t>
            </a:r>
          </a:p>
        </p:txBody>
      </p:sp>
      <p:sp>
        <p:nvSpPr>
          <p:cNvPr id="13" name="TextBox 12">
            <a:extLst>
              <a:ext uri="{FF2B5EF4-FFF2-40B4-BE49-F238E27FC236}">
                <a16:creationId xmlns:a16="http://schemas.microsoft.com/office/drawing/2014/main" id="{42D87418-E82F-D74F-9FD1-5B1CD3D2C8AD}"/>
              </a:ext>
            </a:extLst>
          </p:cNvPr>
          <p:cNvSpPr txBox="1"/>
          <p:nvPr/>
        </p:nvSpPr>
        <p:spPr>
          <a:xfrm>
            <a:off x="7046738" y="4784653"/>
            <a:ext cx="375424" cy="523220"/>
          </a:xfrm>
          <a:prstGeom prst="rect">
            <a:avLst/>
          </a:prstGeom>
          <a:noFill/>
        </p:spPr>
        <p:txBody>
          <a:bodyPr wrap="none" rtlCol="0">
            <a:spAutoFit/>
          </a:bodyPr>
          <a:lstStyle/>
          <a:p>
            <a:r>
              <a:rPr lang="en-US" sz="2800" dirty="0"/>
              <a:t>C</a:t>
            </a:r>
          </a:p>
        </p:txBody>
      </p:sp>
      <p:sp>
        <p:nvSpPr>
          <p:cNvPr id="14" name="TextBox 13">
            <a:extLst>
              <a:ext uri="{FF2B5EF4-FFF2-40B4-BE49-F238E27FC236}">
                <a16:creationId xmlns:a16="http://schemas.microsoft.com/office/drawing/2014/main" id="{434D0008-6376-4746-AF3B-259F7AC80027}"/>
              </a:ext>
            </a:extLst>
          </p:cNvPr>
          <p:cNvSpPr txBox="1"/>
          <p:nvPr/>
        </p:nvSpPr>
        <p:spPr>
          <a:xfrm>
            <a:off x="7039200" y="3959240"/>
            <a:ext cx="380232" cy="523220"/>
          </a:xfrm>
          <a:prstGeom prst="rect">
            <a:avLst/>
          </a:prstGeom>
          <a:noFill/>
        </p:spPr>
        <p:txBody>
          <a:bodyPr wrap="none" rtlCol="0">
            <a:spAutoFit/>
          </a:bodyPr>
          <a:lstStyle/>
          <a:p>
            <a:r>
              <a:rPr lang="en-US" sz="2800" dirty="0"/>
              <a:t>B</a:t>
            </a:r>
          </a:p>
        </p:txBody>
      </p:sp>
      <p:sp>
        <p:nvSpPr>
          <p:cNvPr id="15" name="TextBox 14">
            <a:extLst>
              <a:ext uri="{FF2B5EF4-FFF2-40B4-BE49-F238E27FC236}">
                <a16:creationId xmlns:a16="http://schemas.microsoft.com/office/drawing/2014/main" id="{01C6619D-8293-5848-8BB7-ECF30C783AEA}"/>
              </a:ext>
            </a:extLst>
          </p:cNvPr>
          <p:cNvSpPr txBox="1"/>
          <p:nvPr/>
        </p:nvSpPr>
        <p:spPr>
          <a:xfrm>
            <a:off x="7046738" y="3081929"/>
            <a:ext cx="393056" cy="523220"/>
          </a:xfrm>
          <a:prstGeom prst="rect">
            <a:avLst/>
          </a:prstGeom>
          <a:noFill/>
        </p:spPr>
        <p:txBody>
          <a:bodyPr wrap="none" rtlCol="0">
            <a:spAutoFit/>
          </a:bodyPr>
          <a:lstStyle/>
          <a:p>
            <a:r>
              <a:rPr lang="en-US" sz="2800" dirty="0"/>
              <a:t>A</a:t>
            </a:r>
          </a:p>
        </p:txBody>
      </p:sp>
      <p:sp>
        <p:nvSpPr>
          <p:cNvPr id="16" name="TextBox 15">
            <a:extLst>
              <a:ext uri="{FF2B5EF4-FFF2-40B4-BE49-F238E27FC236}">
                <a16:creationId xmlns:a16="http://schemas.microsoft.com/office/drawing/2014/main" id="{46871C6A-DC7E-5644-8C61-E5172F325D05}"/>
              </a:ext>
            </a:extLst>
          </p:cNvPr>
          <p:cNvSpPr txBox="1"/>
          <p:nvPr/>
        </p:nvSpPr>
        <p:spPr>
          <a:xfrm>
            <a:off x="3354966" y="350950"/>
            <a:ext cx="5059527" cy="523220"/>
          </a:xfrm>
          <a:prstGeom prst="rect">
            <a:avLst/>
          </a:prstGeom>
          <a:noFill/>
        </p:spPr>
        <p:txBody>
          <a:bodyPr wrap="none" rtlCol="0">
            <a:spAutoFit/>
          </a:bodyPr>
          <a:lstStyle/>
          <a:p>
            <a:r>
              <a:rPr lang="en-US" sz="2800" dirty="0"/>
              <a:t>OU Student Reviews Visualization</a:t>
            </a:r>
          </a:p>
        </p:txBody>
      </p:sp>
      <p:sp>
        <p:nvSpPr>
          <p:cNvPr id="17" name="TextBox 16">
            <a:extLst>
              <a:ext uri="{FF2B5EF4-FFF2-40B4-BE49-F238E27FC236}">
                <a16:creationId xmlns:a16="http://schemas.microsoft.com/office/drawing/2014/main" id="{9EEF133A-C652-F64F-B3B6-33ED53CBF4B9}"/>
              </a:ext>
            </a:extLst>
          </p:cNvPr>
          <p:cNvSpPr txBox="1"/>
          <p:nvPr/>
        </p:nvSpPr>
        <p:spPr>
          <a:xfrm>
            <a:off x="3239589" y="5520723"/>
            <a:ext cx="5764997" cy="646331"/>
          </a:xfrm>
          <a:prstGeom prst="rect">
            <a:avLst/>
          </a:prstGeom>
          <a:noFill/>
        </p:spPr>
        <p:txBody>
          <a:bodyPr wrap="square" rtlCol="0">
            <a:spAutoFit/>
          </a:bodyPr>
          <a:lstStyle/>
          <a:p>
            <a:r>
              <a:rPr lang="en-US" dirty="0"/>
              <a:t>For more information about how the reviews are defined/aggregated, </a:t>
            </a:r>
            <a:r>
              <a:rPr lang="en-US" u="sng" dirty="0">
                <a:solidFill>
                  <a:schemeClr val="accent5"/>
                </a:solidFill>
              </a:rPr>
              <a:t>click here </a:t>
            </a:r>
          </a:p>
        </p:txBody>
      </p:sp>
      <p:sp>
        <p:nvSpPr>
          <p:cNvPr id="18" name="TextBox 17">
            <a:extLst>
              <a:ext uri="{FF2B5EF4-FFF2-40B4-BE49-F238E27FC236}">
                <a16:creationId xmlns:a16="http://schemas.microsoft.com/office/drawing/2014/main" id="{826324E2-C691-CF43-9CAF-55AD7D85EF5D}"/>
              </a:ext>
            </a:extLst>
          </p:cNvPr>
          <p:cNvSpPr txBox="1"/>
          <p:nvPr/>
        </p:nvSpPr>
        <p:spPr>
          <a:xfrm>
            <a:off x="9637167" y="2366349"/>
            <a:ext cx="2690948" cy="1754326"/>
          </a:xfrm>
          <a:prstGeom prst="rect">
            <a:avLst/>
          </a:prstGeom>
          <a:noFill/>
        </p:spPr>
        <p:txBody>
          <a:bodyPr wrap="square" rtlCol="0">
            <a:spAutoFit/>
          </a:bodyPr>
          <a:lstStyle/>
          <a:p>
            <a:r>
              <a:rPr lang="en-US" dirty="0"/>
              <a:t>* The courses should be searchable by both the Dept and course number, </a:t>
            </a:r>
            <a:r>
              <a:rPr lang="en-US" dirty="0" err="1"/>
              <a:t>i.e</a:t>
            </a:r>
            <a:r>
              <a:rPr lang="en-US" dirty="0"/>
              <a:t> AME 4553, or the course name, i.e. Thermodynamics</a:t>
            </a:r>
          </a:p>
        </p:txBody>
      </p:sp>
      <p:sp>
        <p:nvSpPr>
          <p:cNvPr id="19" name="TextBox 18">
            <a:extLst>
              <a:ext uri="{FF2B5EF4-FFF2-40B4-BE49-F238E27FC236}">
                <a16:creationId xmlns:a16="http://schemas.microsoft.com/office/drawing/2014/main" id="{8DE503CF-425B-F54B-A5CC-7A6AA80679C7}"/>
              </a:ext>
            </a:extLst>
          </p:cNvPr>
          <p:cNvSpPr txBox="1"/>
          <p:nvPr/>
        </p:nvSpPr>
        <p:spPr>
          <a:xfrm>
            <a:off x="233821" y="874170"/>
            <a:ext cx="2408506" cy="2308324"/>
          </a:xfrm>
          <a:prstGeom prst="rect">
            <a:avLst/>
          </a:prstGeom>
          <a:noFill/>
        </p:spPr>
        <p:txBody>
          <a:bodyPr wrap="square" rtlCol="0">
            <a:spAutoFit/>
          </a:bodyPr>
          <a:lstStyle/>
          <a:p>
            <a:r>
              <a:rPr lang="en-US" dirty="0"/>
              <a:t>* Upon clicking a button, the button slides over and reveals a text box, or splits in half or something like that. Better than a text box and a click three buttons.</a:t>
            </a:r>
          </a:p>
        </p:txBody>
      </p:sp>
      <p:sp>
        <p:nvSpPr>
          <p:cNvPr id="20" name="Rectangle 19">
            <a:extLst>
              <a:ext uri="{FF2B5EF4-FFF2-40B4-BE49-F238E27FC236}">
                <a16:creationId xmlns:a16="http://schemas.microsoft.com/office/drawing/2014/main" id="{88CA93E3-5106-4A45-9B0D-E61A88CD0FFA}"/>
              </a:ext>
            </a:extLst>
          </p:cNvPr>
          <p:cNvSpPr/>
          <p:nvPr/>
        </p:nvSpPr>
        <p:spPr>
          <a:xfrm>
            <a:off x="-1374242" y="3327829"/>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Course</a:t>
            </a:r>
          </a:p>
        </p:txBody>
      </p:sp>
      <p:sp>
        <p:nvSpPr>
          <p:cNvPr id="21" name="Rectangle 20">
            <a:extLst>
              <a:ext uri="{FF2B5EF4-FFF2-40B4-BE49-F238E27FC236}">
                <a16:creationId xmlns:a16="http://schemas.microsoft.com/office/drawing/2014/main" id="{A875E567-64EA-DD4B-A172-36D317B394A3}"/>
              </a:ext>
            </a:extLst>
          </p:cNvPr>
          <p:cNvSpPr/>
          <p:nvPr/>
        </p:nvSpPr>
        <p:spPr>
          <a:xfrm>
            <a:off x="1114145" y="3334764"/>
            <a:ext cx="2287721" cy="64706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 query here</a:t>
            </a:r>
          </a:p>
        </p:txBody>
      </p:sp>
    </p:spTree>
    <p:extLst>
      <p:ext uri="{BB962C8B-B14F-4D97-AF65-F5344CB8AC3E}">
        <p14:creationId xmlns:p14="http://schemas.microsoft.com/office/powerpoint/2010/main" val="252671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8CE-B11E-A444-A028-D66C488CE612}"/>
              </a:ext>
            </a:extLst>
          </p:cNvPr>
          <p:cNvSpPr>
            <a:spLocks noGrp="1"/>
          </p:cNvSpPr>
          <p:nvPr>
            <p:ph type="title"/>
          </p:nvPr>
        </p:nvSpPr>
        <p:spPr>
          <a:xfrm>
            <a:off x="3890497" y="-970856"/>
            <a:ext cx="3988469" cy="944730"/>
          </a:xfrm>
        </p:spPr>
        <p:txBody>
          <a:bodyPr>
            <a:normAutofit fontScale="90000"/>
          </a:bodyPr>
          <a:lstStyle/>
          <a:p>
            <a:pPr algn="ctr"/>
            <a:r>
              <a:rPr lang="en-US" b="1" dirty="0">
                <a:solidFill>
                  <a:schemeClr val="bg1"/>
                </a:solidFill>
              </a:rPr>
              <a:t>Search By Course, Multiple Results</a:t>
            </a:r>
          </a:p>
        </p:txBody>
      </p:sp>
      <p:sp>
        <p:nvSpPr>
          <p:cNvPr id="6" name="TextBox 5">
            <a:extLst>
              <a:ext uri="{FF2B5EF4-FFF2-40B4-BE49-F238E27FC236}">
                <a16:creationId xmlns:a16="http://schemas.microsoft.com/office/drawing/2014/main" id="{AB8B5D37-75B5-8848-B515-E01BE02F96A6}"/>
              </a:ext>
            </a:extLst>
          </p:cNvPr>
          <p:cNvSpPr txBox="1"/>
          <p:nvPr/>
        </p:nvSpPr>
        <p:spPr>
          <a:xfrm>
            <a:off x="0" y="-26126"/>
            <a:ext cx="503664" cy="523220"/>
          </a:xfrm>
          <a:prstGeom prst="rect">
            <a:avLst/>
          </a:prstGeom>
          <a:noFill/>
        </p:spPr>
        <p:txBody>
          <a:bodyPr wrap="none" rtlCol="0">
            <a:spAutoFit/>
          </a:bodyPr>
          <a:lstStyle/>
          <a:p>
            <a:r>
              <a:rPr lang="en-US" sz="2800" dirty="0"/>
              <a:t>-A</a:t>
            </a:r>
          </a:p>
        </p:txBody>
      </p:sp>
      <p:sp>
        <p:nvSpPr>
          <p:cNvPr id="7" name="Rectangle 6">
            <a:extLst>
              <a:ext uri="{FF2B5EF4-FFF2-40B4-BE49-F238E27FC236}">
                <a16:creationId xmlns:a16="http://schemas.microsoft.com/office/drawing/2014/main" id="{B9D62412-2F89-3244-9CAA-ABA715FE1B78}"/>
              </a:ext>
            </a:extLst>
          </p:cNvPr>
          <p:cNvSpPr/>
          <p:nvPr/>
        </p:nvSpPr>
        <p:spPr>
          <a:xfrm>
            <a:off x="2984776" y="235484"/>
            <a:ext cx="5799909" cy="606046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4E11B85-630D-AD4C-B02F-DB6D1B625987}"/>
              </a:ext>
            </a:extLst>
          </p:cNvPr>
          <p:cNvSpPr txBox="1"/>
          <p:nvPr/>
        </p:nvSpPr>
        <p:spPr>
          <a:xfrm>
            <a:off x="2984776" y="294407"/>
            <a:ext cx="7178126" cy="338554"/>
          </a:xfrm>
          <a:prstGeom prst="rect">
            <a:avLst/>
          </a:prstGeom>
          <a:noFill/>
        </p:spPr>
        <p:txBody>
          <a:bodyPr wrap="square" rtlCol="0">
            <a:spAutoFit/>
          </a:bodyPr>
          <a:lstStyle/>
          <a:p>
            <a:r>
              <a:rPr lang="en-US" sz="1600" dirty="0"/>
              <a:t>Main Menu &gt; Search by Course “Query”  </a:t>
            </a:r>
          </a:p>
        </p:txBody>
      </p:sp>
      <p:sp>
        <p:nvSpPr>
          <p:cNvPr id="3" name="TextBox 2">
            <a:extLst>
              <a:ext uri="{FF2B5EF4-FFF2-40B4-BE49-F238E27FC236}">
                <a16:creationId xmlns:a16="http://schemas.microsoft.com/office/drawing/2014/main" id="{CF955B05-F946-404B-9BFB-9B9577F644E6}"/>
              </a:ext>
            </a:extLst>
          </p:cNvPr>
          <p:cNvSpPr txBox="1"/>
          <p:nvPr/>
        </p:nvSpPr>
        <p:spPr>
          <a:xfrm>
            <a:off x="3045947" y="817702"/>
            <a:ext cx="5471036" cy="830997"/>
          </a:xfrm>
          <a:prstGeom prst="rect">
            <a:avLst/>
          </a:prstGeom>
          <a:noFill/>
        </p:spPr>
        <p:txBody>
          <a:bodyPr wrap="square" rtlCol="0">
            <a:spAutoFit/>
          </a:bodyPr>
          <a:lstStyle/>
          <a:p>
            <a:r>
              <a:rPr lang="en-US" sz="2400" b="1" dirty="0"/>
              <a:t>We found multiple results for that search. Which one are you interested in?</a:t>
            </a:r>
          </a:p>
        </p:txBody>
      </p:sp>
      <p:sp>
        <p:nvSpPr>
          <p:cNvPr id="17" name="TextBox 16">
            <a:extLst>
              <a:ext uri="{FF2B5EF4-FFF2-40B4-BE49-F238E27FC236}">
                <a16:creationId xmlns:a16="http://schemas.microsoft.com/office/drawing/2014/main" id="{0CD9E202-4F92-5C4D-AFF9-E57A344E409C}"/>
              </a:ext>
            </a:extLst>
          </p:cNvPr>
          <p:cNvSpPr txBox="1"/>
          <p:nvPr/>
        </p:nvSpPr>
        <p:spPr>
          <a:xfrm>
            <a:off x="9136987" y="1062189"/>
            <a:ext cx="2690948" cy="2862322"/>
          </a:xfrm>
          <a:prstGeom prst="rect">
            <a:avLst/>
          </a:prstGeom>
          <a:noFill/>
        </p:spPr>
        <p:txBody>
          <a:bodyPr wrap="square" rtlCol="0">
            <a:spAutoFit/>
          </a:bodyPr>
          <a:lstStyle/>
          <a:p>
            <a:r>
              <a:rPr lang="en-US" dirty="0"/>
              <a:t>* The courses should be searchable by both the Dept and course number, </a:t>
            </a:r>
            <a:r>
              <a:rPr lang="en-US" dirty="0" err="1"/>
              <a:t>i.e</a:t>
            </a:r>
            <a:r>
              <a:rPr lang="en-US" dirty="0"/>
              <a:t> AME 4553, or the course name, i.e. Thermodynamics. But I think only one input box is the way to go. Are there some smart query options we can look into?</a:t>
            </a:r>
          </a:p>
        </p:txBody>
      </p:sp>
      <p:graphicFrame>
        <p:nvGraphicFramePr>
          <p:cNvPr id="4" name="Diagram 3">
            <a:extLst>
              <a:ext uri="{FF2B5EF4-FFF2-40B4-BE49-F238E27FC236}">
                <a16:creationId xmlns:a16="http://schemas.microsoft.com/office/drawing/2014/main" id="{B81E50D7-9EA9-4747-BED5-1653A224B6C9}"/>
              </a:ext>
            </a:extLst>
          </p:cNvPr>
          <p:cNvGraphicFramePr/>
          <p:nvPr>
            <p:extLst>
              <p:ext uri="{D42A27DB-BD31-4B8C-83A1-F6EECF244321}">
                <p14:modId xmlns:p14="http://schemas.microsoft.com/office/powerpoint/2010/main" val="2149159440"/>
              </p:ext>
            </p:extLst>
          </p:nvPr>
        </p:nvGraphicFramePr>
        <p:xfrm>
          <a:off x="3045947" y="1648699"/>
          <a:ext cx="5152571" cy="3708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19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8CE-B11E-A444-A028-D66C488CE612}"/>
              </a:ext>
            </a:extLst>
          </p:cNvPr>
          <p:cNvSpPr>
            <a:spLocks noGrp="1"/>
          </p:cNvSpPr>
          <p:nvPr>
            <p:ph type="title"/>
          </p:nvPr>
        </p:nvSpPr>
        <p:spPr>
          <a:xfrm>
            <a:off x="3890497" y="-970856"/>
            <a:ext cx="3988469" cy="944730"/>
          </a:xfrm>
        </p:spPr>
        <p:txBody>
          <a:bodyPr>
            <a:normAutofit fontScale="90000"/>
          </a:bodyPr>
          <a:lstStyle/>
          <a:p>
            <a:pPr algn="ctr"/>
            <a:r>
              <a:rPr lang="en-US" b="1" dirty="0">
                <a:solidFill>
                  <a:schemeClr val="bg1"/>
                </a:solidFill>
              </a:rPr>
              <a:t>Search By Course</a:t>
            </a:r>
          </a:p>
        </p:txBody>
      </p:sp>
      <p:sp>
        <p:nvSpPr>
          <p:cNvPr id="6" name="TextBox 5">
            <a:extLst>
              <a:ext uri="{FF2B5EF4-FFF2-40B4-BE49-F238E27FC236}">
                <a16:creationId xmlns:a16="http://schemas.microsoft.com/office/drawing/2014/main" id="{AB8B5D37-75B5-8848-B515-E01BE02F96A6}"/>
              </a:ext>
            </a:extLst>
          </p:cNvPr>
          <p:cNvSpPr txBox="1"/>
          <p:nvPr/>
        </p:nvSpPr>
        <p:spPr>
          <a:xfrm>
            <a:off x="0" y="-26126"/>
            <a:ext cx="393056" cy="523220"/>
          </a:xfrm>
          <a:prstGeom prst="rect">
            <a:avLst/>
          </a:prstGeom>
          <a:noFill/>
        </p:spPr>
        <p:txBody>
          <a:bodyPr wrap="none" rtlCol="0">
            <a:spAutoFit/>
          </a:bodyPr>
          <a:lstStyle/>
          <a:p>
            <a:r>
              <a:rPr lang="en-US" sz="2800" dirty="0"/>
              <a:t>A</a:t>
            </a:r>
          </a:p>
        </p:txBody>
      </p:sp>
      <p:sp>
        <p:nvSpPr>
          <p:cNvPr id="7" name="Rectangle 6">
            <a:extLst>
              <a:ext uri="{FF2B5EF4-FFF2-40B4-BE49-F238E27FC236}">
                <a16:creationId xmlns:a16="http://schemas.microsoft.com/office/drawing/2014/main" id="{B9D62412-2F89-3244-9CAA-ABA715FE1B78}"/>
              </a:ext>
            </a:extLst>
          </p:cNvPr>
          <p:cNvSpPr/>
          <p:nvPr/>
        </p:nvSpPr>
        <p:spPr>
          <a:xfrm>
            <a:off x="2984776" y="-21699"/>
            <a:ext cx="5799909" cy="9630156"/>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4E11B85-630D-AD4C-B02F-DB6D1B625987}"/>
              </a:ext>
            </a:extLst>
          </p:cNvPr>
          <p:cNvSpPr txBox="1"/>
          <p:nvPr/>
        </p:nvSpPr>
        <p:spPr>
          <a:xfrm>
            <a:off x="2984776" y="37225"/>
            <a:ext cx="7178126" cy="338554"/>
          </a:xfrm>
          <a:prstGeom prst="rect">
            <a:avLst/>
          </a:prstGeom>
          <a:noFill/>
        </p:spPr>
        <p:txBody>
          <a:bodyPr wrap="square" rtlCol="0">
            <a:spAutoFit/>
          </a:bodyPr>
          <a:lstStyle/>
          <a:p>
            <a:r>
              <a:rPr lang="en-US" sz="1600" dirty="0"/>
              <a:t>Main Menu &gt; Search by Course “Query” </a:t>
            </a:r>
          </a:p>
        </p:txBody>
      </p:sp>
      <p:sp>
        <p:nvSpPr>
          <p:cNvPr id="3" name="TextBox 2">
            <a:extLst>
              <a:ext uri="{FF2B5EF4-FFF2-40B4-BE49-F238E27FC236}">
                <a16:creationId xmlns:a16="http://schemas.microsoft.com/office/drawing/2014/main" id="{CF955B05-F946-404B-9BFB-9B9577F644E6}"/>
              </a:ext>
            </a:extLst>
          </p:cNvPr>
          <p:cNvSpPr txBox="1"/>
          <p:nvPr/>
        </p:nvSpPr>
        <p:spPr>
          <a:xfrm>
            <a:off x="4934246" y="245319"/>
            <a:ext cx="1891287" cy="461665"/>
          </a:xfrm>
          <a:prstGeom prst="rect">
            <a:avLst/>
          </a:prstGeom>
          <a:noFill/>
        </p:spPr>
        <p:txBody>
          <a:bodyPr wrap="none" rtlCol="0">
            <a:spAutoFit/>
          </a:bodyPr>
          <a:lstStyle/>
          <a:p>
            <a:r>
              <a:rPr lang="en-US" sz="2400" b="1" dirty="0">
                <a:solidFill>
                  <a:schemeClr val="accent1"/>
                </a:solidFill>
              </a:rPr>
              <a:t>Course Name</a:t>
            </a:r>
          </a:p>
        </p:txBody>
      </p:sp>
      <p:sp>
        <p:nvSpPr>
          <p:cNvPr id="17" name="TextBox 16">
            <a:extLst>
              <a:ext uri="{FF2B5EF4-FFF2-40B4-BE49-F238E27FC236}">
                <a16:creationId xmlns:a16="http://schemas.microsoft.com/office/drawing/2014/main" id="{0CD9E202-4F92-5C4D-AFF9-E57A344E409C}"/>
              </a:ext>
            </a:extLst>
          </p:cNvPr>
          <p:cNvSpPr txBox="1"/>
          <p:nvPr/>
        </p:nvSpPr>
        <p:spPr>
          <a:xfrm>
            <a:off x="9136987" y="1062189"/>
            <a:ext cx="2690948" cy="1754326"/>
          </a:xfrm>
          <a:prstGeom prst="rect">
            <a:avLst/>
          </a:prstGeom>
          <a:noFill/>
        </p:spPr>
        <p:txBody>
          <a:bodyPr wrap="square" rtlCol="0">
            <a:spAutoFit/>
          </a:bodyPr>
          <a:lstStyle/>
          <a:p>
            <a:r>
              <a:rPr lang="en-US" dirty="0"/>
              <a:t>* The courses should be searchable by both the Dept and course number, </a:t>
            </a:r>
            <a:r>
              <a:rPr lang="en-US" dirty="0" err="1"/>
              <a:t>i.e</a:t>
            </a:r>
            <a:r>
              <a:rPr lang="en-US" dirty="0"/>
              <a:t> AME 4553, or the course name, i.e. Thermodynamics</a:t>
            </a:r>
          </a:p>
        </p:txBody>
      </p:sp>
      <p:sp>
        <p:nvSpPr>
          <p:cNvPr id="18" name="TextBox 17">
            <a:extLst>
              <a:ext uri="{FF2B5EF4-FFF2-40B4-BE49-F238E27FC236}">
                <a16:creationId xmlns:a16="http://schemas.microsoft.com/office/drawing/2014/main" id="{785098D2-20B7-8B4C-86F7-7DF720A33BA9}"/>
              </a:ext>
            </a:extLst>
          </p:cNvPr>
          <p:cNvSpPr txBox="1"/>
          <p:nvPr/>
        </p:nvSpPr>
        <p:spPr>
          <a:xfrm>
            <a:off x="3176572" y="2169474"/>
            <a:ext cx="2731041" cy="1169551"/>
          </a:xfrm>
          <a:prstGeom prst="rect">
            <a:avLst/>
          </a:prstGeom>
          <a:noFill/>
        </p:spPr>
        <p:txBody>
          <a:bodyPr wrap="square" rtlCol="0">
            <a:spAutoFit/>
          </a:bodyPr>
          <a:lstStyle/>
          <a:p>
            <a:r>
              <a:rPr lang="en-US" sz="1400" dirty="0"/>
              <a:t>Here’s how your course compares to the rest of the courses in the { insert dept}  department over the previous year (Previous 3 data points?)</a:t>
            </a:r>
          </a:p>
        </p:txBody>
      </p:sp>
      <p:sp>
        <p:nvSpPr>
          <p:cNvPr id="20" name="TextBox 19">
            <a:extLst>
              <a:ext uri="{FF2B5EF4-FFF2-40B4-BE49-F238E27FC236}">
                <a16:creationId xmlns:a16="http://schemas.microsoft.com/office/drawing/2014/main" id="{39AE7469-CD38-E040-A103-4A5468B6839A}"/>
              </a:ext>
            </a:extLst>
          </p:cNvPr>
          <p:cNvSpPr txBox="1"/>
          <p:nvPr/>
        </p:nvSpPr>
        <p:spPr>
          <a:xfrm>
            <a:off x="3171824" y="5079243"/>
            <a:ext cx="2707793" cy="276999"/>
          </a:xfrm>
          <a:prstGeom prst="rect">
            <a:avLst/>
          </a:prstGeom>
          <a:noFill/>
        </p:spPr>
        <p:txBody>
          <a:bodyPr wrap="none" rtlCol="0">
            <a:spAutoFit/>
          </a:bodyPr>
          <a:lstStyle/>
          <a:p>
            <a:r>
              <a:rPr lang="en-US" sz="1200" dirty="0"/>
              <a:t>Course ranked {23}</a:t>
            </a:r>
            <a:r>
              <a:rPr lang="en-US" sz="1200" baseline="30000" dirty="0" err="1"/>
              <a:t>rd</a:t>
            </a:r>
            <a:r>
              <a:rPr lang="en-US" sz="1200" dirty="0"/>
              <a:t> out of {170} in dept</a:t>
            </a:r>
          </a:p>
        </p:txBody>
      </p:sp>
      <p:grpSp>
        <p:nvGrpSpPr>
          <p:cNvPr id="22" name="Group 21">
            <a:extLst>
              <a:ext uri="{FF2B5EF4-FFF2-40B4-BE49-F238E27FC236}">
                <a16:creationId xmlns:a16="http://schemas.microsoft.com/office/drawing/2014/main" id="{342B49BC-B6B9-3F49-8F22-B488022CF86C}"/>
              </a:ext>
            </a:extLst>
          </p:cNvPr>
          <p:cNvGrpSpPr/>
          <p:nvPr/>
        </p:nvGrpSpPr>
        <p:grpSpPr>
          <a:xfrm>
            <a:off x="3171825" y="3123581"/>
            <a:ext cx="2867577" cy="2210927"/>
            <a:chOff x="3461786" y="1803858"/>
            <a:chExt cx="2081763" cy="1719159"/>
          </a:xfrm>
        </p:grpSpPr>
        <p:pic>
          <p:nvPicPr>
            <p:cNvPr id="5" name="Picture 4">
              <a:extLst>
                <a:ext uri="{FF2B5EF4-FFF2-40B4-BE49-F238E27FC236}">
                  <a16:creationId xmlns:a16="http://schemas.microsoft.com/office/drawing/2014/main" id="{FBE6D780-F8E0-E646-A6C7-4B4A7299BBBA}"/>
                </a:ext>
              </a:extLst>
            </p:cNvPr>
            <p:cNvPicPr>
              <a:picLocks noChangeAspect="1"/>
            </p:cNvPicPr>
            <p:nvPr/>
          </p:nvPicPr>
          <p:blipFill>
            <a:blip r:embed="rId3"/>
            <a:stretch>
              <a:fillRect/>
            </a:stretch>
          </p:blipFill>
          <p:spPr>
            <a:xfrm>
              <a:off x="3461786" y="1803858"/>
              <a:ext cx="2081763" cy="1471322"/>
            </a:xfrm>
            <a:prstGeom prst="rect">
              <a:avLst/>
            </a:prstGeom>
          </p:spPr>
        </p:pic>
        <p:sp>
          <p:nvSpPr>
            <p:cNvPr id="19" name="Oval 18">
              <a:extLst>
                <a:ext uri="{FF2B5EF4-FFF2-40B4-BE49-F238E27FC236}">
                  <a16:creationId xmlns:a16="http://schemas.microsoft.com/office/drawing/2014/main" id="{04D328E9-43DE-C944-A4AE-4D141E8AAEFF}"/>
                </a:ext>
              </a:extLst>
            </p:cNvPr>
            <p:cNvSpPr/>
            <p:nvPr/>
          </p:nvSpPr>
          <p:spPr>
            <a:xfrm flipV="1">
              <a:off x="4606537" y="2635562"/>
              <a:ext cx="193565" cy="193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6FED778-873E-AD4F-B069-AA095BA3EE88}"/>
                </a:ext>
              </a:extLst>
            </p:cNvPr>
            <p:cNvSpPr txBox="1"/>
            <p:nvPr/>
          </p:nvSpPr>
          <p:spPr>
            <a:xfrm>
              <a:off x="4175469" y="3153685"/>
              <a:ext cx="778868" cy="369332"/>
            </a:xfrm>
            <a:prstGeom prst="rect">
              <a:avLst/>
            </a:prstGeom>
            <a:noFill/>
          </p:spPr>
          <p:txBody>
            <a:bodyPr wrap="none" rtlCol="0">
              <a:spAutoFit/>
            </a:bodyPr>
            <a:lstStyle/>
            <a:p>
              <a:r>
                <a:rPr lang="en-US" dirty="0"/>
                <a:t>Rating</a:t>
              </a:r>
            </a:p>
          </p:txBody>
        </p:sp>
      </p:grpSp>
      <p:sp>
        <p:nvSpPr>
          <p:cNvPr id="23" name="TextBox 22">
            <a:extLst>
              <a:ext uri="{FF2B5EF4-FFF2-40B4-BE49-F238E27FC236}">
                <a16:creationId xmlns:a16="http://schemas.microsoft.com/office/drawing/2014/main" id="{F34E2964-0D54-0542-8616-965BEA6C81CF}"/>
              </a:ext>
            </a:extLst>
          </p:cNvPr>
          <p:cNvSpPr txBox="1"/>
          <p:nvPr/>
        </p:nvSpPr>
        <p:spPr>
          <a:xfrm>
            <a:off x="3171824" y="630059"/>
            <a:ext cx="6257925" cy="338554"/>
          </a:xfrm>
          <a:prstGeom prst="rect">
            <a:avLst/>
          </a:prstGeom>
          <a:noFill/>
        </p:spPr>
        <p:txBody>
          <a:bodyPr wrap="square" rtlCol="0">
            <a:spAutoFit/>
          </a:bodyPr>
          <a:lstStyle/>
          <a:p>
            <a:r>
              <a:rPr lang="en-US" sz="1600" dirty="0"/>
              <a:t>{n} teachers have taught this course in the past 2 years (4 </a:t>
            </a:r>
            <a:r>
              <a:rPr lang="en-US" sz="1600" dirty="0" err="1"/>
              <a:t>sems</a:t>
            </a:r>
            <a:r>
              <a:rPr lang="en-US" sz="1600" dirty="0"/>
              <a:t>):</a:t>
            </a:r>
          </a:p>
        </p:txBody>
      </p:sp>
      <p:graphicFrame>
        <p:nvGraphicFramePr>
          <p:cNvPr id="25" name="Chart 24">
            <a:extLst>
              <a:ext uri="{FF2B5EF4-FFF2-40B4-BE49-F238E27FC236}">
                <a16:creationId xmlns:a16="http://schemas.microsoft.com/office/drawing/2014/main" id="{2E2FCD4B-6E7C-1849-94AE-55C3FAF7CED3}"/>
              </a:ext>
            </a:extLst>
          </p:cNvPr>
          <p:cNvGraphicFramePr/>
          <p:nvPr>
            <p:extLst>
              <p:ext uri="{D42A27DB-BD31-4B8C-83A1-F6EECF244321}">
                <p14:modId xmlns:p14="http://schemas.microsoft.com/office/powerpoint/2010/main" val="374294957"/>
              </p:ext>
            </p:extLst>
          </p:nvPr>
        </p:nvGraphicFramePr>
        <p:xfrm>
          <a:off x="5546030" y="3202359"/>
          <a:ext cx="3270531" cy="1945658"/>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4B498582-10FE-B54B-8C7D-77091121E02A}"/>
              </a:ext>
            </a:extLst>
          </p:cNvPr>
          <p:cNvSpPr txBox="1"/>
          <p:nvPr/>
        </p:nvSpPr>
        <p:spPr>
          <a:xfrm>
            <a:off x="3064765" y="1212159"/>
            <a:ext cx="2021210"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4"/>
                </a:solidFill>
              </a:rPr>
              <a:t>Yingtao</a:t>
            </a:r>
            <a:r>
              <a:rPr lang="en-US" dirty="0">
                <a:solidFill>
                  <a:schemeClr val="accent4"/>
                </a:solidFill>
              </a:rPr>
              <a:t> Liu</a:t>
            </a:r>
            <a:r>
              <a:rPr lang="en-US" dirty="0"/>
              <a:t>	</a:t>
            </a:r>
          </a:p>
          <a:p>
            <a:pPr marL="285750" indent="-285750">
              <a:buFont typeface="Arial" panose="020B0604020202020204" pitchFamily="34" charset="0"/>
              <a:buChar char="•"/>
            </a:pPr>
            <a:r>
              <a:rPr lang="en-US" dirty="0">
                <a:solidFill>
                  <a:schemeClr val="accent2"/>
                </a:solidFill>
              </a:rPr>
              <a:t>Chung-Hao Lee</a:t>
            </a:r>
          </a:p>
          <a:p>
            <a:pPr marL="285750" indent="-285750">
              <a:buFont typeface="Arial" panose="020B0604020202020204" pitchFamily="34" charset="0"/>
              <a:buChar char="•"/>
            </a:pPr>
            <a:r>
              <a:rPr lang="en-US" dirty="0">
                <a:solidFill>
                  <a:schemeClr val="accent6"/>
                </a:solidFill>
              </a:rPr>
              <a:t>David Baldwin</a:t>
            </a:r>
          </a:p>
          <a:p>
            <a:pPr marL="285750" indent="-285750">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2F612776-5F4B-0B43-B85D-5A85D657CD71}"/>
              </a:ext>
            </a:extLst>
          </p:cNvPr>
          <p:cNvSpPr txBox="1"/>
          <p:nvPr/>
        </p:nvSpPr>
        <p:spPr>
          <a:xfrm>
            <a:off x="3597109" y="944578"/>
            <a:ext cx="753732" cy="369332"/>
          </a:xfrm>
          <a:prstGeom prst="rect">
            <a:avLst/>
          </a:prstGeom>
          <a:noFill/>
        </p:spPr>
        <p:txBody>
          <a:bodyPr wrap="none" rtlCol="0">
            <a:spAutoFit/>
          </a:bodyPr>
          <a:lstStyle/>
          <a:p>
            <a:r>
              <a:rPr lang="en-US" b="1" dirty="0"/>
              <a:t>Name</a:t>
            </a:r>
          </a:p>
        </p:txBody>
      </p:sp>
      <p:sp>
        <p:nvSpPr>
          <p:cNvPr id="28" name="TextBox 27">
            <a:extLst>
              <a:ext uri="{FF2B5EF4-FFF2-40B4-BE49-F238E27FC236}">
                <a16:creationId xmlns:a16="http://schemas.microsoft.com/office/drawing/2014/main" id="{7A05B552-D0C3-3547-B8EB-DD63DA46E44D}"/>
              </a:ext>
            </a:extLst>
          </p:cNvPr>
          <p:cNvSpPr txBox="1"/>
          <p:nvPr/>
        </p:nvSpPr>
        <p:spPr>
          <a:xfrm>
            <a:off x="4961865" y="938087"/>
            <a:ext cx="2111797" cy="369332"/>
          </a:xfrm>
          <a:prstGeom prst="rect">
            <a:avLst/>
          </a:prstGeom>
          <a:noFill/>
        </p:spPr>
        <p:txBody>
          <a:bodyPr wrap="none" rtlCol="0">
            <a:spAutoFit/>
          </a:bodyPr>
          <a:lstStyle/>
          <a:p>
            <a:r>
              <a:rPr lang="en-US" b="1" dirty="0"/>
              <a:t>Rating in this course</a:t>
            </a:r>
          </a:p>
        </p:txBody>
      </p:sp>
      <p:sp>
        <p:nvSpPr>
          <p:cNvPr id="30" name="TextBox 29">
            <a:extLst>
              <a:ext uri="{FF2B5EF4-FFF2-40B4-BE49-F238E27FC236}">
                <a16:creationId xmlns:a16="http://schemas.microsoft.com/office/drawing/2014/main" id="{8CC0B91E-D067-EA4A-9CC3-B4DDE9ED6FAA}"/>
              </a:ext>
            </a:extLst>
          </p:cNvPr>
          <p:cNvSpPr txBox="1"/>
          <p:nvPr/>
        </p:nvSpPr>
        <p:spPr>
          <a:xfrm>
            <a:off x="5694150" y="1242267"/>
            <a:ext cx="476412" cy="923330"/>
          </a:xfrm>
          <a:prstGeom prst="rect">
            <a:avLst/>
          </a:prstGeom>
          <a:noFill/>
        </p:spPr>
        <p:txBody>
          <a:bodyPr wrap="none" rtlCol="0">
            <a:spAutoFit/>
          </a:bodyPr>
          <a:lstStyle/>
          <a:p>
            <a:r>
              <a:rPr lang="en-US" dirty="0"/>
              <a:t>5</a:t>
            </a:r>
          </a:p>
          <a:p>
            <a:r>
              <a:rPr lang="en-US" dirty="0"/>
              <a:t>4.2</a:t>
            </a:r>
          </a:p>
          <a:p>
            <a:r>
              <a:rPr lang="en-US" dirty="0"/>
              <a:t>3.4</a:t>
            </a:r>
          </a:p>
        </p:txBody>
      </p:sp>
      <p:sp>
        <p:nvSpPr>
          <p:cNvPr id="31" name="TextBox 30">
            <a:extLst>
              <a:ext uri="{FF2B5EF4-FFF2-40B4-BE49-F238E27FC236}">
                <a16:creationId xmlns:a16="http://schemas.microsoft.com/office/drawing/2014/main" id="{76B4A7BE-22FD-8C4F-9C1D-B1FA85431055}"/>
              </a:ext>
            </a:extLst>
          </p:cNvPr>
          <p:cNvSpPr txBox="1"/>
          <p:nvPr/>
        </p:nvSpPr>
        <p:spPr>
          <a:xfrm>
            <a:off x="7598785" y="1209577"/>
            <a:ext cx="476412" cy="923330"/>
          </a:xfrm>
          <a:prstGeom prst="rect">
            <a:avLst/>
          </a:prstGeom>
          <a:noFill/>
        </p:spPr>
        <p:txBody>
          <a:bodyPr wrap="none" rtlCol="0">
            <a:spAutoFit/>
          </a:bodyPr>
          <a:lstStyle/>
          <a:p>
            <a:r>
              <a:rPr lang="en-US" dirty="0"/>
              <a:t>5</a:t>
            </a:r>
          </a:p>
          <a:p>
            <a:r>
              <a:rPr lang="en-US" dirty="0"/>
              <a:t>4.2</a:t>
            </a:r>
          </a:p>
          <a:p>
            <a:r>
              <a:rPr lang="en-US" dirty="0"/>
              <a:t>3.4</a:t>
            </a:r>
          </a:p>
        </p:txBody>
      </p:sp>
      <p:sp>
        <p:nvSpPr>
          <p:cNvPr id="32" name="TextBox 31">
            <a:extLst>
              <a:ext uri="{FF2B5EF4-FFF2-40B4-BE49-F238E27FC236}">
                <a16:creationId xmlns:a16="http://schemas.microsoft.com/office/drawing/2014/main" id="{82A5C32F-D5D3-B344-A9EB-A9A6952194A0}"/>
              </a:ext>
            </a:extLst>
          </p:cNvPr>
          <p:cNvSpPr txBox="1"/>
          <p:nvPr/>
        </p:nvSpPr>
        <p:spPr>
          <a:xfrm>
            <a:off x="7051217" y="944578"/>
            <a:ext cx="1616340" cy="369332"/>
          </a:xfrm>
          <a:prstGeom prst="rect">
            <a:avLst/>
          </a:prstGeom>
          <a:noFill/>
        </p:spPr>
        <p:txBody>
          <a:bodyPr wrap="none" rtlCol="0">
            <a:spAutoFit/>
          </a:bodyPr>
          <a:lstStyle/>
          <a:p>
            <a:r>
              <a:rPr lang="en-US" b="1" dirty="0"/>
              <a:t>Average Rating</a:t>
            </a:r>
          </a:p>
        </p:txBody>
      </p:sp>
      <p:sp>
        <p:nvSpPr>
          <p:cNvPr id="33" name="TextBox 32">
            <a:extLst>
              <a:ext uri="{FF2B5EF4-FFF2-40B4-BE49-F238E27FC236}">
                <a16:creationId xmlns:a16="http://schemas.microsoft.com/office/drawing/2014/main" id="{B1F4EF1F-4215-1D42-B950-886F78E91F17}"/>
              </a:ext>
            </a:extLst>
          </p:cNvPr>
          <p:cNvSpPr txBox="1"/>
          <p:nvPr/>
        </p:nvSpPr>
        <p:spPr>
          <a:xfrm>
            <a:off x="196528" y="1246854"/>
            <a:ext cx="2690948" cy="3139321"/>
          </a:xfrm>
          <a:prstGeom prst="rect">
            <a:avLst/>
          </a:prstGeom>
          <a:noFill/>
        </p:spPr>
        <p:txBody>
          <a:bodyPr wrap="square" rtlCol="0">
            <a:spAutoFit/>
          </a:bodyPr>
          <a:lstStyle/>
          <a:p>
            <a:r>
              <a:rPr lang="en-US" dirty="0"/>
              <a:t>* There should be some way to navigate from here to instructor and department ratings for this department. Hyperlinks, but not too easy access, just because we don’t want people to accidentally click something and navigate away from their content</a:t>
            </a:r>
          </a:p>
        </p:txBody>
      </p:sp>
      <p:sp>
        <p:nvSpPr>
          <p:cNvPr id="34" name="TextBox 33">
            <a:extLst>
              <a:ext uri="{FF2B5EF4-FFF2-40B4-BE49-F238E27FC236}">
                <a16:creationId xmlns:a16="http://schemas.microsoft.com/office/drawing/2014/main" id="{E2E2F51B-469A-3849-BCAB-DC9E6B77BE0B}"/>
              </a:ext>
            </a:extLst>
          </p:cNvPr>
          <p:cNvSpPr txBox="1"/>
          <p:nvPr/>
        </p:nvSpPr>
        <p:spPr>
          <a:xfrm>
            <a:off x="3143320" y="5475266"/>
            <a:ext cx="5416131" cy="646331"/>
          </a:xfrm>
          <a:prstGeom prst="rect">
            <a:avLst/>
          </a:prstGeom>
          <a:noFill/>
        </p:spPr>
        <p:txBody>
          <a:bodyPr wrap="square" rtlCol="0">
            <a:spAutoFit/>
          </a:bodyPr>
          <a:lstStyle/>
          <a:p>
            <a:r>
              <a:rPr lang="en-US" dirty="0"/>
              <a:t>See the below questions and average responses that contributed to this rating</a:t>
            </a:r>
          </a:p>
        </p:txBody>
      </p:sp>
      <p:sp>
        <p:nvSpPr>
          <p:cNvPr id="35" name="TextBox 34">
            <a:extLst>
              <a:ext uri="{FF2B5EF4-FFF2-40B4-BE49-F238E27FC236}">
                <a16:creationId xmlns:a16="http://schemas.microsoft.com/office/drawing/2014/main" id="{A5E82D86-4D14-B64F-BA25-653B70C9008D}"/>
              </a:ext>
            </a:extLst>
          </p:cNvPr>
          <p:cNvSpPr txBox="1"/>
          <p:nvPr/>
        </p:nvSpPr>
        <p:spPr>
          <a:xfrm>
            <a:off x="3102960" y="8008112"/>
            <a:ext cx="5416131" cy="369332"/>
          </a:xfrm>
          <a:prstGeom prst="rect">
            <a:avLst/>
          </a:prstGeom>
          <a:noFill/>
        </p:spPr>
        <p:txBody>
          <a:bodyPr wrap="square" rtlCol="0">
            <a:spAutoFit/>
          </a:bodyPr>
          <a:lstStyle/>
          <a:p>
            <a:r>
              <a:rPr lang="en-US" dirty="0"/>
              <a:t>Q1: How and when and why?</a:t>
            </a:r>
          </a:p>
        </p:txBody>
      </p:sp>
      <p:sp>
        <p:nvSpPr>
          <p:cNvPr id="36" name="TextBox 35">
            <a:extLst>
              <a:ext uri="{FF2B5EF4-FFF2-40B4-BE49-F238E27FC236}">
                <a16:creationId xmlns:a16="http://schemas.microsoft.com/office/drawing/2014/main" id="{27DFD24A-D25E-1449-9D39-D9439775FC6E}"/>
              </a:ext>
            </a:extLst>
          </p:cNvPr>
          <p:cNvSpPr txBox="1"/>
          <p:nvPr/>
        </p:nvSpPr>
        <p:spPr>
          <a:xfrm>
            <a:off x="3267644" y="7766242"/>
            <a:ext cx="1054135" cy="369332"/>
          </a:xfrm>
          <a:prstGeom prst="rect">
            <a:avLst/>
          </a:prstGeom>
          <a:noFill/>
        </p:spPr>
        <p:txBody>
          <a:bodyPr wrap="none" rtlCol="0">
            <a:spAutoFit/>
          </a:bodyPr>
          <a:lstStyle/>
          <a:p>
            <a:r>
              <a:rPr lang="en-US" b="1" dirty="0"/>
              <a:t>Question</a:t>
            </a:r>
          </a:p>
        </p:txBody>
      </p:sp>
      <p:sp>
        <p:nvSpPr>
          <p:cNvPr id="37" name="TextBox 36">
            <a:extLst>
              <a:ext uri="{FF2B5EF4-FFF2-40B4-BE49-F238E27FC236}">
                <a16:creationId xmlns:a16="http://schemas.microsoft.com/office/drawing/2014/main" id="{799C83D5-6836-7A42-89F8-C7BF25A7CFBA}"/>
              </a:ext>
            </a:extLst>
          </p:cNvPr>
          <p:cNvSpPr txBox="1"/>
          <p:nvPr/>
        </p:nvSpPr>
        <p:spPr>
          <a:xfrm>
            <a:off x="6217953" y="7755497"/>
            <a:ext cx="2538708" cy="369332"/>
          </a:xfrm>
          <a:prstGeom prst="rect">
            <a:avLst/>
          </a:prstGeom>
          <a:noFill/>
        </p:spPr>
        <p:txBody>
          <a:bodyPr wrap="none" rtlCol="0">
            <a:spAutoFit/>
          </a:bodyPr>
          <a:lstStyle/>
          <a:p>
            <a:r>
              <a:rPr lang="en-US" b="1" dirty="0"/>
              <a:t>Average Question Rating</a:t>
            </a:r>
          </a:p>
        </p:txBody>
      </p:sp>
      <p:sp>
        <p:nvSpPr>
          <p:cNvPr id="38" name="TextBox 37">
            <a:extLst>
              <a:ext uri="{FF2B5EF4-FFF2-40B4-BE49-F238E27FC236}">
                <a16:creationId xmlns:a16="http://schemas.microsoft.com/office/drawing/2014/main" id="{3E55E4FE-A110-E54E-9D93-8756F48FB159}"/>
              </a:ext>
            </a:extLst>
          </p:cNvPr>
          <p:cNvSpPr txBox="1"/>
          <p:nvPr/>
        </p:nvSpPr>
        <p:spPr>
          <a:xfrm>
            <a:off x="7249101" y="8039195"/>
            <a:ext cx="476412" cy="369332"/>
          </a:xfrm>
          <a:prstGeom prst="rect">
            <a:avLst/>
          </a:prstGeom>
          <a:noFill/>
        </p:spPr>
        <p:txBody>
          <a:bodyPr wrap="none" rtlCol="0">
            <a:spAutoFit/>
          </a:bodyPr>
          <a:lstStyle/>
          <a:p>
            <a:r>
              <a:rPr lang="en-US" dirty="0"/>
              <a:t>1.5</a:t>
            </a:r>
          </a:p>
        </p:txBody>
      </p:sp>
      <p:sp>
        <p:nvSpPr>
          <p:cNvPr id="39" name="TextBox 38">
            <a:extLst>
              <a:ext uri="{FF2B5EF4-FFF2-40B4-BE49-F238E27FC236}">
                <a16:creationId xmlns:a16="http://schemas.microsoft.com/office/drawing/2014/main" id="{482D65EC-D67B-CE44-9B91-6CEBC2DB089E}"/>
              </a:ext>
            </a:extLst>
          </p:cNvPr>
          <p:cNvSpPr txBox="1"/>
          <p:nvPr/>
        </p:nvSpPr>
        <p:spPr>
          <a:xfrm rot="5400000">
            <a:off x="4587548" y="8282935"/>
            <a:ext cx="357790"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15B981EF-8445-1046-9890-DD912A2D1643}"/>
              </a:ext>
            </a:extLst>
          </p:cNvPr>
          <p:cNvSpPr txBox="1"/>
          <p:nvPr/>
        </p:nvSpPr>
        <p:spPr>
          <a:xfrm>
            <a:off x="3130684" y="8538642"/>
            <a:ext cx="5416131" cy="369332"/>
          </a:xfrm>
          <a:prstGeom prst="rect">
            <a:avLst/>
          </a:prstGeom>
          <a:noFill/>
        </p:spPr>
        <p:txBody>
          <a:bodyPr wrap="square" rtlCol="0">
            <a:spAutoFit/>
          </a:bodyPr>
          <a:lstStyle/>
          <a:p>
            <a:r>
              <a:rPr lang="en-US" dirty="0">
                <a:solidFill>
                  <a:srgbClr val="C00000"/>
                </a:solidFill>
              </a:rPr>
              <a:t>Overall:</a:t>
            </a:r>
          </a:p>
        </p:txBody>
      </p:sp>
      <p:sp>
        <p:nvSpPr>
          <p:cNvPr id="41" name="TextBox 40">
            <a:extLst>
              <a:ext uri="{FF2B5EF4-FFF2-40B4-BE49-F238E27FC236}">
                <a16:creationId xmlns:a16="http://schemas.microsoft.com/office/drawing/2014/main" id="{2FC65FC7-4BB8-374A-A256-7559467830EE}"/>
              </a:ext>
            </a:extLst>
          </p:cNvPr>
          <p:cNvSpPr txBox="1"/>
          <p:nvPr/>
        </p:nvSpPr>
        <p:spPr>
          <a:xfrm>
            <a:off x="7334953" y="8507559"/>
            <a:ext cx="476412" cy="369332"/>
          </a:xfrm>
          <a:prstGeom prst="rect">
            <a:avLst/>
          </a:prstGeom>
          <a:noFill/>
        </p:spPr>
        <p:txBody>
          <a:bodyPr wrap="none" rtlCol="0">
            <a:spAutoFit/>
          </a:bodyPr>
          <a:lstStyle/>
          <a:p>
            <a:r>
              <a:rPr lang="en-US" dirty="0">
                <a:solidFill>
                  <a:srgbClr val="C00000"/>
                </a:solidFill>
              </a:rPr>
              <a:t>2.6</a:t>
            </a:r>
          </a:p>
        </p:txBody>
      </p:sp>
      <p:sp>
        <p:nvSpPr>
          <p:cNvPr id="43" name="TextBox 42">
            <a:extLst>
              <a:ext uri="{FF2B5EF4-FFF2-40B4-BE49-F238E27FC236}">
                <a16:creationId xmlns:a16="http://schemas.microsoft.com/office/drawing/2014/main" id="{DBE81C8D-D7FD-2C4B-9892-4AB920086F0C}"/>
              </a:ext>
            </a:extLst>
          </p:cNvPr>
          <p:cNvSpPr txBox="1"/>
          <p:nvPr/>
        </p:nvSpPr>
        <p:spPr>
          <a:xfrm>
            <a:off x="5815774" y="2248859"/>
            <a:ext cx="2731041" cy="738664"/>
          </a:xfrm>
          <a:prstGeom prst="rect">
            <a:avLst/>
          </a:prstGeom>
          <a:noFill/>
        </p:spPr>
        <p:txBody>
          <a:bodyPr wrap="square" rtlCol="0">
            <a:spAutoFit/>
          </a:bodyPr>
          <a:lstStyle/>
          <a:p>
            <a:pPr algn="ctr"/>
            <a:r>
              <a:rPr lang="en-US" sz="1400" dirty="0" err="1"/>
              <a:t>Hows</a:t>
            </a:r>
            <a:r>
              <a:rPr lang="en-US" sz="1400" dirty="0"/>
              <a:t> the course changing over time? (dept. rating, course rating, </a:t>
            </a:r>
            <a:r>
              <a:rPr lang="en-US" sz="1400" dirty="0" err="1"/>
              <a:t>num</a:t>
            </a:r>
            <a:r>
              <a:rPr lang="en-US" sz="1400" dirty="0"/>
              <a:t> enrolled)</a:t>
            </a:r>
          </a:p>
        </p:txBody>
      </p:sp>
      <mc:AlternateContent xmlns:mc="http://schemas.openxmlformats.org/markup-compatibility/2006" xmlns:cx1="http://schemas.microsoft.com/office/drawing/2015/9/8/chartex">
        <mc:Choice Requires="cx1">
          <p:graphicFrame>
            <p:nvGraphicFramePr>
              <p:cNvPr id="44" name="Chart 43">
                <a:extLst>
                  <a:ext uri="{FF2B5EF4-FFF2-40B4-BE49-F238E27FC236}">
                    <a16:creationId xmlns:a16="http://schemas.microsoft.com/office/drawing/2014/main" id="{D3C0EB24-745B-524E-BCA8-707393B07B26}"/>
                  </a:ext>
                </a:extLst>
              </p:cNvPr>
              <p:cNvGraphicFramePr/>
              <p:nvPr>
                <p:extLst>
                  <p:ext uri="{D42A27DB-BD31-4B8C-83A1-F6EECF244321}">
                    <p14:modId xmlns:p14="http://schemas.microsoft.com/office/powerpoint/2010/main" val="160159229"/>
                  </p:ext>
                </p:extLst>
              </p:nvPr>
            </p:nvGraphicFramePr>
            <p:xfrm>
              <a:off x="4027241" y="5865845"/>
              <a:ext cx="3460066" cy="199473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4" name="Chart 43">
                <a:extLst>
                  <a:ext uri="{FF2B5EF4-FFF2-40B4-BE49-F238E27FC236}">
                    <a16:creationId xmlns:a16="http://schemas.microsoft.com/office/drawing/2014/main" id="{D3C0EB24-745B-524E-BCA8-707393B07B26}"/>
                  </a:ext>
                </a:extLst>
              </p:cNvPr>
              <p:cNvPicPr>
                <a:picLocks noGrp="1" noRot="1" noChangeAspect="1" noMove="1" noResize="1" noEditPoints="1" noAdjustHandles="1" noChangeArrowheads="1" noChangeShapeType="1"/>
              </p:cNvPicPr>
              <p:nvPr/>
            </p:nvPicPr>
            <p:blipFill>
              <a:blip r:embed="rId6"/>
              <a:stretch>
                <a:fillRect/>
              </a:stretch>
            </p:blipFill>
            <p:spPr>
              <a:xfrm>
                <a:off x="4027241" y="5865845"/>
                <a:ext cx="3460066" cy="1994739"/>
              </a:xfrm>
              <a:prstGeom prst="rect">
                <a:avLst/>
              </a:prstGeom>
            </p:spPr>
          </p:pic>
        </mc:Fallback>
      </mc:AlternateContent>
      <p:sp>
        <p:nvSpPr>
          <p:cNvPr id="45" name="Oval 44">
            <a:extLst>
              <a:ext uri="{FF2B5EF4-FFF2-40B4-BE49-F238E27FC236}">
                <a16:creationId xmlns:a16="http://schemas.microsoft.com/office/drawing/2014/main" id="{6A755E01-BFEA-F447-8790-11D8FD9C9B54}"/>
              </a:ext>
            </a:extLst>
          </p:cNvPr>
          <p:cNvSpPr/>
          <p:nvPr/>
        </p:nvSpPr>
        <p:spPr>
          <a:xfrm flipV="1">
            <a:off x="5053103" y="4551871"/>
            <a:ext cx="162152" cy="1513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C4A5587-E910-DC45-9558-FB70487B22AB}"/>
              </a:ext>
            </a:extLst>
          </p:cNvPr>
          <p:cNvSpPr/>
          <p:nvPr/>
        </p:nvSpPr>
        <p:spPr>
          <a:xfrm rot="10800000" flipV="1">
            <a:off x="4379940" y="3830621"/>
            <a:ext cx="162152" cy="1513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 dirty="0"/>
              <a:t>I1</a:t>
            </a:r>
          </a:p>
        </p:txBody>
      </p:sp>
      <p:sp>
        <p:nvSpPr>
          <p:cNvPr id="47" name="Oval 46">
            <a:extLst>
              <a:ext uri="{FF2B5EF4-FFF2-40B4-BE49-F238E27FC236}">
                <a16:creationId xmlns:a16="http://schemas.microsoft.com/office/drawing/2014/main" id="{E52BCFE0-BF03-1341-8D2C-46B16031D449}"/>
              </a:ext>
            </a:extLst>
          </p:cNvPr>
          <p:cNvSpPr/>
          <p:nvPr/>
        </p:nvSpPr>
        <p:spPr>
          <a:xfrm flipV="1">
            <a:off x="4934246" y="4408147"/>
            <a:ext cx="162152" cy="1513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16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8CE-B11E-A444-A028-D66C488CE612}"/>
              </a:ext>
            </a:extLst>
          </p:cNvPr>
          <p:cNvSpPr>
            <a:spLocks noGrp="1"/>
          </p:cNvSpPr>
          <p:nvPr>
            <p:ph type="title"/>
          </p:nvPr>
        </p:nvSpPr>
        <p:spPr>
          <a:xfrm>
            <a:off x="3890497" y="-970856"/>
            <a:ext cx="4423324" cy="944730"/>
          </a:xfrm>
        </p:spPr>
        <p:txBody>
          <a:bodyPr>
            <a:normAutofit fontScale="90000"/>
          </a:bodyPr>
          <a:lstStyle/>
          <a:p>
            <a:pPr algn="ctr"/>
            <a:r>
              <a:rPr lang="en-US" b="1" dirty="0">
                <a:solidFill>
                  <a:schemeClr val="bg1"/>
                </a:solidFill>
              </a:rPr>
              <a:t>Search By Instructor, Multiple Results</a:t>
            </a:r>
          </a:p>
        </p:txBody>
      </p:sp>
      <p:sp>
        <p:nvSpPr>
          <p:cNvPr id="6" name="TextBox 5">
            <a:extLst>
              <a:ext uri="{FF2B5EF4-FFF2-40B4-BE49-F238E27FC236}">
                <a16:creationId xmlns:a16="http://schemas.microsoft.com/office/drawing/2014/main" id="{AB8B5D37-75B5-8848-B515-E01BE02F96A6}"/>
              </a:ext>
            </a:extLst>
          </p:cNvPr>
          <p:cNvSpPr txBox="1"/>
          <p:nvPr/>
        </p:nvSpPr>
        <p:spPr>
          <a:xfrm>
            <a:off x="0" y="-26126"/>
            <a:ext cx="503664" cy="523220"/>
          </a:xfrm>
          <a:prstGeom prst="rect">
            <a:avLst/>
          </a:prstGeom>
          <a:noFill/>
        </p:spPr>
        <p:txBody>
          <a:bodyPr wrap="none" rtlCol="0">
            <a:spAutoFit/>
          </a:bodyPr>
          <a:lstStyle/>
          <a:p>
            <a:r>
              <a:rPr lang="en-US" sz="2800" dirty="0"/>
              <a:t>-A</a:t>
            </a:r>
          </a:p>
        </p:txBody>
      </p:sp>
      <p:sp>
        <p:nvSpPr>
          <p:cNvPr id="7" name="Rectangle 6">
            <a:extLst>
              <a:ext uri="{FF2B5EF4-FFF2-40B4-BE49-F238E27FC236}">
                <a16:creationId xmlns:a16="http://schemas.microsoft.com/office/drawing/2014/main" id="{B9D62412-2F89-3244-9CAA-ABA715FE1B78}"/>
              </a:ext>
            </a:extLst>
          </p:cNvPr>
          <p:cNvSpPr/>
          <p:nvPr/>
        </p:nvSpPr>
        <p:spPr>
          <a:xfrm>
            <a:off x="2984776" y="235484"/>
            <a:ext cx="5799909" cy="606046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4E11B85-630D-AD4C-B02F-DB6D1B625987}"/>
              </a:ext>
            </a:extLst>
          </p:cNvPr>
          <p:cNvSpPr txBox="1"/>
          <p:nvPr/>
        </p:nvSpPr>
        <p:spPr>
          <a:xfrm>
            <a:off x="2984776" y="294407"/>
            <a:ext cx="7178126" cy="338554"/>
          </a:xfrm>
          <a:prstGeom prst="rect">
            <a:avLst/>
          </a:prstGeom>
          <a:noFill/>
        </p:spPr>
        <p:txBody>
          <a:bodyPr wrap="square" rtlCol="0">
            <a:spAutoFit/>
          </a:bodyPr>
          <a:lstStyle/>
          <a:p>
            <a:r>
              <a:rPr lang="en-US" sz="1600" dirty="0"/>
              <a:t>Main Menu &gt; Search by Instructor “Query”  </a:t>
            </a:r>
          </a:p>
        </p:txBody>
      </p:sp>
      <p:sp>
        <p:nvSpPr>
          <p:cNvPr id="3" name="TextBox 2">
            <a:extLst>
              <a:ext uri="{FF2B5EF4-FFF2-40B4-BE49-F238E27FC236}">
                <a16:creationId xmlns:a16="http://schemas.microsoft.com/office/drawing/2014/main" id="{CF955B05-F946-404B-9BFB-9B9577F644E6}"/>
              </a:ext>
            </a:extLst>
          </p:cNvPr>
          <p:cNvSpPr txBox="1"/>
          <p:nvPr/>
        </p:nvSpPr>
        <p:spPr>
          <a:xfrm>
            <a:off x="3045947" y="817702"/>
            <a:ext cx="5471036" cy="830997"/>
          </a:xfrm>
          <a:prstGeom prst="rect">
            <a:avLst/>
          </a:prstGeom>
          <a:noFill/>
        </p:spPr>
        <p:txBody>
          <a:bodyPr wrap="square" rtlCol="0">
            <a:spAutoFit/>
          </a:bodyPr>
          <a:lstStyle/>
          <a:p>
            <a:r>
              <a:rPr lang="en-US" sz="2400" b="1" dirty="0"/>
              <a:t>We found multiple results for that search. Which one are you interested in?</a:t>
            </a:r>
          </a:p>
        </p:txBody>
      </p:sp>
      <p:graphicFrame>
        <p:nvGraphicFramePr>
          <p:cNvPr id="4" name="Diagram 3">
            <a:extLst>
              <a:ext uri="{FF2B5EF4-FFF2-40B4-BE49-F238E27FC236}">
                <a16:creationId xmlns:a16="http://schemas.microsoft.com/office/drawing/2014/main" id="{B81E50D7-9EA9-4747-BED5-1653A224B6C9}"/>
              </a:ext>
            </a:extLst>
          </p:cNvPr>
          <p:cNvGraphicFramePr/>
          <p:nvPr>
            <p:extLst>
              <p:ext uri="{D42A27DB-BD31-4B8C-83A1-F6EECF244321}">
                <p14:modId xmlns:p14="http://schemas.microsoft.com/office/powerpoint/2010/main" val="134529658"/>
              </p:ext>
            </p:extLst>
          </p:nvPr>
        </p:nvGraphicFramePr>
        <p:xfrm>
          <a:off x="3045947" y="1648699"/>
          <a:ext cx="5152571" cy="3708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54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8CE-B11E-A444-A028-D66C488CE612}"/>
              </a:ext>
            </a:extLst>
          </p:cNvPr>
          <p:cNvSpPr>
            <a:spLocks noGrp="1"/>
          </p:cNvSpPr>
          <p:nvPr>
            <p:ph type="title"/>
          </p:nvPr>
        </p:nvSpPr>
        <p:spPr>
          <a:xfrm>
            <a:off x="3890497" y="-970856"/>
            <a:ext cx="4278945" cy="944730"/>
          </a:xfrm>
        </p:spPr>
        <p:txBody>
          <a:bodyPr>
            <a:normAutofit fontScale="90000"/>
          </a:bodyPr>
          <a:lstStyle/>
          <a:p>
            <a:pPr algn="ctr"/>
            <a:r>
              <a:rPr lang="en-US" b="1" dirty="0">
                <a:solidFill>
                  <a:schemeClr val="bg1"/>
                </a:solidFill>
              </a:rPr>
              <a:t>Search By Instructor</a:t>
            </a:r>
          </a:p>
        </p:txBody>
      </p:sp>
      <p:sp>
        <p:nvSpPr>
          <p:cNvPr id="6" name="TextBox 5">
            <a:extLst>
              <a:ext uri="{FF2B5EF4-FFF2-40B4-BE49-F238E27FC236}">
                <a16:creationId xmlns:a16="http://schemas.microsoft.com/office/drawing/2014/main" id="{AB8B5D37-75B5-8848-B515-E01BE02F96A6}"/>
              </a:ext>
            </a:extLst>
          </p:cNvPr>
          <p:cNvSpPr txBox="1"/>
          <p:nvPr/>
        </p:nvSpPr>
        <p:spPr>
          <a:xfrm>
            <a:off x="0" y="-26126"/>
            <a:ext cx="393056" cy="523220"/>
          </a:xfrm>
          <a:prstGeom prst="rect">
            <a:avLst/>
          </a:prstGeom>
          <a:noFill/>
        </p:spPr>
        <p:txBody>
          <a:bodyPr wrap="none" rtlCol="0">
            <a:spAutoFit/>
          </a:bodyPr>
          <a:lstStyle/>
          <a:p>
            <a:r>
              <a:rPr lang="en-US" sz="2800" dirty="0"/>
              <a:t>A</a:t>
            </a:r>
          </a:p>
        </p:txBody>
      </p:sp>
      <p:sp>
        <p:nvSpPr>
          <p:cNvPr id="7" name="Rectangle 6">
            <a:extLst>
              <a:ext uri="{FF2B5EF4-FFF2-40B4-BE49-F238E27FC236}">
                <a16:creationId xmlns:a16="http://schemas.microsoft.com/office/drawing/2014/main" id="{B9D62412-2F89-3244-9CAA-ABA715FE1B78}"/>
              </a:ext>
            </a:extLst>
          </p:cNvPr>
          <p:cNvSpPr/>
          <p:nvPr/>
        </p:nvSpPr>
        <p:spPr>
          <a:xfrm>
            <a:off x="2984776" y="-21699"/>
            <a:ext cx="5799909" cy="9630156"/>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4E11B85-630D-AD4C-B02F-DB6D1B625987}"/>
              </a:ext>
            </a:extLst>
          </p:cNvPr>
          <p:cNvSpPr txBox="1"/>
          <p:nvPr/>
        </p:nvSpPr>
        <p:spPr>
          <a:xfrm>
            <a:off x="2984776" y="37225"/>
            <a:ext cx="7178126" cy="338554"/>
          </a:xfrm>
          <a:prstGeom prst="rect">
            <a:avLst/>
          </a:prstGeom>
          <a:noFill/>
        </p:spPr>
        <p:txBody>
          <a:bodyPr wrap="square" rtlCol="0">
            <a:spAutoFit/>
          </a:bodyPr>
          <a:lstStyle/>
          <a:p>
            <a:r>
              <a:rPr lang="en-US" sz="1600" dirty="0"/>
              <a:t>Main Menu &gt; Search by Instructor “Query” </a:t>
            </a:r>
          </a:p>
        </p:txBody>
      </p:sp>
      <p:sp>
        <p:nvSpPr>
          <p:cNvPr id="3" name="TextBox 2">
            <a:extLst>
              <a:ext uri="{FF2B5EF4-FFF2-40B4-BE49-F238E27FC236}">
                <a16:creationId xmlns:a16="http://schemas.microsoft.com/office/drawing/2014/main" id="{CF955B05-F946-404B-9BFB-9B9577F644E6}"/>
              </a:ext>
            </a:extLst>
          </p:cNvPr>
          <p:cNvSpPr txBox="1"/>
          <p:nvPr/>
        </p:nvSpPr>
        <p:spPr>
          <a:xfrm>
            <a:off x="4934246" y="245319"/>
            <a:ext cx="2268506" cy="461665"/>
          </a:xfrm>
          <a:prstGeom prst="rect">
            <a:avLst/>
          </a:prstGeom>
          <a:noFill/>
        </p:spPr>
        <p:txBody>
          <a:bodyPr wrap="none" rtlCol="0">
            <a:spAutoFit/>
          </a:bodyPr>
          <a:lstStyle/>
          <a:p>
            <a:r>
              <a:rPr lang="en-US" sz="2400" b="1" dirty="0">
                <a:solidFill>
                  <a:schemeClr val="accent1"/>
                </a:solidFill>
              </a:rPr>
              <a:t>Instructor Name</a:t>
            </a:r>
          </a:p>
        </p:txBody>
      </p:sp>
      <p:sp>
        <p:nvSpPr>
          <p:cNvPr id="18" name="TextBox 17">
            <a:extLst>
              <a:ext uri="{FF2B5EF4-FFF2-40B4-BE49-F238E27FC236}">
                <a16:creationId xmlns:a16="http://schemas.microsoft.com/office/drawing/2014/main" id="{785098D2-20B7-8B4C-86F7-7DF720A33BA9}"/>
              </a:ext>
            </a:extLst>
          </p:cNvPr>
          <p:cNvSpPr txBox="1"/>
          <p:nvPr/>
        </p:nvSpPr>
        <p:spPr>
          <a:xfrm>
            <a:off x="3032888" y="2626162"/>
            <a:ext cx="2731041" cy="523220"/>
          </a:xfrm>
          <a:prstGeom prst="rect">
            <a:avLst/>
          </a:prstGeom>
          <a:noFill/>
        </p:spPr>
        <p:txBody>
          <a:bodyPr wrap="square" rtlCol="0">
            <a:spAutoFit/>
          </a:bodyPr>
          <a:lstStyle/>
          <a:p>
            <a:r>
              <a:rPr lang="en-US" sz="1400" dirty="0"/>
              <a:t>This instructor rates here within the department</a:t>
            </a:r>
          </a:p>
        </p:txBody>
      </p:sp>
      <p:sp>
        <p:nvSpPr>
          <p:cNvPr id="20" name="TextBox 19">
            <a:extLst>
              <a:ext uri="{FF2B5EF4-FFF2-40B4-BE49-F238E27FC236}">
                <a16:creationId xmlns:a16="http://schemas.microsoft.com/office/drawing/2014/main" id="{39AE7469-CD38-E040-A103-4A5468B6839A}"/>
              </a:ext>
            </a:extLst>
          </p:cNvPr>
          <p:cNvSpPr txBox="1"/>
          <p:nvPr/>
        </p:nvSpPr>
        <p:spPr>
          <a:xfrm>
            <a:off x="3171824" y="5440196"/>
            <a:ext cx="4820487" cy="276999"/>
          </a:xfrm>
          <a:prstGeom prst="rect">
            <a:avLst/>
          </a:prstGeom>
          <a:noFill/>
        </p:spPr>
        <p:txBody>
          <a:bodyPr wrap="none" rtlCol="0">
            <a:spAutoFit/>
          </a:bodyPr>
          <a:lstStyle/>
          <a:p>
            <a:r>
              <a:rPr lang="en-US" sz="1200" dirty="0"/>
              <a:t>Instructor ranked {23}</a:t>
            </a:r>
            <a:r>
              <a:rPr lang="en-US" sz="1200" baseline="30000" dirty="0" err="1"/>
              <a:t>rd</a:t>
            </a:r>
            <a:r>
              <a:rPr lang="en-US" sz="1200" dirty="0"/>
              <a:t> out of {170} in AME, and {45}</a:t>
            </a:r>
            <a:r>
              <a:rPr lang="en-US" sz="1200" dirty="0" err="1"/>
              <a:t>th</a:t>
            </a:r>
            <a:r>
              <a:rPr lang="en-US" sz="1200" dirty="0"/>
              <a:t> out of {198} in ECE</a:t>
            </a:r>
          </a:p>
        </p:txBody>
      </p:sp>
      <p:grpSp>
        <p:nvGrpSpPr>
          <p:cNvPr id="22" name="Group 21">
            <a:extLst>
              <a:ext uri="{FF2B5EF4-FFF2-40B4-BE49-F238E27FC236}">
                <a16:creationId xmlns:a16="http://schemas.microsoft.com/office/drawing/2014/main" id="{342B49BC-B6B9-3F49-8F22-B488022CF86C}"/>
              </a:ext>
            </a:extLst>
          </p:cNvPr>
          <p:cNvGrpSpPr/>
          <p:nvPr/>
        </p:nvGrpSpPr>
        <p:grpSpPr>
          <a:xfrm>
            <a:off x="3171825" y="3448438"/>
            <a:ext cx="2867577" cy="2210927"/>
            <a:chOff x="3461786" y="1803858"/>
            <a:chExt cx="2081763" cy="1719159"/>
          </a:xfrm>
        </p:grpSpPr>
        <p:pic>
          <p:nvPicPr>
            <p:cNvPr id="5" name="Picture 4">
              <a:extLst>
                <a:ext uri="{FF2B5EF4-FFF2-40B4-BE49-F238E27FC236}">
                  <a16:creationId xmlns:a16="http://schemas.microsoft.com/office/drawing/2014/main" id="{FBE6D780-F8E0-E646-A6C7-4B4A7299BBBA}"/>
                </a:ext>
              </a:extLst>
            </p:cNvPr>
            <p:cNvPicPr>
              <a:picLocks noChangeAspect="1"/>
            </p:cNvPicPr>
            <p:nvPr/>
          </p:nvPicPr>
          <p:blipFill>
            <a:blip r:embed="rId3"/>
            <a:stretch>
              <a:fillRect/>
            </a:stretch>
          </p:blipFill>
          <p:spPr>
            <a:xfrm>
              <a:off x="3461786" y="1803858"/>
              <a:ext cx="2081763" cy="1471322"/>
            </a:xfrm>
            <a:prstGeom prst="rect">
              <a:avLst/>
            </a:prstGeom>
          </p:spPr>
        </p:pic>
        <p:sp>
          <p:nvSpPr>
            <p:cNvPr id="21" name="TextBox 20">
              <a:extLst>
                <a:ext uri="{FF2B5EF4-FFF2-40B4-BE49-F238E27FC236}">
                  <a16:creationId xmlns:a16="http://schemas.microsoft.com/office/drawing/2014/main" id="{26FED778-873E-AD4F-B069-AA095BA3EE88}"/>
                </a:ext>
              </a:extLst>
            </p:cNvPr>
            <p:cNvSpPr txBox="1"/>
            <p:nvPr/>
          </p:nvSpPr>
          <p:spPr>
            <a:xfrm>
              <a:off x="4175469" y="3153685"/>
              <a:ext cx="778868" cy="369332"/>
            </a:xfrm>
            <a:prstGeom prst="rect">
              <a:avLst/>
            </a:prstGeom>
            <a:noFill/>
          </p:spPr>
          <p:txBody>
            <a:bodyPr wrap="none" rtlCol="0">
              <a:spAutoFit/>
            </a:bodyPr>
            <a:lstStyle/>
            <a:p>
              <a:r>
                <a:rPr lang="en-US" dirty="0"/>
                <a:t>Rating</a:t>
              </a:r>
            </a:p>
          </p:txBody>
        </p:sp>
      </p:grpSp>
      <p:sp>
        <p:nvSpPr>
          <p:cNvPr id="23" name="TextBox 22">
            <a:extLst>
              <a:ext uri="{FF2B5EF4-FFF2-40B4-BE49-F238E27FC236}">
                <a16:creationId xmlns:a16="http://schemas.microsoft.com/office/drawing/2014/main" id="{F34E2964-0D54-0542-8616-965BEA6C81CF}"/>
              </a:ext>
            </a:extLst>
          </p:cNvPr>
          <p:cNvSpPr txBox="1"/>
          <p:nvPr/>
        </p:nvSpPr>
        <p:spPr>
          <a:xfrm>
            <a:off x="3298861" y="545854"/>
            <a:ext cx="5161512" cy="584775"/>
          </a:xfrm>
          <a:prstGeom prst="rect">
            <a:avLst/>
          </a:prstGeom>
          <a:noFill/>
        </p:spPr>
        <p:txBody>
          <a:bodyPr wrap="square" rtlCol="0">
            <a:spAutoFit/>
          </a:bodyPr>
          <a:lstStyle/>
          <a:p>
            <a:r>
              <a:rPr lang="en-US" sz="1600" dirty="0"/>
              <a:t>This instructor has taught {n} courses in the {m} years since they’ve been at OU</a:t>
            </a:r>
          </a:p>
        </p:txBody>
      </p:sp>
      <p:graphicFrame>
        <p:nvGraphicFramePr>
          <p:cNvPr id="25" name="Chart 24">
            <a:extLst>
              <a:ext uri="{FF2B5EF4-FFF2-40B4-BE49-F238E27FC236}">
                <a16:creationId xmlns:a16="http://schemas.microsoft.com/office/drawing/2014/main" id="{2E2FCD4B-6E7C-1849-94AE-55C3FAF7CED3}"/>
              </a:ext>
            </a:extLst>
          </p:cNvPr>
          <p:cNvGraphicFramePr/>
          <p:nvPr>
            <p:extLst>
              <p:ext uri="{D42A27DB-BD31-4B8C-83A1-F6EECF244321}">
                <p14:modId xmlns:p14="http://schemas.microsoft.com/office/powerpoint/2010/main" val="492905618"/>
              </p:ext>
            </p:extLst>
          </p:nvPr>
        </p:nvGraphicFramePr>
        <p:xfrm>
          <a:off x="5546030" y="3527216"/>
          <a:ext cx="3270531" cy="1945658"/>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4B498582-10FE-B54B-8C7D-77091121E02A}"/>
              </a:ext>
            </a:extLst>
          </p:cNvPr>
          <p:cNvSpPr txBox="1"/>
          <p:nvPr/>
        </p:nvSpPr>
        <p:spPr>
          <a:xfrm>
            <a:off x="3064765" y="1392573"/>
            <a:ext cx="297463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AME 4553: </a:t>
            </a:r>
            <a:r>
              <a:rPr lang="en-US" dirty="0" err="1">
                <a:solidFill>
                  <a:schemeClr val="accent4"/>
                </a:solidFill>
              </a:rPr>
              <a:t>Dez</a:t>
            </a:r>
            <a:r>
              <a:rPr lang="en-US" dirty="0">
                <a:solidFill>
                  <a:schemeClr val="accent4"/>
                </a:solidFill>
              </a:rPr>
              <a:t> Caught it</a:t>
            </a:r>
            <a:r>
              <a:rPr lang="en-US" dirty="0"/>
              <a:t>	</a:t>
            </a:r>
          </a:p>
          <a:p>
            <a:pPr marL="285750" indent="-285750">
              <a:buFont typeface="Arial" panose="020B0604020202020204" pitchFamily="34" charset="0"/>
              <a:buChar char="•"/>
            </a:pPr>
            <a:r>
              <a:rPr lang="en-US" dirty="0">
                <a:solidFill>
                  <a:schemeClr val="accent2"/>
                </a:solidFill>
              </a:rPr>
              <a:t>ECE 4553: pee wee dee</a:t>
            </a:r>
          </a:p>
          <a:p>
            <a:pPr marL="285750" indent="-285750">
              <a:buFont typeface="Arial" panose="020B0604020202020204" pitchFamily="34" charset="0"/>
              <a:buChar char="•"/>
            </a:pPr>
            <a:r>
              <a:rPr lang="en-US" dirty="0">
                <a:solidFill>
                  <a:schemeClr val="accent6"/>
                </a:solidFill>
              </a:rPr>
              <a:t>Pee pee pew </a:t>
            </a:r>
          </a:p>
          <a:p>
            <a:pPr marL="285750" indent="-285750">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2F612776-5F4B-0B43-B85D-5A85D657CD71}"/>
              </a:ext>
            </a:extLst>
          </p:cNvPr>
          <p:cNvSpPr txBox="1"/>
          <p:nvPr/>
        </p:nvSpPr>
        <p:spPr>
          <a:xfrm>
            <a:off x="3597109" y="1064897"/>
            <a:ext cx="753732" cy="369332"/>
          </a:xfrm>
          <a:prstGeom prst="rect">
            <a:avLst/>
          </a:prstGeom>
          <a:noFill/>
        </p:spPr>
        <p:txBody>
          <a:bodyPr wrap="none" rtlCol="0">
            <a:spAutoFit/>
          </a:bodyPr>
          <a:lstStyle/>
          <a:p>
            <a:r>
              <a:rPr lang="en-US" b="1" dirty="0"/>
              <a:t>Name</a:t>
            </a:r>
          </a:p>
        </p:txBody>
      </p:sp>
      <p:sp>
        <p:nvSpPr>
          <p:cNvPr id="33" name="TextBox 32">
            <a:extLst>
              <a:ext uri="{FF2B5EF4-FFF2-40B4-BE49-F238E27FC236}">
                <a16:creationId xmlns:a16="http://schemas.microsoft.com/office/drawing/2014/main" id="{B1F4EF1F-4215-1D42-B950-886F78E91F17}"/>
              </a:ext>
            </a:extLst>
          </p:cNvPr>
          <p:cNvSpPr txBox="1"/>
          <p:nvPr/>
        </p:nvSpPr>
        <p:spPr>
          <a:xfrm>
            <a:off x="196528" y="1246854"/>
            <a:ext cx="2690948" cy="3139321"/>
          </a:xfrm>
          <a:prstGeom prst="rect">
            <a:avLst/>
          </a:prstGeom>
          <a:noFill/>
        </p:spPr>
        <p:txBody>
          <a:bodyPr wrap="square" rtlCol="0">
            <a:spAutoFit/>
          </a:bodyPr>
          <a:lstStyle/>
          <a:p>
            <a:r>
              <a:rPr lang="en-US" dirty="0"/>
              <a:t>* There should be some way to navigate from here to instructor and department ratings for this department. Hyperlinks, but not too easy access, just because we don’t want people to accidentally click something and navigate away from their content</a:t>
            </a:r>
          </a:p>
        </p:txBody>
      </p:sp>
      <p:sp>
        <p:nvSpPr>
          <p:cNvPr id="34" name="TextBox 33">
            <a:extLst>
              <a:ext uri="{FF2B5EF4-FFF2-40B4-BE49-F238E27FC236}">
                <a16:creationId xmlns:a16="http://schemas.microsoft.com/office/drawing/2014/main" id="{E2E2F51B-469A-3849-BCAB-DC9E6B77BE0B}"/>
              </a:ext>
            </a:extLst>
          </p:cNvPr>
          <p:cNvSpPr txBox="1"/>
          <p:nvPr/>
        </p:nvSpPr>
        <p:spPr>
          <a:xfrm>
            <a:off x="3032888" y="5645877"/>
            <a:ext cx="5978765" cy="646331"/>
          </a:xfrm>
          <a:prstGeom prst="rect">
            <a:avLst/>
          </a:prstGeom>
          <a:noFill/>
        </p:spPr>
        <p:txBody>
          <a:bodyPr wrap="square" rtlCol="0">
            <a:spAutoFit/>
          </a:bodyPr>
          <a:lstStyle/>
          <a:p>
            <a:r>
              <a:rPr lang="en-US" dirty="0"/>
              <a:t>See the below questions and responses that contributed to the instructors ratings, averaged across courses</a:t>
            </a:r>
          </a:p>
        </p:txBody>
      </p:sp>
      <p:sp>
        <p:nvSpPr>
          <p:cNvPr id="35" name="TextBox 34">
            <a:extLst>
              <a:ext uri="{FF2B5EF4-FFF2-40B4-BE49-F238E27FC236}">
                <a16:creationId xmlns:a16="http://schemas.microsoft.com/office/drawing/2014/main" id="{A5E82D86-4D14-B64F-BA25-653B70C9008D}"/>
              </a:ext>
            </a:extLst>
          </p:cNvPr>
          <p:cNvSpPr txBox="1"/>
          <p:nvPr/>
        </p:nvSpPr>
        <p:spPr>
          <a:xfrm>
            <a:off x="3102960" y="8332969"/>
            <a:ext cx="5416131" cy="369332"/>
          </a:xfrm>
          <a:prstGeom prst="rect">
            <a:avLst/>
          </a:prstGeom>
          <a:noFill/>
        </p:spPr>
        <p:txBody>
          <a:bodyPr wrap="square" rtlCol="0">
            <a:spAutoFit/>
          </a:bodyPr>
          <a:lstStyle/>
          <a:p>
            <a:r>
              <a:rPr lang="en-US" dirty="0"/>
              <a:t>Q1: How and when and why?</a:t>
            </a:r>
          </a:p>
        </p:txBody>
      </p:sp>
      <p:sp>
        <p:nvSpPr>
          <p:cNvPr id="36" name="TextBox 35">
            <a:extLst>
              <a:ext uri="{FF2B5EF4-FFF2-40B4-BE49-F238E27FC236}">
                <a16:creationId xmlns:a16="http://schemas.microsoft.com/office/drawing/2014/main" id="{27DFD24A-D25E-1449-9D39-D9439775FC6E}"/>
              </a:ext>
            </a:extLst>
          </p:cNvPr>
          <p:cNvSpPr txBox="1"/>
          <p:nvPr/>
        </p:nvSpPr>
        <p:spPr>
          <a:xfrm>
            <a:off x="3267644" y="8091099"/>
            <a:ext cx="1054135" cy="369332"/>
          </a:xfrm>
          <a:prstGeom prst="rect">
            <a:avLst/>
          </a:prstGeom>
          <a:noFill/>
        </p:spPr>
        <p:txBody>
          <a:bodyPr wrap="none" rtlCol="0">
            <a:spAutoFit/>
          </a:bodyPr>
          <a:lstStyle/>
          <a:p>
            <a:r>
              <a:rPr lang="en-US" b="1" dirty="0"/>
              <a:t>Question</a:t>
            </a:r>
          </a:p>
        </p:txBody>
      </p:sp>
      <p:sp>
        <p:nvSpPr>
          <p:cNvPr id="37" name="TextBox 36">
            <a:extLst>
              <a:ext uri="{FF2B5EF4-FFF2-40B4-BE49-F238E27FC236}">
                <a16:creationId xmlns:a16="http://schemas.microsoft.com/office/drawing/2014/main" id="{799C83D5-6836-7A42-89F8-C7BF25A7CFBA}"/>
              </a:ext>
            </a:extLst>
          </p:cNvPr>
          <p:cNvSpPr txBox="1"/>
          <p:nvPr/>
        </p:nvSpPr>
        <p:spPr>
          <a:xfrm>
            <a:off x="6217953" y="8080354"/>
            <a:ext cx="2538708" cy="369332"/>
          </a:xfrm>
          <a:prstGeom prst="rect">
            <a:avLst/>
          </a:prstGeom>
          <a:noFill/>
        </p:spPr>
        <p:txBody>
          <a:bodyPr wrap="none" rtlCol="0">
            <a:spAutoFit/>
          </a:bodyPr>
          <a:lstStyle/>
          <a:p>
            <a:r>
              <a:rPr lang="en-US" b="1" dirty="0"/>
              <a:t>Average Question Rating</a:t>
            </a:r>
          </a:p>
        </p:txBody>
      </p:sp>
      <p:sp>
        <p:nvSpPr>
          <p:cNvPr id="38" name="TextBox 37">
            <a:extLst>
              <a:ext uri="{FF2B5EF4-FFF2-40B4-BE49-F238E27FC236}">
                <a16:creationId xmlns:a16="http://schemas.microsoft.com/office/drawing/2014/main" id="{3E55E4FE-A110-E54E-9D93-8756F48FB159}"/>
              </a:ext>
            </a:extLst>
          </p:cNvPr>
          <p:cNvSpPr txBox="1"/>
          <p:nvPr/>
        </p:nvSpPr>
        <p:spPr>
          <a:xfrm>
            <a:off x="7249101" y="8364052"/>
            <a:ext cx="476412" cy="369332"/>
          </a:xfrm>
          <a:prstGeom prst="rect">
            <a:avLst/>
          </a:prstGeom>
          <a:noFill/>
        </p:spPr>
        <p:txBody>
          <a:bodyPr wrap="none" rtlCol="0">
            <a:spAutoFit/>
          </a:bodyPr>
          <a:lstStyle/>
          <a:p>
            <a:r>
              <a:rPr lang="en-US" dirty="0"/>
              <a:t>1.5</a:t>
            </a:r>
          </a:p>
        </p:txBody>
      </p:sp>
      <p:sp>
        <p:nvSpPr>
          <p:cNvPr id="39" name="TextBox 38">
            <a:extLst>
              <a:ext uri="{FF2B5EF4-FFF2-40B4-BE49-F238E27FC236}">
                <a16:creationId xmlns:a16="http://schemas.microsoft.com/office/drawing/2014/main" id="{482D65EC-D67B-CE44-9B91-6CEBC2DB089E}"/>
              </a:ext>
            </a:extLst>
          </p:cNvPr>
          <p:cNvSpPr txBox="1"/>
          <p:nvPr/>
        </p:nvSpPr>
        <p:spPr>
          <a:xfrm rot="5400000">
            <a:off x="4587548" y="8607792"/>
            <a:ext cx="357790"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15B981EF-8445-1046-9890-DD912A2D1643}"/>
              </a:ext>
            </a:extLst>
          </p:cNvPr>
          <p:cNvSpPr txBox="1"/>
          <p:nvPr/>
        </p:nvSpPr>
        <p:spPr>
          <a:xfrm>
            <a:off x="3130684" y="8863499"/>
            <a:ext cx="5416131" cy="369332"/>
          </a:xfrm>
          <a:prstGeom prst="rect">
            <a:avLst/>
          </a:prstGeom>
          <a:noFill/>
        </p:spPr>
        <p:txBody>
          <a:bodyPr wrap="square" rtlCol="0">
            <a:spAutoFit/>
          </a:bodyPr>
          <a:lstStyle/>
          <a:p>
            <a:r>
              <a:rPr lang="en-US" dirty="0">
                <a:solidFill>
                  <a:srgbClr val="C00000"/>
                </a:solidFill>
              </a:rPr>
              <a:t>Overall:</a:t>
            </a:r>
          </a:p>
        </p:txBody>
      </p:sp>
      <p:sp>
        <p:nvSpPr>
          <p:cNvPr id="41" name="TextBox 40">
            <a:extLst>
              <a:ext uri="{FF2B5EF4-FFF2-40B4-BE49-F238E27FC236}">
                <a16:creationId xmlns:a16="http://schemas.microsoft.com/office/drawing/2014/main" id="{2FC65FC7-4BB8-374A-A256-7559467830EE}"/>
              </a:ext>
            </a:extLst>
          </p:cNvPr>
          <p:cNvSpPr txBox="1"/>
          <p:nvPr/>
        </p:nvSpPr>
        <p:spPr>
          <a:xfrm>
            <a:off x="7334953" y="8832416"/>
            <a:ext cx="476412" cy="369332"/>
          </a:xfrm>
          <a:prstGeom prst="rect">
            <a:avLst/>
          </a:prstGeom>
          <a:noFill/>
        </p:spPr>
        <p:txBody>
          <a:bodyPr wrap="none" rtlCol="0">
            <a:spAutoFit/>
          </a:bodyPr>
          <a:lstStyle/>
          <a:p>
            <a:r>
              <a:rPr lang="en-US" dirty="0">
                <a:solidFill>
                  <a:srgbClr val="C00000"/>
                </a:solidFill>
              </a:rPr>
              <a:t>2.6</a:t>
            </a:r>
          </a:p>
        </p:txBody>
      </p:sp>
      <p:sp>
        <p:nvSpPr>
          <p:cNvPr id="43" name="TextBox 42">
            <a:extLst>
              <a:ext uri="{FF2B5EF4-FFF2-40B4-BE49-F238E27FC236}">
                <a16:creationId xmlns:a16="http://schemas.microsoft.com/office/drawing/2014/main" id="{DBE81C8D-D7FD-2C4B-9892-4AB920086F0C}"/>
              </a:ext>
            </a:extLst>
          </p:cNvPr>
          <p:cNvSpPr txBox="1"/>
          <p:nvPr/>
        </p:nvSpPr>
        <p:spPr>
          <a:xfrm>
            <a:off x="5815774" y="2573716"/>
            <a:ext cx="2731041" cy="954107"/>
          </a:xfrm>
          <a:prstGeom prst="rect">
            <a:avLst/>
          </a:prstGeom>
          <a:noFill/>
        </p:spPr>
        <p:txBody>
          <a:bodyPr wrap="square" rtlCol="0">
            <a:spAutoFit/>
          </a:bodyPr>
          <a:lstStyle/>
          <a:p>
            <a:pPr algn="ctr"/>
            <a:r>
              <a:rPr lang="en-US" sz="1400" dirty="0" err="1"/>
              <a:t>Hows</a:t>
            </a:r>
            <a:r>
              <a:rPr lang="en-US" sz="1400" dirty="0"/>
              <a:t> the course changing over time? (Instructor rating in each course that he/she has taught along with overall rating)</a:t>
            </a:r>
          </a:p>
        </p:txBody>
      </p:sp>
      <mc:AlternateContent xmlns:mc="http://schemas.openxmlformats.org/markup-compatibility/2006" xmlns:cx1="http://schemas.microsoft.com/office/drawing/2015/9/8/chartex">
        <mc:Choice Requires="cx1">
          <p:graphicFrame>
            <p:nvGraphicFramePr>
              <p:cNvPr id="44" name="Chart 43">
                <a:extLst>
                  <a:ext uri="{FF2B5EF4-FFF2-40B4-BE49-F238E27FC236}">
                    <a16:creationId xmlns:a16="http://schemas.microsoft.com/office/drawing/2014/main" id="{D3C0EB24-745B-524E-BCA8-707393B07B26}"/>
                  </a:ext>
                </a:extLst>
              </p:cNvPr>
              <p:cNvGraphicFramePr/>
              <p:nvPr>
                <p:extLst>
                  <p:ext uri="{D42A27DB-BD31-4B8C-83A1-F6EECF244321}">
                    <p14:modId xmlns:p14="http://schemas.microsoft.com/office/powerpoint/2010/main" val="1154854140"/>
                  </p:ext>
                </p:extLst>
              </p:nvPr>
            </p:nvGraphicFramePr>
            <p:xfrm>
              <a:off x="4027241" y="6250862"/>
              <a:ext cx="3460066" cy="199473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4" name="Chart 43">
                <a:extLst>
                  <a:ext uri="{FF2B5EF4-FFF2-40B4-BE49-F238E27FC236}">
                    <a16:creationId xmlns:a16="http://schemas.microsoft.com/office/drawing/2014/main" id="{D3C0EB24-745B-524E-BCA8-707393B07B26}"/>
                  </a:ext>
                </a:extLst>
              </p:cNvPr>
              <p:cNvPicPr>
                <a:picLocks noGrp="1" noRot="1" noChangeAspect="1" noMove="1" noResize="1" noEditPoints="1" noAdjustHandles="1" noChangeArrowheads="1" noChangeShapeType="1"/>
              </p:cNvPicPr>
              <p:nvPr/>
            </p:nvPicPr>
            <p:blipFill>
              <a:blip r:embed="rId6"/>
              <a:stretch>
                <a:fillRect/>
              </a:stretch>
            </p:blipFill>
            <p:spPr>
              <a:xfrm>
                <a:off x="4027241" y="6250862"/>
                <a:ext cx="3460066" cy="1994739"/>
              </a:xfrm>
              <a:prstGeom prst="rect">
                <a:avLst/>
              </a:prstGeom>
            </p:spPr>
          </p:pic>
        </mc:Fallback>
      </mc:AlternateContent>
      <p:graphicFrame>
        <p:nvGraphicFramePr>
          <p:cNvPr id="4" name="Chart 3">
            <a:extLst>
              <a:ext uri="{FF2B5EF4-FFF2-40B4-BE49-F238E27FC236}">
                <a16:creationId xmlns:a16="http://schemas.microsoft.com/office/drawing/2014/main" id="{4A50F003-4077-F148-900F-BD0039E35797}"/>
              </a:ext>
            </a:extLst>
          </p:cNvPr>
          <p:cNvGraphicFramePr/>
          <p:nvPr>
            <p:extLst>
              <p:ext uri="{D42A27DB-BD31-4B8C-83A1-F6EECF244321}">
                <p14:modId xmlns:p14="http://schemas.microsoft.com/office/powerpoint/2010/main" val="4097551917"/>
              </p:ext>
            </p:extLst>
          </p:nvPr>
        </p:nvGraphicFramePr>
        <p:xfrm>
          <a:off x="5716509" y="791457"/>
          <a:ext cx="2927309" cy="1951539"/>
        </p:xfrm>
        <a:graphic>
          <a:graphicData uri="http://schemas.openxmlformats.org/drawingml/2006/chart">
            <c:chart xmlns:c="http://schemas.openxmlformats.org/drawingml/2006/chart" xmlns:r="http://schemas.openxmlformats.org/officeDocument/2006/relationships" r:id="rId7"/>
          </a:graphicData>
        </a:graphic>
      </p:graphicFrame>
      <p:sp>
        <p:nvSpPr>
          <p:cNvPr id="42" name="TextBox 41">
            <a:extLst>
              <a:ext uri="{FF2B5EF4-FFF2-40B4-BE49-F238E27FC236}">
                <a16:creationId xmlns:a16="http://schemas.microsoft.com/office/drawing/2014/main" id="{31D06D9F-545D-E146-B5DA-C59AAED1B16F}"/>
              </a:ext>
            </a:extLst>
          </p:cNvPr>
          <p:cNvSpPr txBox="1"/>
          <p:nvPr/>
        </p:nvSpPr>
        <p:spPr>
          <a:xfrm>
            <a:off x="9034888" y="37225"/>
            <a:ext cx="2690948" cy="2585323"/>
          </a:xfrm>
          <a:prstGeom prst="rect">
            <a:avLst/>
          </a:prstGeom>
          <a:noFill/>
        </p:spPr>
        <p:txBody>
          <a:bodyPr wrap="square" rtlCol="0">
            <a:spAutoFit/>
          </a:bodyPr>
          <a:lstStyle/>
          <a:p>
            <a:r>
              <a:rPr lang="en-US" dirty="0"/>
              <a:t>* We kind of need to pick a time domain that we call “recent”. I think that things like the bar chart should only display “recent” data, maybe data from the last 2 years? I think the line graph can show all data points.</a:t>
            </a:r>
          </a:p>
        </p:txBody>
      </p:sp>
      <p:sp>
        <p:nvSpPr>
          <p:cNvPr id="48" name="TextBox 47">
            <a:extLst>
              <a:ext uri="{FF2B5EF4-FFF2-40B4-BE49-F238E27FC236}">
                <a16:creationId xmlns:a16="http://schemas.microsoft.com/office/drawing/2014/main" id="{8FD00066-ED4E-B548-9882-AE1F27A972C2}"/>
              </a:ext>
            </a:extLst>
          </p:cNvPr>
          <p:cNvSpPr txBox="1"/>
          <p:nvPr/>
        </p:nvSpPr>
        <p:spPr>
          <a:xfrm>
            <a:off x="9048446" y="2836365"/>
            <a:ext cx="2690948" cy="2031325"/>
          </a:xfrm>
          <a:prstGeom prst="rect">
            <a:avLst/>
          </a:prstGeom>
          <a:noFill/>
        </p:spPr>
        <p:txBody>
          <a:bodyPr wrap="square" rtlCol="0">
            <a:spAutoFit/>
          </a:bodyPr>
          <a:lstStyle/>
          <a:p>
            <a:r>
              <a:rPr lang="en-US" dirty="0"/>
              <a:t>* I wanted to put lots of information in, but this might be info overload. Maybe we put most of these charts into dropdown menus or something like that?</a:t>
            </a:r>
          </a:p>
        </p:txBody>
      </p:sp>
      <p:pic>
        <p:nvPicPr>
          <p:cNvPr id="49" name="Picture 48">
            <a:extLst>
              <a:ext uri="{FF2B5EF4-FFF2-40B4-BE49-F238E27FC236}">
                <a16:creationId xmlns:a16="http://schemas.microsoft.com/office/drawing/2014/main" id="{8A1F4173-B125-8245-A439-3FCBBF025B4E}"/>
              </a:ext>
            </a:extLst>
          </p:cNvPr>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blip>
          <a:stretch>
            <a:fillRect/>
          </a:stretch>
        </p:blipFill>
        <p:spPr>
          <a:xfrm>
            <a:off x="3435586" y="3455022"/>
            <a:ext cx="2867577" cy="1892196"/>
          </a:xfrm>
          <a:prstGeom prst="rect">
            <a:avLst/>
          </a:prstGeom>
        </p:spPr>
      </p:pic>
      <p:cxnSp>
        <p:nvCxnSpPr>
          <p:cNvPr id="9" name="Straight Connector 8">
            <a:extLst>
              <a:ext uri="{FF2B5EF4-FFF2-40B4-BE49-F238E27FC236}">
                <a16:creationId xmlns:a16="http://schemas.microsoft.com/office/drawing/2014/main" id="{18763008-BDBD-F242-91D2-EE610E3DC786}"/>
              </a:ext>
            </a:extLst>
          </p:cNvPr>
          <p:cNvCxnSpPr/>
          <p:nvPr/>
        </p:nvCxnSpPr>
        <p:spPr>
          <a:xfrm flipV="1">
            <a:off x="4951109" y="3448438"/>
            <a:ext cx="0" cy="1809515"/>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88E624C5-1713-D048-8EB8-7250492FA1A0}"/>
              </a:ext>
            </a:extLst>
          </p:cNvPr>
          <p:cNvSpPr txBox="1"/>
          <p:nvPr/>
        </p:nvSpPr>
        <p:spPr>
          <a:xfrm>
            <a:off x="9059765" y="4867690"/>
            <a:ext cx="2690948" cy="1754326"/>
          </a:xfrm>
          <a:prstGeom prst="rect">
            <a:avLst/>
          </a:prstGeom>
          <a:noFill/>
        </p:spPr>
        <p:txBody>
          <a:bodyPr wrap="square" rtlCol="0">
            <a:spAutoFit/>
          </a:bodyPr>
          <a:lstStyle/>
          <a:p>
            <a:r>
              <a:rPr lang="en-US" dirty="0"/>
              <a:t>* Might be nice to mix up the layouts/plot types if possible between search by instructor and search by course. Don’t want to look lazy or bore viewer?</a:t>
            </a:r>
          </a:p>
        </p:txBody>
      </p:sp>
    </p:spTree>
    <p:extLst>
      <p:ext uri="{BB962C8B-B14F-4D97-AF65-F5344CB8AC3E}">
        <p14:creationId xmlns:p14="http://schemas.microsoft.com/office/powerpoint/2010/main" val="266829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8CE-B11E-A444-A028-D66C488CE612}"/>
              </a:ext>
            </a:extLst>
          </p:cNvPr>
          <p:cNvSpPr>
            <a:spLocks noGrp="1"/>
          </p:cNvSpPr>
          <p:nvPr>
            <p:ph type="title"/>
          </p:nvPr>
        </p:nvSpPr>
        <p:spPr>
          <a:xfrm>
            <a:off x="3890495" y="-970857"/>
            <a:ext cx="3988469" cy="944730"/>
          </a:xfrm>
        </p:spPr>
        <p:txBody>
          <a:bodyPr>
            <a:normAutofit fontScale="90000"/>
          </a:bodyPr>
          <a:lstStyle/>
          <a:p>
            <a:pPr algn="ctr"/>
            <a:r>
              <a:rPr lang="en-US" b="1" dirty="0">
                <a:solidFill>
                  <a:schemeClr val="bg1"/>
                </a:solidFill>
              </a:rPr>
              <a:t>Search By Department</a:t>
            </a:r>
          </a:p>
        </p:txBody>
      </p:sp>
      <p:sp>
        <p:nvSpPr>
          <p:cNvPr id="6" name="TextBox 5">
            <a:extLst>
              <a:ext uri="{FF2B5EF4-FFF2-40B4-BE49-F238E27FC236}">
                <a16:creationId xmlns:a16="http://schemas.microsoft.com/office/drawing/2014/main" id="{AB8B5D37-75B5-8848-B515-E01BE02F96A6}"/>
              </a:ext>
            </a:extLst>
          </p:cNvPr>
          <p:cNvSpPr txBox="1"/>
          <p:nvPr/>
        </p:nvSpPr>
        <p:spPr>
          <a:xfrm>
            <a:off x="0" y="-26126"/>
            <a:ext cx="393056" cy="523220"/>
          </a:xfrm>
          <a:prstGeom prst="rect">
            <a:avLst/>
          </a:prstGeom>
          <a:noFill/>
        </p:spPr>
        <p:txBody>
          <a:bodyPr wrap="none" rtlCol="0">
            <a:spAutoFit/>
          </a:bodyPr>
          <a:lstStyle/>
          <a:p>
            <a:r>
              <a:rPr lang="en-US" sz="2800" dirty="0"/>
              <a:t>A</a:t>
            </a:r>
          </a:p>
        </p:txBody>
      </p:sp>
      <p:sp>
        <p:nvSpPr>
          <p:cNvPr id="7" name="Rectangle 6">
            <a:extLst>
              <a:ext uri="{FF2B5EF4-FFF2-40B4-BE49-F238E27FC236}">
                <a16:creationId xmlns:a16="http://schemas.microsoft.com/office/drawing/2014/main" id="{B9D62412-2F89-3244-9CAA-ABA715FE1B78}"/>
              </a:ext>
            </a:extLst>
          </p:cNvPr>
          <p:cNvSpPr/>
          <p:nvPr/>
        </p:nvSpPr>
        <p:spPr>
          <a:xfrm>
            <a:off x="2984776" y="235484"/>
            <a:ext cx="5799909" cy="606046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5CECBB-AEF4-904E-83F3-40E8984979D0}"/>
              </a:ext>
            </a:extLst>
          </p:cNvPr>
          <p:cNvSpPr txBox="1"/>
          <p:nvPr/>
        </p:nvSpPr>
        <p:spPr>
          <a:xfrm>
            <a:off x="3239589" y="966651"/>
            <a:ext cx="5875070" cy="1200329"/>
          </a:xfrm>
          <a:prstGeom prst="rect">
            <a:avLst/>
          </a:prstGeom>
          <a:noFill/>
        </p:spPr>
        <p:txBody>
          <a:bodyPr wrap="none" rtlCol="0">
            <a:spAutoFit/>
          </a:bodyPr>
          <a:lstStyle/>
          <a:p>
            <a:r>
              <a:rPr lang="en-US" dirty="0"/>
              <a:t>Start with a short blurb about OU student Reviews, covering:</a:t>
            </a:r>
          </a:p>
          <a:p>
            <a:r>
              <a:rPr lang="en-US" dirty="0"/>
              <a:t> -  Where the reviews come from</a:t>
            </a:r>
          </a:p>
          <a:p>
            <a:pPr marL="285750" indent="-285750">
              <a:buFontTx/>
              <a:buChar char="-"/>
            </a:pPr>
            <a:r>
              <a:rPr lang="en-US" dirty="0"/>
              <a:t>The extent of the data (timeframe, colleges, etc.)</a:t>
            </a:r>
          </a:p>
          <a:p>
            <a:pPr marL="285750" indent="-285750">
              <a:buFontTx/>
              <a:buChar char="-"/>
            </a:pPr>
            <a:r>
              <a:rPr lang="en-US" dirty="0"/>
              <a:t>Any helpful hints for navigating the website</a:t>
            </a:r>
          </a:p>
        </p:txBody>
      </p:sp>
      <p:sp>
        <p:nvSpPr>
          <p:cNvPr id="9" name="Rectangle 8">
            <a:extLst>
              <a:ext uri="{FF2B5EF4-FFF2-40B4-BE49-F238E27FC236}">
                <a16:creationId xmlns:a16="http://schemas.microsoft.com/office/drawing/2014/main" id="{35C07B33-55F0-BE4B-AAF5-D2A4FBD22167}"/>
              </a:ext>
            </a:extLst>
          </p:cNvPr>
          <p:cNvSpPr/>
          <p:nvPr/>
        </p:nvSpPr>
        <p:spPr>
          <a:xfrm>
            <a:off x="4389120" y="3238684"/>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Course</a:t>
            </a:r>
          </a:p>
        </p:txBody>
      </p:sp>
      <p:sp>
        <p:nvSpPr>
          <p:cNvPr id="10" name="Rectangle 9">
            <a:extLst>
              <a:ext uri="{FF2B5EF4-FFF2-40B4-BE49-F238E27FC236}">
                <a16:creationId xmlns:a16="http://schemas.microsoft.com/office/drawing/2014/main" id="{0E080A78-F463-834C-8EB0-702235813454}"/>
              </a:ext>
            </a:extLst>
          </p:cNvPr>
          <p:cNvSpPr/>
          <p:nvPr/>
        </p:nvSpPr>
        <p:spPr>
          <a:xfrm>
            <a:off x="4389120" y="4889510"/>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Department</a:t>
            </a:r>
          </a:p>
        </p:txBody>
      </p:sp>
      <p:sp>
        <p:nvSpPr>
          <p:cNvPr id="11" name="Rectangle 10">
            <a:extLst>
              <a:ext uri="{FF2B5EF4-FFF2-40B4-BE49-F238E27FC236}">
                <a16:creationId xmlns:a16="http://schemas.microsoft.com/office/drawing/2014/main" id="{33F19B0A-ABE7-5D4E-A76C-A51D7C905C36}"/>
              </a:ext>
            </a:extLst>
          </p:cNvPr>
          <p:cNvSpPr/>
          <p:nvPr/>
        </p:nvSpPr>
        <p:spPr>
          <a:xfrm>
            <a:off x="4389120" y="4064097"/>
            <a:ext cx="2488387"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Instructor</a:t>
            </a:r>
          </a:p>
        </p:txBody>
      </p:sp>
      <p:sp>
        <p:nvSpPr>
          <p:cNvPr id="12" name="TextBox 11">
            <a:extLst>
              <a:ext uri="{FF2B5EF4-FFF2-40B4-BE49-F238E27FC236}">
                <a16:creationId xmlns:a16="http://schemas.microsoft.com/office/drawing/2014/main" id="{34E11B85-630D-AD4C-B02F-DB6D1B625987}"/>
              </a:ext>
            </a:extLst>
          </p:cNvPr>
          <p:cNvSpPr txBox="1"/>
          <p:nvPr/>
        </p:nvSpPr>
        <p:spPr>
          <a:xfrm>
            <a:off x="3239589" y="2523104"/>
            <a:ext cx="1909049" cy="584775"/>
          </a:xfrm>
          <a:prstGeom prst="rect">
            <a:avLst/>
          </a:prstGeom>
          <a:noFill/>
        </p:spPr>
        <p:txBody>
          <a:bodyPr wrap="none" rtlCol="0">
            <a:spAutoFit/>
          </a:bodyPr>
          <a:lstStyle/>
          <a:p>
            <a:r>
              <a:rPr lang="en-US" sz="3200" dirty="0"/>
              <a:t>Search By:</a:t>
            </a:r>
          </a:p>
        </p:txBody>
      </p:sp>
      <p:sp>
        <p:nvSpPr>
          <p:cNvPr id="13" name="TextBox 12">
            <a:extLst>
              <a:ext uri="{FF2B5EF4-FFF2-40B4-BE49-F238E27FC236}">
                <a16:creationId xmlns:a16="http://schemas.microsoft.com/office/drawing/2014/main" id="{42D87418-E82F-D74F-9FD1-5B1CD3D2C8AD}"/>
              </a:ext>
            </a:extLst>
          </p:cNvPr>
          <p:cNvSpPr txBox="1"/>
          <p:nvPr/>
        </p:nvSpPr>
        <p:spPr>
          <a:xfrm>
            <a:off x="7046738" y="4941408"/>
            <a:ext cx="375424" cy="523220"/>
          </a:xfrm>
          <a:prstGeom prst="rect">
            <a:avLst/>
          </a:prstGeom>
          <a:noFill/>
        </p:spPr>
        <p:txBody>
          <a:bodyPr wrap="none" rtlCol="0">
            <a:spAutoFit/>
          </a:bodyPr>
          <a:lstStyle/>
          <a:p>
            <a:r>
              <a:rPr lang="en-US" sz="2800" dirty="0"/>
              <a:t>C</a:t>
            </a:r>
          </a:p>
        </p:txBody>
      </p:sp>
      <p:sp>
        <p:nvSpPr>
          <p:cNvPr id="14" name="TextBox 13">
            <a:extLst>
              <a:ext uri="{FF2B5EF4-FFF2-40B4-BE49-F238E27FC236}">
                <a16:creationId xmlns:a16="http://schemas.microsoft.com/office/drawing/2014/main" id="{434D0008-6376-4746-AF3B-259F7AC80027}"/>
              </a:ext>
            </a:extLst>
          </p:cNvPr>
          <p:cNvSpPr txBox="1"/>
          <p:nvPr/>
        </p:nvSpPr>
        <p:spPr>
          <a:xfrm>
            <a:off x="7039200" y="4115995"/>
            <a:ext cx="380232" cy="523220"/>
          </a:xfrm>
          <a:prstGeom prst="rect">
            <a:avLst/>
          </a:prstGeom>
          <a:noFill/>
        </p:spPr>
        <p:txBody>
          <a:bodyPr wrap="none" rtlCol="0">
            <a:spAutoFit/>
          </a:bodyPr>
          <a:lstStyle/>
          <a:p>
            <a:r>
              <a:rPr lang="en-US" sz="2800" dirty="0"/>
              <a:t>B</a:t>
            </a:r>
          </a:p>
        </p:txBody>
      </p:sp>
      <p:sp>
        <p:nvSpPr>
          <p:cNvPr id="15" name="TextBox 14">
            <a:extLst>
              <a:ext uri="{FF2B5EF4-FFF2-40B4-BE49-F238E27FC236}">
                <a16:creationId xmlns:a16="http://schemas.microsoft.com/office/drawing/2014/main" id="{01C6619D-8293-5848-8BB7-ECF30C783AEA}"/>
              </a:ext>
            </a:extLst>
          </p:cNvPr>
          <p:cNvSpPr txBox="1"/>
          <p:nvPr/>
        </p:nvSpPr>
        <p:spPr>
          <a:xfrm>
            <a:off x="7046738" y="3238684"/>
            <a:ext cx="393056" cy="523220"/>
          </a:xfrm>
          <a:prstGeom prst="rect">
            <a:avLst/>
          </a:prstGeom>
          <a:noFill/>
        </p:spPr>
        <p:txBody>
          <a:bodyPr wrap="none" rtlCol="0">
            <a:spAutoFit/>
          </a:bodyPr>
          <a:lstStyle/>
          <a:p>
            <a:r>
              <a:rPr lang="en-US" sz="2800" dirty="0"/>
              <a:t>A</a:t>
            </a:r>
          </a:p>
        </p:txBody>
      </p:sp>
    </p:spTree>
    <p:extLst>
      <p:ext uri="{BB962C8B-B14F-4D97-AF65-F5344CB8AC3E}">
        <p14:creationId xmlns:p14="http://schemas.microsoft.com/office/powerpoint/2010/main" val="348545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928</Words>
  <Application>Microsoft Macintosh PowerPoint</Application>
  <PresentationFormat>Widescreen</PresentationFormat>
  <Paragraphs>114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Student Reviews Frontend Design ideas</vt:lpstr>
      <vt:lpstr>General Thoughts</vt:lpstr>
      <vt:lpstr>General Thoughts</vt:lpstr>
      <vt:lpstr>Initial Screen</vt:lpstr>
      <vt:lpstr>Search By Course, Multiple Results</vt:lpstr>
      <vt:lpstr>Search By Course</vt:lpstr>
      <vt:lpstr>Search By Instructor, Multiple Results</vt:lpstr>
      <vt:lpstr>Search By Instructor</vt:lpstr>
      <vt:lpstr>Search By Department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Reviews Frontend Design ideas</dc:title>
  <dc:creator>Jett, Samuel V.</dc:creator>
  <cp:lastModifiedBy>Jett, Samuel V.</cp:lastModifiedBy>
  <cp:revision>14</cp:revision>
  <dcterms:created xsi:type="dcterms:W3CDTF">2019-01-16T02:54:22Z</dcterms:created>
  <dcterms:modified xsi:type="dcterms:W3CDTF">2019-01-16T18:29:23Z</dcterms:modified>
</cp:coreProperties>
</file>