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Quicksan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844A038-BDF0-4081-A2D8-46DD49A49FFF}">
  <a:tblStyle styleId="{A844A038-BDF0-4081-A2D8-46DD49A49FF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Quicksand-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Quicksan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dc6d00a49_1_3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dc6d00a49_1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dc6d00a49_1_1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dc6d00a49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dc6d00a49_1_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dc6d00a49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dc6d00a49_1_1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c6d00a49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dc6d00a49_1_2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dc6d00a49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dc6d00a49_1_2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dc6d00a49_1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dc6d00a49_1_2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dc6d00a49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dc6d00a49_1_2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dc6d00a49_1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dc6d00a49_1_2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dc6d00a49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dc6d00a49_1_1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dc6d00a49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dc6d00a49_1_3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dc6d00a49_1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dc6d00a49_1_2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dc6d00a49_1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dc6d00a49_1_2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dc6d00a49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dc6d00a49_1_2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dc6d00a49_1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dc6d00a49_1_2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dc6d00a49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dc6d00a49_1_2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dc6d00a49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7dc6d00a49_1_1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dc6d00a49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7dc6d00a49_1_3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dc6d00a49_1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dc6d00a49_1_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dc6d00a49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dc6d00a49_1_2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dc6d00a49_1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dc6d00a49_1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dc6d00a49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dc6d00a49_1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dc6d00a49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319175" y="2233519"/>
            <a:ext cx="6680400" cy="11598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cxnSp>
        <p:nvCxnSpPr>
          <p:cNvPr id="11" name="Google Shape;11;p2"/>
          <p:cNvCxnSpPr>
            <a:stCxn id="12" idx="4"/>
          </p:cNvCxnSpPr>
          <p:nvPr/>
        </p:nvCxnSpPr>
        <p:spPr>
          <a:xfrm>
            <a:off x="939750" y="2832475"/>
            <a:ext cx="0" cy="2310900"/>
          </a:xfrm>
          <a:prstGeom prst="straightConnector1">
            <a:avLst/>
          </a:prstGeom>
          <a:noFill/>
          <a:ln cap="flat" cmpd="sng" w="9525">
            <a:solidFill>
              <a:srgbClr val="999FA9"/>
            </a:solidFill>
            <a:prstDash val="solid"/>
            <a:round/>
            <a:headEnd len="med" w="med" type="none"/>
            <a:tailEnd len="med" w="med" type="none"/>
          </a:ln>
        </p:spPr>
      </p:cxnSp>
      <p:sp>
        <p:nvSpPr>
          <p:cNvPr id="12" name="Google Shape;12;p2"/>
          <p:cNvSpPr/>
          <p:nvPr/>
        </p:nvSpPr>
        <p:spPr>
          <a:xfrm>
            <a:off x="845250" y="2643475"/>
            <a:ext cx="189000" cy="1890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key color">
  <p:cSld name="BLANK_1">
    <p:bg>
      <p:bgPr>
        <a:solidFill>
          <a:schemeClr val="accent1"/>
        </a:solidFill>
      </p:bgPr>
    </p:bg>
    <p:spTree>
      <p:nvGrpSpPr>
        <p:cNvPr id="63" name="Shape 63"/>
        <p:cNvGrpSpPr/>
        <p:nvPr/>
      </p:nvGrpSpPr>
      <p:grpSpPr>
        <a:xfrm>
          <a:off x="0" y="0"/>
          <a:ext cx="0" cy="0"/>
          <a:chOff x="0" y="0"/>
          <a:chExt cx="0" cy="0"/>
        </a:xfrm>
      </p:grpSpPr>
      <p:sp>
        <p:nvSpPr>
          <p:cNvPr id="64" name="Google Shape;64;p11"/>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a:buNone/>
              <a:defRPr>
                <a:solidFill>
                  <a:srgbClr val="2E3037"/>
                </a:solidFill>
              </a:defRPr>
            </a:lvl1pPr>
            <a:lvl2pPr lvl="1">
              <a:buNone/>
              <a:defRPr>
                <a:solidFill>
                  <a:srgbClr val="2E3037"/>
                </a:solidFill>
              </a:defRPr>
            </a:lvl2pPr>
            <a:lvl3pPr lvl="2">
              <a:buNone/>
              <a:defRPr>
                <a:solidFill>
                  <a:srgbClr val="2E3037"/>
                </a:solidFill>
              </a:defRPr>
            </a:lvl3pPr>
            <a:lvl4pPr lvl="3">
              <a:buNone/>
              <a:defRPr>
                <a:solidFill>
                  <a:srgbClr val="2E3037"/>
                </a:solidFill>
              </a:defRPr>
            </a:lvl4pPr>
            <a:lvl5pPr lvl="4">
              <a:buNone/>
              <a:defRPr>
                <a:solidFill>
                  <a:srgbClr val="2E3037"/>
                </a:solidFill>
              </a:defRPr>
            </a:lvl5pPr>
            <a:lvl6pPr lvl="5">
              <a:buNone/>
              <a:defRPr>
                <a:solidFill>
                  <a:srgbClr val="2E3037"/>
                </a:solidFill>
              </a:defRPr>
            </a:lvl6pPr>
            <a:lvl7pPr lvl="6">
              <a:buNone/>
              <a:defRPr>
                <a:solidFill>
                  <a:srgbClr val="2E3037"/>
                </a:solidFill>
              </a:defRPr>
            </a:lvl7pPr>
            <a:lvl8pPr lvl="7">
              <a:buNone/>
              <a:defRPr>
                <a:solidFill>
                  <a:srgbClr val="2E3037"/>
                </a:solidFill>
              </a:defRPr>
            </a:lvl8pPr>
            <a:lvl9pPr lvl="8">
              <a:buNone/>
              <a:defRPr>
                <a:solidFill>
                  <a:srgbClr val="2E3037"/>
                </a:solidFill>
              </a:defRPr>
            </a:lvl9pPr>
          </a:lstStyle>
          <a:p>
            <a:pPr indent="0" lvl="0" marL="0" rtl="0" algn="r">
              <a:spcBef>
                <a:spcPts val="0"/>
              </a:spcBef>
              <a:spcAft>
                <a:spcPts val="0"/>
              </a:spcAft>
              <a:buNone/>
            </a:pPr>
            <a:fld id="{00000000-1234-1234-1234-123412341234}" type="slidenum">
              <a:rPr lang="en"/>
              <a:t>‹#›</a:t>
            </a:fld>
            <a:endParaRPr/>
          </a:p>
        </p:txBody>
      </p:sp>
      <p:cxnSp>
        <p:nvCxnSpPr>
          <p:cNvPr id="65" name="Google Shape;65;p11"/>
          <p:cNvCxnSpPr/>
          <p:nvPr/>
        </p:nvCxnSpPr>
        <p:spPr>
          <a:xfrm>
            <a:off x="945638" y="0"/>
            <a:ext cx="0" cy="5143500"/>
          </a:xfrm>
          <a:prstGeom prst="straightConnector1">
            <a:avLst/>
          </a:prstGeom>
          <a:noFill/>
          <a:ln cap="flat" cmpd="sng" w="9525">
            <a:solidFill>
              <a:schemeClr val="dk1"/>
            </a:solidFill>
            <a:prstDash val="solid"/>
            <a:round/>
            <a:headEnd len="med" w="med" type="none"/>
            <a:tailEnd len="med" w="med" type="none"/>
          </a:ln>
        </p:spPr>
      </p:cxnSp>
      <p:sp>
        <p:nvSpPr>
          <p:cNvPr id="66" name="Google Shape;66;p11"/>
          <p:cNvSpPr/>
          <p:nvPr/>
        </p:nvSpPr>
        <p:spPr>
          <a:xfrm>
            <a:off x="844675" y="2470800"/>
            <a:ext cx="201900" cy="2019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Google Shape;14;p3"/>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5" name="Google Shape;15;p3"/>
          <p:cNvSpPr txBox="1"/>
          <p:nvPr>
            <p:ph idx="1" type="subTitle"/>
          </p:nvPr>
        </p:nvSpPr>
        <p:spPr>
          <a:xfrm>
            <a:off x="1567326" y="2782913"/>
            <a:ext cx="6927900" cy="3531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6" name="Google Shape;16;p3"/>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cap="flat" cmpd="sng" w="9525">
            <a:solidFill>
              <a:srgbClr val="999FA9"/>
            </a:solidFill>
            <a:prstDash val="solid"/>
            <a:round/>
            <a:headEnd len="med" w="med" type="none"/>
            <a:tailEnd len="med" w="med" type="none"/>
          </a:ln>
        </p:spPr>
      </p:cxnSp>
      <p:sp>
        <p:nvSpPr>
          <p:cNvPr id="18" name="Google Shape;18;p3"/>
          <p:cNvSpPr/>
          <p:nvPr/>
        </p:nvSpPr>
        <p:spPr>
          <a:xfrm flipH="1">
            <a:off x="632556" y="2267403"/>
            <a:ext cx="614400" cy="6144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9"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cap="flat" cmpd="sng" w="9525">
            <a:solidFill>
              <a:srgbClr val="999FA9"/>
            </a:solidFill>
            <a:prstDash val="solid"/>
            <a:round/>
            <a:headEnd len="med" w="med" type="none"/>
            <a:tailEnd len="med" w="med" type="none"/>
          </a:ln>
        </p:spPr>
      </p:cxnSp>
      <p:sp>
        <p:nvSpPr>
          <p:cNvPr id="21" name="Google Shape;21;p4"/>
          <p:cNvSpPr/>
          <p:nvPr/>
        </p:nvSpPr>
        <p:spPr>
          <a:xfrm>
            <a:off x="638325" y="2267417"/>
            <a:ext cx="614400" cy="6144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1633225" y="2161800"/>
            <a:ext cx="6700500" cy="819900"/>
          </a:xfrm>
          <a:prstGeom prst="rect">
            <a:avLst/>
          </a:prstGeom>
        </p:spPr>
        <p:txBody>
          <a:bodyPr anchorCtr="0" anchor="ctr" bIns="91425" lIns="91425" spcFirstLastPara="1" rIns="91425" wrap="square" tIns="91425">
            <a:noAutofit/>
          </a:bodyPr>
          <a:lstStyle>
            <a:lvl1pPr indent="-406400" lvl="0" marL="457200" rtl="0">
              <a:spcBef>
                <a:spcPts val="600"/>
              </a:spcBef>
              <a:spcAft>
                <a:spcPts val="0"/>
              </a:spcAft>
              <a:buClr>
                <a:srgbClr val="39C0BA"/>
              </a:buClr>
              <a:buSzPts val="2800"/>
              <a:buChar char="◦"/>
              <a:defRPr i="1" sz="2800">
                <a:solidFill>
                  <a:srgbClr val="39C0BA"/>
                </a:solidFill>
              </a:defRPr>
            </a:lvl1pPr>
            <a:lvl2pPr indent="-406400" lvl="1" marL="914400" rtl="0">
              <a:spcBef>
                <a:spcPts val="0"/>
              </a:spcBef>
              <a:spcAft>
                <a:spcPts val="0"/>
              </a:spcAft>
              <a:buClr>
                <a:srgbClr val="39C0BA"/>
              </a:buClr>
              <a:buSzPts val="2800"/>
              <a:buChar char="▫"/>
              <a:defRPr i="1" sz="2800">
                <a:solidFill>
                  <a:srgbClr val="39C0BA"/>
                </a:solidFill>
              </a:defRPr>
            </a:lvl2pPr>
            <a:lvl3pPr indent="-406400" lvl="2" marL="1371600" rtl="0">
              <a:spcBef>
                <a:spcPts val="0"/>
              </a:spcBef>
              <a:spcAft>
                <a:spcPts val="0"/>
              </a:spcAft>
              <a:buClr>
                <a:srgbClr val="39C0BA"/>
              </a:buClr>
              <a:buSzPts val="2800"/>
              <a:buChar char="■"/>
              <a:defRPr i="1" sz="2800">
                <a:solidFill>
                  <a:srgbClr val="39C0BA"/>
                </a:solidFill>
              </a:defRPr>
            </a:lvl3pPr>
            <a:lvl4pPr indent="-406400" lvl="3" marL="1828800" rtl="0">
              <a:spcBef>
                <a:spcPts val="0"/>
              </a:spcBef>
              <a:spcAft>
                <a:spcPts val="0"/>
              </a:spcAft>
              <a:buClr>
                <a:srgbClr val="39C0BA"/>
              </a:buClr>
              <a:buSzPts val="2800"/>
              <a:buChar char="●"/>
              <a:defRPr i="1" sz="2800">
                <a:solidFill>
                  <a:srgbClr val="39C0BA"/>
                </a:solidFill>
              </a:defRPr>
            </a:lvl4pPr>
            <a:lvl5pPr indent="-406400" lvl="4" marL="2286000" rtl="0">
              <a:spcBef>
                <a:spcPts val="0"/>
              </a:spcBef>
              <a:spcAft>
                <a:spcPts val="0"/>
              </a:spcAft>
              <a:buClr>
                <a:srgbClr val="39C0BA"/>
              </a:buClr>
              <a:buSzPts val="2800"/>
              <a:buChar char="○"/>
              <a:defRPr i="1" sz="2800">
                <a:solidFill>
                  <a:srgbClr val="39C0BA"/>
                </a:solidFill>
              </a:defRPr>
            </a:lvl5pPr>
            <a:lvl6pPr indent="-406400" lvl="5" marL="2743200" rtl="0">
              <a:spcBef>
                <a:spcPts val="0"/>
              </a:spcBef>
              <a:spcAft>
                <a:spcPts val="0"/>
              </a:spcAft>
              <a:buClr>
                <a:srgbClr val="39C0BA"/>
              </a:buClr>
              <a:buSzPts val="2800"/>
              <a:buChar char="■"/>
              <a:defRPr i="1" sz="2800">
                <a:solidFill>
                  <a:srgbClr val="39C0BA"/>
                </a:solidFill>
              </a:defRPr>
            </a:lvl6pPr>
            <a:lvl7pPr indent="-406400" lvl="6" marL="3200400" rtl="0">
              <a:spcBef>
                <a:spcPts val="0"/>
              </a:spcBef>
              <a:spcAft>
                <a:spcPts val="0"/>
              </a:spcAft>
              <a:buClr>
                <a:srgbClr val="39C0BA"/>
              </a:buClr>
              <a:buSzPts val="2800"/>
              <a:buChar char="●"/>
              <a:defRPr i="1" sz="2800">
                <a:solidFill>
                  <a:srgbClr val="39C0BA"/>
                </a:solidFill>
              </a:defRPr>
            </a:lvl7pPr>
            <a:lvl8pPr indent="-406400" lvl="7" marL="3657600" rtl="0">
              <a:spcBef>
                <a:spcPts val="0"/>
              </a:spcBef>
              <a:spcAft>
                <a:spcPts val="0"/>
              </a:spcAft>
              <a:buClr>
                <a:srgbClr val="39C0BA"/>
              </a:buClr>
              <a:buSzPts val="2800"/>
              <a:buChar char="○"/>
              <a:defRPr i="1" sz="2800">
                <a:solidFill>
                  <a:srgbClr val="39C0BA"/>
                </a:solidFill>
              </a:defRPr>
            </a:lvl8pPr>
            <a:lvl9pPr indent="-406400" lvl="8" marL="4114800">
              <a:spcBef>
                <a:spcPts val="0"/>
              </a:spcBef>
              <a:spcAft>
                <a:spcPts val="0"/>
              </a:spcAft>
              <a:buClr>
                <a:srgbClr val="39C0BA"/>
              </a:buClr>
              <a:buSzPts val="2800"/>
              <a:buChar char="■"/>
              <a:defRPr i="1" sz="2800">
                <a:solidFill>
                  <a:srgbClr val="39C0BA"/>
                </a:solidFill>
              </a:defRPr>
            </a:lvl9pPr>
          </a:lstStyle>
          <a:p/>
        </p:txBody>
      </p:sp>
      <p:sp>
        <p:nvSpPr>
          <p:cNvPr id="23" name="Google Shape;23;p4"/>
          <p:cNvSpPr txBox="1"/>
          <p:nvPr/>
        </p:nvSpPr>
        <p:spPr>
          <a:xfrm>
            <a:off x="286541" y="2244031"/>
            <a:ext cx="1306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39C0BA"/>
                </a:solidFill>
                <a:latin typeface="Quicksand"/>
                <a:ea typeface="Quicksand"/>
                <a:cs typeface="Quicksand"/>
                <a:sym typeface="Quicksand"/>
              </a:rPr>
              <a:t>“</a:t>
            </a:r>
            <a:endParaRPr b="1" sz="4800">
              <a:solidFill>
                <a:srgbClr val="39C0BA"/>
              </a:solidFill>
              <a:latin typeface="Quicksand"/>
              <a:ea typeface="Quicksand"/>
              <a:cs typeface="Quicksand"/>
              <a:sym typeface="Quicksand"/>
            </a:endParaRPr>
          </a:p>
        </p:txBody>
      </p:sp>
      <p:sp>
        <p:nvSpPr>
          <p:cNvPr id="24" name="Google Shape;24;p4"/>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p:txBody>
      </p:sp>
      <p:sp>
        <p:nvSpPr>
          <p:cNvPr id="27" name="Google Shape;27;p5"/>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indent="-381000" lvl="1" marL="9144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indent="-381000" lvl="2" marL="13716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indent="-342900" lvl="3" marL="18288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indent="-342900" lvl="4" marL="22860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indent="-342900" lvl="5" marL="27432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indent="-342900" lvl="6" marL="32004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indent="-342900" lvl="7" marL="36576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indent="-342900" lvl="8" marL="41148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p:txBody>
      </p:sp>
      <p:sp>
        <p:nvSpPr>
          <p:cNvPr id="28" name="Google Shape;28;p5"/>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30" name="Google Shape;30;p5"/>
          <p:cNvSpPr/>
          <p:nvPr/>
        </p:nvSpPr>
        <p:spPr>
          <a:xfrm>
            <a:off x="874396" y="605794"/>
            <a:ext cx="142500" cy="1425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844675" y="1400721"/>
            <a:ext cx="201900" cy="2019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2" name="Shape 32"/>
        <p:cNvGrpSpPr/>
        <p:nvPr/>
      </p:nvGrpSpPr>
      <p:grpSpPr>
        <a:xfrm>
          <a:off x="0" y="0"/>
          <a:ext cx="0" cy="0"/>
          <a:chOff x="0" y="0"/>
          <a:chExt cx="0" cy="0"/>
        </a:xfrm>
      </p:grpSpPr>
      <p:sp>
        <p:nvSpPr>
          <p:cNvPr id="33" name="Google Shape;33;p6"/>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4" name="Google Shape;34;p6"/>
          <p:cNvSpPr txBox="1"/>
          <p:nvPr>
            <p:ph idx="1" type="body"/>
          </p:nvPr>
        </p:nvSpPr>
        <p:spPr>
          <a:xfrm>
            <a:off x="1165475" y="1174117"/>
            <a:ext cx="33069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5" name="Google Shape;35;p6"/>
          <p:cNvSpPr txBox="1"/>
          <p:nvPr>
            <p:ph idx="2" type="body"/>
          </p:nvPr>
        </p:nvSpPr>
        <p:spPr>
          <a:xfrm>
            <a:off x="4671570" y="1174117"/>
            <a:ext cx="33069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12" type="sldNum"/>
          </p:nvPr>
        </p:nvSpPr>
        <p:spPr>
          <a:xfrm>
            <a:off x="1142940" y="4828325"/>
            <a:ext cx="5007600" cy="315300"/>
          </a:xfrm>
          <a:prstGeom prst="rect">
            <a:avLst/>
          </a:prstGeom>
        </p:spPr>
        <p:txBody>
          <a:bodyPr anchorCtr="0" anchor="t" bIns="91425" lIns="91425" spcFirstLastPara="1" rIns="91425" wrap="square" tIns="91425">
            <a:noAutofit/>
          </a:bodyPr>
          <a:lstStyle>
            <a:lvl1pPr lvl="0" algn="l">
              <a:buNone/>
              <a:defRPr/>
            </a:lvl1pPr>
            <a:lvl2pPr lvl="1" algn="l">
              <a:buNone/>
              <a:defRPr/>
            </a:lvl2pPr>
            <a:lvl3pPr lvl="2" algn="l">
              <a:buNone/>
              <a:defRPr/>
            </a:lvl3pPr>
            <a:lvl4pPr lvl="3" algn="l">
              <a:buNone/>
              <a:defRPr/>
            </a:lvl4pPr>
            <a:lvl5pPr lvl="4" algn="l">
              <a:buNone/>
              <a:defRPr/>
            </a:lvl5pPr>
            <a:lvl6pPr lvl="5" algn="l">
              <a:buNone/>
              <a:defRPr/>
            </a:lvl6pPr>
            <a:lvl7pPr lvl="6" algn="l">
              <a:buNone/>
              <a:defRPr/>
            </a:lvl7pPr>
            <a:lvl8pPr lvl="7" algn="l">
              <a:buNone/>
              <a:defRPr/>
            </a:lvl8pPr>
            <a:lvl9pPr lvl="8" algn="l">
              <a:buNone/>
              <a:defRPr/>
            </a:lvl9pPr>
          </a:lstStyle>
          <a:p>
            <a:pPr indent="0" lvl="0" marL="0" rtl="0" algn="l">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38" name="Google Shape;38;p6"/>
          <p:cNvSpPr/>
          <p:nvPr/>
        </p:nvSpPr>
        <p:spPr>
          <a:xfrm>
            <a:off x="874396" y="605794"/>
            <a:ext cx="142500" cy="1425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a:off x="844675" y="1400721"/>
            <a:ext cx="201900" cy="2019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0" name="Shape 40"/>
        <p:cNvGrpSpPr/>
        <p:nvPr/>
      </p:nvGrpSpPr>
      <p:grpSpPr>
        <a:xfrm>
          <a:off x="0" y="0"/>
          <a:ext cx="0" cy="0"/>
          <a:chOff x="0" y="0"/>
          <a:chExt cx="0" cy="0"/>
        </a:xfrm>
      </p:grpSpPr>
      <p:sp>
        <p:nvSpPr>
          <p:cNvPr id="41" name="Google Shape;41;p7"/>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42" name="Google Shape;42;p7"/>
          <p:cNvSpPr txBox="1"/>
          <p:nvPr>
            <p:ph idx="1" type="body"/>
          </p:nvPr>
        </p:nvSpPr>
        <p:spPr>
          <a:xfrm>
            <a:off x="1165475"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3" name="Google Shape;43;p7"/>
          <p:cNvSpPr txBox="1"/>
          <p:nvPr>
            <p:ph idx="2" type="body"/>
          </p:nvPr>
        </p:nvSpPr>
        <p:spPr>
          <a:xfrm>
            <a:off x="3692249"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4" name="Google Shape;44;p7"/>
          <p:cNvSpPr txBox="1"/>
          <p:nvPr>
            <p:ph idx="3" type="body"/>
          </p:nvPr>
        </p:nvSpPr>
        <p:spPr>
          <a:xfrm>
            <a:off x="6219023"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5" name="Google Shape;45;p7"/>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46" name="Google Shape;46;p7"/>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47" name="Google Shape;47;p7"/>
          <p:cNvSpPr/>
          <p:nvPr/>
        </p:nvSpPr>
        <p:spPr>
          <a:xfrm>
            <a:off x="874396" y="605794"/>
            <a:ext cx="142500" cy="1425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844675" y="1400721"/>
            <a:ext cx="201900" cy="2019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51" name="Google Shape;51;p8"/>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2" name="Google Shape;52;p8"/>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53" name="Google Shape;53;p8"/>
          <p:cNvSpPr/>
          <p:nvPr/>
        </p:nvSpPr>
        <p:spPr>
          <a:xfrm>
            <a:off x="874396" y="605794"/>
            <a:ext cx="142500" cy="1425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4" name="Shape 54"/>
        <p:cNvGrpSpPr/>
        <p:nvPr/>
      </p:nvGrpSpPr>
      <p:grpSpPr>
        <a:xfrm>
          <a:off x="0" y="0"/>
          <a:ext cx="0" cy="0"/>
          <a:chOff x="0" y="0"/>
          <a:chExt cx="0" cy="0"/>
        </a:xfrm>
      </p:grpSpPr>
      <p:sp>
        <p:nvSpPr>
          <p:cNvPr id="55" name="Google Shape;55;p9"/>
          <p:cNvSpPr txBox="1"/>
          <p:nvPr>
            <p:ph idx="1" type="body"/>
          </p:nvPr>
        </p:nvSpPr>
        <p:spPr>
          <a:xfrm>
            <a:off x="1165475" y="4331317"/>
            <a:ext cx="7521300" cy="4341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800"/>
              <a:buNone/>
              <a:defRPr sz="1800"/>
            </a:lvl1pPr>
          </a:lstStyle>
          <a:p/>
        </p:txBody>
      </p:sp>
      <p:sp>
        <p:nvSpPr>
          <p:cNvPr id="56" name="Google Shape;56;p9"/>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7" name="Google Shape;57;p9"/>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58" name="Google Shape;58;p9"/>
          <p:cNvSpPr/>
          <p:nvPr/>
        </p:nvSpPr>
        <p:spPr>
          <a:xfrm>
            <a:off x="844675" y="4505121"/>
            <a:ext cx="201900" cy="2019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Google Shape;60;p10"/>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61" name="Google Shape;61;p10"/>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62" name="Google Shape;62;p10"/>
          <p:cNvSpPr/>
          <p:nvPr/>
        </p:nvSpPr>
        <p:spPr>
          <a:xfrm>
            <a:off x="844675" y="2470800"/>
            <a:ext cx="201900" cy="2019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65475" y="549649"/>
            <a:ext cx="6858000" cy="345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p:txBody>
      </p:sp>
      <p:sp>
        <p:nvSpPr>
          <p:cNvPr id="7" name="Google Shape;7;p1"/>
          <p:cNvSpPr txBox="1"/>
          <p:nvPr>
            <p:ph idx="1" type="body"/>
          </p:nvPr>
        </p:nvSpPr>
        <p:spPr>
          <a:xfrm>
            <a:off x="1165498" y="1086799"/>
            <a:ext cx="6858000" cy="37257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indent="-381000" lvl="1" marL="9144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indent="-381000" lvl="2" marL="13716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indent="-381000" lvl="3" marL="18288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indent="-381000" lvl="4" marL="2286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indent="-381000" lvl="5" marL="27432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indent="-381000" lvl="6" marL="32004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indent="-381000" lvl="7" marL="36576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indent="-381000" lvl="8" marL="41148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p:txBody>
      </p:sp>
      <p:sp>
        <p:nvSpPr>
          <p:cNvPr id="8" name="Google Shape;8;p1"/>
          <p:cNvSpPr txBox="1"/>
          <p:nvPr>
            <p:ph idx="12" type="sldNum"/>
          </p:nvPr>
        </p:nvSpPr>
        <p:spPr>
          <a:xfrm>
            <a:off x="8523157" y="4828331"/>
            <a:ext cx="548700" cy="315300"/>
          </a:xfrm>
          <a:prstGeom prst="rect">
            <a:avLst/>
          </a:prstGeom>
          <a:noFill/>
          <a:ln>
            <a:noFill/>
          </a:ln>
        </p:spPr>
        <p:txBody>
          <a:bodyPr anchorCtr="0" anchor="t" bIns="91425" lIns="91425" spcFirstLastPara="1" rIns="91425" wrap="square" tIns="91425">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2"/>
          <p:cNvSpPr txBox="1"/>
          <p:nvPr>
            <p:ph type="ctrTitle"/>
          </p:nvPr>
        </p:nvSpPr>
        <p:spPr>
          <a:xfrm>
            <a:off x="320850" y="1190800"/>
            <a:ext cx="86727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Data Intelligence Application </a:t>
            </a:r>
            <a:endParaRPr sz="4800"/>
          </a:p>
          <a:p>
            <a:pPr indent="0" lvl="0" marL="0" rtl="0" algn="l">
              <a:spcBef>
                <a:spcPts val="0"/>
              </a:spcBef>
              <a:spcAft>
                <a:spcPts val="0"/>
              </a:spcAft>
              <a:buNone/>
            </a:pPr>
            <a:r>
              <a:t/>
            </a:r>
            <a:endParaRPr sz="3600"/>
          </a:p>
        </p:txBody>
      </p:sp>
      <p:sp>
        <p:nvSpPr>
          <p:cNvPr id="72" name="Google Shape;72;p12"/>
          <p:cNvSpPr txBox="1"/>
          <p:nvPr/>
        </p:nvSpPr>
        <p:spPr>
          <a:xfrm>
            <a:off x="1303425" y="2699450"/>
            <a:ext cx="7579800" cy="22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1"/>
                </a:solidFill>
                <a:latin typeface="Quicksand"/>
                <a:ea typeface="Quicksand"/>
                <a:cs typeface="Quicksand"/>
                <a:sym typeface="Quicksand"/>
              </a:rPr>
              <a:t>Multi Armed Bandit for Dynamic pricing of public parkings</a:t>
            </a:r>
            <a:endParaRPr sz="3600">
              <a:solidFill>
                <a:schemeClr val="accent1"/>
              </a:solidFill>
              <a:latin typeface="Quicksand"/>
              <a:ea typeface="Quicksand"/>
              <a:cs typeface="Quicksand"/>
              <a:sym typeface="Quicksand"/>
            </a:endParaRPr>
          </a:p>
          <a:p>
            <a:pPr indent="0" lvl="0" marL="0" rtl="0" algn="l">
              <a:spcBef>
                <a:spcPts val="0"/>
              </a:spcBef>
              <a:spcAft>
                <a:spcPts val="0"/>
              </a:spcAft>
              <a:buNone/>
            </a:pPr>
            <a:r>
              <a:t/>
            </a:r>
            <a:endParaRPr sz="3600">
              <a:solidFill>
                <a:schemeClr val="accent1"/>
              </a:solidFill>
              <a:latin typeface="Quicksand"/>
              <a:ea typeface="Quicksand"/>
              <a:cs typeface="Quicksand"/>
              <a:sym typeface="Quicksand"/>
            </a:endParaRPr>
          </a:p>
          <a:p>
            <a:pPr indent="0" lvl="0" marL="0" rtl="0" algn="l">
              <a:spcBef>
                <a:spcPts val="0"/>
              </a:spcBef>
              <a:spcAft>
                <a:spcPts val="0"/>
              </a:spcAft>
              <a:buNone/>
            </a:pPr>
            <a:r>
              <a:rPr lang="en" sz="900">
                <a:solidFill>
                  <a:schemeClr val="accent1"/>
                </a:solidFill>
                <a:latin typeface="Quicksand"/>
                <a:ea typeface="Quicksand"/>
                <a:cs typeface="Quicksand"/>
                <a:sym typeface="Quicksand"/>
              </a:rPr>
              <a:t>Dello Preite Castro Gianmarco -  matricola 905131</a:t>
            </a:r>
            <a:endParaRPr sz="900">
              <a:solidFill>
                <a:schemeClr val="accent1"/>
              </a:solidFill>
              <a:latin typeface="Quicksand"/>
              <a:ea typeface="Quicksand"/>
              <a:cs typeface="Quicksand"/>
              <a:sym typeface="Quicksand"/>
            </a:endParaRPr>
          </a:p>
          <a:p>
            <a:pPr indent="0" lvl="0" marL="0" rtl="0" algn="l">
              <a:spcBef>
                <a:spcPts val="0"/>
              </a:spcBef>
              <a:spcAft>
                <a:spcPts val="0"/>
              </a:spcAft>
              <a:buNone/>
            </a:pPr>
            <a:r>
              <a:rPr lang="en" sz="900">
                <a:solidFill>
                  <a:schemeClr val="accent1"/>
                </a:solidFill>
                <a:latin typeface="Quicksand"/>
                <a:ea typeface="Quicksand"/>
                <a:cs typeface="Quicksand"/>
                <a:sym typeface="Quicksand"/>
              </a:rPr>
              <a:t>Paci Marco - matricola 905713</a:t>
            </a:r>
            <a:endParaRPr sz="900">
              <a:solidFill>
                <a:schemeClr val="accent1"/>
              </a:solidFill>
              <a:latin typeface="Quicksand"/>
              <a:ea typeface="Quicksand"/>
              <a:cs typeface="Quicksand"/>
              <a:sym typeface="Quicksand"/>
            </a:endParaRPr>
          </a:p>
          <a:p>
            <a:pPr indent="0" lvl="0" marL="0" rtl="0" algn="l">
              <a:spcBef>
                <a:spcPts val="0"/>
              </a:spcBef>
              <a:spcAft>
                <a:spcPts val="0"/>
              </a:spcAft>
              <a:buNone/>
            </a:pPr>
            <a:r>
              <a:rPr lang="en" sz="900">
                <a:solidFill>
                  <a:schemeClr val="accent1"/>
                </a:solidFill>
                <a:latin typeface="Quicksand"/>
                <a:ea typeface="Quicksand"/>
                <a:cs typeface="Quicksand"/>
                <a:sym typeface="Quicksand"/>
              </a:rPr>
              <a:t>Valladares Stefano - matricola 893624</a:t>
            </a:r>
            <a:endParaRPr sz="900">
              <a:solidFill>
                <a:schemeClr val="accent1"/>
              </a:solidFill>
              <a:latin typeface="Quicksand"/>
              <a:ea typeface="Quicksand"/>
              <a:cs typeface="Quicksand"/>
              <a:sym typeface="Quicksand"/>
            </a:endParaRPr>
          </a:p>
          <a:p>
            <a:pPr indent="0" lvl="0" marL="0" rtl="0" algn="l">
              <a:spcBef>
                <a:spcPts val="0"/>
              </a:spcBef>
              <a:spcAft>
                <a:spcPts val="0"/>
              </a:spcAft>
              <a:buNone/>
            </a:pPr>
            <a:r>
              <a:t/>
            </a:r>
            <a:endParaRPr sz="900">
              <a:solidFill>
                <a:schemeClr val="accent1"/>
              </a:solidFill>
              <a:latin typeface="Quicksand"/>
              <a:ea typeface="Quicksand"/>
              <a:cs typeface="Quicksand"/>
              <a:sym typeface="Quicksand"/>
            </a:endParaRPr>
          </a:p>
          <a:p>
            <a:pPr indent="0" lvl="0" marL="0" rtl="0" algn="l">
              <a:spcBef>
                <a:spcPts val="0"/>
              </a:spcBef>
              <a:spcAft>
                <a:spcPts val="0"/>
              </a:spcAft>
              <a:buNone/>
            </a:pPr>
            <a:r>
              <a:t/>
            </a:r>
            <a:endParaRPr sz="3000">
              <a:latin typeface="Quicksand"/>
              <a:ea typeface="Quicksand"/>
              <a:cs typeface="Quicksand"/>
              <a:sym typeface="Quicksand"/>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 Testing vs Bandits</a:t>
            </a:r>
            <a:endParaRPr/>
          </a:p>
        </p:txBody>
      </p:sp>
      <p:sp>
        <p:nvSpPr>
          <p:cNvPr id="146" name="Google Shape;146;p21"/>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1"/>
          <p:cNvSpPr txBox="1"/>
          <p:nvPr>
            <p:ph idx="4294967295" type="body"/>
          </p:nvPr>
        </p:nvSpPr>
        <p:spPr>
          <a:xfrm>
            <a:off x="1165475" y="1087849"/>
            <a:ext cx="3306900" cy="381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AB Testing</a:t>
            </a:r>
            <a:endParaRPr b="1" sz="1800"/>
          </a:p>
          <a:p>
            <a:pPr indent="-342900" lvl="0" marL="457200" rtl="0" algn="l">
              <a:spcBef>
                <a:spcPts val="600"/>
              </a:spcBef>
              <a:spcAft>
                <a:spcPts val="0"/>
              </a:spcAft>
              <a:buSzPts val="1800"/>
              <a:buChar char="◦"/>
            </a:pPr>
            <a:r>
              <a:rPr lang="en" sz="1800"/>
              <a:t>Offline</a:t>
            </a:r>
            <a:endParaRPr sz="1800"/>
          </a:p>
          <a:p>
            <a:pPr indent="-342900" lvl="0" marL="457200" rtl="0" algn="l">
              <a:spcBef>
                <a:spcPts val="0"/>
              </a:spcBef>
              <a:spcAft>
                <a:spcPts val="0"/>
              </a:spcAft>
              <a:buSzPts val="1800"/>
              <a:buChar char="◦"/>
            </a:pPr>
            <a:r>
              <a:rPr lang="en" sz="1800"/>
              <a:t>Compare arms two at the time using n samples.</a:t>
            </a:r>
            <a:endParaRPr sz="1800"/>
          </a:p>
          <a:p>
            <a:pPr indent="-342900" lvl="0" marL="457200" rtl="0" algn="l">
              <a:spcBef>
                <a:spcPts val="0"/>
              </a:spcBef>
              <a:spcAft>
                <a:spcPts val="0"/>
              </a:spcAft>
              <a:buSzPts val="1800"/>
              <a:buChar char="◦"/>
            </a:pPr>
            <a:r>
              <a:rPr lang="en" sz="1800"/>
              <a:t>Select each time the best arm if the difference is statistically significant using the Z-Test.</a:t>
            </a:r>
            <a:endParaRPr sz="1800"/>
          </a:p>
          <a:p>
            <a:pPr indent="-342900" lvl="0" marL="457200" rtl="0" algn="l">
              <a:spcBef>
                <a:spcPts val="0"/>
              </a:spcBef>
              <a:spcAft>
                <a:spcPts val="0"/>
              </a:spcAft>
              <a:buSzPts val="1800"/>
              <a:buChar char="◦"/>
            </a:pPr>
            <a:r>
              <a:rPr lang="en" sz="1800"/>
              <a:t>At the end the policy knows the true mean of the reward of each arm with big confidence.</a:t>
            </a:r>
            <a:endParaRPr sz="1800"/>
          </a:p>
        </p:txBody>
      </p:sp>
      <p:sp>
        <p:nvSpPr>
          <p:cNvPr id="148" name="Google Shape;148;p21"/>
          <p:cNvSpPr txBox="1"/>
          <p:nvPr>
            <p:ph idx="4294967295" type="body"/>
          </p:nvPr>
        </p:nvSpPr>
        <p:spPr>
          <a:xfrm>
            <a:off x="5341725" y="1087852"/>
            <a:ext cx="3656700" cy="381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Bandits</a:t>
            </a:r>
            <a:endParaRPr b="1" sz="1800"/>
          </a:p>
          <a:p>
            <a:pPr indent="-342900" lvl="0" marL="457200" rtl="0" algn="l">
              <a:spcBef>
                <a:spcPts val="600"/>
              </a:spcBef>
              <a:spcAft>
                <a:spcPts val="0"/>
              </a:spcAft>
              <a:buSzPts val="1800"/>
              <a:buChar char="◦"/>
            </a:pPr>
            <a:r>
              <a:rPr lang="en" sz="1800"/>
              <a:t>Online</a:t>
            </a:r>
            <a:endParaRPr sz="1800"/>
          </a:p>
          <a:p>
            <a:pPr indent="-342900" lvl="0" marL="457200" rtl="0" algn="l">
              <a:spcBef>
                <a:spcPts val="0"/>
              </a:spcBef>
              <a:spcAft>
                <a:spcPts val="0"/>
              </a:spcAft>
              <a:buSzPts val="1800"/>
              <a:buChar char="◦"/>
            </a:pPr>
            <a:r>
              <a:rPr lang="en" sz="1800"/>
              <a:t>Compares all arms at the time.</a:t>
            </a:r>
            <a:endParaRPr sz="1800"/>
          </a:p>
          <a:p>
            <a:pPr indent="-342900" lvl="0" marL="457200" rtl="0" algn="l">
              <a:spcBef>
                <a:spcPts val="0"/>
              </a:spcBef>
              <a:spcAft>
                <a:spcPts val="0"/>
              </a:spcAft>
              <a:buSzPts val="1800"/>
              <a:buChar char="◦"/>
            </a:pPr>
            <a:r>
              <a:rPr lang="en" sz="1800"/>
              <a:t>Select each time the arm who maximizes an objective function.</a:t>
            </a:r>
            <a:endParaRPr sz="1800"/>
          </a:p>
          <a:p>
            <a:pPr indent="-342900" lvl="0" marL="457200" rtl="0" algn="l">
              <a:spcBef>
                <a:spcPts val="0"/>
              </a:spcBef>
              <a:spcAft>
                <a:spcPts val="0"/>
              </a:spcAft>
              <a:buSzPts val="1800"/>
              <a:buChar char="◦"/>
            </a:pPr>
            <a:r>
              <a:rPr lang="en" sz="1800"/>
              <a:t>At the end the algorithm will know the true mean of the reward of only the best arms.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ph idx="1" type="body"/>
          </p:nvPr>
        </p:nvSpPr>
        <p:spPr>
          <a:xfrm>
            <a:off x="1165475" y="860600"/>
            <a:ext cx="7414200" cy="15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Upper Confidence Bound</a:t>
            </a:r>
            <a:endParaRPr b="1"/>
          </a:p>
          <a:p>
            <a:pPr indent="0" lvl="0" marL="0" rtl="0" algn="l">
              <a:spcBef>
                <a:spcPts val="600"/>
              </a:spcBef>
              <a:spcAft>
                <a:spcPts val="0"/>
              </a:spcAft>
              <a:buNone/>
            </a:pPr>
            <a:r>
              <a:rPr lang="en"/>
              <a:t>At every round, choose as optimal price the one that maximizes the upper confidence bound of the set of prices selected in the optimization.</a:t>
            </a:r>
            <a:endParaRPr/>
          </a:p>
        </p:txBody>
      </p:sp>
      <p:sp>
        <p:nvSpPr>
          <p:cNvPr id="154" name="Google Shape;154;p22"/>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UCB1 vs TS</a:t>
            </a:r>
            <a:endParaRPr/>
          </a:p>
        </p:txBody>
      </p:sp>
      <p:sp>
        <p:nvSpPr>
          <p:cNvPr id="155" name="Google Shape;155;p22"/>
          <p:cNvSpPr txBox="1"/>
          <p:nvPr>
            <p:ph idx="2" type="body"/>
          </p:nvPr>
        </p:nvSpPr>
        <p:spPr>
          <a:xfrm>
            <a:off x="1165475" y="2351950"/>
            <a:ext cx="7547700" cy="126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Thompson Sampling</a:t>
            </a:r>
            <a:endParaRPr b="1"/>
          </a:p>
          <a:p>
            <a:pPr indent="0" lvl="0" marL="0" rtl="0" algn="l">
              <a:spcBef>
                <a:spcPts val="600"/>
              </a:spcBef>
              <a:spcAft>
                <a:spcPts val="0"/>
              </a:spcAft>
              <a:buNone/>
            </a:pPr>
            <a:r>
              <a:rPr lang="en"/>
              <a:t>At every round, sample from a prior Beta distribution over the prices and select the price with the maximum sample.</a:t>
            </a:r>
            <a:endParaRPr b="1"/>
          </a:p>
        </p:txBody>
      </p:sp>
      <p:sp>
        <p:nvSpPr>
          <p:cNvPr id="156" name="Google Shape;156;p22"/>
          <p:cNvSpPr txBox="1"/>
          <p:nvPr>
            <p:ph idx="12" type="sldNum"/>
          </p:nvPr>
        </p:nvSpPr>
        <p:spPr>
          <a:xfrm>
            <a:off x="8713191" y="4828200"/>
            <a:ext cx="430800" cy="3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157" name="Google Shape;157;p22"/>
          <p:cNvSpPr txBox="1"/>
          <p:nvPr>
            <p:ph idx="2" type="body"/>
          </p:nvPr>
        </p:nvSpPr>
        <p:spPr>
          <a:xfrm>
            <a:off x="1165475" y="3617650"/>
            <a:ext cx="7547700" cy="126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Greedy</a:t>
            </a:r>
            <a:endParaRPr b="1"/>
          </a:p>
          <a:p>
            <a:pPr indent="0" lvl="0" marL="0" rtl="0" algn="l">
              <a:spcBef>
                <a:spcPts val="600"/>
              </a:spcBef>
              <a:spcAft>
                <a:spcPts val="0"/>
              </a:spcAft>
              <a:buNone/>
            </a:pPr>
            <a:r>
              <a:rPr lang="en"/>
              <a:t>At every round, select the price with the higher estimated reward.</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Non stationary strategy</a:t>
            </a:r>
            <a:endParaRPr/>
          </a:p>
        </p:txBody>
      </p:sp>
      <p:sp>
        <p:nvSpPr>
          <p:cNvPr id="163" name="Google Shape;163;p23"/>
          <p:cNvSpPr txBox="1"/>
          <p:nvPr>
            <p:ph idx="1" type="body"/>
          </p:nvPr>
        </p:nvSpPr>
        <p:spPr>
          <a:xfrm>
            <a:off x="1165475" y="1174125"/>
            <a:ext cx="7435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Problem</a:t>
            </a:r>
            <a:endParaRPr b="1"/>
          </a:p>
          <a:p>
            <a:pPr indent="0" lvl="0" marL="0" rtl="0" algn="l">
              <a:spcBef>
                <a:spcPts val="600"/>
              </a:spcBef>
              <a:spcAft>
                <a:spcPts val="0"/>
              </a:spcAft>
              <a:buNone/>
            </a:pPr>
            <a:r>
              <a:rPr lang="en"/>
              <a:t>The demand curve of parking lots changes during the year</a:t>
            </a:r>
            <a:endParaRPr/>
          </a:p>
          <a:p>
            <a:pPr indent="0" lvl="0" marL="0" rtl="0" algn="l">
              <a:spcBef>
                <a:spcPts val="600"/>
              </a:spcBef>
              <a:spcAft>
                <a:spcPts val="0"/>
              </a:spcAft>
              <a:buNone/>
            </a:pPr>
            <a:r>
              <a:rPr b="1" lang="en"/>
              <a:t>Strategy</a:t>
            </a:r>
            <a:endParaRPr b="1"/>
          </a:p>
          <a:p>
            <a:pPr indent="0" lvl="0" marL="0" rtl="0" algn="l">
              <a:spcBef>
                <a:spcPts val="600"/>
              </a:spcBef>
              <a:spcAft>
                <a:spcPts val="0"/>
              </a:spcAft>
              <a:buNone/>
            </a:pPr>
            <a:r>
              <a:rPr lang="en"/>
              <a:t>The policy uses a sliding window mechanism and, at each round, it considers only the observations in the window for deciding the next price to offer.</a:t>
            </a:r>
            <a:endParaRPr/>
          </a:p>
          <a:p>
            <a:pPr indent="0" lvl="0" marL="0" rtl="0" algn="l">
              <a:spcBef>
                <a:spcPts val="600"/>
              </a:spcBef>
              <a:spcAft>
                <a:spcPts val="0"/>
              </a:spcAft>
              <a:buNone/>
            </a:pPr>
            <a:r>
              <a:rPr lang="en"/>
              <a:t>If the windows contains enough sample to make the policy learn the curve at each phase, the policy is capable of following the changing in the pricing distribution.</a:t>
            </a:r>
            <a:endParaRPr/>
          </a:p>
        </p:txBody>
      </p:sp>
      <p:sp>
        <p:nvSpPr>
          <p:cNvPr id="164" name="Google Shape;164;p23"/>
          <p:cNvSpPr txBox="1"/>
          <p:nvPr>
            <p:ph idx="12" type="sldNum"/>
          </p:nvPr>
        </p:nvSpPr>
        <p:spPr>
          <a:xfrm>
            <a:off x="8723991" y="4828200"/>
            <a:ext cx="420000" cy="3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Contextual </a:t>
            </a:r>
            <a:r>
              <a:rPr lang="en"/>
              <a:t>strategy</a:t>
            </a:r>
            <a:endParaRPr/>
          </a:p>
        </p:txBody>
      </p:sp>
      <p:sp>
        <p:nvSpPr>
          <p:cNvPr id="170" name="Google Shape;170;p24"/>
          <p:cNvSpPr txBox="1"/>
          <p:nvPr>
            <p:ph idx="1" type="body"/>
          </p:nvPr>
        </p:nvSpPr>
        <p:spPr>
          <a:xfrm>
            <a:off x="1165475" y="1174125"/>
            <a:ext cx="7435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Problem</a:t>
            </a:r>
            <a:endParaRPr b="1"/>
          </a:p>
          <a:p>
            <a:pPr indent="0" lvl="0" marL="0" rtl="0" algn="l">
              <a:spcBef>
                <a:spcPts val="600"/>
              </a:spcBef>
              <a:spcAft>
                <a:spcPts val="0"/>
              </a:spcAft>
              <a:buNone/>
            </a:pPr>
            <a:r>
              <a:rPr lang="en"/>
              <a:t>The demand curve of parking lots is affected by the location of the parking.</a:t>
            </a:r>
            <a:endParaRPr/>
          </a:p>
          <a:p>
            <a:pPr indent="0" lvl="0" marL="0" rtl="0" algn="l">
              <a:spcBef>
                <a:spcPts val="600"/>
              </a:spcBef>
              <a:spcAft>
                <a:spcPts val="0"/>
              </a:spcAft>
              <a:buNone/>
            </a:pPr>
            <a:r>
              <a:rPr b="1" lang="en"/>
              <a:t>Strategy</a:t>
            </a:r>
            <a:endParaRPr b="1"/>
          </a:p>
          <a:p>
            <a:pPr indent="0" lvl="0" marL="0" rtl="0" algn="l">
              <a:spcBef>
                <a:spcPts val="600"/>
              </a:spcBef>
              <a:spcAft>
                <a:spcPts val="0"/>
              </a:spcAft>
              <a:buNone/>
            </a:pPr>
            <a:r>
              <a:rPr lang="en"/>
              <a:t>The policy uses one different policy for each parking and one for the aggregate case. Then, at each round it decides what policy to follow basing on the actual context and the total gain in switching from the aggregate policy to the set of disaggregate ones.</a:t>
            </a:r>
            <a:endParaRPr/>
          </a:p>
        </p:txBody>
      </p:sp>
      <p:sp>
        <p:nvSpPr>
          <p:cNvPr id="171" name="Google Shape;171;p24"/>
          <p:cNvSpPr txBox="1"/>
          <p:nvPr>
            <p:ph idx="12" type="sldNum"/>
          </p:nvPr>
        </p:nvSpPr>
        <p:spPr>
          <a:xfrm>
            <a:off x="8600972" y="4828200"/>
            <a:ext cx="409500" cy="3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5"/>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EXPERIMENTS</a:t>
            </a:r>
            <a:endParaRPr/>
          </a:p>
        </p:txBody>
      </p:sp>
      <p:sp>
        <p:nvSpPr>
          <p:cNvPr id="177" name="Google Shape;177;p25"/>
          <p:cNvSpPr txBox="1"/>
          <p:nvPr/>
        </p:nvSpPr>
        <p:spPr>
          <a:xfrm>
            <a:off x="526358" y="2279925"/>
            <a:ext cx="802500" cy="58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2E3037"/>
                </a:solidFill>
                <a:latin typeface="Quicksand"/>
                <a:ea typeface="Quicksand"/>
                <a:cs typeface="Quicksand"/>
                <a:sym typeface="Quicksand"/>
              </a:rPr>
              <a:t>3</a:t>
            </a:r>
            <a:endParaRPr sz="3000">
              <a:solidFill>
                <a:srgbClr val="2E3037"/>
              </a:solidFill>
              <a:latin typeface="Quicksand"/>
              <a:ea typeface="Quicksand"/>
              <a:cs typeface="Quicksand"/>
              <a:sym typeface="Quicksand"/>
            </a:endParaRPr>
          </a:p>
        </p:txBody>
      </p:sp>
      <p:sp>
        <p:nvSpPr>
          <p:cNvPr id="178" name="Google Shape;178;p25"/>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1143000"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Input data</a:t>
            </a:r>
            <a:endParaRPr/>
          </a:p>
        </p:txBody>
      </p:sp>
      <p:sp>
        <p:nvSpPr>
          <p:cNvPr id="184" name="Google Shape;184;p26"/>
          <p:cNvSpPr txBox="1"/>
          <p:nvPr>
            <p:ph idx="12" type="sldNum"/>
          </p:nvPr>
        </p:nvSpPr>
        <p:spPr>
          <a:xfrm>
            <a:off x="8600972" y="4828200"/>
            <a:ext cx="409500" cy="3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185" name="Google Shape;185;p26"/>
          <p:cNvSpPr txBox="1"/>
          <p:nvPr/>
        </p:nvSpPr>
        <p:spPr>
          <a:xfrm>
            <a:off x="1143000" y="894650"/>
            <a:ext cx="7629900" cy="12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9C0BA"/>
                </a:solidFill>
                <a:latin typeface="Quicksand"/>
                <a:ea typeface="Quicksand"/>
                <a:cs typeface="Quicksand"/>
                <a:sym typeface="Quicksand"/>
              </a:rPr>
              <a:t>Demand curve: </a:t>
            </a:r>
            <a:r>
              <a:rPr lang="en" sz="1800">
                <a:solidFill>
                  <a:srgbClr val="FFFFFF"/>
                </a:solidFill>
                <a:latin typeface="Quicksand"/>
                <a:ea typeface="Quicksand"/>
                <a:cs typeface="Quicksand"/>
                <a:sym typeface="Quicksand"/>
              </a:rPr>
              <a:t>for each price per hour x, it represents the percentage of people that will accept that price.</a:t>
            </a:r>
            <a:endParaRPr sz="1800">
              <a:solidFill>
                <a:srgbClr val="FFFFFF"/>
              </a:solidFill>
              <a:latin typeface="Quicksand"/>
              <a:ea typeface="Quicksand"/>
              <a:cs typeface="Quicksand"/>
              <a:sym typeface="Quicksand"/>
            </a:endParaRPr>
          </a:p>
          <a:p>
            <a:pPr indent="0" lvl="0" marL="0" rtl="0" algn="l">
              <a:spcBef>
                <a:spcPts val="0"/>
              </a:spcBef>
              <a:spcAft>
                <a:spcPts val="0"/>
              </a:spcAft>
              <a:buNone/>
            </a:pPr>
            <a:r>
              <a:rPr b="1" lang="en" sz="1800">
                <a:solidFill>
                  <a:srgbClr val="39C0BA"/>
                </a:solidFill>
                <a:latin typeface="Quicksand"/>
                <a:ea typeface="Quicksand"/>
                <a:cs typeface="Quicksand"/>
                <a:sym typeface="Quicksand"/>
              </a:rPr>
              <a:t>Reward curve: </a:t>
            </a:r>
            <a:r>
              <a:rPr lang="en" sz="1800">
                <a:solidFill>
                  <a:srgbClr val="FFFFFF"/>
                </a:solidFill>
                <a:latin typeface="Quicksand"/>
                <a:ea typeface="Quicksand"/>
                <a:cs typeface="Quicksand"/>
                <a:sym typeface="Quicksand"/>
              </a:rPr>
              <a:t>for each price per hour x, it represents the reward that we will obtain by selling the park lot at that price. </a:t>
            </a:r>
            <a:endParaRPr sz="1800">
              <a:solidFill>
                <a:srgbClr val="FFFFFF"/>
              </a:solidFill>
              <a:latin typeface="Quicksand"/>
              <a:ea typeface="Quicksand"/>
              <a:cs typeface="Quicksand"/>
              <a:sym typeface="Quicksand"/>
            </a:endParaRPr>
          </a:p>
        </p:txBody>
      </p:sp>
      <p:sp>
        <p:nvSpPr>
          <p:cNvPr id="186" name="Google Shape;186;p26"/>
          <p:cNvSpPr txBox="1"/>
          <p:nvPr/>
        </p:nvSpPr>
        <p:spPr>
          <a:xfrm>
            <a:off x="2341050" y="2145650"/>
            <a:ext cx="52338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9C0BA"/>
                </a:solidFill>
                <a:latin typeface="Quicksand"/>
                <a:ea typeface="Quicksand"/>
                <a:cs typeface="Quicksand"/>
                <a:sym typeface="Quicksand"/>
              </a:rPr>
              <a:t>Reward = conversion rate x price</a:t>
            </a:r>
            <a:endParaRPr sz="2400">
              <a:solidFill>
                <a:srgbClr val="39C0BA"/>
              </a:solidFill>
              <a:latin typeface="Quicksand"/>
              <a:ea typeface="Quicksand"/>
              <a:cs typeface="Quicksand"/>
              <a:sym typeface="Quicksand"/>
            </a:endParaRPr>
          </a:p>
        </p:txBody>
      </p:sp>
      <p:sp>
        <p:nvSpPr>
          <p:cNvPr id="187" name="Google Shape;187;p26"/>
          <p:cNvSpPr txBox="1"/>
          <p:nvPr/>
        </p:nvSpPr>
        <p:spPr>
          <a:xfrm>
            <a:off x="1564075" y="4838700"/>
            <a:ext cx="2749800" cy="14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Quicksand"/>
                <a:ea typeface="Quicksand"/>
                <a:cs typeface="Quicksand"/>
                <a:sym typeface="Quicksand"/>
              </a:rPr>
              <a:t>Demand curve</a:t>
            </a:r>
            <a:endParaRPr sz="1100">
              <a:solidFill>
                <a:srgbClr val="FFFFFF"/>
              </a:solidFill>
              <a:latin typeface="Quicksand"/>
              <a:ea typeface="Quicksand"/>
              <a:cs typeface="Quicksand"/>
              <a:sym typeface="Quicksand"/>
            </a:endParaRPr>
          </a:p>
        </p:txBody>
      </p:sp>
      <p:pic>
        <p:nvPicPr>
          <p:cNvPr id="188" name="Google Shape;188;p26"/>
          <p:cNvPicPr preferRelativeResize="0"/>
          <p:nvPr/>
        </p:nvPicPr>
        <p:blipFill>
          <a:blip r:embed="rId3">
            <a:alphaModFix/>
          </a:blip>
          <a:stretch>
            <a:fillRect/>
          </a:stretch>
        </p:blipFill>
        <p:spPr>
          <a:xfrm>
            <a:off x="1604463" y="2857500"/>
            <a:ext cx="2669013" cy="1981200"/>
          </a:xfrm>
          <a:prstGeom prst="rect">
            <a:avLst/>
          </a:prstGeom>
          <a:noFill/>
          <a:ln>
            <a:noFill/>
          </a:ln>
        </p:spPr>
      </p:pic>
      <p:pic>
        <p:nvPicPr>
          <p:cNvPr id="189" name="Google Shape;189;p26"/>
          <p:cNvPicPr preferRelativeResize="0"/>
          <p:nvPr/>
        </p:nvPicPr>
        <p:blipFill>
          <a:blip r:embed="rId4">
            <a:alphaModFix/>
          </a:blip>
          <a:stretch>
            <a:fillRect/>
          </a:stretch>
        </p:blipFill>
        <p:spPr>
          <a:xfrm>
            <a:off x="4947525" y="2857500"/>
            <a:ext cx="2752507" cy="1981200"/>
          </a:xfrm>
          <a:prstGeom prst="rect">
            <a:avLst/>
          </a:prstGeom>
          <a:noFill/>
          <a:ln>
            <a:noFill/>
          </a:ln>
        </p:spPr>
      </p:pic>
      <p:sp>
        <p:nvSpPr>
          <p:cNvPr id="190" name="Google Shape;190;p26"/>
          <p:cNvSpPr txBox="1"/>
          <p:nvPr/>
        </p:nvSpPr>
        <p:spPr>
          <a:xfrm>
            <a:off x="4948875" y="4838700"/>
            <a:ext cx="2749800" cy="14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Quicksand"/>
                <a:ea typeface="Quicksand"/>
                <a:cs typeface="Quicksand"/>
                <a:sym typeface="Quicksand"/>
              </a:rPr>
              <a:t>Reward</a:t>
            </a:r>
            <a:r>
              <a:rPr lang="en" sz="1100">
                <a:solidFill>
                  <a:srgbClr val="FFFFFF"/>
                </a:solidFill>
                <a:latin typeface="Quicksand"/>
                <a:ea typeface="Quicksand"/>
                <a:cs typeface="Quicksand"/>
                <a:sym typeface="Quicksand"/>
              </a:rPr>
              <a:t> curve</a:t>
            </a:r>
            <a:endParaRPr sz="1100">
              <a:solidFill>
                <a:srgbClr val="FFFFFF"/>
              </a:solidFill>
              <a:latin typeface="Quicksand"/>
              <a:ea typeface="Quicksand"/>
              <a:cs typeface="Quicksand"/>
              <a:sym typeface="Quicksa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7"/>
          <p:cNvSpPr txBox="1"/>
          <p:nvPr>
            <p:ph idx="1" type="subTitle"/>
          </p:nvPr>
        </p:nvSpPr>
        <p:spPr>
          <a:xfrm>
            <a:off x="1490050" y="1809141"/>
            <a:ext cx="6927900" cy="15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The following curves are examples of what we think they would be the demand curves in three parkings of Milan, depending on the zone and on the period of the year.</a:t>
            </a:r>
            <a:endParaRPr sz="2400">
              <a:solidFill>
                <a:srgbClr val="FFFFFF"/>
              </a:solidFill>
            </a:endParaRPr>
          </a:p>
          <a:p>
            <a:pPr indent="0" lvl="0" marL="0" rtl="0" algn="l">
              <a:spcBef>
                <a:spcPts val="0"/>
              </a:spcBef>
              <a:spcAft>
                <a:spcPts val="0"/>
              </a:spcAft>
              <a:buNone/>
            </a:pPr>
            <a:r>
              <a:t/>
            </a:r>
            <a:endParaRPr/>
          </a:p>
        </p:txBody>
      </p:sp>
      <p:sp>
        <p:nvSpPr>
          <p:cNvPr id="196" name="Google Shape;196;p27"/>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Porta Garibaldi</a:t>
            </a:r>
            <a:endParaRPr/>
          </a:p>
        </p:txBody>
      </p:sp>
      <p:sp>
        <p:nvSpPr>
          <p:cNvPr id="202" name="Google Shape;202;p28"/>
          <p:cNvSpPr txBox="1"/>
          <p:nvPr>
            <p:ph idx="12" type="sldNum"/>
          </p:nvPr>
        </p:nvSpPr>
        <p:spPr>
          <a:xfrm>
            <a:off x="8600972" y="4828200"/>
            <a:ext cx="409500" cy="3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203" name="Google Shape;203;p28"/>
          <p:cNvPicPr preferRelativeResize="0"/>
          <p:nvPr/>
        </p:nvPicPr>
        <p:blipFill>
          <a:blip r:embed="rId3">
            <a:alphaModFix/>
          </a:blip>
          <a:stretch>
            <a:fillRect/>
          </a:stretch>
        </p:blipFill>
        <p:spPr>
          <a:xfrm>
            <a:off x="1165469" y="1115568"/>
            <a:ext cx="3785615" cy="3044952"/>
          </a:xfrm>
          <a:prstGeom prst="rect">
            <a:avLst/>
          </a:prstGeom>
          <a:noFill/>
          <a:ln>
            <a:noFill/>
          </a:ln>
        </p:spPr>
      </p:pic>
      <p:pic>
        <p:nvPicPr>
          <p:cNvPr id="204" name="Google Shape;204;p28"/>
          <p:cNvPicPr preferRelativeResize="0"/>
          <p:nvPr/>
        </p:nvPicPr>
        <p:blipFill>
          <a:blip r:embed="rId4">
            <a:alphaModFix/>
          </a:blip>
          <a:stretch>
            <a:fillRect/>
          </a:stretch>
        </p:blipFill>
        <p:spPr>
          <a:xfrm>
            <a:off x="5230368" y="1115568"/>
            <a:ext cx="3785616" cy="30449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Rho Fiera Milano</a:t>
            </a:r>
            <a:endParaRPr/>
          </a:p>
        </p:txBody>
      </p:sp>
      <p:sp>
        <p:nvSpPr>
          <p:cNvPr id="210" name="Google Shape;210;p29"/>
          <p:cNvSpPr txBox="1"/>
          <p:nvPr>
            <p:ph idx="12" type="sldNum"/>
          </p:nvPr>
        </p:nvSpPr>
        <p:spPr>
          <a:xfrm>
            <a:off x="8600972" y="4828200"/>
            <a:ext cx="409500" cy="3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211" name="Google Shape;211;p29"/>
          <p:cNvPicPr preferRelativeResize="0"/>
          <p:nvPr/>
        </p:nvPicPr>
        <p:blipFill>
          <a:blip r:embed="rId3">
            <a:alphaModFix/>
          </a:blip>
          <a:stretch>
            <a:fillRect/>
          </a:stretch>
        </p:blipFill>
        <p:spPr>
          <a:xfrm>
            <a:off x="1165475" y="1120075"/>
            <a:ext cx="3782275" cy="3041575"/>
          </a:xfrm>
          <a:prstGeom prst="rect">
            <a:avLst/>
          </a:prstGeom>
          <a:noFill/>
          <a:ln>
            <a:noFill/>
          </a:ln>
        </p:spPr>
      </p:pic>
      <p:pic>
        <p:nvPicPr>
          <p:cNvPr id="212" name="Google Shape;212;p29"/>
          <p:cNvPicPr preferRelativeResize="0"/>
          <p:nvPr/>
        </p:nvPicPr>
        <p:blipFill>
          <a:blip r:embed="rId4">
            <a:alphaModFix/>
          </a:blip>
          <a:stretch>
            <a:fillRect/>
          </a:stretch>
        </p:blipFill>
        <p:spPr>
          <a:xfrm>
            <a:off x="5230368" y="1115568"/>
            <a:ext cx="3785617" cy="304495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Città Studi</a:t>
            </a:r>
            <a:endParaRPr/>
          </a:p>
        </p:txBody>
      </p:sp>
      <p:sp>
        <p:nvSpPr>
          <p:cNvPr id="218" name="Google Shape;218;p30"/>
          <p:cNvSpPr txBox="1"/>
          <p:nvPr>
            <p:ph idx="12" type="sldNum"/>
          </p:nvPr>
        </p:nvSpPr>
        <p:spPr>
          <a:xfrm>
            <a:off x="8600972" y="4828200"/>
            <a:ext cx="409500" cy="3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219" name="Google Shape;219;p30"/>
          <p:cNvPicPr preferRelativeResize="0"/>
          <p:nvPr/>
        </p:nvPicPr>
        <p:blipFill>
          <a:blip r:embed="rId3">
            <a:alphaModFix/>
          </a:blip>
          <a:stretch>
            <a:fillRect/>
          </a:stretch>
        </p:blipFill>
        <p:spPr>
          <a:xfrm>
            <a:off x="1165475" y="1115568"/>
            <a:ext cx="3785616" cy="3044952"/>
          </a:xfrm>
          <a:prstGeom prst="rect">
            <a:avLst/>
          </a:prstGeom>
          <a:noFill/>
          <a:ln>
            <a:noFill/>
          </a:ln>
        </p:spPr>
      </p:pic>
      <p:pic>
        <p:nvPicPr>
          <p:cNvPr id="220" name="Google Shape;220;p30"/>
          <p:cNvPicPr preferRelativeResize="0"/>
          <p:nvPr/>
        </p:nvPicPr>
        <p:blipFill>
          <a:blip r:embed="rId4">
            <a:alphaModFix/>
          </a:blip>
          <a:stretch>
            <a:fillRect/>
          </a:stretch>
        </p:blipFill>
        <p:spPr>
          <a:xfrm>
            <a:off x="5230368" y="1115568"/>
            <a:ext cx="3785617" cy="30449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3"/>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8" name="Google Shape;78;p13"/>
          <p:cNvSpPr txBox="1"/>
          <p:nvPr/>
        </p:nvSpPr>
        <p:spPr>
          <a:xfrm>
            <a:off x="526358" y="2279925"/>
            <a:ext cx="802500" cy="58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2E3037"/>
                </a:solidFill>
                <a:latin typeface="Quicksand"/>
                <a:ea typeface="Quicksand"/>
                <a:cs typeface="Quicksand"/>
                <a:sym typeface="Quicksand"/>
              </a:rPr>
              <a:t>1</a:t>
            </a:r>
            <a:endParaRPr sz="3000">
              <a:solidFill>
                <a:srgbClr val="2E3037"/>
              </a:solidFill>
              <a:latin typeface="Quicksand"/>
              <a:ea typeface="Quicksand"/>
              <a:cs typeface="Quicksand"/>
              <a:sym typeface="Quicksand"/>
            </a:endParaRPr>
          </a:p>
        </p:txBody>
      </p:sp>
      <p:sp>
        <p:nvSpPr>
          <p:cNvPr id="79" name="Google Shape;79;p13"/>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1"/>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26" name="Google Shape;226;p31"/>
          <p:cNvSpPr txBox="1"/>
          <p:nvPr/>
        </p:nvSpPr>
        <p:spPr>
          <a:xfrm>
            <a:off x="526358" y="2279925"/>
            <a:ext cx="802500" cy="58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2E3037"/>
                </a:solidFill>
                <a:latin typeface="Quicksand"/>
                <a:ea typeface="Quicksand"/>
                <a:cs typeface="Quicksand"/>
                <a:sym typeface="Quicksand"/>
              </a:rPr>
              <a:t>4</a:t>
            </a:r>
            <a:endParaRPr sz="3000">
              <a:solidFill>
                <a:srgbClr val="2E3037"/>
              </a:solidFill>
              <a:latin typeface="Quicksand"/>
              <a:ea typeface="Quicksand"/>
              <a:cs typeface="Quicksand"/>
              <a:sym typeface="Quicksand"/>
            </a:endParaRPr>
          </a:p>
        </p:txBody>
      </p:sp>
      <p:sp>
        <p:nvSpPr>
          <p:cNvPr id="227" name="Google Shape;227;p31"/>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EXPERIMENTAL SETUP</a:t>
            </a:r>
            <a:endParaRPr/>
          </a:p>
        </p:txBody>
      </p:sp>
      <p:sp>
        <p:nvSpPr>
          <p:cNvPr id="233" name="Google Shape;233;p32"/>
          <p:cNvSpPr txBox="1"/>
          <p:nvPr>
            <p:ph idx="12" type="sldNum"/>
          </p:nvPr>
        </p:nvSpPr>
        <p:spPr>
          <a:xfrm>
            <a:off x="8600972" y="4828200"/>
            <a:ext cx="409500" cy="3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graphicFrame>
        <p:nvGraphicFramePr>
          <p:cNvPr id="234" name="Google Shape;234;p32"/>
          <p:cNvGraphicFramePr/>
          <p:nvPr/>
        </p:nvGraphicFramePr>
        <p:xfrm>
          <a:off x="1165475" y="1075538"/>
          <a:ext cx="3000000" cy="3000000"/>
        </p:xfrm>
        <a:graphic>
          <a:graphicData uri="http://schemas.openxmlformats.org/drawingml/2006/table">
            <a:tbl>
              <a:tblPr>
                <a:noFill/>
                <a:tableStyleId>{A844A038-BDF0-4081-A2D8-46DD49A49FFF}</a:tableStyleId>
              </a:tblPr>
              <a:tblGrid>
                <a:gridCol w="1482900"/>
                <a:gridCol w="1482900"/>
                <a:gridCol w="1482900"/>
                <a:gridCol w="1482900"/>
              </a:tblGrid>
              <a:tr h="396200">
                <a:tc>
                  <a:txBody>
                    <a:bodyPr/>
                    <a:lstStyle/>
                    <a:p>
                      <a:pPr indent="0" lvl="0" marL="0" rtl="0" algn="l">
                        <a:spcBef>
                          <a:spcPts val="0"/>
                        </a:spcBef>
                        <a:spcAft>
                          <a:spcPts val="0"/>
                        </a:spcAft>
                        <a:buNone/>
                      </a:pPr>
                      <a:r>
                        <a:t/>
                      </a:r>
                      <a:endParaRPr b="1">
                        <a:solidFill>
                          <a:srgbClr val="FFFFFF"/>
                        </a:solidFill>
                      </a:endParaRPr>
                    </a:p>
                  </a:txBody>
                  <a:tcPr marT="91425" marB="91425" marR="91425" marL="91425"/>
                </a:tc>
                <a:tc>
                  <a:txBody>
                    <a:bodyPr/>
                    <a:lstStyle/>
                    <a:p>
                      <a:pPr indent="0" lvl="0" marL="0" rtl="0" algn="l">
                        <a:spcBef>
                          <a:spcPts val="0"/>
                        </a:spcBef>
                        <a:spcAft>
                          <a:spcPts val="0"/>
                        </a:spcAft>
                        <a:buNone/>
                      </a:pPr>
                      <a:r>
                        <a:rPr b="1" lang="en">
                          <a:solidFill>
                            <a:srgbClr val="FFFFFF"/>
                          </a:solidFill>
                        </a:rPr>
                        <a:t>Stationary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b="1" lang="en">
                          <a:solidFill>
                            <a:srgbClr val="FFFFFF"/>
                          </a:solidFill>
                        </a:rPr>
                        <a:t>Non Stationary</a:t>
                      </a:r>
                      <a:endParaRPr b="1">
                        <a:solidFill>
                          <a:srgbClr val="FFFFFF"/>
                        </a:solidFill>
                      </a:endParaRPr>
                    </a:p>
                  </a:txBody>
                  <a:tcPr marT="91425" marB="91425" marR="91425" marL="91425"/>
                </a:tc>
                <a:tc>
                  <a:txBody>
                    <a:bodyPr/>
                    <a:lstStyle/>
                    <a:p>
                      <a:pPr indent="0" lvl="0" marL="0" rtl="0" algn="l">
                        <a:spcBef>
                          <a:spcPts val="0"/>
                        </a:spcBef>
                        <a:spcAft>
                          <a:spcPts val="0"/>
                        </a:spcAft>
                        <a:buNone/>
                      </a:pPr>
                      <a:r>
                        <a:rPr b="1" lang="en">
                          <a:solidFill>
                            <a:srgbClr val="FFFFFF"/>
                          </a:solidFill>
                        </a:rPr>
                        <a:t>Contextual</a:t>
                      </a:r>
                      <a:endParaRPr b="1">
                        <a:solidFill>
                          <a:srgbClr val="FFFFFF"/>
                        </a:solidFill>
                      </a:endParaRPr>
                    </a:p>
                  </a:txBody>
                  <a:tcPr marT="91425" marB="91425" marR="91425" marL="91425"/>
                </a:tc>
              </a:tr>
              <a:tr h="396200">
                <a:tc>
                  <a:txBody>
                    <a:bodyPr/>
                    <a:lstStyle/>
                    <a:p>
                      <a:pPr indent="0" lvl="0" marL="0" rtl="0" algn="l">
                        <a:spcBef>
                          <a:spcPts val="0"/>
                        </a:spcBef>
                        <a:spcAft>
                          <a:spcPts val="0"/>
                        </a:spcAft>
                        <a:buNone/>
                      </a:pPr>
                      <a:r>
                        <a:rPr lang="en">
                          <a:solidFill>
                            <a:srgbClr val="FFFFFF"/>
                          </a:solidFill>
                        </a:rPr>
                        <a:t>Time horizon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3000 samples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6000 samples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6000 samples</a:t>
                      </a:r>
                      <a:endParaRPr>
                        <a:solidFill>
                          <a:srgbClr val="FFFFFF"/>
                        </a:solidFill>
                      </a:endParaRPr>
                    </a:p>
                  </a:txBody>
                  <a:tcPr marT="91425" marB="91425" marR="91425" marL="91425"/>
                </a:tc>
              </a:tr>
              <a:tr h="396200">
                <a:tc>
                  <a:txBody>
                    <a:bodyPr/>
                    <a:lstStyle/>
                    <a:p>
                      <a:pPr indent="0" lvl="0" marL="0" rtl="0" algn="l">
                        <a:spcBef>
                          <a:spcPts val="0"/>
                        </a:spcBef>
                        <a:spcAft>
                          <a:spcPts val="0"/>
                        </a:spcAft>
                        <a:buNone/>
                      </a:pPr>
                      <a:r>
                        <a:rPr lang="en">
                          <a:solidFill>
                            <a:srgbClr val="FFFFFF"/>
                          </a:solidFill>
                        </a:rPr>
                        <a:t>Sliding Window</a:t>
                      </a:r>
                      <a:endParaRPr>
                        <a:solidFill>
                          <a:srgbClr val="FFFFFF"/>
                        </a:solidFill>
                      </a:endParaRPr>
                    </a:p>
                  </a:txBody>
                  <a:tcPr marT="91425" marB="91425" marR="91425" marL="91425"/>
                </a:tc>
                <a:tc>
                  <a:txBody>
                    <a:bodyPr/>
                    <a:lstStyle/>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1500 samples</a:t>
                      </a:r>
                      <a:endParaRPr>
                        <a:solidFill>
                          <a:srgbClr val="FFFFFF"/>
                        </a:solidFill>
                      </a:endParaRPr>
                    </a:p>
                  </a:txBody>
                  <a:tcPr marT="91425" marB="91425" marR="91425" marL="91425"/>
                </a:tc>
                <a:tc>
                  <a:txBody>
                    <a:bodyPr/>
                    <a:lstStyle/>
                    <a:p>
                      <a:pPr indent="0" lvl="0" marL="0" rtl="0" algn="l">
                        <a:spcBef>
                          <a:spcPts val="0"/>
                        </a:spcBef>
                        <a:spcAft>
                          <a:spcPts val="0"/>
                        </a:spcAft>
                        <a:buNone/>
                      </a:pPr>
                      <a:r>
                        <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Number of Arms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8</a:t>
                      </a:r>
                      <a:endParaRPr>
                        <a:solidFill>
                          <a:srgbClr val="FFFFFF"/>
                        </a:solidFill>
                      </a:endParaRPr>
                    </a:p>
                  </a:txBody>
                  <a:tcPr marT="91425" marB="91425" marR="91425" marL="91425"/>
                </a:tc>
              </a:tr>
            </a:tbl>
          </a:graphicData>
        </a:graphic>
      </p:graphicFrame>
      <p:sp>
        <p:nvSpPr>
          <p:cNvPr id="235" name="Google Shape;235;p32"/>
          <p:cNvSpPr txBox="1"/>
          <p:nvPr/>
        </p:nvSpPr>
        <p:spPr>
          <a:xfrm>
            <a:off x="1165475" y="3439025"/>
            <a:ext cx="7845000" cy="8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Quicksand"/>
                <a:ea typeface="Quicksand"/>
                <a:cs typeface="Quicksand"/>
                <a:sym typeface="Quicksand"/>
              </a:rPr>
              <a:t>Note:</a:t>
            </a:r>
            <a:endParaRPr>
              <a:solidFill>
                <a:srgbClr val="FFFFFF"/>
              </a:solidFill>
              <a:latin typeface="Quicksand"/>
              <a:ea typeface="Quicksand"/>
              <a:cs typeface="Quicksand"/>
              <a:sym typeface="Quicksand"/>
            </a:endParaRPr>
          </a:p>
          <a:p>
            <a:pPr indent="-317500" lvl="0" marL="457200" rtl="0" algn="l">
              <a:spcBef>
                <a:spcPts val="0"/>
              </a:spcBef>
              <a:spcAft>
                <a:spcPts val="0"/>
              </a:spcAft>
              <a:buClr>
                <a:srgbClr val="FFFFFF"/>
              </a:buClr>
              <a:buSzPts val="1400"/>
              <a:buFont typeface="Quicksand"/>
              <a:buChar char="●"/>
            </a:pPr>
            <a:r>
              <a:rPr lang="en">
                <a:solidFill>
                  <a:srgbClr val="FFFFFF"/>
                </a:solidFill>
                <a:latin typeface="Quicksand"/>
                <a:ea typeface="Quicksand"/>
                <a:cs typeface="Quicksand"/>
                <a:sym typeface="Quicksand"/>
              </a:rPr>
              <a:t>200 customer per day x 15 days = 3000 samples</a:t>
            </a:r>
            <a:endParaRPr>
              <a:solidFill>
                <a:srgbClr val="FFFFFF"/>
              </a:solidFill>
              <a:latin typeface="Quicksand"/>
              <a:ea typeface="Quicksand"/>
              <a:cs typeface="Quicksand"/>
              <a:sym typeface="Quicksand"/>
            </a:endParaRPr>
          </a:p>
          <a:p>
            <a:pPr indent="-317500" lvl="0" marL="457200" rtl="0" algn="l">
              <a:spcBef>
                <a:spcPts val="0"/>
              </a:spcBef>
              <a:spcAft>
                <a:spcPts val="0"/>
              </a:spcAft>
              <a:buClr>
                <a:srgbClr val="FFFFFF"/>
              </a:buClr>
              <a:buSzPts val="1400"/>
              <a:buFont typeface="Quicksand"/>
              <a:buChar char="●"/>
            </a:pPr>
            <a:r>
              <a:rPr lang="en">
                <a:solidFill>
                  <a:srgbClr val="FFFFFF"/>
                </a:solidFill>
                <a:latin typeface="Quicksand"/>
                <a:ea typeface="Quicksand"/>
                <a:cs typeface="Quicksand"/>
                <a:sym typeface="Quicksand"/>
              </a:rPr>
              <a:t>In the real case, we can use much more samples for the sliding window.</a:t>
            </a:r>
            <a:endParaRPr>
              <a:solidFill>
                <a:srgbClr val="FFFFFF"/>
              </a:solidFill>
              <a:latin typeface="Quicksand"/>
              <a:ea typeface="Quicksand"/>
              <a:cs typeface="Quicksand"/>
              <a:sym typeface="Quicksand"/>
            </a:endParaRPr>
          </a:p>
          <a:p>
            <a:pPr indent="-317500" lvl="0" marL="457200" rtl="0" algn="l">
              <a:spcBef>
                <a:spcPts val="0"/>
              </a:spcBef>
              <a:spcAft>
                <a:spcPts val="0"/>
              </a:spcAft>
              <a:buClr>
                <a:srgbClr val="FFFFFF"/>
              </a:buClr>
              <a:buSzPts val="1400"/>
              <a:buFont typeface="Quicksand"/>
              <a:buChar char="●"/>
            </a:pPr>
            <a:r>
              <a:rPr lang="en">
                <a:solidFill>
                  <a:srgbClr val="FFFFFF"/>
                </a:solidFill>
                <a:latin typeface="Quicksand"/>
                <a:ea typeface="Quicksand"/>
                <a:cs typeface="Quicksand"/>
                <a:sym typeface="Quicksand"/>
              </a:rPr>
              <a:t>For the contextual and non stationary case we only run 100 repetitions, that is not enough for eliminating all the noise, but it lets us run the algorithms in an acceptable time.</a:t>
            </a:r>
            <a:endParaRPr>
              <a:solidFill>
                <a:srgbClr val="FFFFFF"/>
              </a:solidFill>
              <a:latin typeface="Quicksand"/>
              <a:ea typeface="Quicksand"/>
              <a:cs typeface="Quicksand"/>
              <a:sym typeface="Quicksand"/>
            </a:endParaRPr>
          </a:p>
          <a:p>
            <a:pPr indent="-317500" lvl="0" marL="457200" rtl="0" algn="l">
              <a:spcBef>
                <a:spcPts val="0"/>
              </a:spcBef>
              <a:spcAft>
                <a:spcPts val="0"/>
              </a:spcAft>
              <a:buClr>
                <a:srgbClr val="FFFFFF"/>
              </a:buClr>
              <a:buSzPts val="1400"/>
              <a:buFont typeface="Quicksand"/>
              <a:buChar char="●"/>
            </a:pPr>
            <a:r>
              <a:rPr lang="en">
                <a:solidFill>
                  <a:srgbClr val="FFFFFF"/>
                </a:solidFill>
                <a:latin typeface="Quicksand"/>
                <a:ea typeface="Quicksand"/>
                <a:cs typeface="Quicksand"/>
                <a:sym typeface="Quicksand"/>
              </a:rPr>
              <a:t>In the experiments with less curves, they are taken from the Rho Fiera Milano curves.</a:t>
            </a:r>
            <a:endParaRPr>
              <a:solidFill>
                <a:srgbClr val="FFFFFF"/>
              </a:solidFill>
              <a:latin typeface="Quicksand"/>
              <a:ea typeface="Quicksand"/>
              <a:cs typeface="Quicksand"/>
              <a:sym typeface="Quicksand"/>
            </a:endParaRPr>
          </a:p>
        </p:txBody>
      </p:sp>
      <p:sp>
        <p:nvSpPr>
          <p:cNvPr id="236" name="Google Shape;236;p32"/>
          <p:cNvSpPr txBox="1"/>
          <p:nvPr/>
        </p:nvSpPr>
        <p:spPr>
          <a:xfrm>
            <a:off x="1165475" y="2727150"/>
            <a:ext cx="5735100" cy="10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Quicksand"/>
                <a:ea typeface="Quicksand"/>
                <a:cs typeface="Quicksand"/>
                <a:sym typeface="Quicksand"/>
              </a:rPr>
              <a:t>Exploration parameter for the UCB1 policy </a:t>
            </a:r>
            <a:r>
              <a:rPr lang="en">
                <a:solidFill>
                  <a:srgbClr val="FFFFFF"/>
                </a:solidFill>
                <a:latin typeface="Quicksand"/>
                <a:ea typeface="Quicksand"/>
                <a:cs typeface="Quicksand"/>
                <a:sym typeface="Quicksand"/>
              </a:rPr>
              <a:t>(c)</a:t>
            </a:r>
            <a:r>
              <a:rPr lang="en">
                <a:solidFill>
                  <a:srgbClr val="FFFFFF"/>
                </a:solidFill>
                <a:latin typeface="Quicksand"/>
                <a:ea typeface="Quicksand"/>
                <a:cs typeface="Quicksand"/>
                <a:sym typeface="Quicksand"/>
              </a:rPr>
              <a:t> is set to 2. </a:t>
            </a:r>
            <a:endParaRPr>
              <a:solidFill>
                <a:srgbClr val="FFFFFF"/>
              </a:solidFill>
              <a:latin typeface="Quicksand"/>
              <a:ea typeface="Quicksand"/>
              <a:cs typeface="Quicksand"/>
              <a:sym typeface="Quicksand"/>
            </a:endParaRPr>
          </a:p>
          <a:p>
            <a:pPr indent="0" lvl="0" marL="0" rtl="0" algn="l">
              <a:spcBef>
                <a:spcPts val="0"/>
              </a:spcBef>
              <a:spcAft>
                <a:spcPts val="0"/>
              </a:spcAft>
              <a:buNone/>
            </a:pPr>
            <a:r>
              <a:t/>
            </a:r>
            <a:endParaRPr b="1">
              <a:solidFill>
                <a:srgbClr val="FFFFFF"/>
              </a:solidFill>
              <a:latin typeface="Quicksand"/>
              <a:ea typeface="Quicksand"/>
              <a:cs typeface="Quicksand"/>
              <a:sym typeface="Quicksand"/>
            </a:endParaRPr>
          </a:p>
          <a:p>
            <a:pPr indent="0" lvl="0" marL="0" rtl="0" algn="l">
              <a:spcBef>
                <a:spcPts val="0"/>
              </a:spcBef>
              <a:spcAft>
                <a:spcPts val="0"/>
              </a:spcAft>
              <a:buNone/>
            </a:pPr>
            <a:r>
              <a:rPr b="1" lang="en">
                <a:solidFill>
                  <a:srgbClr val="39C0BA"/>
                </a:solidFill>
                <a:latin typeface="Quicksand"/>
                <a:ea typeface="Quicksand"/>
                <a:cs typeface="Quicksand"/>
                <a:sym typeface="Quicksand"/>
              </a:rPr>
              <a:t>Comparison metrics:</a:t>
            </a:r>
            <a:r>
              <a:rPr b="1" lang="en">
                <a:solidFill>
                  <a:srgbClr val="FFFFFF"/>
                </a:solidFill>
                <a:latin typeface="Quicksand"/>
                <a:ea typeface="Quicksand"/>
                <a:cs typeface="Quicksand"/>
                <a:sym typeface="Quicksand"/>
              </a:rPr>
              <a:t> </a:t>
            </a:r>
            <a:r>
              <a:rPr lang="en">
                <a:solidFill>
                  <a:srgbClr val="FFFFFF"/>
                </a:solidFill>
                <a:latin typeface="Quicksand"/>
                <a:ea typeface="Quicksand"/>
                <a:cs typeface="Quicksand"/>
                <a:sym typeface="Quicksand"/>
              </a:rPr>
              <a:t>Reward and Regret</a:t>
            </a:r>
            <a:endParaRPr>
              <a:solidFill>
                <a:srgbClr val="FFFFFF"/>
              </a:solidFill>
              <a:latin typeface="Quicksand"/>
              <a:ea typeface="Quicksand"/>
              <a:cs typeface="Quicksand"/>
              <a:sym typeface="Quicksa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 Testing</a:t>
            </a:r>
            <a:endParaRPr/>
          </a:p>
        </p:txBody>
      </p:sp>
      <p:sp>
        <p:nvSpPr>
          <p:cNvPr id="242" name="Google Shape;242;p33"/>
          <p:cNvSpPr txBox="1"/>
          <p:nvPr>
            <p:ph idx="12" type="sldNum"/>
          </p:nvPr>
        </p:nvSpPr>
        <p:spPr>
          <a:xfrm>
            <a:off x="8600972" y="4828200"/>
            <a:ext cx="409500" cy="3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243" name="Google Shape;243;p33"/>
          <p:cNvPicPr preferRelativeResize="0"/>
          <p:nvPr/>
        </p:nvPicPr>
        <p:blipFill>
          <a:blip r:embed="rId3">
            <a:alphaModFix/>
          </a:blip>
          <a:stretch>
            <a:fillRect/>
          </a:stretch>
        </p:blipFill>
        <p:spPr>
          <a:xfrm>
            <a:off x="1165475" y="894649"/>
            <a:ext cx="7268185" cy="394405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Stationary case</a:t>
            </a:r>
            <a:endParaRPr/>
          </a:p>
        </p:txBody>
      </p:sp>
      <p:sp>
        <p:nvSpPr>
          <p:cNvPr id="249" name="Google Shape;249;p34"/>
          <p:cNvSpPr txBox="1"/>
          <p:nvPr>
            <p:ph idx="12" type="sldNum"/>
          </p:nvPr>
        </p:nvSpPr>
        <p:spPr>
          <a:xfrm>
            <a:off x="8600972" y="4828200"/>
            <a:ext cx="409500" cy="3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250" name="Google Shape;250;p34"/>
          <p:cNvPicPr preferRelativeResize="0"/>
          <p:nvPr/>
        </p:nvPicPr>
        <p:blipFill>
          <a:blip r:embed="rId3">
            <a:alphaModFix/>
          </a:blip>
          <a:stretch>
            <a:fillRect/>
          </a:stretch>
        </p:blipFill>
        <p:spPr>
          <a:xfrm>
            <a:off x="1165475" y="894649"/>
            <a:ext cx="7216879" cy="39440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Non Stationary case</a:t>
            </a:r>
            <a:endParaRPr/>
          </a:p>
        </p:txBody>
      </p:sp>
      <p:sp>
        <p:nvSpPr>
          <p:cNvPr id="256" name="Google Shape;256;p35"/>
          <p:cNvSpPr txBox="1"/>
          <p:nvPr>
            <p:ph idx="12" type="sldNum"/>
          </p:nvPr>
        </p:nvSpPr>
        <p:spPr>
          <a:xfrm>
            <a:off x="8600972" y="4828200"/>
            <a:ext cx="409500" cy="3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257" name="Google Shape;257;p35"/>
          <p:cNvPicPr preferRelativeResize="0"/>
          <p:nvPr/>
        </p:nvPicPr>
        <p:blipFill>
          <a:blip r:embed="rId3">
            <a:alphaModFix/>
          </a:blip>
          <a:stretch>
            <a:fillRect/>
          </a:stretch>
        </p:blipFill>
        <p:spPr>
          <a:xfrm>
            <a:off x="514900" y="894649"/>
            <a:ext cx="8159148" cy="36287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6"/>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Contextual Stationary case</a:t>
            </a:r>
            <a:endParaRPr/>
          </a:p>
        </p:txBody>
      </p:sp>
      <p:sp>
        <p:nvSpPr>
          <p:cNvPr id="263" name="Google Shape;263;p36"/>
          <p:cNvSpPr txBox="1"/>
          <p:nvPr>
            <p:ph idx="12" type="sldNum"/>
          </p:nvPr>
        </p:nvSpPr>
        <p:spPr>
          <a:xfrm>
            <a:off x="8600972" y="4828200"/>
            <a:ext cx="409500" cy="3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264" name="Google Shape;264;p36"/>
          <p:cNvPicPr preferRelativeResize="0"/>
          <p:nvPr/>
        </p:nvPicPr>
        <p:blipFill>
          <a:blip r:embed="rId3">
            <a:alphaModFix/>
          </a:blip>
          <a:stretch>
            <a:fillRect/>
          </a:stretch>
        </p:blipFill>
        <p:spPr>
          <a:xfrm>
            <a:off x="1436676" y="894650"/>
            <a:ext cx="6270651" cy="4096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Contextual Non Stationary case</a:t>
            </a:r>
            <a:endParaRPr/>
          </a:p>
        </p:txBody>
      </p:sp>
      <p:sp>
        <p:nvSpPr>
          <p:cNvPr id="270" name="Google Shape;270;p37"/>
          <p:cNvSpPr txBox="1"/>
          <p:nvPr>
            <p:ph idx="12" type="sldNum"/>
          </p:nvPr>
        </p:nvSpPr>
        <p:spPr>
          <a:xfrm>
            <a:off x="8600972" y="4828200"/>
            <a:ext cx="409500" cy="3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271" name="Google Shape;271;p37"/>
          <p:cNvPicPr preferRelativeResize="0"/>
          <p:nvPr/>
        </p:nvPicPr>
        <p:blipFill>
          <a:blip r:embed="rId3">
            <a:alphaModFix/>
          </a:blip>
          <a:stretch>
            <a:fillRect/>
          </a:stretch>
        </p:blipFill>
        <p:spPr>
          <a:xfrm>
            <a:off x="1502738" y="894650"/>
            <a:ext cx="6183475" cy="4150699"/>
          </a:xfrm>
          <a:prstGeom prst="rect">
            <a:avLst/>
          </a:prstGeom>
          <a:noFill/>
          <a:ln>
            <a:noFill/>
          </a:ln>
        </p:spPr>
      </p:pic>
      <p:sp>
        <p:nvSpPr>
          <p:cNvPr id="272" name="Google Shape;272;p37"/>
          <p:cNvSpPr/>
          <p:nvPr/>
        </p:nvSpPr>
        <p:spPr>
          <a:xfrm>
            <a:off x="5885450" y="3619500"/>
            <a:ext cx="539400" cy="310800"/>
          </a:xfrm>
          <a:prstGeom prst="ellipse">
            <a:avLst/>
          </a:prstGeom>
          <a:noFill/>
          <a:ln cap="flat" cmpd="sng" w="38100">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3600"/>
          </a:p>
        </p:txBody>
      </p:sp>
      <p:sp>
        <p:nvSpPr>
          <p:cNvPr id="273" name="Google Shape;273;p37"/>
          <p:cNvSpPr/>
          <p:nvPr/>
        </p:nvSpPr>
        <p:spPr>
          <a:xfrm flipH="1" rot="3597884">
            <a:off x="4953287" y="2869487"/>
            <a:ext cx="1527172" cy="201049"/>
          </a:xfrm>
          <a:prstGeom prst="rightArrow">
            <a:avLst>
              <a:gd fmla="val 50000" name="adj1"/>
              <a:gd fmla="val 61906" name="adj2"/>
            </a:avLst>
          </a:prstGeom>
          <a:solidFill>
            <a:srgbClr val="39C0BA"/>
          </a:solidFill>
          <a:ln cap="flat" cmpd="sng" w="9525">
            <a:solidFill>
              <a:srgbClr val="39C0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7"/>
          <p:cNvSpPr/>
          <p:nvPr/>
        </p:nvSpPr>
        <p:spPr>
          <a:xfrm>
            <a:off x="5073325" y="2118450"/>
            <a:ext cx="409500" cy="140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8"/>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80" name="Google Shape;280;p38"/>
          <p:cNvSpPr txBox="1"/>
          <p:nvPr/>
        </p:nvSpPr>
        <p:spPr>
          <a:xfrm>
            <a:off x="526358" y="2279925"/>
            <a:ext cx="802500" cy="58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2E3037"/>
                </a:solidFill>
                <a:latin typeface="Quicksand"/>
                <a:ea typeface="Quicksand"/>
                <a:cs typeface="Quicksand"/>
                <a:sym typeface="Quicksand"/>
              </a:rPr>
              <a:t>5</a:t>
            </a:r>
            <a:endParaRPr sz="3000">
              <a:solidFill>
                <a:srgbClr val="2E3037"/>
              </a:solidFill>
              <a:latin typeface="Quicksand"/>
              <a:ea typeface="Quicksand"/>
              <a:cs typeface="Quicksand"/>
              <a:sym typeface="Quicksand"/>
            </a:endParaRPr>
          </a:p>
        </p:txBody>
      </p:sp>
      <p:sp>
        <p:nvSpPr>
          <p:cNvPr id="281" name="Google Shape;281;p38"/>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9"/>
          <p:cNvSpPr txBox="1"/>
          <p:nvPr>
            <p:ph idx="2" type="body"/>
          </p:nvPr>
        </p:nvSpPr>
        <p:spPr>
          <a:xfrm>
            <a:off x="1142957" y="382052"/>
            <a:ext cx="7529700" cy="444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Bandit framework is easily adaptable for optimize the price of parking lots per hour of a private parkings.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Thompson Sampling algorithm outperforms all the others in all the cases.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We suggest to repeat the experiments, before applying the algorithms in a real case with an higher time horizon number of repetitions, in order to better analyze the contextual non stationary case, as in our case we had to trade-off the reliability of the results with a reasonable running time for testing the algorithms, due to our limit of computational power.</a:t>
            </a:r>
            <a:endParaRPr/>
          </a:p>
        </p:txBody>
      </p:sp>
      <p:sp>
        <p:nvSpPr>
          <p:cNvPr id="287" name="Google Shape;287;p39"/>
          <p:cNvSpPr txBox="1"/>
          <p:nvPr>
            <p:ph idx="12" type="sldNum"/>
          </p:nvPr>
        </p:nvSpPr>
        <p:spPr>
          <a:xfrm>
            <a:off x="1142940" y="4828325"/>
            <a:ext cx="5007600" cy="3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0"/>
          <p:cNvSpPr txBox="1"/>
          <p:nvPr>
            <p:ph idx="1" type="body"/>
          </p:nvPr>
        </p:nvSpPr>
        <p:spPr>
          <a:xfrm>
            <a:off x="1633225" y="2161800"/>
            <a:ext cx="6700500" cy="819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THANKS FOR THE ATTENTION</a:t>
            </a:r>
            <a:endParaRPr/>
          </a:p>
        </p:txBody>
      </p:sp>
      <p:sp>
        <p:nvSpPr>
          <p:cNvPr id="293" name="Google Shape;293;p40"/>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4"/>
          <p:cNvSpPr txBox="1"/>
          <p:nvPr>
            <p:ph type="title"/>
          </p:nvPr>
        </p:nvSpPr>
        <p:spPr>
          <a:xfrm>
            <a:off x="1143000" y="248510"/>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Problem contextualization</a:t>
            </a:r>
            <a:endParaRPr sz="2400"/>
          </a:p>
        </p:txBody>
      </p:sp>
      <p:sp>
        <p:nvSpPr>
          <p:cNvPr id="85" name="Google Shape;85;p14"/>
          <p:cNvSpPr txBox="1"/>
          <p:nvPr/>
        </p:nvSpPr>
        <p:spPr>
          <a:xfrm>
            <a:off x="1143000" y="682525"/>
            <a:ext cx="7521300" cy="341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800">
                <a:solidFill>
                  <a:srgbClr val="FFFFFF"/>
                </a:solidFill>
                <a:latin typeface="Quicksand"/>
                <a:ea typeface="Quicksand"/>
                <a:cs typeface="Quicksand"/>
                <a:sym typeface="Quicksand"/>
              </a:rPr>
              <a:t>BASIC SETTINGS</a:t>
            </a:r>
            <a:endParaRPr b="1" sz="1800">
              <a:solidFill>
                <a:srgbClr val="FFFFFF"/>
              </a:solidFill>
              <a:latin typeface="Quicksand"/>
              <a:ea typeface="Quicksand"/>
              <a:cs typeface="Quicksand"/>
              <a:sym typeface="Quicksand"/>
            </a:endParaRPr>
          </a:p>
          <a:p>
            <a:pPr indent="0" lvl="0" marL="0" rtl="0" algn="l">
              <a:lnSpc>
                <a:spcPct val="115000"/>
              </a:lnSpc>
              <a:spcBef>
                <a:spcPts val="1000"/>
              </a:spcBef>
              <a:spcAft>
                <a:spcPts val="0"/>
              </a:spcAft>
              <a:buNone/>
            </a:pPr>
            <a:r>
              <a:rPr lang="en">
                <a:solidFill>
                  <a:srgbClr val="FFFFFF"/>
                </a:solidFill>
                <a:latin typeface="Quicksand"/>
                <a:ea typeface="Quicksand"/>
                <a:cs typeface="Quicksand"/>
                <a:sym typeface="Quicksand"/>
              </a:rPr>
              <a:t>For every driver that arrives at the parking:</a:t>
            </a:r>
            <a:endParaRPr>
              <a:solidFill>
                <a:srgbClr val="FFFFFF"/>
              </a:solidFill>
              <a:latin typeface="Quicksand"/>
              <a:ea typeface="Quicksand"/>
              <a:cs typeface="Quicksand"/>
              <a:sym typeface="Quicksand"/>
            </a:endParaRPr>
          </a:p>
          <a:p>
            <a:pPr indent="-317500" lvl="0" marL="457200" rtl="0" algn="l">
              <a:lnSpc>
                <a:spcPct val="115000"/>
              </a:lnSpc>
              <a:spcBef>
                <a:spcPts val="1000"/>
              </a:spcBef>
              <a:spcAft>
                <a:spcPts val="0"/>
              </a:spcAft>
              <a:buClr>
                <a:srgbClr val="FFFFFF"/>
              </a:buClr>
              <a:buSzPts val="1400"/>
              <a:buFont typeface="Quicksand"/>
              <a:buAutoNum type="arabicPeriod"/>
            </a:pPr>
            <a:r>
              <a:rPr lang="en">
                <a:solidFill>
                  <a:srgbClr val="FFFFFF"/>
                </a:solidFill>
                <a:latin typeface="Quicksand"/>
                <a:ea typeface="Quicksand"/>
                <a:cs typeface="Quicksand"/>
                <a:sym typeface="Quicksand"/>
              </a:rPr>
              <a:t>The driver arrives at the entrance of the parking willing to park its car;</a:t>
            </a:r>
            <a:endParaRPr>
              <a:solidFill>
                <a:srgbClr val="FFFFFF"/>
              </a:solidFill>
              <a:latin typeface="Quicksand"/>
              <a:ea typeface="Quicksand"/>
              <a:cs typeface="Quicksand"/>
              <a:sym typeface="Quicksand"/>
            </a:endParaRPr>
          </a:p>
          <a:p>
            <a:pPr indent="-317500" lvl="0" marL="457200" rtl="0" algn="l">
              <a:lnSpc>
                <a:spcPct val="115000"/>
              </a:lnSpc>
              <a:spcBef>
                <a:spcPts val="0"/>
              </a:spcBef>
              <a:spcAft>
                <a:spcPts val="0"/>
              </a:spcAft>
              <a:buClr>
                <a:srgbClr val="FFFFFF"/>
              </a:buClr>
              <a:buSzPts val="1400"/>
              <a:buFont typeface="Quicksand"/>
              <a:buAutoNum type="arabicPeriod"/>
            </a:pPr>
            <a:r>
              <a:rPr lang="en">
                <a:solidFill>
                  <a:srgbClr val="FFFFFF"/>
                </a:solidFill>
                <a:latin typeface="Quicksand"/>
                <a:ea typeface="Quicksand"/>
                <a:cs typeface="Quicksand"/>
                <a:sym typeface="Quicksand"/>
              </a:rPr>
              <a:t>The system chooses a price per hour based on a specific policy and shows it to the driver;</a:t>
            </a:r>
            <a:endParaRPr>
              <a:solidFill>
                <a:srgbClr val="FFFFFF"/>
              </a:solidFill>
              <a:latin typeface="Quicksand"/>
              <a:ea typeface="Quicksand"/>
              <a:cs typeface="Quicksand"/>
              <a:sym typeface="Quicksand"/>
            </a:endParaRPr>
          </a:p>
          <a:p>
            <a:pPr indent="-317500" lvl="0" marL="457200" rtl="0" algn="l">
              <a:lnSpc>
                <a:spcPct val="115000"/>
              </a:lnSpc>
              <a:spcBef>
                <a:spcPts val="0"/>
              </a:spcBef>
              <a:spcAft>
                <a:spcPts val="0"/>
              </a:spcAft>
              <a:buClr>
                <a:srgbClr val="FFFFFF"/>
              </a:buClr>
              <a:buSzPts val="1400"/>
              <a:buFont typeface="Quicksand"/>
              <a:buAutoNum type="arabicPeriod"/>
            </a:pPr>
            <a:r>
              <a:rPr lang="en">
                <a:solidFill>
                  <a:srgbClr val="FFFFFF"/>
                </a:solidFill>
                <a:latin typeface="Quicksand"/>
                <a:ea typeface="Quicksand"/>
                <a:cs typeface="Quicksand"/>
                <a:sym typeface="Quicksand"/>
              </a:rPr>
              <a:t>The driver can decide to accept the price and park the car or refuse it and go away;</a:t>
            </a:r>
            <a:endParaRPr>
              <a:solidFill>
                <a:srgbClr val="FFFFFF"/>
              </a:solidFill>
              <a:latin typeface="Quicksand"/>
              <a:ea typeface="Quicksand"/>
              <a:cs typeface="Quicksand"/>
              <a:sym typeface="Quicksand"/>
            </a:endParaRPr>
          </a:p>
          <a:p>
            <a:pPr indent="-317500" lvl="0" marL="457200" rtl="0" algn="l">
              <a:lnSpc>
                <a:spcPct val="115000"/>
              </a:lnSpc>
              <a:spcBef>
                <a:spcPts val="0"/>
              </a:spcBef>
              <a:spcAft>
                <a:spcPts val="0"/>
              </a:spcAft>
              <a:buClr>
                <a:srgbClr val="FFFFFF"/>
              </a:buClr>
              <a:buSzPts val="1400"/>
              <a:buFont typeface="Quicksand"/>
              <a:buAutoNum type="arabicPeriod"/>
            </a:pPr>
            <a:r>
              <a:rPr lang="en">
                <a:solidFill>
                  <a:srgbClr val="FFFFFF"/>
                </a:solidFill>
                <a:latin typeface="Quicksand"/>
                <a:ea typeface="Quicksand"/>
                <a:cs typeface="Quicksand"/>
                <a:sym typeface="Quicksand"/>
              </a:rPr>
              <a:t>The system records the driver’s response and updates its beliefs about what is the true optimal price of that parking by following a specific policy.</a:t>
            </a:r>
            <a:endParaRPr>
              <a:solidFill>
                <a:srgbClr val="FFFFFF"/>
              </a:solidFill>
              <a:latin typeface="Quicksand"/>
              <a:ea typeface="Quicksand"/>
              <a:cs typeface="Quicksand"/>
              <a:sym typeface="Quicksand"/>
            </a:endParaRPr>
          </a:p>
          <a:p>
            <a:pPr indent="0" lvl="0" marL="0" rtl="0" algn="l">
              <a:lnSpc>
                <a:spcPct val="115000"/>
              </a:lnSpc>
              <a:spcBef>
                <a:spcPts val="1000"/>
              </a:spcBef>
              <a:spcAft>
                <a:spcPts val="0"/>
              </a:spcAft>
              <a:buNone/>
            </a:pPr>
            <a:r>
              <a:rPr b="1" lang="en" sz="1800">
                <a:solidFill>
                  <a:srgbClr val="FFFFFF"/>
                </a:solidFill>
                <a:latin typeface="Quicksand"/>
                <a:ea typeface="Quicksand"/>
                <a:cs typeface="Quicksand"/>
                <a:sym typeface="Quicksand"/>
              </a:rPr>
              <a:t>FURTHER INFORMATION</a:t>
            </a:r>
            <a:endParaRPr b="1" sz="1800">
              <a:solidFill>
                <a:srgbClr val="FFFFFF"/>
              </a:solidFill>
              <a:latin typeface="Quicksand"/>
              <a:ea typeface="Quicksand"/>
              <a:cs typeface="Quicksand"/>
              <a:sym typeface="Quicksand"/>
            </a:endParaRPr>
          </a:p>
          <a:p>
            <a:pPr indent="-317500" lvl="0" marL="457200" rtl="0" algn="l">
              <a:lnSpc>
                <a:spcPct val="115000"/>
              </a:lnSpc>
              <a:spcBef>
                <a:spcPts val="1000"/>
              </a:spcBef>
              <a:spcAft>
                <a:spcPts val="0"/>
              </a:spcAft>
              <a:buClr>
                <a:srgbClr val="FFFFFF"/>
              </a:buClr>
              <a:buSzPts val="1400"/>
              <a:buFont typeface="Quicksand"/>
              <a:buChar char="●"/>
            </a:pPr>
            <a:r>
              <a:rPr lang="en">
                <a:solidFill>
                  <a:srgbClr val="FFFFFF"/>
                </a:solidFill>
                <a:latin typeface="Quicksand"/>
                <a:ea typeface="Quicksand"/>
                <a:cs typeface="Quicksand"/>
                <a:sym typeface="Quicksand"/>
              </a:rPr>
              <a:t>Each parking has a location that characterizes the optimal price per hour.</a:t>
            </a:r>
            <a:endParaRPr>
              <a:solidFill>
                <a:srgbClr val="FFFFFF"/>
              </a:solidFill>
              <a:latin typeface="Quicksand"/>
              <a:ea typeface="Quicksand"/>
              <a:cs typeface="Quicksand"/>
              <a:sym typeface="Quicksand"/>
            </a:endParaRPr>
          </a:p>
          <a:p>
            <a:pPr indent="-317500" lvl="0" marL="457200" rtl="0" algn="l">
              <a:lnSpc>
                <a:spcPct val="115000"/>
              </a:lnSpc>
              <a:spcBef>
                <a:spcPts val="0"/>
              </a:spcBef>
              <a:spcAft>
                <a:spcPts val="0"/>
              </a:spcAft>
              <a:buClr>
                <a:srgbClr val="FFFFFF"/>
              </a:buClr>
              <a:buSzPts val="1400"/>
              <a:buFont typeface="Quicksand"/>
              <a:buChar char="●"/>
            </a:pPr>
            <a:r>
              <a:rPr lang="en">
                <a:solidFill>
                  <a:srgbClr val="FFFFFF"/>
                </a:solidFill>
                <a:latin typeface="Quicksand"/>
                <a:ea typeface="Quicksand"/>
                <a:cs typeface="Quicksand"/>
                <a:sym typeface="Quicksand"/>
              </a:rPr>
              <a:t>The period of the year also affects the optimal price.</a:t>
            </a:r>
            <a:endParaRPr>
              <a:solidFill>
                <a:srgbClr val="FFFFFF"/>
              </a:solidFill>
              <a:latin typeface="Quicksand"/>
              <a:ea typeface="Quicksand"/>
              <a:cs typeface="Quicksand"/>
              <a:sym typeface="Quicksand"/>
            </a:endParaRPr>
          </a:p>
          <a:p>
            <a:pPr indent="0" lvl="0" marL="0" rtl="0" algn="l">
              <a:lnSpc>
                <a:spcPct val="115000"/>
              </a:lnSpc>
              <a:spcBef>
                <a:spcPts val="1000"/>
              </a:spcBef>
              <a:spcAft>
                <a:spcPts val="0"/>
              </a:spcAft>
              <a:buNone/>
            </a:pPr>
            <a:r>
              <a:t/>
            </a:r>
            <a:endParaRPr>
              <a:solidFill>
                <a:srgbClr val="FFFFFF"/>
              </a:solidFill>
              <a:latin typeface="Quicksand"/>
              <a:ea typeface="Quicksand"/>
              <a:cs typeface="Quicksand"/>
              <a:sym typeface="Quicksand"/>
            </a:endParaRPr>
          </a:p>
          <a:p>
            <a:pPr indent="0" lvl="0" marL="0" rtl="0" algn="l">
              <a:spcBef>
                <a:spcPts val="1000"/>
              </a:spcBef>
              <a:spcAft>
                <a:spcPts val="1000"/>
              </a:spcAft>
              <a:buNone/>
            </a:pPr>
            <a:r>
              <a:t/>
            </a:r>
            <a:endParaRPr b="1">
              <a:solidFill>
                <a:srgbClr val="FFFFFF"/>
              </a:solidFill>
              <a:latin typeface="Quicksand"/>
              <a:ea typeface="Quicksand"/>
              <a:cs typeface="Quicksand"/>
              <a:sym typeface="Quicksand"/>
            </a:endParaRPr>
          </a:p>
        </p:txBody>
      </p:sp>
      <p:sp>
        <p:nvSpPr>
          <p:cNvPr id="86" name="Google Shape;86;p14"/>
          <p:cNvSpPr txBox="1"/>
          <p:nvPr>
            <p:ph idx="12" type="sldNum"/>
          </p:nvPr>
        </p:nvSpPr>
        <p:spPr>
          <a:xfrm>
            <a:off x="8664291" y="4828325"/>
            <a:ext cx="374400" cy="3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5"/>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2" name="Google Shape;92;p15"/>
          <p:cNvPicPr preferRelativeResize="0"/>
          <p:nvPr/>
        </p:nvPicPr>
        <p:blipFill>
          <a:blip r:embed="rId3">
            <a:alphaModFix/>
          </a:blip>
          <a:stretch>
            <a:fillRect/>
          </a:stretch>
        </p:blipFill>
        <p:spPr>
          <a:xfrm>
            <a:off x="4164313" y="147250"/>
            <a:ext cx="4300063" cy="2381400"/>
          </a:xfrm>
          <a:prstGeom prst="rect">
            <a:avLst/>
          </a:prstGeom>
          <a:noFill/>
          <a:ln>
            <a:noFill/>
          </a:ln>
        </p:spPr>
      </p:pic>
      <p:sp>
        <p:nvSpPr>
          <p:cNvPr id="93" name="Google Shape;93;p15"/>
          <p:cNvSpPr txBox="1"/>
          <p:nvPr>
            <p:ph idx="4294967295" type="body"/>
          </p:nvPr>
        </p:nvSpPr>
        <p:spPr>
          <a:xfrm>
            <a:off x="1165475" y="2645922"/>
            <a:ext cx="3306900" cy="22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Real world</a:t>
            </a:r>
            <a:endParaRPr b="1"/>
          </a:p>
          <a:p>
            <a:pPr indent="0" lvl="0" marL="0" rtl="0" algn="l">
              <a:spcBef>
                <a:spcPts val="600"/>
              </a:spcBef>
              <a:spcAft>
                <a:spcPts val="0"/>
              </a:spcAft>
              <a:buNone/>
            </a:pPr>
            <a:r>
              <a:rPr lang="en"/>
              <a:t>The set of drivers and their responses represent the environment.</a:t>
            </a:r>
            <a:endParaRPr/>
          </a:p>
        </p:txBody>
      </p:sp>
      <p:sp>
        <p:nvSpPr>
          <p:cNvPr id="94" name="Google Shape;94;p15"/>
          <p:cNvSpPr txBox="1"/>
          <p:nvPr>
            <p:ph idx="4294967295" type="body"/>
          </p:nvPr>
        </p:nvSpPr>
        <p:spPr>
          <a:xfrm>
            <a:off x="5271550" y="2574425"/>
            <a:ext cx="3656700" cy="22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Simulation</a:t>
            </a:r>
            <a:endParaRPr b="1"/>
          </a:p>
          <a:p>
            <a:pPr indent="0" lvl="0" marL="0" rtl="0" algn="l">
              <a:spcBef>
                <a:spcPts val="600"/>
              </a:spcBef>
              <a:spcAft>
                <a:spcPts val="0"/>
              </a:spcAft>
              <a:buNone/>
            </a:pPr>
            <a:r>
              <a:rPr lang="en"/>
              <a:t>Each driver is modeled as a Bernoulli variable having as mean the true mean.</a:t>
            </a:r>
            <a:endParaRPr/>
          </a:p>
        </p:txBody>
      </p:sp>
      <p:sp>
        <p:nvSpPr>
          <p:cNvPr id="95" name="Google Shape;95;p15"/>
          <p:cNvSpPr txBox="1"/>
          <p:nvPr>
            <p:ph idx="4294967295" type="title"/>
          </p:nvPr>
        </p:nvSpPr>
        <p:spPr>
          <a:xfrm>
            <a:off x="1165475" y="367850"/>
            <a:ext cx="3306900" cy="56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OFFLINE SIMULATION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6"/>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 ADAPTATION</a:t>
            </a:r>
            <a:endParaRPr/>
          </a:p>
        </p:txBody>
      </p:sp>
      <p:sp>
        <p:nvSpPr>
          <p:cNvPr id="101" name="Google Shape;101;p16"/>
          <p:cNvSpPr txBox="1"/>
          <p:nvPr>
            <p:ph idx="1" type="body"/>
          </p:nvPr>
        </p:nvSpPr>
        <p:spPr>
          <a:xfrm>
            <a:off x="1165500" y="1086800"/>
            <a:ext cx="778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39C0BA"/>
                </a:solidFill>
              </a:rPr>
              <a:t>Arm:</a:t>
            </a:r>
            <a:r>
              <a:rPr lang="en" sz="1800">
                <a:solidFill>
                  <a:schemeClr val="lt1"/>
                </a:solidFill>
              </a:rPr>
              <a:t> Each arm has assigned a price and it estimates the reward for selling a park lot with that price per hour.</a:t>
            </a:r>
            <a:endParaRPr sz="1800">
              <a:solidFill>
                <a:schemeClr val="lt1"/>
              </a:solidFill>
            </a:endParaRPr>
          </a:p>
          <a:p>
            <a:pPr indent="0" lvl="0" marL="0" rtl="0" algn="l">
              <a:spcBef>
                <a:spcPts val="600"/>
              </a:spcBef>
              <a:spcAft>
                <a:spcPts val="0"/>
              </a:spcAft>
              <a:buNone/>
            </a:pPr>
            <a:r>
              <a:rPr b="1" lang="en" sz="1800">
                <a:solidFill>
                  <a:srgbClr val="39C0BA"/>
                </a:solidFill>
              </a:rPr>
              <a:t>Problem: </a:t>
            </a:r>
            <a:r>
              <a:rPr lang="en" sz="1800">
                <a:solidFill>
                  <a:srgbClr val="FFFFFF"/>
                </a:solidFill>
              </a:rPr>
              <a:t>Given a set of prices (arms) find the price per hour for selling a park lot that maximizes the reward obtained.</a:t>
            </a:r>
            <a:endParaRPr sz="1800">
              <a:solidFill>
                <a:srgbClr val="FFFFFF"/>
              </a:solidFill>
            </a:endParaRPr>
          </a:p>
          <a:p>
            <a:pPr indent="0" lvl="0" marL="0" rtl="0" algn="l">
              <a:spcBef>
                <a:spcPts val="600"/>
              </a:spcBef>
              <a:spcAft>
                <a:spcPts val="0"/>
              </a:spcAft>
              <a:buNone/>
            </a:pPr>
            <a:r>
              <a:rPr b="1" lang="en" sz="1800">
                <a:solidFill>
                  <a:srgbClr val="39C0BA"/>
                </a:solidFill>
              </a:rPr>
              <a:t>Solution: </a:t>
            </a:r>
            <a:r>
              <a:rPr lang="en" sz="1800">
                <a:solidFill>
                  <a:srgbClr val="FFFFFF"/>
                </a:solidFill>
              </a:rPr>
              <a:t>The best price among the set of prices</a:t>
            </a:r>
            <a:endParaRPr sz="1800">
              <a:solidFill>
                <a:srgbClr val="FFFFFF"/>
              </a:solidFill>
            </a:endParaRPr>
          </a:p>
          <a:p>
            <a:pPr indent="0" lvl="0" marL="0" rtl="0" algn="l">
              <a:spcBef>
                <a:spcPts val="600"/>
              </a:spcBef>
              <a:spcAft>
                <a:spcPts val="0"/>
              </a:spcAft>
              <a:buNone/>
            </a:pPr>
            <a:r>
              <a:rPr b="1" lang="en" sz="1800">
                <a:solidFill>
                  <a:srgbClr val="39C0BA"/>
                </a:solidFill>
              </a:rPr>
              <a:t>Hyperparameters</a:t>
            </a:r>
            <a:endParaRPr b="1" sz="1800">
              <a:solidFill>
                <a:srgbClr val="39C0BA"/>
              </a:solidFill>
            </a:endParaRPr>
          </a:p>
          <a:p>
            <a:pPr indent="-342900" lvl="0" marL="457200" rtl="0" algn="l">
              <a:spcBef>
                <a:spcPts val="600"/>
              </a:spcBef>
              <a:spcAft>
                <a:spcPts val="0"/>
              </a:spcAft>
              <a:buSzPts val="1800"/>
              <a:buChar char="◦"/>
            </a:pPr>
            <a:r>
              <a:rPr lang="en" sz="1800"/>
              <a:t>Number of prices (arms)</a:t>
            </a:r>
            <a:endParaRPr sz="1800"/>
          </a:p>
          <a:p>
            <a:pPr indent="-342900" lvl="0" marL="457200" rtl="0" algn="l">
              <a:spcBef>
                <a:spcPts val="0"/>
              </a:spcBef>
              <a:spcAft>
                <a:spcPts val="0"/>
              </a:spcAft>
              <a:buSzPts val="1800"/>
              <a:buChar char="◦"/>
            </a:pPr>
            <a:r>
              <a:rPr lang="en" sz="1800"/>
              <a:t>Time horizon</a:t>
            </a:r>
            <a:endParaRPr sz="1800"/>
          </a:p>
          <a:p>
            <a:pPr indent="-342900" lvl="0" marL="457200" rtl="0" algn="l">
              <a:spcBef>
                <a:spcPts val="0"/>
              </a:spcBef>
              <a:spcAft>
                <a:spcPts val="0"/>
              </a:spcAft>
              <a:buSzPts val="1800"/>
              <a:buChar char="◦"/>
            </a:pPr>
            <a:r>
              <a:rPr lang="en" sz="1800"/>
              <a:t>Sliding window length for the non stationary case</a:t>
            </a:r>
            <a:endParaRPr sz="1800"/>
          </a:p>
          <a:p>
            <a:pPr indent="-342900" lvl="0" marL="457200" rtl="0" algn="l">
              <a:spcBef>
                <a:spcPts val="0"/>
              </a:spcBef>
              <a:spcAft>
                <a:spcPts val="0"/>
              </a:spcAft>
              <a:buSzPts val="1800"/>
              <a:buChar char="◦"/>
            </a:pPr>
            <a:r>
              <a:rPr lang="en" sz="1800"/>
              <a:t>Number of repetitions for deleting noise due to the simulation of the environment.</a:t>
            </a:r>
            <a:endParaRPr sz="1800"/>
          </a:p>
        </p:txBody>
      </p:sp>
      <p:sp>
        <p:nvSpPr>
          <p:cNvPr id="102" name="Google Shape;102;p16"/>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108" name="Google Shape;108;p17"/>
          <p:cNvSpPr txBox="1"/>
          <p:nvPr>
            <p:ph idx="1" type="body"/>
          </p:nvPr>
        </p:nvSpPr>
        <p:spPr>
          <a:xfrm>
            <a:off x="1165500" y="1086800"/>
            <a:ext cx="7357800" cy="3725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Clr>
                <a:schemeClr val="lt2"/>
              </a:buClr>
              <a:buSzPts val="1800"/>
              <a:buChar char="◦"/>
            </a:pPr>
            <a:r>
              <a:rPr lang="en" sz="1800">
                <a:solidFill>
                  <a:schemeClr val="lt2"/>
                </a:solidFill>
              </a:rPr>
              <a:t>Parkings lots are infinite.</a:t>
            </a:r>
            <a:endParaRPr sz="1800">
              <a:solidFill>
                <a:schemeClr val="lt2"/>
              </a:solidFill>
            </a:endParaRPr>
          </a:p>
          <a:p>
            <a:pPr indent="-342900" lvl="0" marL="457200" rtl="0" algn="l">
              <a:lnSpc>
                <a:spcPct val="115000"/>
              </a:lnSpc>
              <a:spcBef>
                <a:spcPts val="0"/>
              </a:spcBef>
              <a:spcAft>
                <a:spcPts val="0"/>
              </a:spcAft>
              <a:buClr>
                <a:schemeClr val="lt2"/>
              </a:buClr>
              <a:buSzPts val="1800"/>
              <a:buChar char="◦"/>
            </a:pPr>
            <a:r>
              <a:rPr lang="en" sz="1800">
                <a:solidFill>
                  <a:schemeClr val="lt2"/>
                </a:solidFill>
              </a:rPr>
              <a:t>We consider only the case of a monopoly scenario.</a:t>
            </a:r>
            <a:endParaRPr sz="1800">
              <a:solidFill>
                <a:schemeClr val="lt2"/>
              </a:solidFill>
            </a:endParaRPr>
          </a:p>
          <a:p>
            <a:pPr indent="-342900" lvl="0" marL="457200" rtl="0" algn="l">
              <a:lnSpc>
                <a:spcPct val="115000"/>
              </a:lnSpc>
              <a:spcBef>
                <a:spcPts val="0"/>
              </a:spcBef>
              <a:spcAft>
                <a:spcPts val="0"/>
              </a:spcAft>
              <a:buClr>
                <a:schemeClr val="lt2"/>
              </a:buClr>
              <a:buSzPts val="1800"/>
              <a:buChar char="◦"/>
            </a:pPr>
            <a:r>
              <a:rPr lang="en" sz="1800">
                <a:solidFill>
                  <a:schemeClr val="lt2"/>
                </a:solidFill>
              </a:rPr>
              <a:t>The cost for selling a parking lot is constant and equal to zero.</a:t>
            </a:r>
            <a:endParaRPr sz="1800">
              <a:solidFill>
                <a:schemeClr val="lt2"/>
              </a:solidFill>
            </a:endParaRPr>
          </a:p>
          <a:p>
            <a:pPr indent="-342900" lvl="0" marL="457200" rtl="0" algn="l">
              <a:lnSpc>
                <a:spcPct val="115000"/>
              </a:lnSpc>
              <a:spcBef>
                <a:spcPts val="0"/>
              </a:spcBef>
              <a:spcAft>
                <a:spcPts val="0"/>
              </a:spcAft>
              <a:buClr>
                <a:schemeClr val="lt2"/>
              </a:buClr>
              <a:buSzPts val="1800"/>
              <a:buChar char="◦"/>
            </a:pPr>
            <a:r>
              <a:rPr lang="en" sz="1800">
                <a:solidFill>
                  <a:schemeClr val="lt2"/>
                </a:solidFill>
              </a:rPr>
              <a:t>In the non stationary case the pricing distributions are subject to abrupt changes, they are four during the year and they are fixed, i.e. the demand curve in each phase can be considered stationary.</a:t>
            </a:r>
            <a:endParaRPr sz="1800">
              <a:solidFill>
                <a:schemeClr val="lt2"/>
              </a:solidFill>
            </a:endParaRPr>
          </a:p>
          <a:p>
            <a:pPr indent="-342900" lvl="0" marL="457200" rtl="0" algn="l">
              <a:lnSpc>
                <a:spcPct val="115000"/>
              </a:lnSpc>
              <a:spcBef>
                <a:spcPts val="0"/>
              </a:spcBef>
              <a:spcAft>
                <a:spcPts val="0"/>
              </a:spcAft>
              <a:buClr>
                <a:schemeClr val="lt2"/>
              </a:buClr>
              <a:buSzPts val="1800"/>
              <a:buChar char="◦"/>
            </a:pPr>
            <a:r>
              <a:rPr lang="en" sz="1800">
                <a:solidFill>
                  <a:schemeClr val="lt2"/>
                </a:solidFill>
              </a:rPr>
              <a:t>The contexts are not correlated with each other.</a:t>
            </a:r>
            <a:endParaRPr sz="1800">
              <a:solidFill>
                <a:schemeClr val="lt2"/>
              </a:solidFill>
            </a:endParaRPr>
          </a:p>
          <a:p>
            <a:pPr indent="-342900" lvl="0" marL="457200" rtl="0" algn="l">
              <a:lnSpc>
                <a:spcPct val="115000"/>
              </a:lnSpc>
              <a:spcBef>
                <a:spcPts val="0"/>
              </a:spcBef>
              <a:spcAft>
                <a:spcPts val="0"/>
              </a:spcAft>
              <a:buClr>
                <a:schemeClr val="lt2"/>
              </a:buClr>
              <a:buSzPts val="1800"/>
              <a:buChar char="◦"/>
            </a:pPr>
            <a:r>
              <a:rPr lang="en" sz="1800">
                <a:solidFill>
                  <a:schemeClr val="lt2"/>
                </a:solidFill>
              </a:rPr>
              <a:t>People is willing to pay different prices depending on the zone where the parking is located.</a:t>
            </a:r>
            <a:endParaRPr sz="1800">
              <a:solidFill>
                <a:schemeClr val="lt2"/>
              </a:solidFill>
            </a:endParaRPr>
          </a:p>
        </p:txBody>
      </p:sp>
      <p:sp>
        <p:nvSpPr>
          <p:cNvPr id="109" name="Google Shape;109;p17"/>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1131150" y="314900"/>
            <a:ext cx="68817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Contexts and Phases</a:t>
            </a:r>
            <a:endParaRPr/>
          </a:p>
        </p:txBody>
      </p:sp>
      <p:sp>
        <p:nvSpPr>
          <p:cNvPr id="115" name="Google Shape;115;p18"/>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6" name="Google Shape;116;p18" title="Points scored"/>
          <p:cNvPicPr preferRelativeResize="0"/>
          <p:nvPr/>
        </p:nvPicPr>
        <p:blipFill>
          <a:blip r:embed="rId3">
            <a:alphaModFix/>
          </a:blip>
          <a:stretch>
            <a:fillRect/>
          </a:stretch>
        </p:blipFill>
        <p:spPr>
          <a:xfrm>
            <a:off x="1279775" y="814675"/>
            <a:ext cx="3980643" cy="2461364"/>
          </a:xfrm>
          <a:prstGeom prst="rect">
            <a:avLst/>
          </a:prstGeom>
          <a:noFill/>
          <a:ln>
            <a:noFill/>
          </a:ln>
        </p:spPr>
      </p:pic>
      <p:pic>
        <p:nvPicPr>
          <p:cNvPr id="117" name="Google Shape;117;p18"/>
          <p:cNvPicPr preferRelativeResize="0"/>
          <p:nvPr/>
        </p:nvPicPr>
        <p:blipFill>
          <a:blip r:embed="rId4">
            <a:alphaModFix/>
          </a:blip>
          <a:stretch>
            <a:fillRect/>
          </a:stretch>
        </p:blipFill>
        <p:spPr>
          <a:xfrm>
            <a:off x="6010850" y="1352777"/>
            <a:ext cx="2574868" cy="1717437"/>
          </a:xfrm>
          <a:prstGeom prst="rect">
            <a:avLst/>
          </a:prstGeom>
          <a:noFill/>
          <a:ln>
            <a:noFill/>
          </a:ln>
        </p:spPr>
      </p:pic>
      <p:graphicFrame>
        <p:nvGraphicFramePr>
          <p:cNvPr id="118" name="Google Shape;118;p18"/>
          <p:cNvGraphicFramePr/>
          <p:nvPr/>
        </p:nvGraphicFramePr>
        <p:xfrm>
          <a:off x="5968150" y="3201650"/>
          <a:ext cx="3000000" cy="3000000"/>
        </p:xfrm>
        <a:graphic>
          <a:graphicData uri="http://schemas.openxmlformats.org/drawingml/2006/table">
            <a:tbl>
              <a:tblPr>
                <a:noFill/>
                <a:tableStyleId>{A844A038-BDF0-4081-A2D8-46DD49A49FFF}</a:tableStyleId>
              </a:tblPr>
              <a:tblGrid>
                <a:gridCol w="1469150"/>
                <a:gridCol w="1469150"/>
              </a:tblGrid>
              <a:tr h="397575">
                <a:tc>
                  <a:txBody>
                    <a:bodyPr/>
                    <a:lstStyle/>
                    <a:p>
                      <a:pPr indent="-317500" lvl="0" marL="457200" rtl="0" algn="l">
                        <a:spcBef>
                          <a:spcPts val="0"/>
                        </a:spcBef>
                        <a:spcAft>
                          <a:spcPts val="0"/>
                        </a:spcAft>
                        <a:buClr>
                          <a:srgbClr val="FFFFFF"/>
                        </a:buClr>
                        <a:buSzPts val="1400"/>
                        <a:buChar char="●"/>
                      </a:pPr>
                      <a:r>
                        <a:rPr lang="en">
                          <a:solidFill>
                            <a:srgbClr val="FFFFFF"/>
                          </a:solidFill>
                        </a:rPr>
                        <a:t>Spring</a:t>
                      </a:r>
                      <a:endParaRPr>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317500" lvl="0" marL="457200" rtl="0" algn="l">
                        <a:spcBef>
                          <a:spcPts val="0"/>
                        </a:spcBef>
                        <a:spcAft>
                          <a:spcPts val="0"/>
                        </a:spcAft>
                        <a:buClr>
                          <a:srgbClr val="FFFFFF"/>
                        </a:buClr>
                        <a:buSzPts val="1400"/>
                        <a:buChar char="●"/>
                      </a:pPr>
                      <a:r>
                        <a:rPr lang="en">
                          <a:solidFill>
                            <a:srgbClr val="FFFFFF"/>
                          </a:solidFill>
                        </a:rPr>
                        <a:t>Summer</a:t>
                      </a:r>
                      <a:endParaRPr>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7575">
                <a:tc>
                  <a:txBody>
                    <a:bodyPr/>
                    <a:lstStyle/>
                    <a:p>
                      <a:pPr indent="-317500" lvl="0" marL="457200" rtl="0" algn="l">
                        <a:spcBef>
                          <a:spcPts val="0"/>
                        </a:spcBef>
                        <a:spcAft>
                          <a:spcPts val="0"/>
                        </a:spcAft>
                        <a:buClr>
                          <a:srgbClr val="FFFFFF"/>
                        </a:buClr>
                        <a:buSzPts val="1400"/>
                        <a:buChar char="●"/>
                      </a:pPr>
                      <a:r>
                        <a:rPr lang="en">
                          <a:solidFill>
                            <a:srgbClr val="FFFFFF"/>
                          </a:solidFill>
                        </a:rPr>
                        <a:t>Winter</a:t>
                      </a:r>
                      <a:endParaRPr>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317500" lvl="0" marL="457200" rtl="0" algn="l">
                        <a:spcBef>
                          <a:spcPts val="0"/>
                        </a:spcBef>
                        <a:spcAft>
                          <a:spcPts val="0"/>
                        </a:spcAft>
                        <a:buClr>
                          <a:srgbClr val="FFFFFF"/>
                        </a:buClr>
                        <a:buSzPts val="1400"/>
                        <a:buChar char="●"/>
                      </a:pPr>
                      <a:r>
                        <a:rPr lang="en">
                          <a:solidFill>
                            <a:srgbClr val="FFFFFF"/>
                          </a:solidFill>
                        </a:rPr>
                        <a:t>Autumn</a:t>
                      </a:r>
                      <a:endParaRPr>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19" name="Google Shape;119;p18"/>
          <p:cNvSpPr txBox="1"/>
          <p:nvPr>
            <p:ph idx="1" type="body"/>
          </p:nvPr>
        </p:nvSpPr>
        <p:spPr>
          <a:xfrm>
            <a:off x="6010850" y="765975"/>
            <a:ext cx="1067100" cy="586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Phases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POLICIES</a:t>
            </a:r>
            <a:endParaRPr/>
          </a:p>
        </p:txBody>
      </p:sp>
      <p:sp>
        <p:nvSpPr>
          <p:cNvPr id="125" name="Google Shape;125;p19"/>
          <p:cNvSpPr txBox="1"/>
          <p:nvPr/>
        </p:nvSpPr>
        <p:spPr>
          <a:xfrm>
            <a:off x="526358" y="2279925"/>
            <a:ext cx="802500" cy="58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2E3037"/>
                </a:solidFill>
                <a:latin typeface="Quicksand"/>
                <a:ea typeface="Quicksand"/>
                <a:cs typeface="Quicksand"/>
                <a:sym typeface="Quicksand"/>
              </a:rPr>
              <a:t>2</a:t>
            </a:r>
            <a:endParaRPr sz="3000">
              <a:solidFill>
                <a:srgbClr val="2E3037"/>
              </a:solidFill>
              <a:latin typeface="Quicksand"/>
              <a:ea typeface="Quicksand"/>
              <a:cs typeface="Quicksand"/>
              <a:sym typeface="Quicksand"/>
            </a:endParaRPr>
          </a:p>
        </p:txBody>
      </p:sp>
      <p:sp>
        <p:nvSpPr>
          <p:cNvPr id="126" name="Google Shape;126;p19"/>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Exploration Exploitation dilemma</a:t>
            </a:r>
            <a:endParaRPr/>
          </a:p>
        </p:txBody>
      </p:sp>
      <p:cxnSp>
        <p:nvCxnSpPr>
          <p:cNvPr id="132" name="Google Shape;132;p20"/>
          <p:cNvCxnSpPr/>
          <p:nvPr/>
        </p:nvCxnSpPr>
        <p:spPr>
          <a:xfrm rot="10800000">
            <a:off x="1529307" y="2413189"/>
            <a:ext cx="0" cy="1159200"/>
          </a:xfrm>
          <a:prstGeom prst="straightConnector1">
            <a:avLst/>
          </a:prstGeom>
          <a:noFill/>
          <a:ln cap="flat" cmpd="sng" w="9525">
            <a:solidFill>
              <a:srgbClr val="999FA9"/>
            </a:solidFill>
            <a:prstDash val="solid"/>
            <a:round/>
            <a:headEnd len="lg" w="lg" type="none"/>
            <a:tailEnd len="lg" w="lg" type="oval"/>
          </a:ln>
        </p:spPr>
      </p:cxnSp>
      <p:cxnSp>
        <p:nvCxnSpPr>
          <p:cNvPr id="133" name="Google Shape;133;p20"/>
          <p:cNvCxnSpPr/>
          <p:nvPr/>
        </p:nvCxnSpPr>
        <p:spPr>
          <a:xfrm rot="10800000">
            <a:off x="1529307" y="516095"/>
            <a:ext cx="0" cy="1159200"/>
          </a:xfrm>
          <a:prstGeom prst="straightConnector1">
            <a:avLst/>
          </a:prstGeom>
          <a:noFill/>
          <a:ln cap="flat" cmpd="sng" w="9525">
            <a:solidFill>
              <a:srgbClr val="999FA9"/>
            </a:solidFill>
            <a:prstDash val="solid"/>
            <a:round/>
            <a:headEnd len="lg" w="lg" type="none"/>
            <a:tailEnd len="lg" w="lg" type="oval"/>
          </a:ln>
        </p:spPr>
      </p:cxnSp>
      <p:sp>
        <p:nvSpPr>
          <p:cNvPr id="134" name="Google Shape;134;p20"/>
          <p:cNvSpPr txBox="1"/>
          <p:nvPr/>
        </p:nvSpPr>
        <p:spPr>
          <a:xfrm>
            <a:off x="2215650" y="1746450"/>
            <a:ext cx="6307500" cy="10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Quicksand"/>
                <a:ea typeface="Quicksand"/>
                <a:cs typeface="Quicksand"/>
                <a:sym typeface="Quicksand"/>
              </a:rPr>
              <a:t>Multi-Armed Bandit</a:t>
            </a:r>
            <a:endParaRPr b="1" sz="1800">
              <a:solidFill>
                <a:srgbClr val="F3F3F3"/>
              </a:solidFill>
              <a:latin typeface="Quicksand"/>
              <a:ea typeface="Quicksand"/>
              <a:cs typeface="Quicksand"/>
              <a:sym typeface="Quicksand"/>
            </a:endParaRPr>
          </a:p>
          <a:p>
            <a:pPr indent="0" lvl="0" marL="0" rtl="0" algn="l">
              <a:spcBef>
                <a:spcPts val="0"/>
              </a:spcBef>
              <a:spcAft>
                <a:spcPts val="0"/>
              </a:spcAft>
              <a:buNone/>
            </a:pPr>
            <a:r>
              <a:rPr lang="en" sz="1800">
                <a:solidFill>
                  <a:srgbClr val="F3F3F3"/>
                </a:solidFill>
                <a:latin typeface="Quicksand"/>
                <a:ea typeface="Quicksand"/>
                <a:cs typeface="Quicksand"/>
                <a:sym typeface="Quicksand"/>
              </a:rPr>
              <a:t>At every round select the prize (pull the arm) that maximizes the reward obtained.</a:t>
            </a:r>
            <a:endParaRPr sz="1800">
              <a:solidFill>
                <a:srgbClr val="F3F3F3"/>
              </a:solidFill>
              <a:latin typeface="Quicksand"/>
              <a:ea typeface="Quicksand"/>
              <a:cs typeface="Quicksand"/>
              <a:sym typeface="Quicksand"/>
            </a:endParaRPr>
          </a:p>
        </p:txBody>
      </p:sp>
      <p:sp>
        <p:nvSpPr>
          <p:cNvPr id="135" name="Google Shape;135;p20"/>
          <p:cNvSpPr txBox="1"/>
          <p:nvPr/>
        </p:nvSpPr>
        <p:spPr>
          <a:xfrm>
            <a:off x="2215647" y="2725941"/>
            <a:ext cx="6545400" cy="10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Quicksand"/>
                <a:ea typeface="Quicksand"/>
                <a:cs typeface="Quicksand"/>
                <a:sym typeface="Quicksand"/>
              </a:rPr>
              <a:t>Non stationary MAB</a:t>
            </a:r>
            <a:endParaRPr b="1" sz="1800">
              <a:solidFill>
                <a:srgbClr val="F3F3F3"/>
              </a:solidFill>
              <a:latin typeface="Quicksand"/>
              <a:ea typeface="Quicksand"/>
              <a:cs typeface="Quicksand"/>
              <a:sym typeface="Quicksand"/>
            </a:endParaRPr>
          </a:p>
          <a:p>
            <a:pPr indent="0" lvl="0" marL="0" rtl="0" algn="l">
              <a:spcBef>
                <a:spcPts val="0"/>
              </a:spcBef>
              <a:spcAft>
                <a:spcPts val="0"/>
              </a:spcAft>
              <a:buNone/>
            </a:pPr>
            <a:r>
              <a:rPr lang="en" sz="1800">
                <a:solidFill>
                  <a:srgbClr val="F3F3F3"/>
                </a:solidFill>
                <a:latin typeface="Quicksand"/>
                <a:ea typeface="Quicksand"/>
                <a:cs typeface="Quicksand"/>
                <a:sym typeface="Quicksand"/>
              </a:rPr>
              <a:t>The decision of the best price at each round is based on only the last k observations.</a:t>
            </a:r>
            <a:endParaRPr sz="1800">
              <a:solidFill>
                <a:srgbClr val="F3F3F3"/>
              </a:solidFill>
              <a:latin typeface="Quicksand"/>
              <a:ea typeface="Quicksand"/>
              <a:cs typeface="Quicksand"/>
              <a:sym typeface="Quicksand"/>
            </a:endParaRPr>
          </a:p>
        </p:txBody>
      </p:sp>
      <p:sp>
        <p:nvSpPr>
          <p:cNvPr id="136" name="Google Shape;136;p20"/>
          <p:cNvSpPr txBox="1"/>
          <p:nvPr/>
        </p:nvSpPr>
        <p:spPr>
          <a:xfrm>
            <a:off x="2215650" y="823726"/>
            <a:ext cx="6545400" cy="9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Quicksand"/>
                <a:ea typeface="Quicksand"/>
                <a:cs typeface="Quicksand"/>
                <a:sym typeface="Quicksand"/>
              </a:rPr>
              <a:t>AB-Testing</a:t>
            </a:r>
            <a:endParaRPr b="1" sz="1800">
              <a:solidFill>
                <a:srgbClr val="F3F3F3"/>
              </a:solidFill>
              <a:latin typeface="Quicksand"/>
              <a:ea typeface="Quicksand"/>
              <a:cs typeface="Quicksand"/>
              <a:sym typeface="Quicksand"/>
            </a:endParaRPr>
          </a:p>
          <a:p>
            <a:pPr indent="0" lvl="0" marL="0" rtl="0" algn="l">
              <a:spcBef>
                <a:spcPts val="0"/>
              </a:spcBef>
              <a:spcAft>
                <a:spcPts val="0"/>
              </a:spcAft>
              <a:buNone/>
            </a:pPr>
            <a:r>
              <a:rPr lang="en" sz="1800">
                <a:solidFill>
                  <a:srgbClr val="F3F3F3"/>
                </a:solidFill>
                <a:latin typeface="Quicksand"/>
                <a:ea typeface="Quicksand"/>
                <a:cs typeface="Quicksand"/>
                <a:sym typeface="Quicksand"/>
              </a:rPr>
              <a:t>First explore for n rounds, then exploit what you have learned. Only offline.</a:t>
            </a:r>
            <a:endParaRPr sz="1800">
              <a:solidFill>
                <a:srgbClr val="F3F3F3"/>
              </a:solidFill>
              <a:latin typeface="Quicksand"/>
              <a:ea typeface="Quicksand"/>
              <a:cs typeface="Quicksand"/>
              <a:sym typeface="Quicksand"/>
            </a:endParaRPr>
          </a:p>
        </p:txBody>
      </p:sp>
      <p:cxnSp>
        <p:nvCxnSpPr>
          <p:cNvPr id="137" name="Google Shape;137;p20"/>
          <p:cNvCxnSpPr/>
          <p:nvPr/>
        </p:nvCxnSpPr>
        <p:spPr>
          <a:xfrm rot="10800000">
            <a:off x="1529307" y="1426542"/>
            <a:ext cx="0" cy="1159200"/>
          </a:xfrm>
          <a:prstGeom prst="straightConnector1">
            <a:avLst/>
          </a:prstGeom>
          <a:noFill/>
          <a:ln cap="flat" cmpd="sng" w="9525">
            <a:solidFill>
              <a:srgbClr val="999FA9"/>
            </a:solidFill>
            <a:prstDash val="solid"/>
            <a:round/>
            <a:headEnd len="lg" w="lg" type="none"/>
            <a:tailEnd len="lg" w="lg" type="oval"/>
          </a:ln>
        </p:spPr>
      </p:cxnSp>
      <p:sp>
        <p:nvSpPr>
          <p:cNvPr id="138" name="Google Shape;138;p20"/>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139" name="Google Shape;139;p20"/>
          <p:cNvCxnSpPr/>
          <p:nvPr/>
        </p:nvCxnSpPr>
        <p:spPr>
          <a:xfrm rot="10800000">
            <a:off x="1529307" y="3342039"/>
            <a:ext cx="0" cy="1159200"/>
          </a:xfrm>
          <a:prstGeom prst="straightConnector1">
            <a:avLst/>
          </a:prstGeom>
          <a:noFill/>
          <a:ln cap="flat" cmpd="sng" w="9525">
            <a:solidFill>
              <a:srgbClr val="999FA9"/>
            </a:solidFill>
            <a:prstDash val="solid"/>
            <a:round/>
            <a:headEnd len="lg" w="lg" type="none"/>
            <a:tailEnd len="lg" w="lg" type="oval"/>
          </a:ln>
        </p:spPr>
      </p:cxnSp>
      <p:sp>
        <p:nvSpPr>
          <p:cNvPr id="140" name="Google Shape;140;p20"/>
          <p:cNvSpPr txBox="1"/>
          <p:nvPr/>
        </p:nvSpPr>
        <p:spPr>
          <a:xfrm>
            <a:off x="2215650" y="3692050"/>
            <a:ext cx="6758700" cy="10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Quicksand"/>
                <a:ea typeface="Quicksand"/>
                <a:cs typeface="Quicksand"/>
                <a:sym typeface="Quicksand"/>
              </a:rPr>
              <a:t>Contextual MAB</a:t>
            </a:r>
            <a:endParaRPr b="1" sz="1800">
              <a:solidFill>
                <a:srgbClr val="F3F3F3"/>
              </a:solidFill>
              <a:latin typeface="Quicksand"/>
              <a:ea typeface="Quicksand"/>
              <a:cs typeface="Quicksand"/>
              <a:sym typeface="Quicksand"/>
            </a:endParaRPr>
          </a:p>
          <a:p>
            <a:pPr indent="0" lvl="0" marL="0" rtl="0" algn="l">
              <a:spcBef>
                <a:spcPts val="0"/>
              </a:spcBef>
              <a:spcAft>
                <a:spcPts val="0"/>
              </a:spcAft>
              <a:buNone/>
            </a:pPr>
            <a:r>
              <a:rPr lang="en" sz="1800">
                <a:solidFill>
                  <a:srgbClr val="F3F3F3"/>
                </a:solidFill>
                <a:latin typeface="Quicksand"/>
                <a:ea typeface="Quicksand"/>
                <a:cs typeface="Quicksand"/>
                <a:sym typeface="Quicksand"/>
              </a:rPr>
              <a:t>The decision of the best price at each round is based also on the location of the parking where the price has to be selected.</a:t>
            </a:r>
            <a:endParaRPr sz="1800">
              <a:solidFill>
                <a:srgbClr val="F3F3F3"/>
              </a:solidFill>
              <a:latin typeface="Quicksand"/>
              <a:ea typeface="Quicksand"/>
              <a:cs typeface="Quicksand"/>
              <a:sym typeface="Quicksa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