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Quicksa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Quicksand-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Quicksan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bd8552c2c11c1a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d8552c2c11c1a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dc6d00b36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dc6d00b3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dc6d00b36_0_4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dc6d00b36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dc6d00b36_0_4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c6d00b3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c6d00b36_0_4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c6d00b3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dc6d00b36_0_5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dc6d00b3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dc6d00b36_0_5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dc6d00b36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dc6d00b36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dc6d00b3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dc6d00b36_0_4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c6d00b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dc6d00b36_4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dc6d00b3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dc6d00b36_0_3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dc6d00b3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dc6d00b36_0_3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d00b36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dc6d00b36_0_4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d00b3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dc6d00b36_0_4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dc6d00b3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dc6d00b36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dc6d00b3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dc6d00b36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dc6d00b36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dc6d00b36_0_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dc6d00b3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rgbClr val="999FA9"/>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solidFill>
                  <a:srgbClr val="2E3037"/>
                </a:solidFill>
              </a:defRPr>
            </a:lvl1pPr>
            <a:lvl2pPr lvl="1" rtl="0">
              <a:buNone/>
              <a:defRPr>
                <a:solidFill>
                  <a:srgbClr val="2E3037"/>
                </a:solidFill>
              </a:defRPr>
            </a:lvl2pPr>
            <a:lvl3pPr lvl="2" rtl="0">
              <a:buNone/>
              <a:defRPr>
                <a:solidFill>
                  <a:srgbClr val="2E3037"/>
                </a:solidFill>
              </a:defRPr>
            </a:lvl3pPr>
            <a:lvl4pPr lvl="3" rtl="0">
              <a:buNone/>
              <a:defRPr>
                <a:solidFill>
                  <a:srgbClr val="2E3037"/>
                </a:solidFill>
              </a:defRPr>
            </a:lvl4pPr>
            <a:lvl5pPr lvl="4" rtl="0">
              <a:buNone/>
              <a:defRPr>
                <a:solidFill>
                  <a:srgbClr val="2E3037"/>
                </a:solidFill>
              </a:defRPr>
            </a:lvl5pPr>
            <a:lvl6pPr lvl="5" rtl="0">
              <a:buNone/>
              <a:defRPr>
                <a:solidFill>
                  <a:srgbClr val="2E3037"/>
                </a:solidFill>
              </a:defRPr>
            </a:lvl6pPr>
            <a:lvl7pPr lvl="6" rtl="0">
              <a:buNone/>
              <a:defRPr>
                <a:solidFill>
                  <a:srgbClr val="2E3037"/>
                </a:solidFill>
              </a:defRPr>
            </a:lvl7pPr>
            <a:lvl8pPr lvl="7" rtl="0">
              <a:buNone/>
              <a:defRPr>
                <a:solidFill>
                  <a:srgbClr val="2E3037"/>
                </a:solidFill>
              </a:defRPr>
            </a:lvl8pPr>
            <a:lvl9pPr lvl="8" rtl="0">
              <a:buNone/>
              <a:defRPr>
                <a:solidFill>
                  <a:srgbClr val="2E3037"/>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rgbClr val="999FA9"/>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rgbClr val="999FA9"/>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Clr>
                <a:srgbClr val="39C0BA"/>
              </a:buClr>
              <a:buSzPts val="2800"/>
              <a:buChar char="◦"/>
              <a:defRPr i="1" sz="2800">
                <a:solidFill>
                  <a:srgbClr val="39C0BA"/>
                </a:solidFill>
              </a:defRPr>
            </a:lvl1pPr>
            <a:lvl2pPr indent="-406400" lvl="1" marL="914400" rtl="0">
              <a:spcBef>
                <a:spcPts val="0"/>
              </a:spcBef>
              <a:spcAft>
                <a:spcPts val="0"/>
              </a:spcAft>
              <a:buClr>
                <a:srgbClr val="39C0BA"/>
              </a:buClr>
              <a:buSzPts val="2800"/>
              <a:buChar char="▫"/>
              <a:defRPr i="1" sz="2800">
                <a:solidFill>
                  <a:srgbClr val="39C0BA"/>
                </a:solidFill>
              </a:defRPr>
            </a:lvl2pPr>
            <a:lvl3pPr indent="-406400" lvl="2" marL="1371600" rtl="0">
              <a:spcBef>
                <a:spcPts val="0"/>
              </a:spcBef>
              <a:spcAft>
                <a:spcPts val="0"/>
              </a:spcAft>
              <a:buClr>
                <a:srgbClr val="39C0BA"/>
              </a:buClr>
              <a:buSzPts val="2800"/>
              <a:buChar char="■"/>
              <a:defRPr i="1" sz="2800">
                <a:solidFill>
                  <a:srgbClr val="39C0BA"/>
                </a:solidFill>
              </a:defRPr>
            </a:lvl3pPr>
            <a:lvl4pPr indent="-406400" lvl="3" marL="1828800" rtl="0">
              <a:spcBef>
                <a:spcPts val="0"/>
              </a:spcBef>
              <a:spcAft>
                <a:spcPts val="0"/>
              </a:spcAft>
              <a:buClr>
                <a:srgbClr val="39C0BA"/>
              </a:buClr>
              <a:buSzPts val="2800"/>
              <a:buChar char="●"/>
              <a:defRPr i="1" sz="2800">
                <a:solidFill>
                  <a:srgbClr val="39C0BA"/>
                </a:solidFill>
              </a:defRPr>
            </a:lvl4pPr>
            <a:lvl5pPr indent="-406400" lvl="4" marL="2286000" rtl="0">
              <a:spcBef>
                <a:spcPts val="0"/>
              </a:spcBef>
              <a:spcAft>
                <a:spcPts val="0"/>
              </a:spcAft>
              <a:buClr>
                <a:srgbClr val="39C0BA"/>
              </a:buClr>
              <a:buSzPts val="2800"/>
              <a:buChar char="○"/>
              <a:defRPr i="1" sz="2800">
                <a:solidFill>
                  <a:srgbClr val="39C0BA"/>
                </a:solidFill>
              </a:defRPr>
            </a:lvl5pPr>
            <a:lvl6pPr indent="-406400" lvl="5" marL="2743200" rtl="0">
              <a:spcBef>
                <a:spcPts val="0"/>
              </a:spcBef>
              <a:spcAft>
                <a:spcPts val="0"/>
              </a:spcAft>
              <a:buClr>
                <a:srgbClr val="39C0BA"/>
              </a:buClr>
              <a:buSzPts val="2800"/>
              <a:buChar char="■"/>
              <a:defRPr i="1" sz="2800">
                <a:solidFill>
                  <a:srgbClr val="39C0BA"/>
                </a:solidFill>
              </a:defRPr>
            </a:lvl6pPr>
            <a:lvl7pPr indent="-406400" lvl="6" marL="3200400" rtl="0">
              <a:spcBef>
                <a:spcPts val="0"/>
              </a:spcBef>
              <a:spcAft>
                <a:spcPts val="0"/>
              </a:spcAft>
              <a:buClr>
                <a:srgbClr val="39C0BA"/>
              </a:buClr>
              <a:buSzPts val="2800"/>
              <a:buChar char="●"/>
              <a:defRPr i="1" sz="2800">
                <a:solidFill>
                  <a:srgbClr val="39C0BA"/>
                </a:solidFill>
              </a:defRPr>
            </a:lvl7pPr>
            <a:lvl8pPr indent="-406400" lvl="7" marL="3657600" rtl="0">
              <a:spcBef>
                <a:spcPts val="0"/>
              </a:spcBef>
              <a:spcAft>
                <a:spcPts val="0"/>
              </a:spcAft>
              <a:buClr>
                <a:srgbClr val="39C0BA"/>
              </a:buClr>
              <a:buSzPts val="2800"/>
              <a:buChar char="○"/>
              <a:defRPr i="1" sz="2800">
                <a:solidFill>
                  <a:srgbClr val="39C0BA"/>
                </a:solidFill>
              </a:defRPr>
            </a:lvl8pPr>
            <a:lvl9pPr indent="-406400" lvl="8" marL="4114800" rtl="0">
              <a:spcBef>
                <a:spcPts val="0"/>
              </a:spcBef>
              <a:spcAft>
                <a:spcPts val="0"/>
              </a:spcAft>
              <a:buClr>
                <a:srgbClr val="39C0BA"/>
              </a:buClr>
              <a:buSzPts val="2800"/>
              <a:buChar char="■"/>
              <a:defRPr i="1" sz="2800">
                <a:solidFill>
                  <a:srgbClr val="39C0BA"/>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39C0BA"/>
                </a:solidFill>
                <a:latin typeface="Quicksand"/>
                <a:ea typeface="Quicksand"/>
                <a:cs typeface="Quicksand"/>
                <a:sym typeface="Quicksand"/>
              </a:rPr>
              <a:t>“</a:t>
            </a:r>
            <a:endParaRPr b="1" sz="4800">
              <a:solidFill>
                <a:srgbClr val="39C0BA"/>
              </a:solidFill>
              <a:latin typeface="Quicksand"/>
              <a:ea typeface="Quicksand"/>
              <a:cs typeface="Quicksand"/>
              <a:sym typeface="Quicksand"/>
            </a:endParaRPr>
          </a:p>
        </p:txBody>
      </p:sp>
      <p:sp>
        <p:nvSpPr>
          <p:cNvPr id="24" name="Google Shape;24;p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solidFill>
                  <a:srgbClr val="39C0BA"/>
                </a:solidFill>
              </a:defRPr>
            </a:lvl1pPr>
            <a:lvl2pPr lvl="1" rtl="0">
              <a:buNone/>
              <a:defRPr>
                <a:solidFill>
                  <a:srgbClr val="39C0BA"/>
                </a:solidFill>
              </a:defRPr>
            </a:lvl2pPr>
            <a:lvl3pPr lvl="2" rtl="0">
              <a:buNone/>
              <a:defRPr>
                <a:solidFill>
                  <a:srgbClr val="39C0BA"/>
                </a:solidFill>
              </a:defRPr>
            </a:lvl3pPr>
            <a:lvl4pPr lvl="3" rtl="0">
              <a:buNone/>
              <a:defRPr>
                <a:solidFill>
                  <a:srgbClr val="39C0BA"/>
                </a:solidFill>
              </a:defRPr>
            </a:lvl4pPr>
            <a:lvl5pPr lvl="4" rtl="0">
              <a:buNone/>
              <a:defRPr>
                <a:solidFill>
                  <a:srgbClr val="39C0BA"/>
                </a:solidFill>
              </a:defRPr>
            </a:lvl5pPr>
            <a:lvl6pPr lvl="5" rtl="0">
              <a:buNone/>
              <a:defRPr>
                <a:solidFill>
                  <a:srgbClr val="39C0BA"/>
                </a:solidFill>
              </a:defRPr>
            </a:lvl6pPr>
            <a:lvl7pPr lvl="6" rtl="0">
              <a:buNone/>
              <a:defRPr>
                <a:solidFill>
                  <a:srgbClr val="39C0BA"/>
                </a:solidFill>
              </a:defRPr>
            </a:lvl7pPr>
            <a:lvl8pPr lvl="7" rtl="0">
              <a:buNone/>
              <a:defRPr>
                <a:solidFill>
                  <a:srgbClr val="39C0BA"/>
                </a:solidFill>
              </a:defRPr>
            </a:lvl8pPr>
            <a:lvl9pPr lvl="8" rtl="0">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6" name="Google Shape;36;p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51" name="Google Shape;51;p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rtl="0">
              <a:spcBef>
                <a:spcPts val="360"/>
              </a:spcBef>
              <a:spcAft>
                <a:spcPts val="0"/>
              </a:spcAft>
              <a:buSzPts val="1800"/>
              <a:buNone/>
              <a:defRPr sz="1800"/>
            </a:lvl1pPr>
          </a:lstStyle>
          <a:p/>
        </p:txBody>
      </p:sp>
      <p:sp>
        <p:nvSpPr>
          <p:cNvPr id="56" name="Google Shape;56;p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rt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rtl="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rtl="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rtl="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rtl="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rtl="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rtl="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rtl="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rtl="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828331"/>
            <a:ext cx="548700" cy="315300"/>
          </a:xfrm>
          <a:prstGeom prst="rect">
            <a:avLst/>
          </a:prstGeom>
          <a:noFill/>
          <a:ln>
            <a:noFill/>
          </a:ln>
        </p:spPr>
        <p:txBody>
          <a:bodyPr anchorCtr="0" anchor="t" bIns="91425" lIns="91425" spcFirstLastPara="1" rIns="91425" wrap="square" tIns="91425">
            <a:noAutofit/>
          </a:bodyPr>
          <a:lstStyle>
            <a:lvl1pPr lvl="0" rtl="0" algn="r">
              <a:buNone/>
              <a:defRPr sz="1200">
                <a:solidFill>
                  <a:srgbClr val="39C0BA"/>
                </a:solidFill>
                <a:latin typeface="Quicksand"/>
                <a:ea typeface="Quicksand"/>
                <a:cs typeface="Quicksand"/>
                <a:sym typeface="Quicksand"/>
              </a:defRPr>
            </a:lvl1pPr>
            <a:lvl2pPr lvl="1" rtl="0" algn="r">
              <a:buNone/>
              <a:defRPr sz="1200">
                <a:solidFill>
                  <a:srgbClr val="39C0BA"/>
                </a:solidFill>
                <a:latin typeface="Quicksand"/>
                <a:ea typeface="Quicksand"/>
                <a:cs typeface="Quicksand"/>
                <a:sym typeface="Quicksand"/>
              </a:defRPr>
            </a:lvl2pPr>
            <a:lvl3pPr lvl="2" rtl="0" algn="r">
              <a:buNone/>
              <a:defRPr sz="1200">
                <a:solidFill>
                  <a:srgbClr val="39C0BA"/>
                </a:solidFill>
                <a:latin typeface="Quicksand"/>
                <a:ea typeface="Quicksand"/>
                <a:cs typeface="Quicksand"/>
                <a:sym typeface="Quicksand"/>
              </a:defRPr>
            </a:lvl3pPr>
            <a:lvl4pPr lvl="3" rtl="0" algn="r">
              <a:buNone/>
              <a:defRPr sz="1200">
                <a:solidFill>
                  <a:srgbClr val="39C0BA"/>
                </a:solidFill>
                <a:latin typeface="Quicksand"/>
                <a:ea typeface="Quicksand"/>
                <a:cs typeface="Quicksand"/>
                <a:sym typeface="Quicksand"/>
              </a:defRPr>
            </a:lvl4pPr>
            <a:lvl5pPr lvl="4" rtl="0" algn="r">
              <a:buNone/>
              <a:defRPr sz="1200">
                <a:solidFill>
                  <a:srgbClr val="39C0BA"/>
                </a:solidFill>
                <a:latin typeface="Quicksand"/>
                <a:ea typeface="Quicksand"/>
                <a:cs typeface="Quicksand"/>
                <a:sym typeface="Quicksand"/>
              </a:defRPr>
            </a:lvl5pPr>
            <a:lvl6pPr lvl="5" rtl="0" algn="r">
              <a:buNone/>
              <a:defRPr sz="1200">
                <a:solidFill>
                  <a:srgbClr val="39C0BA"/>
                </a:solidFill>
                <a:latin typeface="Quicksand"/>
                <a:ea typeface="Quicksand"/>
                <a:cs typeface="Quicksand"/>
                <a:sym typeface="Quicksand"/>
              </a:defRPr>
            </a:lvl6pPr>
            <a:lvl7pPr lvl="6" rtl="0" algn="r">
              <a:buNone/>
              <a:defRPr sz="1200">
                <a:solidFill>
                  <a:srgbClr val="39C0BA"/>
                </a:solidFill>
                <a:latin typeface="Quicksand"/>
                <a:ea typeface="Quicksand"/>
                <a:cs typeface="Quicksand"/>
                <a:sym typeface="Quicksand"/>
              </a:defRPr>
            </a:lvl7pPr>
            <a:lvl8pPr lvl="7" rtl="0" algn="r">
              <a:buNone/>
              <a:defRPr sz="1200">
                <a:solidFill>
                  <a:srgbClr val="39C0BA"/>
                </a:solidFill>
                <a:latin typeface="Quicksand"/>
                <a:ea typeface="Quicksand"/>
                <a:cs typeface="Quicksand"/>
                <a:sym typeface="Quicksand"/>
              </a:defRPr>
            </a:lvl8pPr>
            <a:lvl9pPr lvl="8" rtl="0" algn="r">
              <a:buNone/>
              <a:defRPr sz="1200">
                <a:solidFill>
                  <a:srgbClr val="39C0BA"/>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ctrTitle"/>
          </p:nvPr>
        </p:nvSpPr>
        <p:spPr>
          <a:xfrm>
            <a:off x="310625" y="1132300"/>
            <a:ext cx="8672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Social Influence Maximization </a:t>
            </a:r>
            <a:endParaRPr sz="3600"/>
          </a:p>
        </p:txBody>
      </p:sp>
      <p:sp>
        <p:nvSpPr>
          <p:cNvPr id="72" name="Google Shape;72;p12"/>
          <p:cNvSpPr txBox="1"/>
          <p:nvPr/>
        </p:nvSpPr>
        <p:spPr>
          <a:xfrm>
            <a:off x="1303425" y="2699450"/>
            <a:ext cx="7579800" cy="22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1"/>
                </a:solidFill>
                <a:latin typeface="Quicksand"/>
                <a:ea typeface="Quicksand"/>
                <a:cs typeface="Quicksand"/>
                <a:sym typeface="Quicksand"/>
              </a:rPr>
              <a:t>Analisys of the IM and OIM problems</a:t>
            </a:r>
            <a:endParaRPr sz="3600">
              <a:solidFill>
                <a:schemeClr val="accent1"/>
              </a:solidFill>
              <a:latin typeface="Quicksand"/>
              <a:ea typeface="Quicksand"/>
              <a:cs typeface="Quicksand"/>
              <a:sym typeface="Quicksand"/>
            </a:endParaRPr>
          </a:p>
          <a:p>
            <a:pPr indent="0" lvl="0" marL="0" rtl="0" algn="l">
              <a:spcBef>
                <a:spcPts val="0"/>
              </a:spcBef>
              <a:spcAft>
                <a:spcPts val="0"/>
              </a:spcAft>
              <a:buNone/>
            </a:pPr>
            <a:r>
              <a:t/>
            </a:r>
            <a:endParaRPr sz="3600">
              <a:solidFill>
                <a:schemeClr val="accent1"/>
              </a:solidFill>
              <a:latin typeface="Quicksand"/>
              <a:ea typeface="Quicksand"/>
              <a:cs typeface="Quicksand"/>
              <a:sym typeface="Quicksand"/>
            </a:endParaRPr>
          </a:p>
          <a:p>
            <a:pPr indent="0" lvl="0" marL="0" rtl="0" algn="l">
              <a:spcBef>
                <a:spcPts val="0"/>
              </a:spcBef>
              <a:spcAft>
                <a:spcPts val="0"/>
              </a:spcAft>
              <a:buNone/>
            </a:pPr>
            <a:r>
              <a:rPr lang="en" sz="900">
                <a:solidFill>
                  <a:schemeClr val="accent1"/>
                </a:solidFill>
                <a:latin typeface="Quicksand"/>
                <a:ea typeface="Quicksand"/>
                <a:cs typeface="Quicksand"/>
                <a:sym typeface="Quicksand"/>
              </a:rPr>
              <a:t>Dello Preite Castro Gianmarco -  matricola 905131</a:t>
            </a:r>
            <a:endParaRPr sz="900">
              <a:solidFill>
                <a:schemeClr val="accent1"/>
              </a:solidFill>
              <a:latin typeface="Quicksand"/>
              <a:ea typeface="Quicksand"/>
              <a:cs typeface="Quicksand"/>
              <a:sym typeface="Quicksand"/>
            </a:endParaRPr>
          </a:p>
          <a:p>
            <a:pPr indent="0" lvl="0" marL="0" rtl="0" algn="l">
              <a:spcBef>
                <a:spcPts val="0"/>
              </a:spcBef>
              <a:spcAft>
                <a:spcPts val="0"/>
              </a:spcAft>
              <a:buNone/>
            </a:pPr>
            <a:r>
              <a:rPr lang="en" sz="900">
                <a:solidFill>
                  <a:schemeClr val="accent1"/>
                </a:solidFill>
                <a:latin typeface="Quicksand"/>
                <a:ea typeface="Quicksand"/>
                <a:cs typeface="Quicksand"/>
                <a:sym typeface="Quicksand"/>
              </a:rPr>
              <a:t>Paci Marco - matricola 905713</a:t>
            </a:r>
            <a:endParaRPr sz="900">
              <a:solidFill>
                <a:schemeClr val="accent1"/>
              </a:solidFill>
              <a:latin typeface="Quicksand"/>
              <a:ea typeface="Quicksand"/>
              <a:cs typeface="Quicksand"/>
              <a:sym typeface="Quicksand"/>
            </a:endParaRPr>
          </a:p>
          <a:p>
            <a:pPr indent="0" lvl="0" marL="0" rtl="0" algn="l">
              <a:spcBef>
                <a:spcPts val="0"/>
              </a:spcBef>
              <a:spcAft>
                <a:spcPts val="0"/>
              </a:spcAft>
              <a:buNone/>
            </a:pPr>
            <a:r>
              <a:rPr lang="en" sz="900">
                <a:solidFill>
                  <a:schemeClr val="accent1"/>
                </a:solidFill>
                <a:latin typeface="Quicksand"/>
                <a:ea typeface="Quicksand"/>
                <a:cs typeface="Quicksand"/>
                <a:sym typeface="Quicksand"/>
              </a:rPr>
              <a:t>Valladares Stefano - matricola 893624</a:t>
            </a:r>
            <a:endParaRPr sz="900">
              <a:solidFill>
                <a:schemeClr val="accent1"/>
              </a:solidFill>
              <a:latin typeface="Quicksand"/>
              <a:ea typeface="Quicksand"/>
              <a:cs typeface="Quicksand"/>
              <a:sym typeface="Quicksand"/>
            </a:endParaRPr>
          </a:p>
          <a:p>
            <a:pPr indent="0" lvl="0" marL="0" rtl="0" algn="l">
              <a:spcBef>
                <a:spcPts val="0"/>
              </a:spcBef>
              <a:spcAft>
                <a:spcPts val="0"/>
              </a:spcAft>
              <a:buNone/>
            </a:pPr>
            <a:r>
              <a:t/>
            </a:r>
            <a:endParaRPr sz="900">
              <a:solidFill>
                <a:schemeClr val="accent1"/>
              </a:solidFill>
              <a:latin typeface="Quicksand"/>
              <a:ea typeface="Quicksand"/>
              <a:cs typeface="Quicksand"/>
              <a:sym typeface="Quicksand"/>
            </a:endParaRPr>
          </a:p>
          <a:p>
            <a:pPr indent="0" lvl="0" marL="0" rtl="0" algn="l">
              <a:spcBef>
                <a:spcPts val="0"/>
              </a:spcBef>
              <a:spcAft>
                <a:spcPts val="0"/>
              </a:spcAft>
              <a:buNone/>
            </a:pPr>
            <a:r>
              <a:t/>
            </a:r>
            <a:endParaRPr sz="3000">
              <a:latin typeface="Quicksand"/>
              <a:ea typeface="Quicksand"/>
              <a:cs typeface="Quicksand"/>
              <a:sym typeface="Quicksan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Analysis</a:t>
            </a:r>
            <a:endParaRPr/>
          </a:p>
        </p:txBody>
      </p:sp>
      <p:sp>
        <p:nvSpPr>
          <p:cNvPr id="142" name="Google Shape;142;p2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 Creation</a:t>
            </a:r>
            <a:endParaRPr>
              <a:solidFill>
                <a:srgbClr val="39C0BA"/>
              </a:solidFill>
            </a:endParaRPr>
          </a:p>
        </p:txBody>
      </p:sp>
      <p:sp>
        <p:nvSpPr>
          <p:cNvPr id="148" name="Google Shape;148;p22"/>
          <p:cNvSpPr txBox="1"/>
          <p:nvPr>
            <p:ph idx="1" type="body"/>
          </p:nvPr>
        </p:nvSpPr>
        <p:spPr>
          <a:xfrm>
            <a:off x="1165475" y="969525"/>
            <a:ext cx="3999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t>The file GraphUtils.py contains all the code aimed to the creation of the graph.</a:t>
            </a:r>
            <a:endParaRPr sz="1200"/>
          </a:p>
          <a:p>
            <a:pPr indent="0" lvl="0" marL="0" rtl="0" algn="l">
              <a:spcBef>
                <a:spcPts val="600"/>
              </a:spcBef>
              <a:spcAft>
                <a:spcPts val="0"/>
              </a:spcAft>
              <a:buNone/>
            </a:pPr>
            <a:r>
              <a:rPr lang="en" sz="1200"/>
              <a:t>The python library used to create and manage the graph is Networkx.</a:t>
            </a:r>
            <a:endParaRPr sz="1200"/>
          </a:p>
          <a:p>
            <a:pPr indent="0" lvl="0" marL="0" rtl="0" algn="l">
              <a:spcBef>
                <a:spcPts val="600"/>
              </a:spcBef>
              <a:spcAft>
                <a:spcPts val="0"/>
              </a:spcAft>
              <a:buNone/>
            </a:pPr>
            <a:r>
              <a:rPr lang="en" sz="1200"/>
              <a:t>The function </a:t>
            </a:r>
            <a:endParaRPr sz="1200"/>
          </a:p>
          <a:p>
            <a:pPr indent="0" lvl="0" marL="0" rtl="0" algn="l">
              <a:spcBef>
                <a:spcPts val="600"/>
              </a:spcBef>
              <a:spcAft>
                <a:spcPts val="0"/>
              </a:spcAft>
              <a:buNone/>
            </a:pPr>
            <a:r>
              <a:rPr lang="en" sz="900">
                <a:solidFill>
                  <a:srgbClr val="6F42C1"/>
                </a:solidFill>
                <a:highlight>
                  <a:srgbClr val="FFFFFF"/>
                </a:highlight>
                <a:latin typeface="Courier New"/>
                <a:ea typeface="Courier New"/>
                <a:cs typeface="Courier New"/>
                <a:sym typeface="Courier New"/>
              </a:rPr>
              <a:t>create_network</a:t>
            </a:r>
            <a:r>
              <a:rPr lang="en" sz="900">
                <a:solidFill>
                  <a:srgbClr val="24292E"/>
                </a:solidFill>
                <a:highlight>
                  <a:srgbClr val="FFFFFF"/>
                </a:highlight>
                <a:latin typeface="Courier New"/>
                <a:ea typeface="Courier New"/>
                <a:cs typeface="Courier New"/>
                <a:sym typeface="Courier New"/>
              </a:rPr>
              <a:t>(n_nodes, n_features, max_degree</a:t>
            </a:r>
            <a:r>
              <a:rPr lang="en" sz="900">
                <a:solidFill>
                  <a:srgbClr val="005CC5"/>
                </a:solidFill>
                <a:highlight>
                  <a:srgbClr val="FFFFFF"/>
                </a:highlight>
                <a:latin typeface="Courier New"/>
                <a:ea typeface="Courier New"/>
                <a:cs typeface="Courier New"/>
                <a:sym typeface="Courier New"/>
              </a:rPr>
              <a:t>=None</a:t>
            </a:r>
            <a:r>
              <a:rPr lang="en" sz="900">
                <a:solidFill>
                  <a:srgbClr val="24292E"/>
                </a:solidFill>
                <a:highlight>
                  <a:srgbClr val="FFFFFF"/>
                </a:highlight>
                <a:latin typeface="Courier New"/>
                <a:ea typeface="Courier New"/>
                <a:cs typeface="Courier New"/>
                <a:sym typeface="Courier New"/>
              </a:rPr>
              <a:t>):</a:t>
            </a:r>
            <a:r>
              <a:rPr i="1" lang="en" sz="1200"/>
              <a:t> </a:t>
            </a:r>
            <a:r>
              <a:rPr lang="en" sz="1200"/>
              <a:t>generate a new oriented network, given the number of nodes and features of the edges.</a:t>
            </a:r>
            <a:endParaRPr sz="1200"/>
          </a:p>
          <a:p>
            <a:pPr indent="0" lvl="0" marL="0" rtl="0" algn="l">
              <a:spcBef>
                <a:spcPts val="600"/>
              </a:spcBef>
              <a:spcAft>
                <a:spcPts val="0"/>
              </a:spcAft>
              <a:buNone/>
            </a:pPr>
            <a:r>
              <a:rPr lang="en" sz="900">
                <a:solidFill>
                  <a:srgbClr val="6F42C1"/>
                </a:solidFill>
                <a:highlight>
                  <a:srgbClr val="FFFFFF"/>
                </a:highlight>
                <a:latin typeface="Courier New"/>
                <a:ea typeface="Courier New"/>
                <a:cs typeface="Courier New"/>
                <a:sym typeface="Courier New"/>
              </a:rPr>
              <a:t>create_celf_network</a:t>
            </a:r>
            <a:r>
              <a:rPr lang="en" sz="900">
                <a:solidFill>
                  <a:srgbClr val="24292E"/>
                </a:solidFill>
                <a:highlight>
                  <a:srgbClr val="FFFFFF"/>
                </a:highlight>
                <a:latin typeface="Courier New"/>
                <a:ea typeface="Courier New"/>
                <a:cs typeface="Courier New"/>
                <a:sym typeface="Courier New"/>
              </a:rPr>
              <a:t>(n_nodes, n_features, max_degree</a:t>
            </a:r>
            <a:r>
              <a:rPr lang="en" sz="900">
                <a:solidFill>
                  <a:srgbClr val="005CC5"/>
                </a:solidFill>
                <a:highlight>
                  <a:srgbClr val="FFFFFF"/>
                </a:highlight>
                <a:latin typeface="Courier New"/>
                <a:ea typeface="Courier New"/>
                <a:cs typeface="Courier New"/>
                <a:sym typeface="Courier New"/>
              </a:rPr>
              <a:t>=None</a:t>
            </a:r>
            <a:r>
              <a:rPr lang="en" sz="900">
                <a:solidFill>
                  <a:srgbClr val="24292E"/>
                </a:solidFill>
                <a:highlight>
                  <a:srgbClr val="FFFFFF"/>
                </a:highlight>
                <a:latin typeface="Courier New"/>
                <a:ea typeface="Courier New"/>
                <a:cs typeface="Courier New"/>
                <a:sym typeface="Courier New"/>
              </a:rPr>
              <a:t>):</a:t>
            </a:r>
            <a:endParaRPr sz="1200"/>
          </a:p>
          <a:p>
            <a:pPr indent="0" lvl="0" marL="0" rtl="0" algn="l">
              <a:spcBef>
                <a:spcPts val="600"/>
              </a:spcBef>
              <a:spcAft>
                <a:spcPts val="0"/>
              </a:spcAft>
              <a:buNone/>
            </a:pPr>
            <a:r>
              <a:rPr lang="en" sz="1200"/>
              <a:t>Add to the network parameters needed to make the CELFpp algorithms computation easier.</a:t>
            </a:r>
            <a:endParaRPr sz="1200"/>
          </a:p>
          <a:p>
            <a:pPr indent="0" lvl="0" marL="0" rtl="0" algn="l">
              <a:spcBef>
                <a:spcPts val="600"/>
              </a:spcBef>
              <a:spcAft>
                <a:spcPts val="0"/>
              </a:spcAft>
              <a:buNone/>
            </a:pPr>
            <a:r>
              <a:rPr lang="en" sz="900">
                <a:solidFill>
                  <a:srgbClr val="6F42C1"/>
                </a:solidFill>
                <a:highlight>
                  <a:srgbClr val="FFFFFF"/>
                </a:highlight>
                <a:latin typeface="Courier New"/>
                <a:ea typeface="Courier New"/>
                <a:cs typeface="Courier New"/>
                <a:sym typeface="Courier New"/>
              </a:rPr>
              <a:t>generate_graph_max_neighbors</a:t>
            </a:r>
            <a:r>
              <a:rPr lang="en" sz="900">
                <a:solidFill>
                  <a:srgbClr val="24292E"/>
                </a:solidFill>
                <a:highlight>
                  <a:srgbClr val="FFFFFF"/>
                </a:highlight>
                <a:latin typeface="Courier New"/>
                <a:ea typeface="Courier New"/>
                <a:cs typeface="Courier New"/>
                <a:sym typeface="Courier New"/>
              </a:rPr>
              <a:t>(n_nodes, max_degree):</a:t>
            </a:r>
            <a:endParaRPr sz="1200"/>
          </a:p>
          <a:p>
            <a:pPr indent="0" lvl="0" marL="0" rtl="0" algn="l">
              <a:spcBef>
                <a:spcPts val="600"/>
              </a:spcBef>
              <a:spcAft>
                <a:spcPts val="0"/>
              </a:spcAft>
              <a:buNone/>
            </a:pPr>
            <a:r>
              <a:rPr lang="en" sz="1200"/>
              <a:t>This function generate a network with a costrain on the max degree of each node.</a:t>
            </a:r>
            <a:endParaRPr sz="1200"/>
          </a:p>
          <a:p>
            <a:pPr indent="0" lvl="0" marL="0" rtl="0" algn="l">
              <a:spcBef>
                <a:spcPts val="600"/>
              </a:spcBef>
              <a:spcAft>
                <a:spcPts val="0"/>
              </a:spcAft>
              <a:buNone/>
            </a:pPr>
            <a:r>
              <a:rPr lang="en" sz="1200"/>
              <a:t>Also there are function to store and load a network in an external file, in this way the same network can be used over different experiments</a:t>
            </a:r>
            <a:endParaRPr sz="1200"/>
          </a:p>
        </p:txBody>
      </p:sp>
      <p:sp>
        <p:nvSpPr>
          <p:cNvPr id="149" name="Google Shape;149;p22"/>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gredy</a:t>
            </a:r>
            <a:endParaRPr/>
          </a:p>
        </p:txBody>
      </p:sp>
      <p:sp>
        <p:nvSpPr>
          <p:cNvPr id="155" name="Google Shape;155;p23"/>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1200"/>
              <a:t>MainGredy.py  </a:t>
            </a:r>
            <a:r>
              <a:rPr lang="en" sz="1200"/>
              <a:t>and </a:t>
            </a:r>
            <a:r>
              <a:rPr i="1" lang="en" sz="1200"/>
              <a:t>MainBandit.py </a:t>
            </a:r>
            <a:r>
              <a:rPr lang="en" sz="1200"/>
              <a:t> are the two main file to run the experiments respectively for the InfluenceMaximization problem and the Online Influence Maximization problem.</a:t>
            </a:r>
            <a:endParaRPr sz="1200"/>
          </a:p>
          <a:p>
            <a:pPr indent="0" lvl="0" marL="0" rtl="0" algn="l">
              <a:spcBef>
                <a:spcPts val="600"/>
              </a:spcBef>
              <a:spcAft>
                <a:spcPts val="0"/>
              </a:spcAft>
              <a:buNone/>
            </a:pPr>
            <a:r>
              <a:rPr lang="en" sz="1200"/>
              <a:t>We kept a symmetric structure for the two main, changing some parameters to pass in the in the </a:t>
            </a:r>
            <a:r>
              <a:rPr i="1" lang="en" sz="1200"/>
              <a:t>SocialMain </a:t>
            </a:r>
            <a:r>
              <a:rPr lang="en" sz="1200"/>
              <a:t>function will trigger the execution of one or the other.</a:t>
            </a:r>
            <a:endParaRPr sz="1200"/>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main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E36209"/>
                </a:solidFill>
                <a:highlight>
                  <a:srgbClr val="FFFFFF"/>
                </a:highlight>
                <a:latin typeface="Courier New"/>
                <a:ea typeface="Courier New"/>
                <a:cs typeface="Courier New"/>
                <a:sym typeface="Courier New"/>
              </a:rPr>
              <a:t>SocialMain</a:t>
            </a:r>
            <a:r>
              <a:rPr lang="en" sz="900">
                <a:solidFill>
                  <a:srgbClr val="24292E"/>
                </a:solidFill>
                <a:highlight>
                  <a:srgbClr val="FFFFFF"/>
                </a:highlight>
                <a:latin typeface="Courier New"/>
                <a:ea typeface="Courier New"/>
                <a:cs typeface="Courier New"/>
                <a:sym typeface="Courier New"/>
              </a:rPr>
              <a:t>(n_features</a:t>
            </a:r>
            <a:r>
              <a:rPr lang="en" sz="900">
                <a:solidFill>
                  <a:srgbClr val="005CC5"/>
                </a:solidFill>
                <a:highlight>
                  <a:srgbClr val="FFFFFF"/>
                </a:highlight>
                <a:latin typeface="Courier New"/>
                <a:ea typeface="Courier New"/>
                <a:cs typeface="Courier New"/>
                <a:sym typeface="Courier New"/>
              </a:rPr>
              <a:t>=4</a:t>
            </a:r>
            <a:r>
              <a:rPr lang="en" sz="900">
                <a:solidFill>
                  <a:srgbClr val="24292E"/>
                </a:solidFill>
                <a:highlight>
                  <a:srgbClr val="FFFFFF"/>
                </a:highlight>
                <a:latin typeface="Courier New"/>
                <a:ea typeface="Courier New"/>
                <a:cs typeface="Courier New"/>
                <a:sym typeface="Courier New"/>
              </a:rPr>
              <a:t>,  n_nodes</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n_nodes, mc_iterations</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a:t>
            </a:r>
            <a:r>
              <a:rPr lang="en" sz="900">
                <a:solidFill>
                  <a:srgbClr val="005CC5"/>
                </a:solidFill>
                <a:highlight>
                  <a:srgbClr val="FFFFFF"/>
                </a:highlight>
                <a:latin typeface="Courier New"/>
                <a:ea typeface="Courier New"/>
                <a:cs typeface="Courier New"/>
                <a:sym typeface="Courier New"/>
              </a:rPr>
              <a:t>500</a:t>
            </a:r>
            <a:r>
              <a:rPr lang="en" sz="900">
                <a:solidFill>
                  <a:srgbClr val="24292E"/>
                </a:solidFill>
                <a:highlight>
                  <a:srgbClr val="FFFFFF"/>
                </a:highlight>
                <a:latin typeface="Courier New"/>
                <a:ea typeface="Courier New"/>
                <a:cs typeface="Courier New"/>
                <a:sym typeface="Courier New"/>
              </a:rPr>
              <a:t>],budgets</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a:t>
            </a:r>
            <a:r>
              <a:rPr lang="en" sz="900">
                <a:solidFill>
                  <a:srgbClr val="6F42C1"/>
                </a:solidFill>
                <a:highlight>
                  <a:srgbClr val="FFFFFF"/>
                </a:highlight>
                <a:latin typeface="Courier New"/>
                <a:ea typeface="Courier New"/>
                <a:cs typeface="Courier New"/>
                <a:sym typeface="Courier New"/>
              </a:rPr>
              <a:t>int</a:t>
            </a:r>
            <a:r>
              <a:rPr lang="en" sz="900">
                <a:solidFill>
                  <a:srgbClr val="24292E"/>
                </a:solidFill>
                <a:highlight>
                  <a:srgbClr val="FFFFFF"/>
                </a:highlight>
                <a:latin typeface="Courier New"/>
                <a:ea typeface="Courier New"/>
                <a:cs typeface="Courier New"/>
                <a:sym typeface="Courier New"/>
              </a:rPr>
              <a:t>(n_nodes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.2</a:t>
            </a:r>
            <a:r>
              <a:rPr lang="en" sz="900">
                <a:solidFill>
                  <a:srgbClr val="24292E"/>
                </a:solidFill>
                <a:highlight>
                  <a:srgbClr val="FFFFFF"/>
                </a:highlight>
                <a:latin typeface="Courier New"/>
                <a:ea typeface="Courier New"/>
                <a:cs typeface="Courier New"/>
                <a:sym typeface="Courier New"/>
              </a:rPr>
              <a:t>) </a:t>
            </a:r>
            <a:r>
              <a:rPr lang="en" sz="900">
                <a:solidFill>
                  <a:srgbClr val="D73A49"/>
                </a:solidFill>
                <a:highlight>
                  <a:srgbClr val="FFFFFF"/>
                </a:highlight>
                <a:latin typeface="Courier New"/>
                <a:ea typeface="Courier New"/>
                <a:cs typeface="Courier New"/>
                <a:sym typeface="Courier New"/>
              </a:rPr>
              <a:t>for</a:t>
            </a:r>
            <a:r>
              <a:rPr lang="en" sz="900">
                <a:solidFill>
                  <a:srgbClr val="24292E"/>
                </a:solidFill>
                <a:highlight>
                  <a:srgbClr val="FFFFFF"/>
                </a:highlight>
                <a:latin typeface="Courier New"/>
                <a:ea typeface="Courier New"/>
                <a:cs typeface="Courier New"/>
                <a:sym typeface="Courier New"/>
              </a:rPr>
              <a:t> n_nodes </a:t>
            </a:r>
            <a:r>
              <a:rPr lang="en" sz="900">
                <a:solidFill>
                  <a:srgbClr val="005CC5"/>
                </a:solidFill>
                <a:highlight>
                  <a:srgbClr val="FFFFFF"/>
                </a:highlight>
                <a:latin typeface="Courier New"/>
                <a:ea typeface="Courier New"/>
                <a:cs typeface="Courier New"/>
                <a:sym typeface="Courier New"/>
              </a:rPr>
              <a:t>in</a:t>
            </a:r>
            <a:r>
              <a:rPr lang="en" sz="900">
                <a:solidFill>
                  <a:srgbClr val="24292E"/>
                </a:solidFill>
                <a:highlight>
                  <a:srgbClr val="FFFFFF"/>
                </a:highlight>
                <a:latin typeface="Courier New"/>
                <a:ea typeface="Courier New"/>
                <a:cs typeface="Courier New"/>
                <a:sym typeface="Courier New"/>
              </a:rPr>
              <a:t> n_nodes],alg_type</a:t>
            </a:r>
            <a:r>
              <a:rPr lang="en" sz="900">
                <a:solidFill>
                  <a:srgbClr val="005CC5"/>
                </a:solidFill>
                <a:highlight>
                  <a:srgbClr val="FFFFFF"/>
                </a:highlight>
                <a:latin typeface="Courier New"/>
                <a:ea typeface="Courier New"/>
                <a:cs typeface="Courier New"/>
                <a:sym typeface="Courier New"/>
              </a:rPr>
              <a:t>=</a:t>
            </a:r>
            <a:r>
              <a:rPr lang="en" sz="900">
                <a:solidFill>
                  <a:srgbClr val="032F62"/>
                </a:solidFill>
                <a:highlight>
                  <a:srgbClr val="FFFFFF"/>
                </a:highlight>
                <a:latin typeface="Courier New"/>
                <a:ea typeface="Courier New"/>
                <a:cs typeface="Courier New"/>
                <a:sym typeface="Courier New"/>
              </a:rPr>
              <a:t>'unknown</a:t>
            </a:r>
            <a:r>
              <a:rPr lang="en" sz="900">
                <a:solidFill>
                  <a:srgbClr val="032F62"/>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spcBef>
                <a:spcPts val="600"/>
              </a:spcBef>
              <a:spcAft>
                <a:spcPts val="0"/>
              </a:spcAft>
              <a:buNone/>
            </a:pPr>
            <a:r>
              <a:rPr lang="en" sz="1200"/>
              <a:t>Setting the parameters in the SocialMain function will change the problem structure.</a:t>
            </a:r>
            <a:endParaRPr sz="1200"/>
          </a:p>
          <a:p>
            <a:pPr indent="0" lvl="0" marL="0" rtl="0" algn="l">
              <a:spcBef>
                <a:spcPts val="600"/>
              </a:spcBef>
              <a:spcAft>
                <a:spcPts val="0"/>
              </a:spcAft>
              <a:buNone/>
            </a:pPr>
            <a:r>
              <a:rPr lang="en" sz="1200"/>
              <a:t>The args to pass are the number of feature of the edges (not usefull in this scenario since we are not exploiting that knowledge), the number of nodes of the graph, the montecarlo iteration, the budget a.k.a the max number of nodes in the seed set</a:t>
            </a:r>
            <a:endParaRPr sz="1200"/>
          </a:p>
          <a:p>
            <a:pPr indent="0" lvl="0" marL="0" rtl="0" algn="l">
              <a:spcBef>
                <a:spcPts val="600"/>
              </a:spcBef>
              <a:spcAft>
                <a:spcPts val="0"/>
              </a:spcAft>
              <a:buNone/>
            </a:pPr>
            <a:r>
              <a:rPr lang="en" sz="1200"/>
              <a:t>The last argument </a:t>
            </a:r>
            <a:r>
              <a:rPr i="1" lang="en" sz="1200"/>
              <a:t>alg_type </a:t>
            </a:r>
            <a:r>
              <a:rPr lang="en" sz="1200"/>
              <a:t> will start and Online IM if set to </a:t>
            </a:r>
            <a:r>
              <a:rPr i="1" lang="en" sz="1200"/>
              <a:t>‘unknown’ </a:t>
            </a:r>
            <a:r>
              <a:rPr lang="en" sz="1200"/>
              <a:t> and an IM one if set to </a:t>
            </a:r>
            <a:r>
              <a:rPr i="1" lang="en" sz="1200"/>
              <a:t>‘known’</a:t>
            </a:r>
            <a:endParaRPr sz="1200"/>
          </a:p>
          <a:p>
            <a:pPr indent="0" lvl="0" marL="0" rtl="0" algn="l">
              <a:spcBef>
                <a:spcPts val="600"/>
              </a:spcBef>
              <a:spcAft>
                <a:spcPts val="0"/>
              </a:spcAft>
              <a:buNone/>
            </a:pPr>
            <a:r>
              <a:t/>
            </a:r>
            <a:endParaRPr sz="1200"/>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main.</a:t>
            </a:r>
            <a:r>
              <a:rPr lang="en" sz="900">
                <a:solidFill>
                  <a:srgbClr val="6F42C1"/>
                </a:solidFill>
                <a:highlight>
                  <a:srgbClr val="FFFFFF"/>
                </a:highlight>
                <a:latin typeface="Courier New"/>
                <a:ea typeface="Courier New"/>
                <a:cs typeface="Courier New"/>
                <a:sym typeface="Courier New"/>
              </a:rPr>
              <a:t>run_algs</a:t>
            </a:r>
            <a:r>
              <a:rPr lang="en" sz="900">
                <a:solidFill>
                  <a:srgbClr val="24292E"/>
                </a:solidFill>
                <a:highlight>
                  <a:srgbClr val="FFFFFF"/>
                </a:highlight>
                <a:latin typeface="Courier New"/>
                <a:ea typeface="Courier New"/>
                <a:cs typeface="Courier New"/>
                <a:sym typeface="Courier New"/>
              </a:rPr>
              <a:t>(policies</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a:t>
            </a:r>
            <a:r>
              <a:rPr lang="en" sz="900">
                <a:solidFill>
                  <a:srgbClr val="032F62"/>
                </a:solidFill>
                <a:highlight>
                  <a:srgbClr val="FFFFFF"/>
                </a:highlight>
                <a:latin typeface="Courier New"/>
                <a:ea typeface="Courier New"/>
                <a:cs typeface="Courier New"/>
                <a:sym typeface="Courier New"/>
              </a:rPr>
              <a:t>'lin_ucb'</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'cucb'</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'cts'</a:t>
            </a:r>
            <a:r>
              <a:rPr lang="en" sz="900">
                <a:solidFill>
                  <a:srgbClr val="24292E"/>
                </a:solidFill>
                <a:highlight>
                  <a:srgbClr val="FFFFFF"/>
                </a:highlight>
                <a:latin typeface="Courier New"/>
                <a:ea typeface="Courier New"/>
                <a:cs typeface="Courier New"/>
                <a:sym typeface="Courier New"/>
              </a:rPr>
              <a:t>],n_experiments</a:t>
            </a:r>
            <a:r>
              <a:rPr lang="en" sz="900">
                <a:solidFill>
                  <a:srgbClr val="005CC5"/>
                </a:solidFill>
                <a:highlight>
                  <a:srgbClr val="FFFFFF"/>
                </a:highlight>
                <a:latin typeface="Courier New"/>
                <a:ea typeface="Courier New"/>
                <a:cs typeface="Courier New"/>
                <a:sym typeface="Courier New"/>
              </a:rPr>
              <a:t>=50</a:t>
            </a:r>
            <a:r>
              <a:rPr lang="en" sz="900">
                <a:solidFill>
                  <a:srgbClr val="24292E"/>
                </a:solidFill>
                <a:highlight>
                  <a:srgbClr val="FFFFFF"/>
                </a:highlight>
                <a:latin typeface="Courier New"/>
                <a:ea typeface="Courier New"/>
                <a:cs typeface="Courier New"/>
                <a:sym typeface="Courier New"/>
              </a:rPr>
              <a:t>, time_horizon</a:t>
            </a:r>
            <a:r>
              <a:rPr lang="en" sz="900">
                <a:solidFill>
                  <a:srgbClr val="005CC5"/>
                </a:solidFill>
                <a:highlight>
                  <a:srgbClr val="FFFFFF"/>
                </a:highlight>
                <a:latin typeface="Courier New"/>
                <a:ea typeface="Courier New"/>
                <a:cs typeface="Courier New"/>
                <a:sym typeface="Courier New"/>
              </a:rPr>
              <a:t>=200</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spcBef>
                <a:spcPts val="600"/>
              </a:spcBef>
              <a:spcAft>
                <a:spcPts val="0"/>
              </a:spcAft>
              <a:buNone/>
            </a:pPr>
            <a:r>
              <a:rPr lang="en" sz="1200"/>
              <a:t>Also setting those parameters, the IM algorithm will run on the selected Policies over the same graph, the result will be averaged on the n_experiment and on a selected time_horizon (Only OIM case)</a:t>
            </a:r>
            <a:endParaRPr sz="1200"/>
          </a:p>
        </p:txBody>
      </p:sp>
      <p:sp>
        <p:nvSpPr>
          <p:cNvPr id="156" name="Google Shape;156;p2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162" name="Google Shape;162;p2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Influence Maximization Problem</a:t>
            </a:r>
            <a:endParaRPr/>
          </a:p>
        </p:txBody>
      </p:sp>
      <p:sp>
        <p:nvSpPr>
          <p:cNvPr id="168" name="Google Shape;168;p25"/>
          <p:cNvSpPr txBox="1"/>
          <p:nvPr>
            <p:ph idx="1" type="body"/>
          </p:nvPr>
        </p:nvSpPr>
        <p:spPr>
          <a:xfrm>
            <a:off x="1165475" y="894650"/>
            <a:ext cx="3579300" cy="372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t>The first garph is a sparse network, with low activation probability (around 0.1) </a:t>
            </a:r>
            <a:endParaRPr sz="1100"/>
          </a:p>
          <a:p>
            <a:pPr indent="0" lvl="0" marL="0" rtl="0" algn="l">
              <a:lnSpc>
                <a:spcPct val="100000"/>
              </a:lnSpc>
              <a:spcBef>
                <a:spcPts val="0"/>
              </a:spcBef>
              <a:spcAft>
                <a:spcPts val="0"/>
              </a:spcAft>
              <a:buNone/>
            </a:pPr>
            <a:r>
              <a:rPr b="1" lang="en" sz="1100"/>
              <a:t>nodes</a:t>
            </a:r>
            <a:r>
              <a:rPr lang="en" sz="1100"/>
              <a:t> : 150 </a:t>
            </a:r>
            <a:endParaRPr sz="1100"/>
          </a:p>
          <a:p>
            <a:pPr indent="0" lvl="0" marL="0" rtl="0" algn="l">
              <a:lnSpc>
                <a:spcPct val="100000"/>
              </a:lnSpc>
              <a:spcBef>
                <a:spcPts val="0"/>
              </a:spcBef>
              <a:spcAft>
                <a:spcPts val="0"/>
              </a:spcAft>
              <a:buNone/>
            </a:pPr>
            <a:r>
              <a:rPr b="1" lang="en" sz="1100"/>
              <a:t>budget</a:t>
            </a:r>
            <a:r>
              <a:rPr lang="en" sz="1100"/>
              <a:t> : 22 </a:t>
            </a:r>
            <a:endParaRPr sz="1100"/>
          </a:p>
          <a:p>
            <a:pPr indent="0" lvl="0" marL="0" rtl="0" algn="l">
              <a:lnSpc>
                <a:spcPct val="100000"/>
              </a:lnSpc>
              <a:spcBef>
                <a:spcPts val="0"/>
              </a:spcBef>
              <a:spcAft>
                <a:spcPts val="0"/>
              </a:spcAft>
              <a:buNone/>
            </a:pPr>
            <a:r>
              <a:rPr b="1" lang="en" sz="1100"/>
              <a:t>edges</a:t>
            </a:r>
            <a:r>
              <a:rPr lang="en" sz="1100"/>
              <a:t> : np.log(nnodes)/nnodes </a:t>
            </a:r>
            <a:endParaRPr sz="1100"/>
          </a:p>
          <a:p>
            <a:pPr indent="0" lvl="0" marL="0" rtl="0" algn="l">
              <a:lnSpc>
                <a:spcPct val="100000"/>
              </a:lnSpc>
              <a:spcBef>
                <a:spcPts val="0"/>
              </a:spcBef>
              <a:spcAft>
                <a:spcPts val="0"/>
              </a:spcAft>
              <a:buNone/>
            </a:pPr>
            <a:r>
              <a:rPr b="1" lang="en" sz="1100"/>
              <a:t>theta</a:t>
            </a:r>
            <a:r>
              <a:rPr lang="en" sz="1100"/>
              <a:t> : np.random.dirichlet(np.ones(nf eatures), size = 1)∗np.random.uniform(0, 0.5) </a:t>
            </a:r>
            <a:endParaRPr sz="1100"/>
          </a:p>
          <a:p>
            <a:pPr indent="0" lvl="0" marL="0" rtl="0" algn="l">
              <a:lnSpc>
                <a:spcPct val="100000"/>
              </a:lnSpc>
              <a:spcBef>
                <a:spcPts val="0"/>
              </a:spcBef>
              <a:spcAft>
                <a:spcPts val="0"/>
              </a:spcAft>
              <a:buNone/>
            </a:pPr>
            <a:r>
              <a:rPr b="1" lang="en" sz="1100"/>
              <a:t>features</a:t>
            </a:r>
            <a:r>
              <a:rPr lang="en" sz="1100"/>
              <a:t> : np.random.binomial(1, 0.25, size = nf eatures).tolist() </a:t>
            </a:r>
            <a:endParaRPr sz="1100"/>
          </a:p>
          <a:p>
            <a:pPr indent="0" lvl="0" marL="0" rtl="0" algn="l">
              <a:lnSpc>
                <a:spcPct val="100000"/>
              </a:lnSpc>
              <a:spcBef>
                <a:spcPts val="0"/>
              </a:spcBef>
              <a:spcAft>
                <a:spcPts val="0"/>
              </a:spcAft>
              <a:buNone/>
            </a:pPr>
            <a:r>
              <a:rPr b="1" lang="en" sz="1100"/>
              <a:t>Montecarloiterations</a:t>
            </a:r>
            <a:r>
              <a:rPr lang="en" sz="1100"/>
              <a:t> : 3000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The running time is also reported to better understand the time complexity issue: </a:t>
            </a:r>
            <a:endParaRPr sz="1100"/>
          </a:p>
          <a:p>
            <a:pPr indent="0" lvl="0" marL="0" rtl="0" algn="l">
              <a:lnSpc>
                <a:spcPct val="100000"/>
              </a:lnSpc>
              <a:spcBef>
                <a:spcPts val="0"/>
              </a:spcBef>
              <a:spcAft>
                <a:spcPts val="0"/>
              </a:spcAft>
              <a:buNone/>
            </a:pPr>
            <a:r>
              <a:rPr lang="en" sz="1100"/>
              <a:t>algorithm celfpp running time: </a:t>
            </a:r>
            <a:r>
              <a:rPr b="1" lang="en" sz="1100"/>
              <a:t>4741s</a:t>
            </a:r>
            <a:endParaRPr b="1" sz="1100"/>
          </a:p>
          <a:p>
            <a:pPr indent="0" lvl="0" marL="0" rtl="0" algn="l">
              <a:lnSpc>
                <a:spcPct val="100000"/>
              </a:lnSpc>
              <a:spcBef>
                <a:spcPts val="0"/>
              </a:spcBef>
              <a:spcAft>
                <a:spcPts val="0"/>
              </a:spcAft>
              <a:buNone/>
            </a:pPr>
            <a:r>
              <a:rPr lang="en" sz="1100"/>
              <a:t>algorithm ddic running time: </a:t>
            </a:r>
            <a:r>
              <a:rPr b="1" lang="en" sz="1100"/>
              <a:t>228s </a:t>
            </a:r>
            <a:endParaRPr b="1" sz="1100"/>
          </a:p>
          <a:p>
            <a:pPr indent="0" lvl="0" marL="0" rtl="0" algn="l">
              <a:lnSpc>
                <a:spcPct val="100000"/>
              </a:lnSpc>
              <a:spcBef>
                <a:spcPts val="0"/>
              </a:spcBef>
              <a:spcAft>
                <a:spcPts val="0"/>
              </a:spcAft>
              <a:buNone/>
            </a:pPr>
            <a:r>
              <a:rPr lang="en" sz="1100"/>
              <a:t>algorithm sdd running time: </a:t>
            </a:r>
            <a:r>
              <a:rPr b="1" lang="en" sz="1100"/>
              <a:t>227s </a:t>
            </a:r>
            <a:endParaRPr b="1" sz="1100"/>
          </a:p>
          <a:p>
            <a:pPr indent="0" lvl="0" marL="0" rtl="0" algn="l">
              <a:lnSpc>
                <a:spcPct val="100000"/>
              </a:lnSpc>
              <a:spcBef>
                <a:spcPts val="0"/>
              </a:spcBef>
              <a:spcAft>
                <a:spcPts val="0"/>
              </a:spcAft>
              <a:buNone/>
            </a:pPr>
            <a:r>
              <a:rPr lang="en" sz="1100"/>
              <a:t>algorithm rnd running time: </a:t>
            </a:r>
            <a:r>
              <a:rPr b="1" lang="en" sz="1100"/>
              <a:t>214s</a:t>
            </a:r>
            <a:endParaRPr b="1"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i="1" lang="en" sz="800"/>
              <a:t>Note that the heuristics and random algorithms (ddic, sdd, rnd) take all that time because we use MC simulation to plot the influnce spread with every new node in the seed set, otherwise they would run in no time at all</a:t>
            </a:r>
            <a:endParaRPr i="1" sz="800"/>
          </a:p>
        </p:txBody>
      </p:sp>
      <p:sp>
        <p:nvSpPr>
          <p:cNvPr id="169" name="Google Shape;169;p2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5"/>
          <p:cNvPicPr preferRelativeResize="0"/>
          <p:nvPr/>
        </p:nvPicPr>
        <p:blipFill>
          <a:blip r:embed="rId3">
            <a:alphaModFix/>
          </a:blip>
          <a:stretch>
            <a:fillRect/>
          </a:stretch>
        </p:blipFill>
        <p:spPr>
          <a:xfrm>
            <a:off x="4744750" y="549651"/>
            <a:ext cx="4235850" cy="317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Influence Maximization Problem</a:t>
            </a:r>
            <a:endParaRPr/>
          </a:p>
        </p:txBody>
      </p:sp>
      <p:sp>
        <p:nvSpPr>
          <p:cNvPr id="176" name="Google Shape;176;p2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6"/>
          <p:cNvPicPr preferRelativeResize="0"/>
          <p:nvPr/>
        </p:nvPicPr>
        <p:blipFill>
          <a:blip r:embed="rId3">
            <a:alphaModFix/>
          </a:blip>
          <a:stretch>
            <a:fillRect/>
          </a:stretch>
        </p:blipFill>
        <p:spPr>
          <a:xfrm>
            <a:off x="4744750" y="549651"/>
            <a:ext cx="4235850" cy="3176875"/>
          </a:xfrm>
          <a:prstGeom prst="rect">
            <a:avLst/>
          </a:prstGeom>
          <a:noFill/>
          <a:ln>
            <a:noFill/>
          </a:ln>
        </p:spPr>
      </p:pic>
      <p:sp>
        <p:nvSpPr>
          <p:cNvPr id="178" name="Google Shape;178;p26"/>
          <p:cNvSpPr txBox="1"/>
          <p:nvPr>
            <p:ph idx="1" type="body"/>
          </p:nvPr>
        </p:nvSpPr>
        <p:spPr>
          <a:xfrm>
            <a:off x="1165475" y="894650"/>
            <a:ext cx="3579300" cy="372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The second graph is still a sparse network, but with a higher activation probabilities on the edges </a:t>
            </a:r>
            <a:endParaRPr sz="1400"/>
          </a:p>
          <a:p>
            <a:pPr indent="0" lvl="0" marL="0" rtl="0" algn="l">
              <a:lnSpc>
                <a:spcPct val="100000"/>
              </a:lnSpc>
              <a:spcBef>
                <a:spcPts val="0"/>
              </a:spcBef>
              <a:spcAft>
                <a:spcPts val="0"/>
              </a:spcAft>
              <a:buNone/>
            </a:pPr>
            <a:r>
              <a:rPr b="1" lang="en" sz="1400"/>
              <a:t>nodes</a:t>
            </a:r>
            <a:r>
              <a:rPr lang="en" sz="1400"/>
              <a:t> : 150 </a:t>
            </a:r>
            <a:endParaRPr sz="1400"/>
          </a:p>
          <a:p>
            <a:pPr indent="0" lvl="0" marL="0" rtl="0" algn="l">
              <a:lnSpc>
                <a:spcPct val="100000"/>
              </a:lnSpc>
              <a:spcBef>
                <a:spcPts val="0"/>
              </a:spcBef>
              <a:spcAft>
                <a:spcPts val="0"/>
              </a:spcAft>
              <a:buNone/>
            </a:pPr>
            <a:r>
              <a:rPr b="1" lang="en" sz="1400"/>
              <a:t>budget</a:t>
            </a:r>
            <a:r>
              <a:rPr lang="en" sz="1400"/>
              <a:t> : 22 </a:t>
            </a:r>
            <a:endParaRPr sz="1400"/>
          </a:p>
          <a:p>
            <a:pPr indent="0" lvl="0" marL="0" rtl="0" algn="l">
              <a:lnSpc>
                <a:spcPct val="100000"/>
              </a:lnSpc>
              <a:spcBef>
                <a:spcPts val="0"/>
              </a:spcBef>
              <a:spcAft>
                <a:spcPts val="0"/>
              </a:spcAft>
              <a:buNone/>
            </a:pPr>
            <a:r>
              <a:rPr b="1" lang="en" sz="1400"/>
              <a:t>edges</a:t>
            </a:r>
            <a:r>
              <a:rPr lang="en" sz="1400"/>
              <a:t> : np.log(nnodes)/n_nodes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n" sz="1400"/>
              <a:t>theta</a:t>
            </a:r>
            <a:r>
              <a:rPr lang="en" sz="1400"/>
              <a:t> : np.random.dirichlet(np.ones(nf eatures), size = 1)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n" sz="1400"/>
              <a:t>features</a:t>
            </a:r>
            <a:r>
              <a:rPr lang="en" sz="1400"/>
              <a:t> : np.random.binomial(1, 0.25, size = nf eatures).tolist()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n" sz="1400"/>
              <a:t>Montecarloiterations</a:t>
            </a:r>
            <a:r>
              <a:rPr lang="en" sz="1400"/>
              <a:t> : 3000</a:t>
            </a:r>
            <a:endParaRPr sz="1400"/>
          </a:p>
          <a:p>
            <a:pPr indent="0" lvl="0" marL="0" rtl="0" algn="l">
              <a:lnSpc>
                <a:spcPct val="100000"/>
              </a:lnSpc>
              <a:spcBef>
                <a:spcPts val="0"/>
              </a:spcBef>
              <a:spcAft>
                <a:spcPts val="0"/>
              </a:spcAft>
              <a:buNone/>
            </a:pPr>
            <a:r>
              <a:t/>
            </a:r>
            <a:endParaRPr i="1" sz="1400"/>
          </a:p>
        </p:txBody>
      </p:sp>
      <p:pic>
        <p:nvPicPr>
          <p:cNvPr id="179" name="Google Shape;179;p26"/>
          <p:cNvPicPr preferRelativeResize="0"/>
          <p:nvPr/>
        </p:nvPicPr>
        <p:blipFill>
          <a:blip r:embed="rId4">
            <a:alphaModFix/>
          </a:blip>
          <a:stretch>
            <a:fillRect/>
          </a:stretch>
        </p:blipFill>
        <p:spPr>
          <a:xfrm>
            <a:off x="4744750" y="549650"/>
            <a:ext cx="4235850" cy="317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Influence Maximization Problem</a:t>
            </a:r>
            <a:endParaRPr/>
          </a:p>
        </p:txBody>
      </p:sp>
      <p:sp>
        <p:nvSpPr>
          <p:cNvPr id="185" name="Google Shape;185;p2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7"/>
          <p:cNvSpPr txBox="1"/>
          <p:nvPr>
            <p:ph idx="1" type="body"/>
          </p:nvPr>
        </p:nvSpPr>
        <p:spPr>
          <a:xfrm>
            <a:off x="1165475" y="894650"/>
            <a:ext cx="3579300" cy="372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The third graph is still a sparse network, same as experiment 2, but with a few really strong edges </a:t>
            </a:r>
            <a:endParaRPr sz="1400"/>
          </a:p>
          <a:p>
            <a:pPr indent="0" lvl="0" marL="0" rtl="0" algn="l">
              <a:lnSpc>
                <a:spcPct val="100000"/>
              </a:lnSpc>
              <a:spcBef>
                <a:spcPts val="0"/>
              </a:spcBef>
              <a:spcAft>
                <a:spcPts val="0"/>
              </a:spcAft>
              <a:buNone/>
            </a:pPr>
            <a:r>
              <a:rPr b="1" lang="en" sz="1400"/>
              <a:t>Nodes</a:t>
            </a:r>
            <a:r>
              <a:rPr lang="en" sz="1400"/>
              <a:t> : 150 </a:t>
            </a:r>
            <a:endParaRPr sz="1400"/>
          </a:p>
          <a:p>
            <a:pPr indent="0" lvl="0" marL="0" rtl="0" algn="l">
              <a:lnSpc>
                <a:spcPct val="100000"/>
              </a:lnSpc>
              <a:spcBef>
                <a:spcPts val="0"/>
              </a:spcBef>
              <a:spcAft>
                <a:spcPts val="0"/>
              </a:spcAft>
              <a:buNone/>
            </a:pPr>
            <a:r>
              <a:rPr b="1" lang="en" sz="1400"/>
              <a:t>Budget</a:t>
            </a:r>
            <a:r>
              <a:rPr lang="en" sz="1400"/>
              <a:t> : 22 </a:t>
            </a:r>
            <a:endParaRPr sz="1400"/>
          </a:p>
          <a:p>
            <a:pPr indent="0" lvl="0" marL="0" rtl="0" algn="l">
              <a:lnSpc>
                <a:spcPct val="100000"/>
              </a:lnSpc>
              <a:spcBef>
                <a:spcPts val="0"/>
              </a:spcBef>
              <a:spcAft>
                <a:spcPts val="0"/>
              </a:spcAft>
              <a:buNone/>
            </a:pPr>
            <a:r>
              <a:rPr b="1" lang="en" sz="1400"/>
              <a:t>edges</a:t>
            </a:r>
            <a:r>
              <a:rPr lang="en" sz="1400"/>
              <a:t> : np.log(nnodes)/nnodes </a:t>
            </a:r>
            <a:endParaRPr sz="1400"/>
          </a:p>
          <a:p>
            <a:pPr indent="0" lvl="0" marL="0" rtl="0" algn="l">
              <a:lnSpc>
                <a:spcPct val="100000"/>
              </a:lnSpc>
              <a:spcBef>
                <a:spcPts val="0"/>
              </a:spcBef>
              <a:spcAft>
                <a:spcPts val="0"/>
              </a:spcAft>
              <a:buNone/>
            </a:pPr>
            <a:r>
              <a:rPr b="1" lang="en" sz="1400"/>
              <a:t>theta</a:t>
            </a:r>
            <a:r>
              <a:rPr lang="en" sz="1400"/>
              <a:t> : np.random.dirichlet(np.ones(n_features), size = 1) </a:t>
            </a:r>
            <a:endParaRPr sz="1400"/>
          </a:p>
          <a:p>
            <a:pPr indent="0" lvl="0" marL="0" rtl="0" algn="l">
              <a:lnSpc>
                <a:spcPct val="100000"/>
              </a:lnSpc>
              <a:spcBef>
                <a:spcPts val="0"/>
              </a:spcBef>
              <a:spcAft>
                <a:spcPts val="0"/>
              </a:spcAft>
              <a:buNone/>
            </a:pPr>
            <a:r>
              <a:rPr b="1" lang="en" sz="1400"/>
              <a:t>Montecarloiterations</a:t>
            </a:r>
            <a:r>
              <a:rPr lang="en" sz="1400"/>
              <a:t> : 3000</a:t>
            </a:r>
            <a:endParaRPr i="1" sz="1400"/>
          </a:p>
        </p:txBody>
      </p:sp>
      <p:pic>
        <p:nvPicPr>
          <p:cNvPr id="187" name="Google Shape;187;p27"/>
          <p:cNvPicPr preferRelativeResize="0"/>
          <p:nvPr/>
        </p:nvPicPr>
        <p:blipFill>
          <a:blip r:embed="rId3">
            <a:alphaModFix/>
          </a:blip>
          <a:stretch>
            <a:fillRect/>
          </a:stretch>
        </p:blipFill>
        <p:spPr>
          <a:xfrm>
            <a:off x="4744775" y="549650"/>
            <a:ext cx="4235426" cy="3176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Online Influence Maximization Problem</a:t>
            </a:r>
            <a:endParaRPr/>
          </a:p>
        </p:txBody>
      </p:sp>
      <p:sp>
        <p:nvSpPr>
          <p:cNvPr id="193" name="Google Shape;193;p28"/>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For this section we do not have many experimental results. The complexity of the algorithms is too high for a common computer to run in an acceptable time (It is the same as the IM algorithms, multiplied by the number of experiments, the time horizon, the number of algorithms to run, and the complexity to run the simulation of the activation cascade). Every run in this scenario is mediated on a number of experiments, due to the volatility of the data in the real world scenario, given by the activation cascade.</a:t>
            </a:r>
            <a:endParaRPr sz="1800"/>
          </a:p>
        </p:txBody>
      </p:sp>
      <p:sp>
        <p:nvSpPr>
          <p:cNvPr id="194" name="Google Shape;194;p2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Online Influence Maximization Problem</a:t>
            </a:r>
            <a:endParaRPr/>
          </a:p>
        </p:txBody>
      </p:sp>
      <p:sp>
        <p:nvSpPr>
          <p:cNvPr id="200" name="Google Shape;200;p29"/>
          <p:cNvSpPr txBox="1"/>
          <p:nvPr>
            <p:ph idx="1" type="body"/>
          </p:nvPr>
        </p:nvSpPr>
        <p:spPr>
          <a:xfrm>
            <a:off x="1165500" y="1086800"/>
            <a:ext cx="3413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t>In this example, the parameters are:</a:t>
            </a:r>
            <a:endParaRPr sz="1200"/>
          </a:p>
          <a:p>
            <a:pPr indent="0" lvl="0" marL="0" rtl="0" algn="l">
              <a:spcBef>
                <a:spcPts val="600"/>
              </a:spcBef>
              <a:spcAft>
                <a:spcPts val="0"/>
              </a:spcAft>
              <a:buNone/>
            </a:pPr>
            <a:r>
              <a:rPr b="1" lang="en" sz="1200"/>
              <a:t>nodes</a:t>
            </a:r>
            <a:r>
              <a:rPr lang="en" sz="1200"/>
              <a:t> : 10 </a:t>
            </a:r>
            <a:endParaRPr sz="1200"/>
          </a:p>
          <a:p>
            <a:pPr indent="0" lvl="0" marL="0" rtl="0" algn="l">
              <a:spcBef>
                <a:spcPts val="600"/>
              </a:spcBef>
              <a:spcAft>
                <a:spcPts val="0"/>
              </a:spcAft>
              <a:buNone/>
            </a:pPr>
            <a:r>
              <a:rPr b="1" lang="en" sz="1200"/>
              <a:t>budget</a:t>
            </a:r>
            <a:r>
              <a:rPr lang="en" sz="1200"/>
              <a:t> : 2</a:t>
            </a:r>
            <a:r>
              <a:rPr b="1" lang="en" sz="1200"/>
              <a:t> </a:t>
            </a:r>
            <a:endParaRPr b="1" sz="1200"/>
          </a:p>
          <a:p>
            <a:pPr indent="0" lvl="0" marL="0" rtl="0" algn="l">
              <a:spcBef>
                <a:spcPts val="600"/>
              </a:spcBef>
              <a:spcAft>
                <a:spcPts val="0"/>
              </a:spcAft>
              <a:buNone/>
            </a:pPr>
            <a:r>
              <a:rPr b="1" lang="en" sz="1200"/>
              <a:t>timehorizon</a:t>
            </a:r>
            <a:r>
              <a:rPr lang="en" sz="1200"/>
              <a:t> : 50</a:t>
            </a:r>
            <a:r>
              <a:rPr b="1" lang="en" sz="1200"/>
              <a:t> </a:t>
            </a:r>
            <a:endParaRPr b="1" sz="1200"/>
          </a:p>
          <a:p>
            <a:pPr indent="0" lvl="0" marL="0" rtl="0" algn="l">
              <a:spcBef>
                <a:spcPts val="600"/>
              </a:spcBef>
              <a:spcAft>
                <a:spcPts val="0"/>
              </a:spcAft>
              <a:buNone/>
            </a:pPr>
            <a:r>
              <a:rPr b="1" lang="en" sz="1200"/>
              <a:t>montecarlosimulatin</a:t>
            </a:r>
            <a:r>
              <a:rPr lang="en" sz="1200"/>
              <a:t> : 2000 </a:t>
            </a:r>
            <a:endParaRPr sz="1200"/>
          </a:p>
          <a:p>
            <a:pPr indent="0" lvl="0" marL="0" rtl="0" algn="l">
              <a:spcBef>
                <a:spcPts val="600"/>
              </a:spcBef>
              <a:spcAft>
                <a:spcPts val="0"/>
              </a:spcAft>
              <a:buNone/>
            </a:pPr>
            <a:r>
              <a:rPr b="1" lang="en" sz="1200"/>
              <a:t>experiment</a:t>
            </a:r>
            <a:r>
              <a:rPr lang="en" sz="1200"/>
              <a:t> : 20 </a:t>
            </a:r>
            <a:endParaRPr sz="1200"/>
          </a:p>
          <a:p>
            <a:pPr indent="0" lvl="0" marL="0" rtl="0" algn="l">
              <a:spcBef>
                <a:spcPts val="600"/>
              </a:spcBef>
              <a:spcAft>
                <a:spcPts val="0"/>
              </a:spcAft>
              <a:buNone/>
            </a:pPr>
            <a:r>
              <a:rPr b="1" lang="en" sz="1200"/>
              <a:t>edges</a:t>
            </a:r>
            <a:r>
              <a:rPr lang="en" sz="1200"/>
              <a:t> : np.log(nnodes)/nnodes </a:t>
            </a:r>
            <a:endParaRPr sz="1200"/>
          </a:p>
          <a:p>
            <a:pPr indent="0" lvl="0" marL="0" rtl="0" algn="l">
              <a:spcBef>
                <a:spcPts val="600"/>
              </a:spcBef>
              <a:spcAft>
                <a:spcPts val="0"/>
              </a:spcAft>
              <a:buNone/>
            </a:pPr>
            <a:r>
              <a:rPr b="1" lang="en" sz="1200"/>
              <a:t>theta</a:t>
            </a:r>
            <a:r>
              <a:rPr lang="en" sz="1200"/>
              <a:t> : np.random.dirichlet(np.ones(nf eatures), size = 1)</a:t>
            </a:r>
            <a:endParaRPr sz="1200"/>
          </a:p>
        </p:txBody>
      </p:sp>
      <p:sp>
        <p:nvSpPr>
          <p:cNvPr id="201" name="Google Shape;201;p2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9"/>
          <p:cNvPicPr preferRelativeResize="0"/>
          <p:nvPr/>
        </p:nvPicPr>
        <p:blipFill>
          <a:blip r:embed="rId3">
            <a:alphaModFix/>
          </a:blip>
          <a:stretch>
            <a:fillRect/>
          </a:stretch>
        </p:blipFill>
        <p:spPr>
          <a:xfrm>
            <a:off x="3998900" y="894650"/>
            <a:ext cx="4840299" cy="3630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8" name="Google Shape;208;p30"/>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We carried out all the possible experiments within the limitation of computational power. If the power had been 100 times as much, then we could have exploited more complex graphs.</a:t>
            </a:r>
            <a:endParaRPr sz="1800"/>
          </a:p>
          <a:p>
            <a:pPr indent="0" lvl="0" marL="0" rtl="0" algn="l">
              <a:spcBef>
                <a:spcPts val="600"/>
              </a:spcBef>
              <a:spcAft>
                <a:spcPts val="0"/>
              </a:spcAft>
              <a:buNone/>
            </a:pPr>
            <a:r>
              <a:rPr lang="en" sz="1800"/>
              <a:t>The given experimental request proved to be out of handle since it's impossible to run such experiments on 10^4 nodes. This became even more evident in the OIM scenario.</a:t>
            </a:r>
            <a:endParaRPr sz="1800"/>
          </a:p>
          <a:p>
            <a:pPr indent="0" lvl="0" marL="0" rtl="0" algn="l">
              <a:spcBef>
                <a:spcPts val="600"/>
              </a:spcBef>
              <a:spcAft>
                <a:spcPts val="0"/>
              </a:spcAft>
              <a:buNone/>
            </a:pPr>
            <a:r>
              <a:rPr lang="en" sz="1800"/>
              <a:t>For this reason, the code was tested and experimented with a reasonable number of nodes, and not the setup requested by the project assignment.</a:t>
            </a:r>
            <a:endParaRPr sz="1800"/>
          </a:p>
          <a:p>
            <a:pPr indent="0" lvl="0" marL="0" rtl="0" algn="l">
              <a:spcBef>
                <a:spcPts val="600"/>
              </a:spcBef>
              <a:spcAft>
                <a:spcPts val="0"/>
              </a:spcAft>
              <a:buNone/>
            </a:pPr>
            <a:r>
              <a:t/>
            </a:r>
            <a:endParaRPr sz="1800"/>
          </a:p>
        </p:txBody>
      </p:sp>
      <p:sp>
        <p:nvSpPr>
          <p:cNvPr id="209" name="Google Shape;209;p3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8" name="Google Shape;78;p13"/>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Diffusion Model and the Influence Maximization problem.</a:t>
            </a:r>
            <a:endParaRPr/>
          </a:p>
          <a:p>
            <a:pPr indent="-419100" lvl="0" marL="457200" rtl="0" algn="l">
              <a:spcBef>
                <a:spcPts val="0"/>
              </a:spcBef>
              <a:spcAft>
                <a:spcPts val="0"/>
              </a:spcAft>
              <a:buSzPts val="3000"/>
              <a:buChar char="-"/>
            </a:pPr>
            <a:r>
              <a:rPr lang="en"/>
              <a:t>Policies: greedy and heuristic policies</a:t>
            </a:r>
            <a:endParaRPr/>
          </a:p>
          <a:p>
            <a:pPr indent="-419100" lvl="0" marL="457200" rtl="0" algn="l">
              <a:spcBef>
                <a:spcPts val="0"/>
              </a:spcBef>
              <a:spcAft>
                <a:spcPts val="0"/>
              </a:spcAft>
              <a:buSzPts val="3000"/>
              <a:buChar char="-"/>
            </a:pPr>
            <a:r>
              <a:rPr lang="en"/>
              <a:t>Online influence Maximization problem</a:t>
            </a:r>
            <a:endParaRPr/>
          </a:p>
          <a:p>
            <a:pPr indent="-419100" lvl="0" marL="457200" rtl="0" algn="l">
              <a:spcBef>
                <a:spcPts val="0"/>
              </a:spcBef>
              <a:spcAft>
                <a:spcPts val="0"/>
              </a:spcAft>
              <a:buSzPts val="3000"/>
              <a:buChar char="-"/>
            </a:pPr>
            <a:r>
              <a:rPr lang="en"/>
              <a:t>Results</a:t>
            </a:r>
            <a:endParaRPr/>
          </a:p>
        </p:txBody>
      </p:sp>
      <p:sp>
        <p:nvSpPr>
          <p:cNvPr id="79" name="Google Shape;79;p1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1143000" y="447485"/>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Diffusion Problem</a:t>
            </a:r>
            <a:endParaRPr sz="2400"/>
          </a:p>
        </p:txBody>
      </p:sp>
      <p:sp>
        <p:nvSpPr>
          <p:cNvPr id="85" name="Google Shape;85;p14"/>
          <p:cNvSpPr txBox="1"/>
          <p:nvPr/>
        </p:nvSpPr>
        <p:spPr>
          <a:xfrm>
            <a:off x="1165475" y="1249820"/>
            <a:ext cx="3451800" cy="2394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39C0BA"/>
                </a:solidFill>
                <a:latin typeface="Quicksand"/>
                <a:ea typeface="Quicksand"/>
                <a:cs typeface="Quicksand"/>
                <a:sym typeface="Quicksand"/>
              </a:rPr>
              <a:t>A Social Network can be represented as a Di-graph: G = (V,E)</a:t>
            </a:r>
            <a:endParaRPr sz="1200">
              <a:solidFill>
                <a:srgbClr val="39C0BA"/>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rPr lang="en" sz="1200">
                <a:solidFill>
                  <a:srgbClr val="FFFFFF"/>
                </a:solidFill>
                <a:latin typeface="Quicksand"/>
                <a:ea typeface="Quicksand"/>
                <a:cs typeface="Quicksand"/>
                <a:sym typeface="Quicksand"/>
              </a:rPr>
              <a:t>V: Set of nodes, representing individuals in the Social Network</a:t>
            </a:r>
            <a:endParaRPr sz="1200">
              <a:solidFill>
                <a:srgbClr val="FFFFFF"/>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rPr lang="en" sz="1200">
                <a:solidFill>
                  <a:srgbClr val="FFFFFF"/>
                </a:solidFill>
                <a:latin typeface="Quicksand"/>
                <a:ea typeface="Quicksand"/>
                <a:cs typeface="Quicksand"/>
                <a:sym typeface="Quicksand"/>
              </a:rPr>
              <a:t>E: Set of edges, representing directed influence relation</a:t>
            </a:r>
            <a:endParaRPr sz="1200">
              <a:solidFill>
                <a:srgbClr val="FFFFFF"/>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t/>
            </a:r>
            <a:endParaRPr sz="1200">
              <a:solidFill>
                <a:srgbClr val="FFFFFF"/>
              </a:solidFill>
              <a:latin typeface="Quicksand"/>
              <a:ea typeface="Quicksand"/>
              <a:cs typeface="Quicksand"/>
              <a:sym typeface="Quicksand"/>
            </a:endParaRPr>
          </a:p>
          <a:p>
            <a:pPr indent="0" lvl="0" marL="0" rtl="0" algn="l">
              <a:spcBef>
                <a:spcPts val="600"/>
              </a:spcBef>
              <a:spcAft>
                <a:spcPts val="0"/>
              </a:spcAft>
              <a:buNone/>
            </a:pPr>
            <a:r>
              <a:t/>
            </a:r>
            <a:endParaRPr sz="1200">
              <a:solidFill>
                <a:srgbClr val="FFFFFF"/>
              </a:solidFill>
              <a:latin typeface="Quicksand"/>
              <a:ea typeface="Quicksand"/>
              <a:cs typeface="Quicksand"/>
              <a:sym typeface="Quicksand"/>
            </a:endParaRPr>
          </a:p>
        </p:txBody>
      </p:sp>
      <p:sp>
        <p:nvSpPr>
          <p:cNvPr id="86" name="Google Shape;86;p14"/>
          <p:cNvSpPr txBox="1"/>
          <p:nvPr/>
        </p:nvSpPr>
        <p:spPr>
          <a:xfrm>
            <a:off x="1165475" y="2705920"/>
            <a:ext cx="3602400" cy="2394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39C0BA"/>
                </a:solidFill>
                <a:latin typeface="Quicksand"/>
                <a:ea typeface="Quicksand"/>
                <a:cs typeface="Quicksand"/>
                <a:sym typeface="Quicksand"/>
              </a:rPr>
              <a:t>Influence Diffusion Process</a:t>
            </a:r>
            <a:endParaRPr sz="1200">
              <a:solidFill>
                <a:srgbClr val="39C0BA"/>
              </a:solidFill>
              <a:latin typeface="Quicksand"/>
              <a:ea typeface="Quicksand"/>
              <a:cs typeface="Quicksand"/>
              <a:sym typeface="Quicksand"/>
            </a:endParaRPr>
          </a:p>
          <a:p>
            <a:pPr indent="0" lvl="0" marL="0" rtl="0" algn="l">
              <a:spcBef>
                <a:spcPts val="600"/>
              </a:spcBef>
              <a:spcAft>
                <a:spcPts val="0"/>
              </a:spcAft>
              <a:buNone/>
            </a:pPr>
            <a:r>
              <a:rPr lang="en" sz="1200">
                <a:solidFill>
                  <a:srgbClr val="FFFFFF"/>
                </a:solidFill>
                <a:latin typeface="Quicksand"/>
                <a:ea typeface="Quicksand"/>
                <a:cs typeface="Quicksand"/>
                <a:sym typeface="Quicksand"/>
              </a:rPr>
              <a:t>The diffusion process in the graph starts from a Seed Set (S), which is a subgroup of the nodes.</a:t>
            </a:r>
            <a:endParaRPr sz="1200">
              <a:solidFill>
                <a:srgbClr val="FFFFFF"/>
              </a:solidFill>
              <a:latin typeface="Quicksand"/>
              <a:ea typeface="Quicksand"/>
              <a:cs typeface="Quicksand"/>
              <a:sym typeface="Quicksand"/>
            </a:endParaRPr>
          </a:p>
          <a:p>
            <a:pPr indent="0" lvl="0" marL="0" rtl="0" algn="l">
              <a:spcBef>
                <a:spcPts val="600"/>
              </a:spcBef>
              <a:spcAft>
                <a:spcPts val="0"/>
              </a:spcAft>
              <a:buNone/>
            </a:pPr>
            <a:r>
              <a:rPr lang="en" sz="1200">
                <a:solidFill>
                  <a:srgbClr val="FFFFFF"/>
                </a:solidFill>
                <a:latin typeface="Quicksand"/>
                <a:ea typeface="Quicksand"/>
                <a:cs typeface="Quicksand"/>
                <a:sym typeface="Quicksand"/>
              </a:rPr>
              <a:t>Starting from the Seed Nodes, other nodes are activated following a diffusion model ( In our case we used the Independent Cascade model )</a:t>
            </a:r>
            <a:endParaRPr sz="1200">
              <a:solidFill>
                <a:srgbClr val="FFFFFF"/>
              </a:solidFill>
              <a:latin typeface="Quicksand"/>
              <a:ea typeface="Quicksand"/>
              <a:cs typeface="Quicksand"/>
              <a:sym typeface="Quicksand"/>
            </a:endParaRPr>
          </a:p>
          <a:p>
            <a:pPr indent="0" lvl="0" marL="0" rtl="0" algn="l">
              <a:spcBef>
                <a:spcPts val="600"/>
              </a:spcBef>
              <a:spcAft>
                <a:spcPts val="0"/>
              </a:spcAft>
              <a:buNone/>
            </a:pPr>
            <a:r>
              <a:rPr lang="en" sz="1200">
                <a:solidFill>
                  <a:srgbClr val="FFFFFF"/>
                </a:solidFill>
                <a:latin typeface="Quicksand"/>
                <a:ea typeface="Quicksand"/>
                <a:cs typeface="Quicksand"/>
                <a:sym typeface="Quicksand"/>
              </a:rPr>
              <a:t>The Influence Spread</a:t>
            </a:r>
            <a:r>
              <a:rPr lang="en" sz="1200">
                <a:solidFill>
                  <a:srgbClr val="D9D9D9"/>
                </a:solidFill>
                <a:latin typeface="Quicksand"/>
                <a:ea typeface="Quicksand"/>
                <a:cs typeface="Quicksand"/>
                <a:sym typeface="Quicksand"/>
              </a:rPr>
              <a:t> </a:t>
            </a:r>
            <a:r>
              <a:rPr lang="en" sz="1200">
                <a:solidFill>
                  <a:srgbClr val="F3F3F3"/>
                </a:solidFill>
                <a:latin typeface="Quicksand"/>
                <a:ea typeface="Quicksand"/>
                <a:cs typeface="Quicksand"/>
                <a:sym typeface="Quicksand"/>
              </a:rPr>
              <a:t>𝝈(𝑺) is the number of expected influence nodes starting from a seed set S</a:t>
            </a:r>
            <a:endParaRPr sz="1200">
              <a:solidFill>
                <a:srgbClr val="F3F3F3"/>
              </a:solidFill>
              <a:latin typeface="Quicksand"/>
              <a:ea typeface="Quicksand"/>
              <a:cs typeface="Quicksand"/>
              <a:sym typeface="Quicksand"/>
            </a:endParaRPr>
          </a:p>
        </p:txBody>
      </p:sp>
      <p:sp>
        <p:nvSpPr>
          <p:cNvPr id="87" name="Google Shape;87;p14"/>
          <p:cNvSpPr txBox="1"/>
          <p:nvPr/>
        </p:nvSpPr>
        <p:spPr>
          <a:xfrm>
            <a:off x="1165475" y="3672394"/>
            <a:ext cx="7521300" cy="61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200">
              <a:solidFill>
                <a:srgbClr val="FFFFFF"/>
              </a:solidFill>
              <a:latin typeface="Quicksand"/>
              <a:ea typeface="Quicksand"/>
              <a:cs typeface="Quicksand"/>
              <a:sym typeface="Quicksand"/>
            </a:endParaRPr>
          </a:p>
          <a:p>
            <a:pPr indent="0" lvl="0" marL="0" rtl="0" algn="l">
              <a:spcBef>
                <a:spcPts val="1000"/>
              </a:spcBef>
              <a:spcAft>
                <a:spcPts val="1000"/>
              </a:spcAft>
              <a:buNone/>
            </a:pPr>
            <a:r>
              <a:t/>
            </a:r>
            <a:endParaRPr sz="1200">
              <a:solidFill>
                <a:srgbClr val="FFFFFF"/>
              </a:solidFill>
              <a:latin typeface="Quicksand"/>
              <a:ea typeface="Quicksand"/>
              <a:cs typeface="Quicksand"/>
              <a:sym typeface="Quicksand"/>
            </a:endParaRPr>
          </a:p>
        </p:txBody>
      </p:sp>
      <p:sp>
        <p:nvSpPr>
          <p:cNvPr id="88" name="Google Shape;88;p1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4"/>
          <p:cNvPicPr preferRelativeResize="0"/>
          <p:nvPr/>
        </p:nvPicPr>
        <p:blipFill>
          <a:blip r:embed="rId3">
            <a:alphaModFix/>
          </a:blip>
          <a:stretch>
            <a:fillRect/>
          </a:stretch>
        </p:blipFill>
        <p:spPr>
          <a:xfrm>
            <a:off x="4878375" y="1284201"/>
            <a:ext cx="3644775" cy="34053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Cascade Model</a:t>
            </a:r>
            <a:endParaRPr/>
          </a:p>
        </p:txBody>
      </p:sp>
      <p:sp>
        <p:nvSpPr>
          <p:cNvPr id="95" name="Google Shape;95;p15"/>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Each edge (u,v) as a propagation probability p(u,v). Some seed nodes are initially activated.</a:t>
            </a:r>
            <a:endParaRPr sz="1600"/>
          </a:p>
          <a:p>
            <a:pPr indent="0" lvl="0" marL="0" rtl="0" algn="l">
              <a:spcBef>
                <a:spcPts val="1200"/>
              </a:spcBef>
              <a:spcAft>
                <a:spcPts val="0"/>
              </a:spcAft>
              <a:buNone/>
            </a:pPr>
            <a:r>
              <a:rPr lang="en" sz="1600"/>
              <a:t>At each time step t, each node u activated at time t-1, activates its neighbour v with probability p(u,v)</a:t>
            </a:r>
            <a:endParaRPr sz="1600"/>
          </a:p>
          <a:p>
            <a:pPr indent="0" lvl="0" marL="0" rtl="0" algn="l">
              <a:spcBef>
                <a:spcPts val="1200"/>
              </a:spcBef>
              <a:spcAft>
                <a:spcPts val="0"/>
              </a:spcAft>
              <a:buNone/>
            </a:pPr>
            <a:r>
              <a:rPr lang="en" sz="1600"/>
              <a:t>The process stops when no more nodes are active.</a:t>
            </a:r>
            <a:endParaRPr sz="1600"/>
          </a:p>
          <a:p>
            <a:pPr indent="0" lvl="0" marL="0" rtl="0" algn="l">
              <a:spcBef>
                <a:spcPts val="1200"/>
              </a:spcBef>
              <a:spcAft>
                <a:spcPts val="0"/>
              </a:spcAft>
              <a:buNone/>
            </a:pPr>
            <a:r>
              <a:t/>
            </a:r>
            <a:endParaRPr/>
          </a:p>
        </p:txBody>
      </p:sp>
      <p:sp>
        <p:nvSpPr>
          <p:cNvPr id="96" name="Google Shape;96;p1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5"/>
          <p:cNvPicPr preferRelativeResize="0"/>
          <p:nvPr/>
        </p:nvPicPr>
        <p:blipFill>
          <a:blip r:embed="rId3">
            <a:alphaModFix/>
          </a:blip>
          <a:stretch>
            <a:fillRect/>
          </a:stretch>
        </p:blipFill>
        <p:spPr>
          <a:xfrm>
            <a:off x="4892075" y="1284800"/>
            <a:ext cx="3631075" cy="3392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Influence Maximization</a:t>
            </a:r>
            <a:endParaRPr/>
          </a:p>
        </p:txBody>
      </p:sp>
      <p:sp>
        <p:nvSpPr>
          <p:cNvPr id="103" name="Google Shape;103;p16"/>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Given a social network, a diffusion model (IC) with the parameters, and a budget k, </a:t>
            </a:r>
            <a:r>
              <a:rPr b="1" lang="en" sz="1600"/>
              <a:t>find</a:t>
            </a:r>
            <a:r>
              <a:rPr lang="en" sz="1600"/>
              <a:t> a seed set S, of at most k nodes, such that the influence spread  𝝈(𝑺) is maximized.</a:t>
            </a:r>
            <a:endParaRPr sz="1600"/>
          </a:p>
          <a:p>
            <a:pPr indent="0" lvl="0" marL="0" rtl="0" algn="l">
              <a:spcBef>
                <a:spcPts val="1200"/>
              </a:spcBef>
              <a:spcAft>
                <a:spcPts val="0"/>
              </a:spcAft>
              <a:buNone/>
            </a:pPr>
            <a:r>
              <a:rPr lang="en" sz="1600"/>
              <a:t>If the nodes have the same cost, k is the maximum number of nodes. If the nodes have different cost associated to each, then k is the maximum sum of the cost of the selected nodes in the seed sets</a:t>
            </a:r>
            <a:endParaRPr sz="1600"/>
          </a:p>
          <a:p>
            <a:pPr indent="0" lvl="0" marL="0" rtl="0" algn="l">
              <a:spcBef>
                <a:spcPts val="1200"/>
              </a:spcBef>
              <a:spcAft>
                <a:spcPts val="0"/>
              </a:spcAft>
              <a:buNone/>
            </a:pPr>
            <a:r>
              <a:rPr lang="en" sz="1600"/>
              <a:t>Influence maximization under IC model is NP-Hard.</a:t>
            </a:r>
            <a:endParaRPr sz="1600"/>
          </a:p>
          <a:p>
            <a:pPr indent="0" lvl="0" marL="0" rtl="0" algn="l">
              <a:spcBef>
                <a:spcPts val="1200"/>
              </a:spcBef>
              <a:spcAft>
                <a:spcPts val="1200"/>
              </a:spcAft>
              <a:buNone/>
            </a:pPr>
            <a:r>
              <a:rPr lang="en" sz="1600"/>
              <a:t>we need approximation to solve it.</a:t>
            </a:r>
            <a:endParaRPr/>
          </a:p>
        </p:txBody>
      </p:sp>
      <p:sp>
        <p:nvSpPr>
          <p:cNvPr id="104" name="Google Shape;104;p1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Submodularity of the problem</a:t>
            </a:r>
            <a:endParaRPr/>
          </a:p>
        </p:txBody>
      </p:sp>
      <p:sp>
        <p:nvSpPr>
          <p:cNvPr id="110" name="Google Shape;110;p17"/>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This approximation is given by the fact that the function f(), that adds to a seed set another free node of the graph, is submodular, which mean that the marginal gain from adding an element to a set S is at least as high as the marginal gain from adding the same element to a superset of S. </a:t>
            </a:r>
            <a:endParaRPr sz="1600"/>
          </a:p>
          <a:p>
            <a:pPr indent="0" lvl="0" marL="0" rtl="0" algn="l">
              <a:spcBef>
                <a:spcPts val="600"/>
              </a:spcBef>
              <a:spcAft>
                <a:spcPts val="0"/>
              </a:spcAft>
              <a:buNone/>
            </a:pPr>
            <a:r>
              <a:rPr lang="en" sz="1600"/>
              <a:t>Formally, a submodular function satisfies </a:t>
            </a:r>
            <a:endParaRPr sz="1600"/>
          </a:p>
          <a:p>
            <a:pPr indent="0" lvl="0" marL="0" rtl="0" algn="l">
              <a:spcBef>
                <a:spcPts val="600"/>
              </a:spcBef>
              <a:spcAft>
                <a:spcPts val="0"/>
              </a:spcAft>
              <a:buNone/>
            </a:pPr>
            <a:r>
              <a:rPr lang="en" sz="1600"/>
              <a:t>f(S ∪ v) − f(S) ≥ f(T ∪ v) − f(T), </a:t>
            </a:r>
            <a:endParaRPr sz="1600"/>
          </a:p>
          <a:p>
            <a:pPr indent="0" lvl="0" marL="0" rtl="0" algn="l">
              <a:spcBef>
                <a:spcPts val="600"/>
              </a:spcBef>
              <a:spcAft>
                <a:spcPts val="0"/>
              </a:spcAft>
              <a:buNone/>
            </a:pPr>
            <a:r>
              <a:rPr lang="en" sz="1600"/>
              <a:t>for all elements v and all pairs of sets S ⊆ T.</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This concept is used in the greedy algorithm as the basic strategy to solve the problem</a:t>
            </a:r>
            <a:endParaRPr sz="1600"/>
          </a:p>
        </p:txBody>
      </p:sp>
      <p:sp>
        <p:nvSpPr>
          <p:cNvPr id="111" name="Google Shape;111;p1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Live edge and Monte Carlo Simulation</a:t>
            </a:r>
            <a:endParaRPr/>
          </a:p>
        </p:txBody>
      </p:sp>
      <p:sp>
        <p:nvSpPr>
          <p:cNvPr id="117" name="Google Shape;117;p18"/>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To speed up the computation of the diffusion in the model, it is possible to use MonteCarlo simulation.</a:t>
            </a:r>
            <a:endParaRPr sz="1600"/>
          </a:p>
          <a:p>
            <a:pPr indent="0" lvl="0" marL="0" rtl="0" algn="l">
              <a:spcBef>
                <a:spcPts val="600"/>
              </a:spcBef>
              <a:spcAft>
                <a:spcPts val="0"/>
              </a:spcAft>
              <a:buNone/>
            </a:pPr>
            <a:r>
              <a:rPr lang="en" sz="1600"/>
              <a:t>Instead of calculating the cascade diffusion for each node, with MonteCarlo simulation, from random taken live-edge graphs, is possible to achieve the same results</a:t>
            </a:r>
            <a:endParaRPr sz="1600"/>
          </a:p>
          <a:p>
            <a:pPr indent="0" lvl="0" marL="0" rtl="0" algn="l">
              <a:spcBef>
                <a:spcPts val="600"/>
              </a:spcBef>
              <a:spcAft>
                <a:spcPts val="0"/>
              </a:spcAft>
              <a:buNone/>
            </a:pPr>
            <a:r>
              <a:t/>
            </a:r>
            <a:endParaRPr sz="1600"/>
          </a:p>
        </p:txBody>
      </p:sp>
      <p:sp>
        <p:nvSpPr>
          <p:cNvPr id="118" name="Google Shape;118;p18"/>
          <p:cNvSpPr txBox="1"/>
          <p:nvPr>
            <p:ph idx="2" type="body"/>
          </p:nvPr>
        </p:nvSpPr>
        <p:spPr>
          <a:xfrm>
            <a:off x="4671570" y="894642"/>
            <a:ext cx="33069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Given a number of repetition R (The precision of the MC simulation), built a random live-edge graph. That is a subgraph of G where each edge is independently selected as live with its propagation probability.</a:t>
            </a:r>
            <a:endParaRPr sz="1600"/>
          </a:p>
          <a:p>
            <a:pPr indent="0" lvl="0" marL="0" rtl="0" algn="l">
              <a:spcBef>
                <a:spcPts val="600"/>
              </a:spcBef>
              <a:spcAft>
                <a:spcPts val="0"/>
              </a:spcAft>
              <a:buNone/>
            </a:pPr>
            <a:r>
              <a:rPr lang="en" sz="1600"/>
              <a:t>From the live edge, for each node still not in the seed set, calculate the influence spread adding that node to the seed set (in this scenario the influence spread is the number of reachable nodes from S in the live edge graph).</a:t>
            </a:r>
            <a:endParaRPr sz="1600"/>
          </a:p>
        </p:txBody>
      </p:sp>
      <p:sp>
        <p:nvSpPr>
          <p:cNvPr id="119" name="Google Shape;119;p1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Policies</a:t>
            </a:r>
            <a:endParaRPr/>
          </a:p>
        </p:txBody>
      </p:sp>
      <p:sp>
        <p:nvSpPr>
          <p:cNvPr id="125" name="Google Shape;125;p19"/>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We used different policies to approach the Influence Maximization problem.</a:t>
            </a:r>
            <a:endParaRPr sz="1600"/>
          </a:p>
          <a:p>
            <a:pPr indent="0" lvl="0" marL="0" rtl="0" algn="l">
              <a:spcBef>
                <a:spcPts val="600"/>
              </a:spcBef>
              <a:spcAft>
                <a:spcPts val="0"/>
              </a:spcAft>
              <a:buNone/>
            </a:pPr>
            <a:r>
              <a:rPr lang="en" sz="1600"/>
              <a:t>The reason behind it is to show how they compare with respect to the Greedy Algorithm, and to see the precision/time tradeoff in the comparison.</a:t>
            </a:r>
            <a:endParaRPr sz="1600"/>
          </a:p>
          <a:p>
            <a:pPr indent="0" lvl="0" marL="0" rtl="0" algn="l">
              <a:spcBef>
                <a:spcPts val="600"/>
              </a:spcBef>
              <a:spcAft>
                <a:spcPts val="0"/>
              </a:spcAft>
              <a:buNone/>
            </a:pPr>
            <a:r>
              <a:rPr lang="en" sz="1600"/>
              <a:t>The policies to solve the IM problem which we implemented are: </a:t>
            </a:r>
            <a:endParaRPr sz="1600"/>
          </a:p>
        </p:txBody>
      </p:sp>
      <p:sp>
        <p:nvSpPr>
          <p:cNvPr id="126" name="Google Shape;126;p19"/>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Greedy Algorithm: standard greedy policy. Add to the seed set the node with the highest marginal gain.</a:t>
            </a:r>
            <a:endParaRPr sz="1400"/>
          </a:p>
          <a:p>
            <a:pPr indent="0" lvl="0" marL="0" rtl="0" algn="l">
              <a:spcBef>
                <a:spcPts val="600"/>
              </a:spcBef>
              <a:spcAft>
                <a:spcPts val="0"/>
              </a:spcAft>
              <a:buNone/>
            </a:pPr>
            <a:r>
              <a:rPr lang="en" sz="1400"/>
              <a:t>CELFpp: Same result as the greedy(in terms of finding the best Seed Set) but faster. It exploit even more the submodularity property of the problem. </a:t>
            </a:r>
            <a:endParaRPr sz="1400"/>
          </a:p>
          <a:p>
            <a:pPr indent="0" lvl="0" marL="0" rtl="0" algn="l">
              <a:spcBef>
                <a:spcPts val="600"/>
              </a:spcBef>
              <a:spcAft>
                <a:spcPts val="0"/>
              </a:spcAft>
              <a:buNone/>
            </a:pPr>
            <a:r>
              <a:rPr lang="en" sz="1400"/>
              <a:t>DDIC: Degree Discount, heuristic based on the degree of the nodes. Really fast but 15/20% less effective then the formers</a:t>
            </a:r>
            <a:endParaRPr sz="1400"/>
          </a:p>
          <a:p>
            <a:pPr indent="0" lvl="0" marL="0" rtl="0" algn="l">
              <a:spcBef>
                <a:spcPts val="600"/>
              </a:spcBef>
              <a:spcAft>
                <a:spcPts val="0"/>
              </a:spcAft>
              <a:buNone/>
            </a:pPr>
            <a:r>
              <a:rPr lang="en" sz="1400"/>
              <a:t>SDC: Weak version of DDIC</a:t>
            </a:r>
            <a:endParaRPr sz="1400"/>
          </a:p>
          <a:p>
            <a:pPr indent="0" lvl="0" marL="0" rtl="0" algn="l">
              <a:spcBef>
                <a:spcPts val="600"/>
              </a:spcBef>
              <a:spcAft>
                <a:spcPts val="0"/>
              </a:spcAft>
              <a:buNone/>
            </a:pPr>
            <a:r>
              <a:rPr lang="en" sz="1400"/>
              <a:t>Random: Select k the nodes randomly</a:t>
            </a:r>
            <a:endParaRPr sz="1400"/>
          </a:p>
        </p:txBody>
      </p:sp>
      <p:sp>
        <p:nvSpPr>
          <p:cNvPr id="127" name="Google Shape;127;p1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Online Influence Maximization </a:t>
            </a:r>
            <a:endParaRPr/>
          </a:p>
          <a:p>
            <a:pPr indent="0" lvl="0" marL="0" rtl="0" algn="l">
              <a:spcBef>
                <a:spcPts val="0"/>
              </a:spcBef>
              <a:spcAft>
                <a:spcPts val="0"/>
              </a:spcAft>
              <a:buNone/>
            </a:pPr>
            <a:r>
              <a:rPr lang="en"/>
              <a:t>Problem</a:t>
            </a:r>
            <a:endParaRPr/>
          </a:p>
        </p:txBody>
      </p:sp>
      <p:sp>
        <p:nvSpPr>
          <p:cNvPr id="133" name="Google Shape;133;p20"/>
          <p:cNvSpPr txBox="1"/>
          <p:nvPr>
            <p:ph idx="1" type="body"/>
          </p:nvPr>
        </p:nvSpPr>
        <p:spPr>
          <a:xfrm>
            <a:off x="1165475" y="894650"/>
            <a:ext cx="3612600" cy="412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This scenario is the most similar to a real world problem. We are given a network, in which we know the edges and the nodes, but we are not given the activation probabilities on those edges.</a:t>
            </a:r>
            <a:endParaRPr sz="1100"/>
          </a:p>
          <a:p>
            <a:pPr indent="0" lvl="0" marL="0" rtl="0" algn="l">
              <a:spcBef>
                <a:spcPts val="600"/>
              </a:spcBef>
              <a:spcAft>
                <a:spcPts val="0"/>
              </a:spcAft>
              <a:buNone/>
            </a:pPr>
            <a:r>
              <a:rPr lang="en" sz="1100"/>
              <a:t>To solve this scenario, we can use an Explore/Exploit approach (bandit algorithms).</a:t>
            </a:r>
            <a:endParaRPr sz="1100"/>
          </a:p>
          <a:p>
            <a:pPr indent="0" lvl="0" marL="0" rtl="0" algn="l">
              <a:spcBef>
                <a:spcPts val="600"/>
              </a:spcBef>
              <a:spcAft>
                <a:spcPts val="0"/>
              </a:spcAft>
              <a:buNone/>
            </a:pPr>
            <a:r>
              <a:rPr lang="en" sz="1100"/>
              <a:t>The problem is approached in two ways: - In the first case we try to exploit the linear dependency of the edges with the theta parameters, in a linear regression manner, to learn the theta parameters that are common to all the edges. In this case the feature vector of the edges is known,the algorithm LinearUCB every round learns a better approximation of the theta parameters value and can in this way do a better choice of the seed to select. </a:t>
            </a:r>
            <a:endParaRPr sz="1100"/>
          </a:p>
          <a:p>
            <a:pPr indent="0" lvl="0" marL="0" rtl="0" algn="l">
              <a:spcBef>
                <a:spcPts val="600"/>
              </a:spcBef>
              <a:spcAft>
                <a:spcPts val="0"/>
              </a:spcAft>
              <a:buNone/>
            </a:pPr>
            <a:r>
              <a:rPr lang="en" sz="1100"/>
              <a:t>In the second case, there is no exploit in the linear dependency of the theta parameters. In this case the Combinatoria UCB and TS algorithms exploit in a standard way the network to select the seed set.</a:t>
            </a:r>
            <a:endParaRPr sz="1100"/>
          </a:p>
          <a:p>
            <a:pPr indent="0" lvl="0" marL="0" rtl="0" algn="l">
              <a:spcBef>
                <a:spcPts val="600"/>
              </a:spcBef>
              <a:spcAft>
                <a:spcPts val="0"/>
              </a:spcAft>
              <a:buNone/>
            </a:pPr>
            <a:r>
              <a:t/>
            </a:r>
            <a:endParaRPr sz="1100"/>
          </a:p>
        </p:txBody>
      </p:sp>
      <p:sp>
        <p:nvSpPr>
          <p:cNvPr id="134" name="Google Shape;134;p2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0"/>
          <p:cNvPicPr preferRelativeResize="0"/>
          <p:nvPr/>
        </p:nvPicPr>
        <p:blipFill>
          <a:blip r:embed="rId3">
            <a:alphaModFix/>
          </a:blip>
          <a:stretch>
            <a:fillRect/>
          </a:stretch>
        </p:blipFill>
        <p:spPr>
          <a:xfrm>
            <a:off x="4778074" y="549648"/>
            <a:ext cx="4063350" cy="1868949"/>
          </a:xfrm>
          <a:prstGeom prst="rect">
            <a:avLst/>
          </a:prstGeom>
          <a:noFill/>
          <a:ln>
            <a:noFill/>
          </a:ln>
        </p:spPr>
      </p:pic>
      <p:pic>
        <p:nvPicPr>
          <p:cNvPr id="136" name="Google Shape;136;p20"/>
          <p:cNvPicPr preferRelativeResize="0"/>
          <p:nvPr/>
        </p:nvPicPr>
        <p:blipFill>
          <a:blip r:embed="rId4">
            <a:alphaModFix/>
          </a:blip>
          <a:stretch>
            <a:fillRect/>
          </a:stretch>
        </p:blipFill>
        <p:spPr>
          <a:xfrm>
            <a:off x="4778075" y="2555748"/>
            <a:ext cx="4293824" cy="2178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