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5"/>
  </p:notesMasterIdLst>
  <p:sldIdLst>
    <p:sldId id="256" r:id="rId2"/>
    <p:sldId id="275" r:id="rId3"/>
    <p:sldId id="257" r:id="rId4"/>
    <p:sldId id="258" r:id="rId5"/>
    <p:sldId id="260" r:id="rId6"/>
    <p:sldId id="259" r:id="rId7"/>
    <p:sldId id="263" r:id="rId8"/>
    <p:sldId id="264" r:id="rId9"/>
    <p:sldId id="267" r:id="rId10"/>
    <p:sldId id="274" r:id="rId11"/>
    <p:sldId id="273" r:id="rId12"/>
    <p:sldId id="262"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660"/>
  </p:normalViewPr>
  <p:slideViewPr>
    <p:cSldViewPr>
      <p:cViewPr varScale="1">
        <p:scale>
          <a:sx n="70" d="100"/>
          <a:sy n="70" d="100"/>
        </p:scale>
        <p:origin x="14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B1EEB-F59D-483F-8114-D82BF1F9B79A}" type="datetimeFigureOut">
              <a:rPr lang="en-US" smtClean="0"/>
              <a:t>8/18/2022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21864-1EAE-422B-8A61-4014CAFEFBD8}" type="slidenum">
              <a:rPr lang="en-US" smtClean="0"/>
              <a:t>‹#›</a:t>
            </a:fld>
            <a:endParaRPr lang="en-US"/>
          </a:p>
        </p:txBody>
      </p:sp>
    </p:spTree>
    <p:extLst>
      <p:ext uri="{BB962C8B-B14F-4D97-AF65-F5344CB8AC3E}">
        <p14:creationId xmlns:p14="http://schemas.microsoft.com/office/powerpoint/2010/main" val="3536827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621864-1EAE-422B-8A61-4014CAFEFBD8}" type="slidenum">
              <a:rPr lang="en-US" smtClean="0"/>
              <a:t>9</a:t>
            </a:fld>
            <a:endParaRPr lang="en-US"/>
          </a:p>
        </p:txBody>
      </p:sp>
    </p:spTree>
    <p:extLst>
      <p:ext uri="{BB962C8B-B14F-4D97-AF65-F5344CB8AC3E}">
        <p14:creationId xmlns:p14="http://schemas.microsoft.com/office/powerpoint/2010/main" val="166638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53884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426222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590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80938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163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819801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683581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420098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7636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5E86F0-D4CF-46B1-B4B2-95CC54C09EDF}"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06522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5E86F0-D4CF-46B1-B4B2-95CC54C09EDF}"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12971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5E86F0-D4CF-46B1-B4B2-95CC54C09EDF}"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23131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5E86F0-D4CF-46B1-B4B2-95CC54C09EDF}"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155048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E86F0-D4CF-46B1-B4B2-95CC54C09EDF}"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135507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E86F0-D4CF-46B1-B4B2-95CC54C09EDF}"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113722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5E86F0-D4CF-46B1-B4B2-95CC54C09EDF}"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00B6-02C2-486D-A5D3-9280937E38CD}" type="slidenum">
              <a:rPr lang="en-US" smtClean="0"/>
              <a:pPr/>
              <a:t>‹#›</a:t>
            </a:fld>
            <a:endParaRPr lang="en-US"/>
          </a:p>
        </p:txBody>
      </p:sp>
    </p:spTree>
    <p:extLst>
      <p:ext uri="{BB962C8B-B14F-4D97-AF65-F5344CB8AC3E}">
        <p14:creationId xmlns:p14="http://schemas.microsoft.com/office/powerpoint/2010/main" val="314098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5E86F0-D4CF-46B1-B4B2-95CC54C09EDF}" type="datetimeFigureOut">
              <a:rPr lang="en-US" smtClean="0"/>
              <a:pPr/>
              <a:t>8/18/2022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46700B6-02C2-486D-A5D3-9280937E38CD}" type="slidenum">
              <a:rPr lang="en-US" smtClean="0"/>
              <a:pPr/>
              <a:t>‹#›</a:t>
            </a:fld>
            <a:endParaRPr lang="en-US"/>
          </a:p>
        </p:txBody>
      </p:sp>
    </p:spTree>
    <p:extLst>
      <p:ext uri="{BB962C8B-B14F-4D97-AF65-F5344CB8AC3E}">
        <p14:creationId xmlns:p14="http://schemas.microsoft.com/office/powerpoint/2010/main" val="282867431"/>
      </p:ext>
    </p:extLst>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ASUS\Documents\Kuliah\SKRIPSI_Okky%20Juanda\Demo%20Alat%20Skripsi.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090" y="-609600"/>
            <a:ext cx="6781800" cy="3048000"/>
          </a:xfrm>
        </p:spPr>
        <p:txBody>
          <a:bodyPr>
            <a:normAutofit/>
          </a:bodyPr>
          <a:lstStyle/>
          <a:p>
            <a:pPr algn="ctr"/>
            <a:r>
              <a:rPr lang="id-ID" sz="3600" dirty="0" smtClean="0"/>
              <a:t>Merancang </a:t>
            </a:r>
            <a:r>
              <a:rPr lang="en-US" sz="3600" dirty="0" smtClean="0"/>
              <a:t>Mobil </a:t>
            </a:r>
            <a:r>
              <a:rPr lang="en-US" sz="3600" dirty="0"/>
              <a:t>Remote Control </a:t>
            </a:r>
            <a:r>
              <a:rPr lang="en-US" sz="3600" dirty="0" err="1"/>
              <a:t>dengan</a:t>
            </a:r>
            <a:r>
              <a:rPr lang="en-US" sz="3600" dirty="0"/>
              <a:t> Smartphone Android </a:t>
            </a:r>
            <a:r>
              <a:rPr lang="en-US" sz="3600" dirty="0" err="1"/>
              <a:t>melalui</a:t>
            </a:r>
            <a:r>
              <a:rPr lang="en-US" sz="3600" dirty="0"/>
              <a:t> Bluetooth HC-06 </a:t>
            </a:r>
            <a:r>
              <a:rPr lang="en-US" sz="3600" dirty="0" err="1"/>
              <a:t>Berbasis</a:t>
            </a:r>
            <a:r>
              <a:rPr lang="en-US" sz="3600" dirty="0"/>
              <a:t> </a:t>
            </a:r>
            <a:r>
              <a:rPr lang="en-US" sz="3600" dirty="0" err="1"/>
              <a:t>Arduino</a:t>
            </a:r>
            <a:r>
              <a:rPr lang="en-US" sz="3600" dirty="0"/>
              <a:t> </a:t>
            </a:r>
            <a:r>
              <a:rPr lang="en-US" sz="3600" dirty="0" smtClean="0"/>
              <a:t>Uno</a:t>
            </a:r>
            <a:endParaRPr lang="en-US" sz="3600" dirty="0"/>
          </a:p>
        </p:txBody>
      </p:sp>
      <p:sp>
        <p:nvSpPr>
          <p:cNvPr id="3" name="Subtitle 2"/>
          <p:cNvSpPr>
            <a:spLocks noGrp="1"/>
          </p:cNvSpPr>
          <p:nvPr>
            <p:ph type="subTitle" idx="1"/>
          </p:nvPr>
        </p:nvSpPr>
        <p:spPr>
          <a:xfrm>
            <a:off x="263652" y="5562600"/>
            <a:ext cx="7854696" cy="914400"/>
          </a:xfrm>
        </p:spPr>
        <p:txBody>
          <a:bodyPr>
            <a:normAutofit fontScale="92500" lnSpcReduction="20000"/>
          </a:bodyPr>
          <a:lstStyle/>
          <a:p>
            <a:pPr algn="ctr"/>
            <a:endParaRPr lang="en-US" dirty="0" smtClean="0"/>
          </a:p>
          <a:p>
            <a:pPr algn="ctr"/>
            <a:r>
              <a:rPr lang="id-ID" sz="1500" dirty="0" smtClean="0">
                <a:solidFill>
                  <a:schemeClr val="accent1"/>
                </a:solidFill>
              </a:rPr>
              <a:t>Majesty Martino Gustavo Tindas</a:t>
            </a:r>
            <a:endParaRPr lang="en-US" sz="1500" dirty="0" smtClean="0">
              <a:solidFill>
                <a:schemeClr val="accent1"/>
              </a:solidFill>
            </a:endParaRPr>
          </a:p>
          <a:p>
            <a:pPr algn="ctr"/>
            <a:r>
              <a:rPr lang="en-US" sz="1500" dirty="0" smtClean="0">
                <a:solidFill>
                  <a:schemeClr val="accent1"/>
                </a:solidFill>
              </a:rPr>
              <a:t>6120180</a:t>
            </a:r>
            <a:r>
              <a:rPr lang="id-ID" sz="1500" dirty="0" smtClean="0">
                <a:solidFill>
                  <a:schemeClr val="accent1"/>
                </a:solidFill>
              </a:rPr>
              <a:t>47</a:t>
            </a:r>
            <a:endParaRPr lang="en-US" sz="1500" dirty="0">
              <a:solidFill>
                <a:schemeClr val="accent1"/>
              </a:solidFill>
            </a:endParaRPr>
          </a:p>
        </p:txBody>
      </p:sp>
      <p:pic>
        <p:nvPicPr>
          <p:cNvPr id="7" name="image8.png"/>
          <p:cNvPicPr/>
          <p:nvPr/>
        </p:nvPicPr>
        <p:blipFill>
          <a:blip r:embed="rId2" cstate="print"/>
          <a:stretch>
            <a:fillRect/>
          </a:stretch>
        </p:blipFill>
        <p:spPr>
          <a:xfrm>
            <a:off x="597090" y="2601036"/>
            <a:ext cx="6629400" cy="2971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pPr algn="ctr"/>
            <a:r>
              <a:rPr lang="en-US" dirty="0" err="1" smtClean="0"/>
              <a:t>Demonstrasi</a:t>
            </a:r>
            <a:r>
              <a:rPr lang="en-US" dirty="0" smtClean="0"/>
              <a:t> </a:t>
            </a:r>
            <a:r>
              <a:rPr lang="en-US" dirty="0" err="1" smtClean="0"/>
              <a:t>Alat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emo Alat Skripsi.mp4">
            <a:hlinkClick r:id="" action="ppaction://media"/>
          </p:cNvPr>
          <p:cNvPicPr>
            <a:picLocks noGrp="1" noRot="1" noChangeAspect="1"/>
          </p:cNvPicPr>
          <p:nvPr>
            <p:ph idx="1"/>
            <a:videoFile r:link="rId1"/>
          </p:nvPr>
        </p:nvPicPr>
        <p:blipFill>
          <a:blip r:embed="rId3" cstate="print"/>
          <a:stretch>
            <a:fillRect/>
          </a:stretch>
        </p:blipFill>
        <p:spPr>
          <a:xfrm>
            <a:off x="1549400" y="1219200"/>
            <a:ext cx="6197600"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13012"/>
            <a:ext cx="6347713" cy="1320800"/>
          </a:xfrm>
        </p:spPr>
        <p:txBody>
          <a:bodyPr/>
          <a:lstStyle/>
          <a:p>
            <a:r>
              <a:rPr lang="en-US" dirty="0" err="1" smtClean="0"/>
              <a:t>Kesimpulan</a:t>
            </a:r>
            <a:endParaRPr lang="en-US" dirty="0"/>
          </a:p>
        </p:txBody>
      </p:sp>
      <p:sp>
        <p:nvSpPr>
          <p:cNvPr id="3" name="Content Placeholder 2"/>
          <p:cNvSpPr>
            <a:spLocks noGrp="1"/>
          </p:cNvSpPr>
          <p:nvPr>
            <p:ph idx="1"/>
          </p:nvPr>
        </p:nvSpPr>
        <p:spPr>
          <a:xfrm>
            <a:off x="762000" y="1909928"/>
            <a:ext cx="6347714" cy="4795672"/>
          </a:xfrm>
        </p:spPr>
        <p:txBody>
          <a:bodyPr>
            <a:noAutofit/>
          </a:bodyPr>
          <a:lstStyle/>
          <a:p>
            <a:pPr marL="457200" indent="-457200">
              <a:buNone/>
            </a:pPr>
            <a:r>
              <a:rPr lang="en-US" b="1" dirty="0" smtClean="0">
                <a:solidFill>
                  <a:schemeClr val="accent1"/>
                </a:solidFill>
                <a:latin typeface="Times New Roman" panose="02020603050405020304" pitchFamily="18" charset="0"/>
                <a:cs typeface="Times New Roman" panose="02020603050405020304" pitchFamily="18" charset="0"/>
              </a:rPr>
              <a:t>Dari </a:t>
            </a:r>
            <a:r>
              <a:rPr lang="en-US" b="1" dirty="0" err="1" smtClean="0">
                <a:solidFill>
                  <a:schemeClr val="accent1"/>
                </a:solidFill>
                <a:latin typeface="Times New Roman" panose="02020603050405020304" pitchFamily="18" charset="0"/>
                <a:cs typeface="Times New Roman" panose="02020603050405020304" pitchFamily="18" charset="0"/>
              </a:rPr>
              <a:t>hasil</a:t>
            </a:r>
            <a:r>
              <a:rPr lang="en-US" b="1" dirty="0" smtClean="0">
                <a:solidFill>
                  <a:schemeClr val="accent1"/>
                </a:solidFill>
                <a:latin typeface="Times New Roman" panose="02020603050405020304" pitchFamily="18" charset="0"/>
                <a:cs typeface="Times New Roman" panose="02020603050405020304" pitchFamily="18" charset="0"/>
              </a:rPr>
              <a:t> </a:t>
            </a:r>
            <a:r>
              <a:rPr lang="en-US" b="1" dirty="0" err="1" smtClean="0">
                <a:solidFill>
                  <a:schemeClr val="accent1"/>
                </a:solidFill>
                <a:latin typeface="Times New Roman" panose="02020603050405020304" pitchFamily="18" charset="0"/>
                <a:cs typeface="Times New Roman" panose="02020603050405020304" pitchFamily="18" charset="0"/>
              </a:rPr>
              <a:t>pengujian</a:t>
            </a:r>
            <a:r>
              <a:rPr lang="en-US" b="1" dirty="0" smtClean="0">
                <a:solidFill>
                  <a:schemeClr val="accent1"/>
                </a:solidFill>
                <a:latin typeface="Times New Roman" panose="02020603050405020304" pitchFamily="18" charset="0"/>
                <a:cs typeface="Times New Roman" panose="02020603050405020304" pitchFamily="18" charset="0"/>
              </a:rPr>
              <a:t> yang </a:t>
            </a:r>
            <a:r>
              <a:rPr lang="en-US" b="1" dirty="0" err="1" smtClean="0">
                <a:solidFill>
                  <a:schemeClr val="accent1"/>
                </a:solidFill>
                <a:latin typeface="Times New Roman" panose="02020603050405020304" pitchFamily="18" charset="0"/>
                <a:cs typeface="Times New Roman" panose="02020603050405020304" pitchFamily="18" charset="0"/>
              </a:rPr>
              <a:t>telah</a:t>
            </a:r>
            <a:r>
              <a:rPr lang="en-US" b="1" dirty="0" smtClean="0">
                <a:solidFill>
                  <a:schemeClr val="accent1"/>
                </a:solidFill>
                <a:latin typeface="Times New Roman" panose="02020603050405020304" pitchFamily="18" charset="0"/>
                <a:cs typeface="Times New Roman" panose="02020603050405020304" pitchFamily="18" charset="0"/>
              </a:rPr>
              <a:t> </a:t>
            </a:r>
            <a:r>
              <a:rPr lang="en-US" b="1" dirty="0" err="1" smtClean="0">
                <a:solidFill>
                  <a:schemeClr val="accent1"/>
                </a:solidFill>
                <a:latin typeface="Times New Roman" panose="02020603050405020304" pitchFamily="18" charset="0"/>
                <a:cs typeface="Times New Roman" panose="02020603050405020304" pitchFamily="18" charset="0"/>
              </a:rPr>
              <a:t>dilakukan</a:t>
            </a:r>
            <a:r>
              <a:rPr lang="en-US" b="1" dirty="0" smtClean="0">
                <a:solidFill>
                  <a:schemeClr val="accent1"/>
                </a:solidFill>
                <a:latin typeface="Times New Roman" panose="02020603050405020304" pitchFamily="18" charset="0"/>
                <a:cs typeface="Times New Roman" panose="02020603050405020304" pitchFamily="18" charset="0"/>
              </a:rPr>
              <a:t>, </a:t>
            </a:r>
            <a:r>
              <a:rPr lang="en-US" b="1" dirty="0" err="1" smtClean="0">
                <a:solidFill>
                  <a:schemeClr val="accent1"/>
                </a:solidFill>
                <a:latin typeface="Times New Roman" panose="02020603050405020304" pitchFamily="18" charset="0"/>
                <a:cs typeface="Times New Roman" panose="02020603050405020304" pitchFamily="18" charset="0"/>
              </a:rPr>
              <a:t>didapatkan</a:t>
            </a:r>
            <a:r>
              <a:rPr lang="id-ID" b="1" dirty="0">
                <a:solidFill>
                  <a:schemeClr val="accent1"/>
                </a:solidFill>
                <a:latin typeface="Times New Roman" panose="02020603050405020304" pitchFamily="18" charset="0"/>
                <a:cs typeface="Times New Roman" panose="02020603050405020304" pitchFamily="18" charset="0"/>
              </a:rPr>
              <a:t> </a:t>
            </a:r>
            <a:r>
              <a:rPr lang="en-US" b="1" dirty="0" err="1" smtClean="0">
                <a:solidFill>
                  <a:schemeClr val="accent1"/>
                </a:solidFill>
                <a:latin typeface="Times New Roman" panose="02020603050405020304" pitchFamily="18" charset="0"/>
                <a:cs typeface="Times New Roman" panose="02020603050405020304" pitchFamily="18" charset="0"/>
              </a:rPr>
              <a:t>kesimpulan</a:t>
            </a:r>
            <a:endParaRPr lang="en-US" b="1" dirty="0" smtClean="0">
              <a:solidFill>
                <a:schemeClr val="accent1"/>
              </a:solidFill>
              <a:latin typeface="Times New Roman" panose="02020603050405020304" pitchFamily="18" charset="0"/>
              <a:cs typeface="Times New Roman" panose="02020603050405020304" pitchFamily="18" charset="0"/>
            </a:endParaRPr>
          </a:p>
          <a:p>
            <a:pPr marL="457200" indent="-457200">
              <a:buNone/>
            </a:pPr>
            <a:r>
              <a:rPr lang="en-US" b="1" dirty="0" err="1" smtClean="0">
                <a:solidFill>
                  <a:schemeClr val="accent1"/>
                </a:solidFill>
                <a:latin typeface="Times New Roman" panose="02020603050405020304" pitchFamily="18" charset="0"/>
                <a:cs typeface="Times New Roman" panose="02020603050405020304" pitchFamily="18" charset="0"/>
              </a:rPr>
              <a:t>sebagai</a:t>
            </a:r>
            <a:r>
              <a:rPr lang="en-US" b="1" dirty="0" smtClean="0">
                <a:solidFill>
                  <a:schemeClr val="accent1"/>
                </a:solidFill>
                <a:latin typeface="Times New Roman" panose="02020603050405020304" pitchFamily="18" charset="0"/>
                <a:cs typeface="Times New Roman" panose="02020603050405020304" pitchFamily="18" charset="0"/>
              </a:rPr>
              <a:t> </a:t>
            </a:r>
            <a:r>
              <a:rPr lang="en-US" b="1" dirty="0" err="1" smtClean="0">
                <a:solidFill>
                  <a:schemeClr val="accent1"/>
                </a:solidFill>
                <a:latin typeface="Times New Roman" panose="02020603050405020304" pitchFamily="18" charset="0"/>
                <a:cs typeface="Times New Roman" panose="02020603050405020304" pitchFamily="18" charset="0"/>
              </a:rPr>
              <a:t>berikut</a:t>
            </a:r>
            <a:r>
              <a:rPr lang="en-US" b="1" dirty="0" smtClean="0">
                <a:solidFill>
                  <a:schemeClr val="accent1"/>
                </a:solidFill>
                <a:latin typeface="Times New Roman" panose="02020603050405020304" pitchFamily="18" charset="0"/>
                <a:cs typeface="Times New Roman" panose="02020603050405020304" pitchFamily="18" charset="0"/>
              </a:rPr>
              <a:t>.</a:t>
            </a:r>
          </a:p>
          <a:p>
            <a:pPr marL="457200" indent="-457200">
              <a:buNone/>
            </a:pPr>
            <a:endParaRPr lang="en-US" b="1" dirty="0" smtClean="0">
              <a:solidFill>
                <a:schemeClr val="accent1"/>
              </a:solidFill>
              <a:latin typeface="Times New Roman" panose="02020603050405020304" pitchFamily="18" charset="0"/>
              <a:cs typeface="Times New Roman" panose="02020603050405020304" pitchFamily="18" charset="0"/>
            </a:endParaRPr>
          </a:p>
          <a:p>
            <a:pPr lvl="0"/>
            <a:r>
              <a:rPr lang="en-US" b="1" dirty="0" err="1">
                <a:solidFill>
                  <a:schemeClr val="accent1"/>
                </a:solidFill>
                <a:latin typeface="Times New Roman" panose="02020603050405020304" pitchFamily="18" charset="0"/>
                <a:cs typeface="Times New Roman" panose="02020603050405020304" pitchFamily="18" charset="0"/>
              </a:rPr>
              <a:t>Kecepatan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dari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mobil</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dapat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diatur</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tergantung</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terhadap</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tegangan</a:t>
            </a:r>
            <a:r>
              <a:rPr lang="en-US" b="1" dirty="0">
                <a:solidFill>
                  <a:schemeClr val="accent1"/>
                </a:solidFill>
                <a:latin typeface="Times New Roman" panose="02020603050405020304" pitchFamily="18" charset="0"/>
                <a:cs typeface="Times New Roman" panose="02020603050405020304" pitchFamily="18" charset="0"/>
              </a:rPr>
              <a:t> yang </a:t>
            </a:r>
            <a:r>
              <a:rPr lang="en-US" b="1" dirty="0" err="1">
                <a:solidFill>
                  <a:schemeClr val="accent1"/>
                </a:solidFill>
                <a:latin typeface="Times New Roman" panose="02020603050405020304" pitchFamily="18" charset="0"/>
                <a:cs typeface="Times New Roman" panose="02020603050405020304" pitchFamily="18" charset="0"/>
              </a:rPr>
              <a:t>diberikan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ke</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modul</a:t>
            </a:r>
            <a:r>
              <a:rPr lang="en-US" b="1" dirty="0">
                <a:solidFill>
                  <a:schemeClr val="accent1"/>
                </a:solidFill>
                <a:latin typeface="Times New Roman" panose="02020603050405020304" pitchFamily="18" charset="0"/>
                <a:cs typeface="Times New Roman" panose="02020603050405020304" pitchFamily="18" charset="0"/>
              </a:rPr>
              <a:t> motor driver L289N </a:t>
            </a:r>
            <a:r>
              <a:rPr lang="en-US" b="1" dirty="0" smtClean="0">
                <a:solidFill>
                  <a:schemeClr val="accent1"/>
                </a:solidFill>
                <a:latin typeface="Times New Roman" panose="02020603050405020304" pitchFamily="18" charset="0"/>
                <a:cs typeface="Times New Roman" panose="02020603050405020304" pitchFamily="18" charset="0"/>
              </a:rPr>
              <a:t>,</a:t>
            </a:r>
            <a:endParaRPr lang="en-US" b="1" dirty="0">
              <a:solidFill>
                <a:schemeClr val="accent1"/>
              </a:solidFill>
              <a:latin typeface="Times New Roman" panose="02020603050405020304" pitchFamily="18" charset="0"/>
              <a:cs typeface="Times New Roman" panose="02020603050405020304" pitchFamily="18" charset="0"/>
            </a:endParaRPr>
          </a:p>
          <a:p>
            <a:pPr lvl="0"/>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Jangkauan</a:t>
            </a:r>
            <a:r>
              <a:rPr lang="en-US" b="1" dirty="0">
                <a:solidFill>
                  <a:schemeClr val="accent1"/>
                </a:solidFill>
                <a:latin typeface="Times New Roman" panose="02020603050405020304" pitchFamily="18" charset="0"/>
                <a:cs typeface="Times New Roman" panose="02020603050405020304" pitchFamily="18" charset="0"/>
              </a:rPr>
              <a:t> </a:t>
            </a:r>
            <a:r>
              <a:rPr lang="en-US" b="1" i="1" dirty="0">
                <a:solidFill>
                  <a:schemeClr val="accent1"/>
                </a:solidFill>
                <a:latin typeface="Times New Roman" panose="02020603050405020304" pitchFamily="18" charset="0"/>
                <a:cs typeface="Times New Roman" panose="02020603050405020304" pitchFamily="18" charset="0"/>
              </a:rPr>
              <a:t>Bluetooth </a:t>
            </a:r>
            <a:r>
              <a:rPr lang="en-US" b="1" dirty="0" err="1">
                <a:solidFill>
                  <a:schemeClr val="accent1"/>
                </a:solidFill>
                <a:latin typeface="Times New Roman" panose="02020603050405020304" pitchFamily="18" charset="0"/>
                <a:cs typeface="Times New Roman" panose="02020603050405020304" pitchFamily="18" charset="0"/>
              </a:rPr>
              <a:t>pada</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mobil</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dengan</a:t>
            </a:r>
            <a:r>
              <a:rPr lang="en-US" b="1" dirty="0">
                <a:solidFill>
                  <a:schemeClr val="accent1"/>
                </a:solidFill>
                <a:latin typeface="Times New Roman" panose="02020603050405020304" pitchFamily="18" charset="0"/>
                <a:cs typeface="Times New Roman" panose="02020603050405020304" pitchFamily="18" charset="0"/>
              </a:rPr>
              <a:t> di </a:t>
            </a:r>
            <a:r>
              <a:rPr lang="en-US" b="1" i="1" dirty="0">
                <a:solidFill>
                  <a:schemeClr val="accent1"/>
                </a:solidFill>
                <a:latin typeface="Times New Roman" panose="02020603050405020304" pitchFamily="18" charset="0"/>
                <a:cs typeface="Times New Roman" panose="02020603050405020304" pitchFamily="18" charset="0"/>
              </a:rPr>
              <a:t>smartphone</a:t>
            </a:r>
            <a:r>
              <a:rPr lang="en-US" b="1" dirty="0">
                <a:solidFill>
                  <a:schemeClr val="accent1"/>
                </a:solidFill>
                <a:latin typeface="Times New Roman" panose="02020603050405020304" pitchFamily="18" charset="0"/>
                <a:cs typeface="Times New Roman" panose="02020603050405020304" pitchFamily="18" charset="0"/>
              </a:rPr>
              <a:t> paling </a:t>
            </a:r>
            <a:r>
              <a:rPr lang="en-US" b="1" dirty="0" err="1">
                <a:solidFill>
                  <a:schemeClr val="accent1"/>
                </a:solidFill>
                <a:latin typeface="Times New Roman" panose="02020603050405020304" pitchFamily="18" charset="0"/>
                <a:cs typeface="Times New Roman" panose="02020603050405020304" pitchFamily="18" charset="0"/>
              </a:rPr>
              <a:t>jauh</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berkisar</a:t>
            </a:r>
            <a:r>
              <a:rPr lang="en-US" b="1" dirty="0">
                <a:solidFill>
                  <a:schemeClr val="accent1"/>
                </a:solidFill>
                <a:latin typeface="Times New Roman" panose="02020603050405020304" pitchFamily="18" charset="0"/>
                <a:cs typeface="Times New Roman" panose="02020603050405020304" pitchFamily="18" charset="0"/>
              </a:rPr>
              <a:t> 20 meter</a:t>
            </a:r>
            <a:r>
              <a:rPr lang="en-US" b="1" dirty="0" smtClean="0">
                <a:solidFill>
                  <a:schemeClr val="accent1"/>
                </a:solidFill>
                <a:latin typeface="Times New Roman" panose="02020603050405020304" pitchFamily="18" charset="0"/>
                <a:cs typeface="Times New Roman" panose="02020603050405020304" pitchFamily="18" charset="0"/>
              </a:rPr>
              <a:t>,</a:t>
            </a:r>
            <a:endParaRPr lang="en-US" b="1" dirty="0">
              <a:solidFill>
                <a:schemeClr val="accent1"/>
              </a:solidFill>
              <a:latin typeface="Times New Roman" panose="02020603050405020304" pitchFamily="18" charset="0"/>
              <a:cs typeface="Times New Roman" panose="02020603050405020304" pitchFamily="18" charset="0"/>
            </a:endParaRPr>
          </a:p>
          <a:p>
            <a:pPr lvl="0"/>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Jangkauan</a:t>
            </a:r>
            <a:r>
              <a:rPr lang="en-US" b="1" dirty="0">
                <a:solidFill>
                  <a:schemeClr val="accent1"/>
                </a:solidFill>
                <a:latin typeface="Times New Roman" panose="02020603050405020304" pitchFamily="18" charset="0"/>
                <a:cs typeface="Times New Roman" panose="02020603050405020304" pitchFamily="18" charset="0"/>
              </a:rPr>
              <a:t> </a:t>
            </a:r>
            <a:r>
              <a:rPr lang="en-US" b="1" i="1" dirty="0">
                <a:solidFill>
                  <a:schemeClr val="accent1"/>
                </a:solidFill>
                <a:latin typeface="Times New Roman" panose="02020603050405020304" pitchFamily="18" charset="0"/>
                <a:cs typeface="Times New Roman" panose="02020603050405020304" pitchFamily="18" charset="0"/>
              </a:rPr>
              <a:t>Bluetooth </a:t>
            </a:r>
            <a:r>
              <a:rPr lang="en-US" b="1" dirty="0" err="1">
                <a:solidFill>
                  <a:schemeClr val="accent1"/>
                </a:solidFill>
                <a:latin typeface="Times New Roman" panose="02020603050405020304" pitchFamily="18" charset="0"/>
                <a:cs typeface="Times New Roman" panose="02020603050405020304" pitchFamily="18" charset="0"/>
              </a:rPr>
              <a:t>untuk</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mobil</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aplikasi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dapat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berkomunikasi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dengan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baik</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reaktif</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berkisar</a:t>
            </a:r>
            <a:r>
              <a:rPr lang="en-US" b="1" dirty="0">
                <a:solidFill>
                  <a:schemeClr val="accent1"/>
                </a:solidFill>
                <a:latin typeface="Times New Roman" panose="02020603050405020304" pitchFamily="18" charset="0"/>
                <a:cs typeface="Times New Roman" panose="02020603050405020304" pitchFamily="18" charset="0"/>
              </a:rPr>
              <a:t> 1-15 meter</a:t>
            </a:r>
            <a:r>
              <a:rPr lang="en-US" b="1" dirty="0" smtClean="0">
                <a:solidFill>
                  <a:schemeClr val="accent1"/>
                </a:solidFill>
                <a:latin typeface="Times New Roman" panose="02020603050405020304" pitchFamily="18" charset="0"/>
                <a:cs typeface="Times New Roman" panose="02020603050405020304" pitchFamily="18" charset="0"/>
              </a:rPr>
              <a:t>,</a:t>
            </a:r>
            <a:endParaRPr lang="en-US" b="1" dirty="0">
              <a:solidFill>
                <a:schemeClr val="accent1"/>
              </a:solidFill>
              <a:latin typeface="Times New Roman" panose="02020603050405020304" pitchFamily="18" charset="0"/>
              <a:cs typeface="Times New Roman" panose="02020603050405020304" pitchFamily="18" charset="0"/>
            </a:endParaRPr>
          </a:p>
          <a:p>
            <a:pPr lvl="0"/>
            <a:r>
              <a:rPr lang="en-US" b="1" dirty="0">
                <a:solidFill>
                  <a:schemeClr val="accent1"/>
                </a:solidFill>
                <a:latin typeface="Times New Roman" panose="02020603050405020304" pitchFamily="18" charset="0"/>
                <a:cs typeface="Times New Roman" panose="02020603050405020304" pitchFamily="18" charset="0"/>
              </a:rPr>
              <a:t> Mobil </a:t>
            </a:r>
            <a:r>
              <a:rPr lang="en-US" b="1" dirty="0" err="1">
                <a:solidFill>
                  <a:schemeClr val="accent1"/>
                </a:solidFill>
                <a:latin typeface="Times New Roman" panose="02020603050405020304" pitchFamily="18" charset="0"/>
                <a:cs typeface="Times New Roman" panose="02020603050405020304" pitchFamily="18" charset="0"/>
              </a:rPr>
              <a:t>dapat</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bergerak</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menjalankan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perintah</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dari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aplikasi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dengan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baik</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sesuai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dengan</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spesifikasi</a:t>
            </a:r>
            <a:r>
              <a:rPr lang="en-US" b="1" dirty="0">
                <a:solidFill>
                  <a:schemeClr val="accent1"/>
                </a:solidFill>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err="1" smtClean="0"/>
              <a:t>Sekian</a:t>
            </a:r>
            <a:r>
              <a:rPr lang="en-US" dirty="0" smtClean="0"/>
              <a:t> </a:t>
            </a:r>
            <a:r>
              <a:rPr lang="en-US" dirty="0" err="1" smtClean="0"/>
              <a:t>dan</a:t>
            </a:r>
            <a:r>
              <a:rPr lang="en-US" dirty="0" smtClean="0"/>
              <a:t> </a:t>
            </a:r>
            <a:r>
              <a:rPr lang="en-US" dirty="0" err="1" smtClean="0"/>
              <a:t>Terima</a:t>
            </a:r>
            <a:r>
              <a:rPr lang="en-US" dirty="0" smtClean="0"/>
              <a:t> </a:t>
            </a:r>
            <a:r>
              <a:rPr lang="en-US" dirty="0" err="1" smtClean="0"/>
              <a:t>Kasih</a:t>
            </a:r>
            <a:r>
              <a:rPr lang="id-ID"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Tujuan</a:t>
            </a:r>
            <a:endParaRPr lang="en-US" dirty="0"/>
          </a:p>
        </p:txBody>
      </p:sp>
      <p:sp>
        <p:nvSpPr>
          <p:cNvPr id="3" name="Content Placeholder 2"/>
          <p:cNvSpPr>
            <a:spLocks noGrp="1"/>
          </p:cNvSpPr>
          <p:nvPr>
            <p:ph idx="1"/>
          </p:nvPr>
        </p:nvSpPr>
        <p:spPr/>
        <p:txBody>
          <a:bodyPr/>
          <a:lstStyle/>
          <a:p>
            <a:pPr lvl="1"/>
            <a:r>
              <a:rPr lang="id-ID" sz="2400" dirty="0" smtClean="0">
                <a:solidFill>
                  <a:schemeClr val="accent1"/>
                </a:solidFill>
              </a:rPr>
              <a:t>Merancang </a:t>
            </a:r>
            <a:r>
              <a:rPr lang="id-ID" sz="2400" dirty="0">
                <a:solidFill>
                  <a:schemeClr val="accent1"/>
                </a:solidFill>
              </a:rPr>
              <a:t>dan merealisasikan mobil </a:t>
            </a:r>
            <a:r>
              <a:rPr lang="id-ID" sz="2400" i="1" dirty="0">
                <a:solidFill>
                  <a:schemeClr val="accent1"/>
                </a:solidFill>
              </a:rPr>
              <a:t>remote</a:t>
            </a:r>
            <a:r>
              <a:rPr lang="id-ID" sz="2400" dirty="0">
                <a:solidFill>
                  <a:schemeClr val="accent1"/>
                </a:solidFill>
              </a:rPr>
              <a:t> </a:t>
            </a:r>
            <a:r>
              <a:rPr lang="id-ID" sz="2400" i="1" dirty="0">
                <a:solidFill>
                  <a:schemeClr val="accent1"/>
                </a:solidFill>
              </a:rPr>
              <a:t>control</a:t>
            </a:r>
            <a:r>
              <a:rPr lang="id-ID" sz="2400" dirty="0">
                <a:solidFill>
                  <a:schemeClr val="accent1"/>
                </a:solidFill>
              </a:rPr>
              <a:t> yang dikendalikan oleh </a:t>
            </a:r>
            <a:r>
              <a:rPr lang="id-ID" sz="2400" i="1" dirty="0">
                <a:solidFill>
                  <a:schemeClr val="accent1"/>
                </a:solidFill>
              </a:rPr>
              <a:t>smartphone</a:t>
            </a:r>
            <a:r>
              <a:rPr lang="id-ID" sz="2400" dirty="0">
                <a:solidFill>
                  <a:schemeClr val="accent1"/>
                </a:solidFill>
              </a:rPr>
              <a:t> dengan sistem operasi </a:t>
            </a:r>
            <a:r>
              <a:rPr lang="id-ID" sz="2400" i="1" dirty="0">
                <a:solidFill>
                  <a:schemeClr val="accent1"/>
                </a:solidFill>
              </a:rPr>
              <a:t>android</a:t>
            </a:r>
            <a:r>
              <a:rPr lang="id-ID" sz="2400" dirty="0">
                <a:solidFill>
                  <a:schemeClr val="accent1"/>
                </a:solidFill>
              </a:rPr>
              <a:t> melalui </a:t>
            </a:r>
            <a:r>
              <a:rPr lang="id-ID" sz="2400" i="1" dirty="0">
                <a:solidFill>
                  <a:schemeClr val="accent1"/>
                </a:solidFill>
              </a:rPr>
              <a:t>bluetooth</a:t>
            </a:r>
            <a:r>
              <a:rPr lang="id-ID" sz="2400" dirty="0">
                <a:solidFill>
                  <a:schemeClr val="accent1"/>
                </a:solidFill>
              </a:rPr>
              <a:t> dan </a:t>
            </a:r>
            <a:r>
              <a:rPr lang="id-ID" sz="2400" i="1" dirty="0">
                <a:solidFill>
                  <a:schemeClr val="accent1"/>
                </a:solidFill>
              </a:rPr>
              <a:t>arduino</a:t>
            </a:r>
            <a:r>
              <a:rPr lang="id-ID" sz="2400" dirty="0">
                <a:solidFill>
                  <a:schemeClr val="accent1"/>
                </a:solidFill>
              </a:rPr>
              <a:t>.</a:t>
            </a:r>
            <a:endParaRPr lang="en-US" sz="2400" dirty="0">
              <a:solidFill>
                <a:schemeClr val="accent1"/>
              </a:solidFill>
            </a:endParaRPr>
          </a:p>
          <a:p>
            <a:pPr lvl="1"/>
            <a:r>
              <a:rPr lang="id-ID" sz="2400" dirty="0">
                <a:solidFill>
                  <a:schemeClr val="accent1"/>
                </a:solidFill>
              </a:rPr>
              <a:t>Mengaplikasikan </a:t>
            </a:r>
            <a:r>
              <a:rPr lang="id-ID" sz="2400" i="1" dirty="0">
                <a:solidFill>
                  <a:schemeClr val="accent1"/>
                </a:solidFill>
              </a:rPr>
              <a:t>smartphone Bluetooth HC-06 </a:t>
            </a:r>
            <a:r>
              <a:rPr lang="id-ID" sz="2400" dirty="0">
                <a:solidFill>
                  <a:schemeClr val="accent1"/>
                </a:solidFill>
              </a:rPr>
              <a:t>dalam perancangan mobil </a:t>
            </a:r>
            <a:r>
              <a:rPr lang="id-ID" sz="2400" i="1" dirty="0">
                <a:solidFill>
                  <a:schemeClr val="accent1"/>
                </a:solidFill>
              </a:rPr>
              <a:t>remotee control.</a:t>
            </a:r>
            <a:endParaRPr lang="en-US" sz="2400" dirty="0">
              <a:solidFill>
                <a:schemeClr val="accent1"/>
              </a:solidFill>
            </a:endParaRPr>
          </a:p>
          <a:p>
            <a:pPr marL="0" indent="0">
              <a:buNone/>
            </a:pPr>
            <a:endParaRPr lang="en-US" dirty="0"/>
          </a:p>
        </p:txBody>
      </p:sp>
    </p:spTree>
    <p:extLst>
      <p:ext uri="{BB962C8B-B14F-4D97-AF65-F5344CB8AC3E}">
        <p14:creationId xmlns:p14="http://schemas.microsoft.com/office/powerpoint/2010/main" val="66551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id-ID" dirty="0" smtClean="0"/>
              <a:t>            </a:t>
            </a:r>
            <a:r>
              <a:rPr lang="en-US" dirty="0" err="1" smtClean="0"/>
              <a:t>Gambaran</a:t>
            </a:r>
            <a:r>
              <a:rPr lang="en-US" dirty="0" smtClean="0"/>
              <a:t> </a:t>
            </a:r>
            <a:r>
              <a:rPr lang="en-US" dirty="0" err="1" smtClean="0"/>
              <a:t>Alat</a:t>
            </a:r>
            <a:endParaRPr lang="en-US"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536972"/>
            <a:ext cx="2911077" cy="388143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9678" y="1536972"/>
            <a:ext cx="3144522" cy="388143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591312"/>
          </a:xfrm>
        </p:spPr>
        <p:txBody>
          <a:bodyPr>
            <a:normAutofit fontScale="90000"/>
          </a:bodyPr>
          <a:lstStyle/>
          <a:p>
            <a:pPr algn="ctr"/>
            <a:r>
              <a:rPr lang="en-US" dirty="0" err="1" smtClean="0"/>
              <a:t>Perakitan</a:t>
            </a:r>
            <a:r>
              <a:rPr lang="en-US" dirty="0" smtClean="0"/>
              <a:t> </a:t>
            </a:r>
            <a:r>
              <a:rPr lang="en-US" dirty="0" err="1" smtClean="0"/>
              <a:t>Alat</a:t>
            </a:r>
            <a:endParaRPr lang="en-US" dirty="0"/>
          </a:p>
        </p:txBody>
      </p:sp>
      <p:pic>
        <p:nvPicPr>
          <p:cNvPr id="3" name="image4.jpeg"/>
          <p:cNvPicPr/>
          <p:nvPr/>
        </p:nvPicPr>
        <p:blipFill>
          <a:blip r:embed="rId2" cstate="print"/>
          <a:stretch>
            <a:fillRect/>
          </a:stretch>
        </p:blipFill>
        <p:spPr>
          <a:xfrm>
            <a:off x="1447800" y="1676400"/>
            <a:ext cx="5382895" cy="40074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7239000" cy="685800"/>
          </a:xfrm>
        </p:spPr>
        <p:txBody>
          <a:bodyPr>
            <a:normAutofit fontScale="90000"/>
          </a:bodyPr>
          <a:lstStyle/>
          <a:p>
            <a:pPr algn="ctr"/>
            <a:r>
              <a:rPr lang="id-ID" sz="2000" dirty="0" smtClean="0"/>
              <a:t>Tabel 1. pinout schematic</a:t>
            </a:r>
            <a:r>
              <a:rPr lang="en-US" dirty="0"/>
              <a:t/>
            </a:r>
            <a:br>
              <a:rPr lang="en-US" dirty="0"/>
            </a:br>
            <a:r>
              <a:rPr lang="en-US" dirty="0"/>
              <a:t/>
            </a:r>
            <a:br>
              <a:rPr lang="en-US" dirty="0"/>
            </a:b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9671822"/>
              </p:ext>
            </p:extLst>
          </p:nvPr>
        </p:nvGraphicFramePr>
        <p:xfrm>
          <a:off x="772954" y="1828801"/>
          <a:ext cx="6021705" cy="4288948"/>
        </p:xfrm>
        <a:graphic>
          <a:graphicData uri="http://schemas.openxmlformats.org/drawingml/2006/table">
            <a:tbl>
              <a:tblPr firstRow="1" firstCol="1" lastRow="1" lastCol="1" bandRow="1" bandCol="1">
                <a:tableStyleId>{5C22544A-7EE6-4342-B048-85BDC9FD1C3A}</a:tableStyleId>
              </a:tblPr>
              <a:tblGrid>
                <a:gridCol w="2007235"/>
                <a:gridCol w="2007235"/>
                <a:gridCol w="2007235"/>
              </a:tblGrid>
              <a:tr h="602117">
                <a:tc>
                  <a:txBody>
                    <a:bodyPr/>
                    <a:lstStyle/>
                    <a:p>
                      <a:pPr marL="67945" algn="ctr">
                        <a:lnSpc>
                          <a:spcPts val="1340"/>
                        </a:lnSpc>
                        <a:spcBef>
                          <a:spcPts val="150"/>
                        </a:spcBef>
                        <a:spcAft>
                          <a:spcPts val="0"/>
                        </a:spcAft>
                      </a:pPr>
                      <a:r>
                        <a:rPr lang="id-ID" sz="1100" dirty="0">
                          <a:effectLst/>
                        </a:rPr>
                        <a:t>Jenis</a:t>
                      </a:r>
                      <a:endParaRPr lang="en-US" sz="1100" dirty="0">
                        <a:effectLst/>
                      </a:endParaRPr>
                    </a:p>
                    <a:p>
                      <a:pPr marL="67945" algn="ctr">
                        <a:lnSpc>
                          <a:spcPts val="1245"/>
                        </a:lnSpc>
                        <a:spcBef>
                          <a:spcPts val="150"/>
                        </a:spcBef>
                        <a:spcAft>
                          <a:spcPts val="0"/>
                        </a:spcAft>
                      </a:pPr>
                      <a:r>
                        <a:rPr lang="id-ID" sz="1100" dirty="0">
                          <a:effectLst/>
                        </a:rPr>
                        <a:t>Pin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gn="ctr">
                        <a:lnSpc>
                          <a:spcPts val="1340"/>
                        </a:lnSpc>
                        <a:spcBef>
                          <a:spcPts val="150"/>
                        </a:spcBef>
                        <a:spcAft>
                          <a:spcPts val="0"/>
                        </a:spcAft>
                      </a:pPr>
                      <a:r>
                        <a:rPr lang="id-ID" sz="1100" dirty="0">
                          <a:effectLst/>
                        </a:rPr>
                        <a:t>Arduino</a:t>
                      </a:r>
                      <a:endParaRPr lang="en-US" sz="1100" dirty="0">
                        <a:effectLst/>
                      </a:endParaRPr>
                    </a:p>
                    <a:p>
                      <a:pPr marL="67945" algn="ctr">
                        <a:lnSpc>
                          <a:spcPts val="1245"/>
                        </a:lnSpc>
                        <a:spcBef>
                          <a:spcPts val="150"/>
                        </a:spcBef>
                        <a:spcAft>
                          <a:spcPts val="0"/>
                        </a:spcAft>
                      </a:pPr>
                      <a:r>
                        <a:rPr lang="id-ID" sz="1100" dirty="0">
                          <a:effectLst/>
                        </a:rPr>
                        <a:t>Uno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gn="ctr">
                        <a:spcBef>
                          <a:spcPts val="15"/>
                        </a:spcBef>
                        <a:spcAft>
                          <a:spcPts val="0"/>
                        </a:spcAft>
                      </a:pPr>
                      <a:r>
                        <a:rPr lang="id-ID" sz="1150">
                          <a:effectLst/>
                        </a:rPr>
                        <a:t> </a:t>
                      </a:r>
                      <a:endParaRPr lang="en-US" sz="1100">
                        <a:effectLst/>
                      </a:endParaRPr>
                    </a:p>
                    <a:p>
                      <a:pPr marL="69850" algn="ctr">
                        <a:lnSpc>
                          <a:spcPts val="1245"/>
                        </a:lnSpc>
                        <a:spcBef>
                          <a:spcPts val="150"/>
                        </a:spcBef>
                        <a:spcAft>
                          <a:spcPts val="0"/>
                        </a:spcAft>
                      </a:pPr>
                      <a:r>
                        <a:rPr lang="id-ID" sz="1100">
                          <a:effectLst/>
                        </a:rPr>
                        <a:t>Keterangan</a:t>
                      </a:r>
                      <a:r>
                        <a:rPr lang="id-ID" sz="1100" spc="-15">
                          <a:effectLst/>
                        </a:rPr>
                        <a:t> </a:t>
                      </a:r>
                      <a:r>
                        <a:rPr lang="id-ID" sz="1100">
                          <a:effectLst/>
                        </a:rPr>
                        <a:t>terhubung</a:t>
                      </a:r>
                      <a:r>
                        <a:rPr lang="id-ID" sz="1100" spc="-20">
                          <a:effectLst/>
                        </a:rPr>
                        <a:t> </a:t>
                      </a:r>
                      <a:r>
                        <a:rPr lang="id-ID" sz="1100">
                          <a:effectLst/>
                        </a:rPr>
                        <a:t>dengan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rowSpan="5">
                  <a:txBody>
                    <a:bodyPr/>
                    <a:lstStyle/>
                    <a:p>
                      <a:pPr marL="67945">
                        <a:spcBef>
                          <a:spcPts val="150"/>
                        </a:spcBef>
                        <a:spcAft>
                          <a:spcPts val="0"/>
                        </a:spcAft>
                      </a:pPr>
                      <a:r>
                        <a:rPr lang="id-ID" sz="1100">
                          <a:effectLst/>
                        </a:rPr>
                        <a:t> </a:t>
                      </a:r>
                      <a:endParaRPr lang="en-US" sz="1100">
                        <a:effectLst/>
                      </a:endParaRPr>
                    </a:p>
                    <a:p>
                      <a:pPr marL="67945">
                        <a:spcBef>
                          <a:spcPts val="150"/>
                        </a:spcBef>
                        <a:spcAft>
                          <a:spcPts val="0"/>
                        </a:spcAft>
                      </a:pPr>
                      <a:r>
                        <a:rPr lang="id-ID" sz="1100">
                          <a:effectLst/>
                        </a:rPr>
                        <a:t> </a:t>
                      </a:r>
                      <a:endParaRPr lang="en-US" sz="1100">
                        <a:effectLst/>
                      </a:endParaRPr>
                    </a:p>
                    <a:p>
                      <a:pPr marL="67945">
                        <a:spcBef>
                          <a:spcPts val="25"/>
                        </a:spcBef>
                        <a:spcAft>
                          <a:spcPts val="0"/>
                        </a:spcAft>
                      </a:pPr>
                      <a:r>
                        <a:rPr lang="id-ID" sz="1050">
                          <a:effectLst/>
                        </a:rPr>
                        <a:t> </a:t>
                      </a:r>
                      <a:endParaRPr lang="en-US" sz="1100">
                        <a:effectLst/>
                      </a:endParaRPr>
                    </a:p>
                    <a:p>
                      <a:pPr marL="121285">
                        <a:spcBef>
                          <a:spcPts val="150"/>
                        </a:spcBef>
                        <a:spcAft>
                          <a:spcPts val="0"/>
                        </a:spcAft>
                      </a:pPr>
                      <a:r>
                        <a:rPr lang="id-ID" sz="1100">
                          <a:effectLst/>
                        </a:rPr>
                        <a:t>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325120" algn="r">
                        <a:lnSpc>
                          <a:spcPts val="1330"/>
                        </a:lnSpc>
                        <a:spcBef>
                          <a:spcPts val="65"/>
                        </a:spcBef>
                        <a:spcAft>
                          <a:spcPts val="0"/>
                        </a:spcAft>
                      </a:pPr>
                      <a:r>
                        <a:rPr lang="id-ID" sz="1100">
                          <a:effectLst/>
                        </a:rPr>
                        <a:t>Vin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245"/>
                        </a:lnSpc>
                        <a:spcBef>
                          <a:spcPts val="150"/>
                        </a:spcBef>
                        <a:spcAft>
                          <a:spcPts val="0"/>
                        </a:spcAft>
                      </a:pPr>
                      <a:r>
                        <a:rPr lang="id-ID" sz="1100">
                          <a:effectLst/>
                        </a:rPr>
                        <a:t>Baterai</a:t>
                      </a:r>
                      <a:r>
                        <a:rPr lang="id-ID" sz="1100" spc="-10">
                          <a:effectLst/>
                        </a:rPr>
                        <a:t> </a:t>
                      </a:r>
                      <a:r>
                        <a:rPr lang="id-ID"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rowSpan="3">
                  <a:txBody>
                    <a:bodyPr/>
                    <a:lstStyle/>
                    <a:p>
                      <a:pPr marL="67945">
                        <a:spcBef>
                          <a:spcPts val="150"/>
                        </a:spcBef>
                        <a:spcAft>
                          <a:spcPts val="0"/>
                        </a:spcAft>
                      </a:pPr>
                      <a:r>
                        <a:rPr lang="id-ID" sz="1100" dirty="0">
                          <a:effectLst/>
                        </a:rPr>
                        <a:t> </a:t>
                      </a:r>
                      <a:endParaRPr lang="en-US" sz="1100" dirty="0">
                        <a:effectLst/>
                      </a:endParaRPr>
                    </a:p>
                    <a:p>
                      <a:pPr marL="294640" marR="288925" algn="ctr">
                        <a:spcBef>
                          <a:spcPts val="950"/>
                        </a:spcBef>
                        <a:spcAft>
                          <a:spcPts val="0"/>
                        </a:spcAft>
                      </a:pPr>
                      <a:r>
                        <a:rPr lang="id-ID" sz="1100" dirty="0">
                          <a:effectLst/>
                        </a:rPr>
                        <a:t>Gnd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1600">
                        <a:lnSpc>
                          <a:spcPts val="1245"/>
                        </a:lnSpc>
                        <a:spcBef>
                          <a:spcPts val="150"/>
                        </a:spcBef>
                        <a:spcAft>
                          <a:spcPts val="0"/>
                        </a:spcAft>
                      </a:pPr>
                      <a:r>
                        <a:rPr lang="id-ID" sz="1100">
                          <a:effectLst/>
                        </a:rPr>
                        <a:t>Baterai</a:t>
                      </a:r>
                      <a:r>
                        <a:rPr lang="id-ID" sz="1100" spc="-10">
                          <a:effectLst/>
                        </a:rPr>
                        <a:t> </a:t>
                      </a:r>
                      <a:r>
                        <a:rPr lang="id-ID"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05143">
                <a:tc vMerge="1">
                  <a:txBody>
                    <a:bodyPr/>
                    <a:lstStyle/>
                    <a:p>
                      <a:endParaRPr lang="en-US"/>
                    </a:p>
                  </a:txBody>
                  <a:tcPr/>
                </a:tc>
                <a:tc vMerge="1">
                  <a:txBody>
                    <a:bodyPr/>
                    <a:lstStyle/>
                    <a:p>
                      <a:endParaRPr lang="en-US"/>
                    </a:p>
                  </a:txBody>
                  <a:tcPr/>
                </a:tc>
                <a:tc>
                  <a:txBody>
                    <a:bodyPr/>
                    <a:lstStyle/>
                    <a:p>
                      <a:pPr marL="69850">
                        <a:lnSpc>
                          <a:spcPts val="1340"/>
                        </a:lnSpc>
                        <a:spcBef>
                          <a:spcPts val="150"/>
                        </a:spcBef>
                        <a:spcAft>
                          <a:spcPts val="0"/>
                        </a:spcAft>
                      </a:pPr>
                      <a:r>
                        <a:rPr lang="id-ID" sz="1100">
                          <a:effectLst/>
                        </a:rPr>
                        <a:t>GND</a:t>
                      </a:r>
                      <a:r>
                        <a:rPr lang="id-ID" sz="1100" spc="10">
                          <a:effectLst/>
                        </a:rPr>
                        <a:t> </a:t>
                      </a:r>
                      <a:r>
                        <a:rPr lang="id-ID" sz="1100">
                          <a:effectLst/>
                        </a:rPr>
                        <a:t>(Motor</a:t>
                      </a:r>
                      <a:r>
                        <a:rPr lang="id-ID" sz="1100" spc="-25">
                          <a:effectLst/>
                        </a:rPr>
                        <a:t> </a:t>
                      </a:r>
                      <a:r>
                        <a:rPr lang="id-ID" sz="1100">
                          <a:effectLst/>
                        </a:rPr>
                        <a:t>Driver</a:t>
                      </a:r>
                      <a:r>
                        <a:rPr lang="id-ID" sz="1100" spc="-15">
                          <a:effectLst/>
                        </a:rPr>
                        <a:t> </a:t>
                      </a:r>
                      <a:r>
                        <a:rPr lang="id-ID" sz="1100">
                          <a:effectLst/>
                        </a:rPr>
                        <a:t>L289N,</a:t>
                      </a:r>
                      <a:r>
                        <a:rPr lang="id-ID" sz="1100" spc="-15">
                          <a:effectLst/>
                        </a:rPr>
                        <a:t> </a:t>
                      </a:r>
                      <a:r>
                        <a:rPr lang="id-ID" sz="1100">
                          <a:effectLst/>
                        </a:rPr>
                        <a:t>HC-</a:t>
                      </a:r>
                      <a:endParaRPr lang="en-US" sz="1100">
                        <a:effectLst/>
                      </a:endParaRPr>
                    </a:p>
                    <a:p>
                      <a:pPr marL="69850">
                        <a:lnSpc>
                          <a:spcPts val="1245"/>
                        </a:lnSpc>
                        <a:spcBef>
                          <a:spcPts val="150"/>
                        </a:spcBef>
                        <a:spcAft>
                          <a:spcPts val="0"/>
                        </a:spcAft>
                      </a:pPr>
                      <a:r>
                        <a:rPr lang="id-ID" sz="11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63086">
                <a:tc vMerge="1">
                  <a:txBody>
                    <a:bodyPr/>
                    <a:lstStyle/>
                    <a:p>
                      <a:endParaRPr lang="en-US"/>
                    </a:p>
                  </a:txBody>
                  <a:tcPr/>
                </a:tc>
                <a:tc vMerge="1">
                  <a:txBody>
                    <a:bodyPr/>
                    <a:lstStyle/>
                    <a:p>
                      <a:endParaRPr lang="en-US"/>
                    </a:p>
                  </a:txBody>
                  <a:tcPr/>
                </a:tc>
                <a:tc>
                  <a:txBody>
                    <a:bodyPr/>
                    <a:lstStyle/>
                    <a:p>
                      <a:pPr marL="101600">
                        <a:lnSpc>
                          <a:spcPts val="1245"/>
                        </a:lnSpc>
                        <a:spcBef>
                          <a:spcPts val="150"/>
                        </a:spcBef>
                        <a:spcAft>
                          <a:spcPts val="0"/>
                        </a:spcAft>
                      </a:pPr>
                      <a:r>
                        <a:rPr lang="id-ID" sz="1100">
                          <a:effectLst/>
                        </a:rPr>
                        <a:t>LED</a:t>
                      </a:r>
                      <a:r>
                        <a:rPr lang="id-ID" sz="1100" spc="-10">
                          <a:effectLst/>
                        </a:rPr>
                        <a:t> </a:t>
                      </a:r>
                      <a:r>
                        <a:rPr lang="id-ID" sz="1100">
                          <a:effectLst/>
                        </a:rPr>
                        <a:t>putih</a:t>
                      </a:r>
                      <a:r>
                        <a:rPr lang="id-ID" sz="1100" spc="-5">
                          <a:effectLst/>
                        </a:rPr>
                        <a:t> </a:t>
                      </a:r>
                      <a:r>
                        <a:rPr lang="id-ID" sz="1100">
                          <a:effectLst/>
                        </a:rPr>
                        <a:t>-,</a:t>
                      </a:r>
                      <a:r>
                        <a:rPr lang="id-ID" sz="1100" spc="-15">
                          <a:effectLst/>
                        </a:rPr>
                        <a:t> </a:t>
                      </a:r>
                      <a:r>
                        <a:rPr lang="id-ID" sz="1100">
                          <a:effectLst/>
                        </a:rPr>
                        <a:t>LED</a:t>
                      </a:r>
                      <a:r>
                        <a:rPr lang="id-ID" sz="1100" spc="-15">
                          <a:effectLst/>
                        </a:rPr>
                        <a:t> </a:t>
                      </a:r>
                      <a:r>
                        <a:rPr lang="id-ID" sz="1100">
                          <a:effectLst/>
                        </a:rPr>
                        <a:t>merah-,</a:t>
                      </a:r>
                      <a:r>
                        <a:rPr lang="id-ID" sz="1100" spc="-5">
                          <a:effectLst/>
                        </a:rPr>
                        <a:t> </a:t>
                      </a:r>
                      <a:r>
                        <a:rPr lang="id-ID" sz="1100">
                          <a:effectLst/>
                        </a:rPr>
                        <a:t>buzzer-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marR="341630" algn="r">
                        <a:lnSpc>
                          <a:spcPts val="1245"/>
                        </a:lnSpc>
                        <a:spcBef>
                          <a:spcPts val="150"/>
                        </a:spcBef>
                        <a:spcAft>
                          <a:spcPts val="0"/>
                        </a:spcAft>
                      </a:pPr>
                      <a:r>
                        <a:rPr lang="id-ID" sz="1100" dirty="0">
                          <a:effectLst/>
                        </a:rPr>
                        <a:t>5V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245"/>
                        </a:lnSpc>
                        <a:spcBef>
                          <a:spcPts val="150"/>
                        </a:spcBef>
                        <a:spcAft>
                          <a:spcPts val="0"/>
                        </a:spcAft>
                      </a:pPr>
                      <a:r>
                        <a:rPr lang="id-ID" sz="1100">
                          <a:effectLst/>
                        </a:rPr>
                        <a:t>HC-06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8441">
                <a:tc rowSpan="6">
                  <a:txBody>
                    <a:bodyPr/>
                    <a:lstStyle/>
                    <a:p>
                      <a:pPr marL="67945">
                        <a:spcBef>
                          <a:spcPts val="150"/>
                        </a:spcBef>
                        <a:spcAft>
                          <a:spcPts val="0"/>
                        </a:spcAft>
                      </a:pPr>
                      <a:r>
                        <a:rPr lang="id-ID" sz="1100">
                          <a:effectLst/>
                        </a:rPr>
                        <a:t> </a:t>
                      </a:r>
                      <a:endParaRPr lang="en-US" sz="1100">
                        <a:effectLst/>
                      </a:endParaRPr>
                    </a:p>
                    <a:p>
                      <a:pPr marL="67945">
                        <a:spcBef>
                          <a:spcPts val="150"/>
                        </a:spcBef>
                        <a:spcAft>
                          <a:spcPts val="0"/>
                        </a:spcAft>
                      </a:pPr>
                      <a:r>
                        <a:rPr lang="id-ID" sz="1100">
                          <a:effectLst/>
                        </a:rPr>
                        <a:t> </a:t>
                      </a:r>
                      <a:endParaRPr lang="en-US" sz="1100">
                        <a:effectLst/>
                      </a:endParaRPr>
                    </a:p>
                    <a:p>
                      <a:pPr marL="67945">
                        <a:spcBef>
                          <a:spcPts val="45"/>
                        </a:spcBef>
                        <a:spcAft>
                          <a:spcPts val="0"/>
                        </a:spcAft>
                      </a:pPr>
                      <a:r>
                        <a:rPr lang="id-ID" sz="1200">
                          <a:effectLst/>
                        </a:rPr>
                        <a:t> </a:t>
                      </a:r>
                      <a:endParaRPr lang="en-US" sz="1100">
                        <a:effectLst/>
                      </a:endParaRPr>
                    </a:p>
                    <a:p>
                      <a:pPr marL="107950">
                        <a:spcBef>
                          <a:spcPts val="150"/>
                        </a:spcBef>
                        <a:spcAft>
                          <a:spcPts val="0"/>
                        </a:spcAft>
                      </a:pPr>
                      <a:r>
                        <a:rPr lang="id-ID" sz="1100">
                          <a:effectLst/>
                        </a:rPr>
                        <a:t>Analog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ts val="1245"/>
                        </a:lnSpc>
                        <a:spcBef>
                          <a:spcPts val="160"/>
                        </a:spcBef>
                        <a:spcAft>
                          <a:spcPts val="0"/>
                        </a:spcAft>
                      </a:pPr>
                      <a:r>
                        <a:rPr lang="id-ID" sz="1100">
                          <a:effectLst/>
                        </a:rPr>
                        <a:t>A0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60"/>
                        </a:spcBef>
                        <a:spcAft>
                          <a:spcPts val="0"/>
                        </a:spcAft>
                      </a:pPr>
                      <a:r>
                        <a:rPr lang="id-ID" sz="1100">
                          <a:effectLst/>
                        </a:rPr>
                        <a:t>In1</a:t>
                      </a:r>
                      <a:r>
                        <a:rPr lang="id-ID" sz="1100" spc="-5">
                          <a:effectLst/>
                        </a:rPr>
                        <a:t> </a:t>
                      </a:r>
                      <a:r>
                        <a:rPr lang="id-ID" sz="1100">
                          <a:effectLst/>
                        </a:rPr>
                        <a:t>Motor</a:t>
                      </a:r>
                      <a:r>
                        <a:rPr lang="id-ID" sz="1100" spc="-20">
                          <a:effectLst/>
                        </a:rPr>
                        <a:t> </a:t>
                      </a:r>
                      <a:r>
                        <a:rPr lang="id-ID" sz="1100">
                          <a:effectLst/>
                        </a:rPr>
                        <a:t>Driver L289N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A1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In2</a:t>
                      </a:r>
                      <a:r>
                        <a:rPr lang="id-ID" sz="1100" spc="-5">
                          <a:effectLst/>
                        </a:rPr>
                        <a:t> </a:t>
                      </a:r>
                      <a:r>
                        <a:rPr lang="id-ID" sz="1100">
                          <a:effectLst/>
                        </a:rPr>
                        <a:t>Motor</a:t>
                      </a:r>
                      <a:r>
                        <a:rPr lang="id-ID" sz="1100" spc="-20">
                          <a:effectLst/>
                        </a:rPr>
                        <a:t> </a:t>
                      </a:r>
                      <a:r>
                        <a:rPr lang="id-ID" sz="1100">
                          <a:effectLst/>
                        </a:rPr>
                        <a:t>Driver L289N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A2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In3</a:t>
                      </a:r>
                      <a:r>
                        <a:rPr lang="id-ID" sz="1100" spc="-5">
                          <a:effectLst/>
                        </a:rPr>
                        <a:t> </a:t>
                      </a:r>
                      <a:r>
                        <a:rPr lang="id-ID" sz="1100">
                          <a:effectLst/>
                        </a:rPr>
                        <a:t>Motor</a:t>
                      </a:r>
                      <a:r>
                        <a:rPr lang="id-ID" sz="1100" spc="-20">
                          <a:effectLst/>
                        </a:rPr>
                        <a:t> </a:t>
                      </a:r>
                      <a:r>
                        <a:rPr lang="id-ID" sz="1100">
                          <a:effectLst/>
                        </a:rPr>
                        <a:t>Driver L289N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A3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In4</a:t>
                      </a:r>
                      <a:r>
                        <a:rPr lang="id-ID" sz="1100" spc="-5">
                          <a:effectLst/>
                        </a:rPr>
                        <a:t> </a:t>
                      </a:r>
                      <a:r>
                        <a:rPr lang="id-ID" sz="1100">
                          <a:effectLst/>
                        </a:rPr>
                        <a:t>Motor</a:t>
                      </a:r>
                      <a:r>
                        <a:rPr lang="id-ID" sz="1100" spc="-20">
                          <a:effectLst/>
                        </a:rPr>
                        <a:t> </a:t>
                      </a:r>
                      <a:r>
                        <a:rPr lang="id-ID" sz="1100">
                          <a:effectLst/>
                        </a:rPr>
                        <a:t>Driver L289N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A4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LED</a:t>
                      </a:r>
                      <a:r>
                        <a:rPr lang="id-ID" sz="1100" spc="-10">
                          <a:effectLst/>
                        </a:rPr>
                        <a:t> </a:t>
                      </a:r>
                      <a:r>
                        <a:rPr lang="id-ID" sz="1100">
                          <a:effectLst/>
                        </a:rPr>
                        <a:t>putih</a:t>
                      </a:r>
                      <a:r>
                        <a:rPr lang="id-ID" sz="1100" spc="-10">
                          <a:effectLst/>
                        </a:rPr>
                        <a:t> </a:t>
                      </a:r>
                      <a:r>
                        <a:rPr lang="id-ID"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A5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LED</a:t>
                      </a:r>
                      <a:r>
                        <a:rPr lang="id-ID" sz="1100" spc="-15">
                          <a:effectLst/>
                        </a:rPr>
                        <a:t> </a:t>
                      </a:r>
                      <a:r>
                        <a:rPr lang="id-ID" sz="1100">
                          <a:effectLst/>
                        </a:rPr>
                        <a:t>merah+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8441">
                <a:tc rowSpan="3">
                  <a:txBody>
                    <a:bodyPr/>
                    <a:lstStyle/>
                    <a:p>
                      <a:pPr marL="67945">
                        <a:spcBef>
                          <a:spcPts val="15"/>
                        </a:spcBef>
                        <a:spcAft>
                          <a:spcPts val="0"/>
                        </a:spcAft>
                      </a:pPr>
                      <a:r>
                        <a:rPr lang="id-ID" sz="1400">
                          <a:effectLst/>
                        </a:rPr>
                        <a:t> </a:t>
                      </a:r>
                      <a:endParaRPr lang="en-US" sz="1100">
                        <a:effectLst/>
                      </a:endParaRPr>
                    </a:p>
                    <a:p>
                      <a:pPr marL="123190">
                        <a:spcBef>
                          <a:spcPts val="150"/>
                        </a:spcBef>
                        <a:spcAft>
                          <a:spcPts val="0"/>
                        </a:spcAft>
                      </a:pPr>
                      <a:r>
                        <a:rPr lang="id-ID" sz="1100">
                          <a:effectLst/>
                        </a:rPr>
                        <a:t>Digital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ts val="1245"/>
                        </a:lnSpc>
                        <a:spcBef>
                          <a:spcPts val="160"/>
                        </a:spcBef>
                        <a:spcAft>
                          <a:spcPts val="0"/>
                        </a:spcAft>
                      </a:pPr>
                      <a:r>
                        <a:rPr lang="id-ID" sz="1100">
                          <a:effectLst/>
                        </a:rPr>
                        <a:t>D0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60"/>
                        </a:spcBef>
                        <a:spcAft>
                          <a:spcPts val="0"/>
                        </a:spcAft>
                      </a:pPr>
                      <a:r>
                        <a:rPr lang="id-ID" sz="1100">
                          <a:effectLst/>
                        </a:rPr>
                        <a:t>Tx</a:t>
                      </a:r>
                      <a:r>
                        <a:rPr lang="id-ID" sz="1100" spc="-5">
                          <a:effectLst/>
                        </a:rPr>
                        <a:t> </a:t>
                      </a:r>
                      <a:r>
                        <a:rPr lang="id-ID" sz="1100">
                          <a:effectLst/>
                        </a:rPr>
                        <a:t>HC-06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D1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a:effectLst/>
                        </a:rPr>
                        <a:t>Rx</a:t>
                      </a:r>
                      <a:r>
                        <a:rPr lang="id-ID" sz="1100" spc="-5">
                          <a:effectLst/>
                        </a:rPr>
                        <a:t> </a:t>
                      </a:r>
                      <a:r>
                        <a:rPr lang="id-ID" sz="1100">
                          <a:effectLst/>
                        </a:rPr>
                        <a:t>HC-06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26172">
                <a:tc vMerge="1">
                  <a:txBody>
                    <a:bodyPr/>
                    <a:lstStyle/>
                    <a:p>
                      <a:endParaRPr lang="en-US"/>
                    </a:p>
                  </a:txBody>
                  <a:tcPr/>
                </a:tc>
                <a:tc>
                  <a:txBody>
                    <a:bodyPr/>
                    <a:lstStyle/>
                    <a:p>
                      <a:pPr marL="67945">
                        <a:lnSpc>
                          <a:spcPts val="1245"/>
                        </a:lnSpc>
                        <a:spcBef>
                          <a:spcPts val="150"/>
                        </a:spcBef>
                        <a:spcAft>
                          <a:spcPts val="0"/>
                        </a:spcAft>
                      </a:pPr>
                      <a:r>
                        <a:rPr lang="id-ID" sz="1100">
                          <a:effectLst/>
                        </a:rPr>
                        <a:t>D2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245"/>
                        </a:lnSpc>
                        <a:spcBef>
                          <a:spcPts val="150"/>
                        </a:spcBef>
                        <a:spcAft>
                          <a:spcPts val="0"/>
                        </a:spcAft>
                      </a:pPr>
                      <a:r>
                        <a:rPr lang="id-ID" sz="1100" dirty="0">
                          <a:effectLst/>
                        </a:rPr>
                        <a:t>Buzzer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819912"/>
          </a:xfrm>
        </p:spPr>
        <p:txBody>
          <a:bodyPr>
            <a:normAutofit/>
          </a:bodyPr>
          <a:lstStyle/>
          <a:p>
            <a:r>
              <a:rPr lang="en-US" sz="2800" dirty="0" err="1"/>
              <a:t>Tampilan</a:t>
            </a:r>
            <a:r>
              <a:rPr lang="id-ID" sz="2800" dirty="0"/>
              <a:t> halaman </a:t>
            </a:r>
            <a:r>
              <a:rPr lang="en-US" sz="2800" dirty="0" err="1"/>
              <a:t>Aplikasi</a:t>
            </a:r>
            <a:r>
              <a:rPr lang="en-US" sz="2800" dirty="0"/>
              <a:t> </a:t>
            </a:r>
            <a:r>
              <a:rPr lang="id-ID" sz="2800" dirty="0"/>
              <a:t>ArBlue</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76400"/>
            <a:ext cx="3810000" cy="4648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Cara</a:t>
            </a:r>
            <a:r>
              <a:rPr lang="id-ID" dirty="0"/>
              <a:t> </a:t>
            </a:r>
            <a:r>
              <a:rPr lang="en-US" dirty="0" err="1"/>
              <a:t>Kerja</a:t>
            </a:r>
            <a:r>
              <a:rPr lang="id-ID" dirty="0"/>
              <a:t/>
            </a:r>
            <a:br>
              <a:rPr lang="id-ID" dirty="0"/>
            </a:br>
            <a:r>
              <a:rPr lang="id-ID" dirty="0"/>
              <a:t/>
            </a:r>
            <a:br>
              <a:rPr lang="id-ID" dirty="0"/>
            </a:br>
            <a:r>
              <a:rPr lang="id-ID" sz="2000" dirty="0"/>
              <a:t>dari alat yang dibuat ini, arduino Uno digunakan sebagai mikrokontroler utama pada alat ini. adapun penamabahan komponen pelengkap yang tidak disebutkan pada proposal awal yaitu LED merah, LED putih, dan Buzzer. LED putih digunakan sebagai lampu depan, LED merah digunakan sebagai lampu</a:t>
            </a:r>
            <a:br>
              <a:rPr lang="id-ID" sz="2000" dirty="0"/>
            </a:br>
            <a:r>
              <a:rPr lang="id-ID" sz="2000" dirty="0"/>
              <a:t>belakang, dan Buzzer digunakan sebagai klakson pada mobil remote. Tiga</a:t>
            </a:r>
            <a:br>
              <a:rPr lang="id-ID" sz="2000" dirty="0"/>
            </a:br>
            <a:r>
              <a:rPr lang="id-ID" sz="2000" dirty="0"/>
              <a:t>baterai 18650 yang dirangkai seri menghasilkan tegangan maksimal 15V yang digunakan untuk menyuplai Arduino Uno dan motor driver</a:t>
            </a:r>
            <a:br>
              <a:rPr lang="id-ID" sz="2000" dirty="0"/>
            </a:br>
            <a:r>
              <a:rPr lang="id-ID" sz="2000" dirty="0"/>
              <a:t>L289N sebagai tegangan untuk motor dapat bergerak. Tegangan 15V dari</a:t>
            </a:r>
            <a:br>
              <a:rPr lang="id-ID" sz="2000" dirty="0"/>
            </a:br>
            <a:r>
              <a:rPr lang="id-ID" sz="2000" dirty="0"/>
              <a:t>baterai kemudian akan diturunkan oleh Arduino Uno ke 5V dan 3,3V yang</a:t>
            </a:r>
            <a:br>
              <a:rPr lang="id-ID" sz="2000" dirty="0"/>
            </a:br>
            <a:r>
              <a:rPr lang="id-ID" sz="2000" dirty="0"/>
              <a:t>digunkana untuk menyalakan modul Bluetooth HC-06, LED putih, LED</a:t>
            </a:r>
            <a:br>
              <a:rPr lang="id-ID" sz="2000" dirty="0"/>
            </a:br>
            <a:r>
              <a:rPr lang="id-ID" sz="2000" dirty="0"/>
              <a:t>merah dan juga Buzzer.</a:t>
            </a:r>
            <a:r>
              <a:rPr lang="id-ID" dirty="0"/>
              <a:t/>
            </a:r>
            <a:br>
              <a:rPr lang="id-ID" dirty="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627888"/>
          </a:xfrm>
        </p:spPr>
        <p:txBody>
          <a:bodyPr>
            <a:normAutofit fontScale="90000"/>
          </a:bodyPr>
          <a:lstStyle/>
          <a:p>
            <a:r>
              <a:rPr lang="id-ID" dirty="0" smtClean="0"/>
              <a:t>- </a:t>
            </a:r>
            <a:r>
              <a:rPr lang="id-ID" sz="3600" dirty="0" smtClean="0"/>
              <a:t>Hasil pengujian mobil remote control</a:t>
            </a:r>
            <a:endParaRPr lang="en-US" sz="3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643157"/>
            <a:ext cx="2819400" cy="2286000"/>
          </a:xfrm>
          <a:prstGeom prst="rect">
            <a:avLst/>
          </a:prstGeom>
        </p:spPr>
      </p:pic>
      <p:sp>
        <p:nvSpPr>
          <p:cNvPr id="5" name="Rectangle 4"/>
          <p:cNvSpPr/>
          <p:nvPr/>
        </p:nvSpPr>
        <p:spPr>
          <a:xfrm>
            <a:off x="3352800" y="1524000"/>
            <a:ext cx="3962400" cy="4524315"/>
          </a:xfrm>
          <a:prstGeom prst="rect">
            <a:avLst/>
          </a:prstGeom>
        </p:spPr>
        <p:txBody>
          <a:bodyPr wrap="square">
            <a:spAutoFit/>
          </a:bodyPr>
          <a:lstStyle/>
          <a:p>
            <a:r>
              <a:rPr lang="en-US" sz="1600" dirty="0" err="1">
                <a:solidFill>
                  <a:schemeClr val="accent1"/>
                </a:solidFill>
              </a:rPr>
              <a:t>Pengujian</a:t>
            </a:r>
            <a:r>
              <a:rPr lang="en-US" sz="1600" dirty="0">
                <a:solidFill>
                  <a:schemeClr val="accent1"/>
                </a:solidFill>
              </a:rPr>
              <a:t> </a:t>
            </a:r>
            <a:r>
              <a:rPr lang="en-US" sz="1600" dirty="0" err="1">
                <a:solidFill>
                  <a:schemeClr val="accent1"/>
                </a:solidFill>
              </a:rPr>
              <a:t>mobil</a:t>
            </a:r>
            <a:r>
              <a:rPr lang="en-US" sz="1600" dirty="0">
                <a:solidFill>
                  <a:schemeClr val="accent1"/>
                </a:solidFill>
              </a:rPr>
              <a:t> remote </a:t>
            </a:r>
            <a:r>
              <a:rPr lang="en-US" sz="1600" dirty="0" err="1">
                <a:solidFill>
                  <a:schemeClr val="accent1"/>
                </a:solidFill>
              </a:rPr>
              <a:t>ini</a:t>
            </a:r>
            <a:r>
              <a:rPr lang="en-US" sz="1600" dirty="0">
                <a:solidFill>
                  <a:schemeClr val="accent1"/>
                </a:solidFill>
              </a:rPr>
              <a:t> </a:t>
            </a:r>
            <a:r>
              <a:rPr lang="en-US" sz="1600" dirty="0" err="1">
                <a:solidFill>
                  <a:schemeClr val="accent1"/>
                </a:solidFill>
              </a:rPr>
              <a:t>dilakukan</a:t>
            </a:r>
            <a:r>
              <a:rPr lang="en-US" sz="1600" dirty="0">
                <a:solidFill>
                  <a:schemeClr val="accent1"/>
                </a:solidFill>
              </a:rPr>
              <a:t> </a:t>
            </a:r>
            <a:r>
              <a:rPr lang="en-US" sz="1600" dirty="0" err="1">
                <a:solidFill>
                  <a:schemeClr val="accent1"/>
                </a:solidFill>
              </a:rPr>
              <a:t>dengan</a:t>
            </a:r>
            <a:r>
              <a:rPr lang="en-US" sz="1600" dirty="0">
                <a:solidFill>
                  <a:schemeClr val="accent1"/>
                </a:solidFill>
              </a:rPr>
              <a:t> </a:t>
            </a:r>
            <a:r>
              <a:rPr lang="en-US" sz="1600" dirty="0" err="1">
                <a:solidFill>
                  <a:schemeClr val="accent1"/>
                </a:solidFill>
              </a:rPr>
              <a:t>mengontrol</a:t>
            </a:r>
            <a:r>
              <a:rPr lang="en-US" sz="1600" dirty="0">
                <a:solidFill>
                  <a:schemeClr val="accent1"/>
                </a:solidFill>
              </a:rPr>
              <a:t> </a:t>
            </a:r>
            <a:r>
              <a:rPr lang="en-US" sz="1600" dirty="0" err="1">
                <a:solidFill>
                  <a:schemeClr val="accent1"/>
                </a:solidFill>
              </a:rPr>
              <a:t>mobil</a:t>
            </a:r>
            <a:r>
              <a:rPr lang="en-US" sz="1600" dirty="0">
                <a:solidFill>
                  <a:schemeClr val="accent1"/>
                </a:solidFill>
              </a:rPr>
              <a:t> </a:t>
            </a:r>
            <a:r>
              <a:rPr lang="en-US" sz="1600" dirty="0" err="1">
                <a:solidFill>
                  <a:schemeClr val="accent1"/>
                </a:solidFill>
              </a:rPr>
              <a:t>sesuai</a:t>
            </a:r>
            <a:r>
              <a:rPr lang="en-US" sz="1600" dirty="0">
                <a:solidFill>
                  <a:schemeClr val="accent1"/>
                </a:solidFill>
              </a:rPr>
              <a:t> </a:t>
            </a:r>
            <a:r>
              <a:rPr lang="en-US" sz="1600" dirty="0" err="1">
                <a:solidFill>
                  <a:schemeClr val="accent1"/>
                </a:solidFill>
              </a:rPr>
              <a:t>perintah</a:t>
            </a:r>
            <a:r>
              <a:rPr lang="en-US" sz="1600" dirty="0">
                <a:solidFill>
                  <a:schemeClr val="accent1"/>
                </a:solidFill>
              </a:rPr>
              <a:t> </a:t>
            </a:r>
            <a:r>
              <a:rPr lang="en-US" sz="1600" dirty="0" err="1">
                <a:solidFill>
                  <a:schemeClr val="accent1"/>
                </a:solidFill>
              </a:rPr>
              <a:t>dari</a:t>
            </a:r>
            <a:r>
              <a:rPr lang="en-US" sz="1600" dirty="0">
                <a:solidFill>
                  <a:schemeClr val="accent1"/>
                </a:solidFill>
              </a:rPr>
              <a:t> </a:t>
            </a:r>
            <a:r>
              <a:rPr lang="en-US" sz="1600" dirty="0" err="1">
                <a:solidFill>
                  <a:schemeClr val="accent1"/>
                </a:solidFill>
              </a:rPr>
              <a:t>aplikasi</a:t>
            </a:r>
            <a:r>
              <a:rPr lang="en-US" sz="1600" dirty="0">
                <a:solidFill>
                  <a:schemeClr val="accent1"/>
                </a:solidFill>
              </a:rPr>
              <a:t> </a:t>
            </a:r>
            <a:r>
              <a:rPr lang="en-US" sz="1600" dirty="0" err="1">
                <a:solidFill>
                  <a:schemeClr val="accent1"/>
                </a:solidFill>
              </a:rPr>
              <a:t>dan</a:t>
            </a:r>
            <a:r>
              <a:rPr lang="en-US" sz="1600" dirty="0">
                <a:solidFill>
                  <a:schemeClr val="accent1"/>
                </a:solidFill>
              </a:rPr>
              <a:t> </a:t>
            </a:r>
            <a:r>
              <a:rPr lang="en-US" sz="1600" dirty="0" err="1">
                <a:solidFill>
                  <a:schemeClr val="accent1"/>
                </a:solidFill>
              </a:rPr>
              <a:t>mengukur</a:t>
            </a:r>
            <a:r>
              <a:rPr lang="en-US" sz="1600" dirty="0">
                <a:solidFill>
                  <a:schemeClr val="accent1"/>
                </a:solidFill>
              </a:rPr>
              <a:t> </a:t>
            </a:r>
            <a:r>
              <a:rPr lang="en-US" sz="1600" dirty="0" err="1">
                <a:solidFill>
                  <a:schemeClr val="accent1"/>
                </a:solidFill>
              </a:rPr>
              <a:t>jarak</a:t>
            </a:r>
            <a:r>
              <a:rPr lang="en-US" sz="1600" dirty="0">
                <a:solidFill>
                  <a:schemeClr val="accent1"/>
                </a:solidFill>
              </a:rPr>
              <a:t> </a:t>
            </a:r>
            <a:r>
              <a:rPr lang="en-US" sz="1600" dirty="0" err="1">
                <a:solidFill>
                  <a:schemeClr val="accent1"/>
                </a:solidFill>
              </a:rPr>
              <a:t>maksimal</a:t>
            </a:r>
            <a:r>
              <a:rPr lang="en-US" sz="1600" dirty="0">
                <a:solidFill>
                  <a:schemeClr val="accent1"/>
                </a:solidFill>
              </a:rPr>
              <a:t> </a:t>
            </a:r>
            <a:r>
              <a:rPr lang="en-US" sz="1600" dirty="0" err="1">
                <a:solidFill>
                  <a:schemeClr val="accent1"/>
                </a:solidFill>
              </a:rPr>
              <a:t>dari</a:t>
            </a:r>
            <a:r>
              <a:rPr lang="en-US" sz="1600" dirty="0">
                <a:solidFill>
                  <a:schemeClr val="accent1"/>
                </a:solidFill>
              </a:rPr>
              <a:t> </a:t>
            </a:r>
            <a:r>
              <a:rPr lang="en-US" sz="1600" dirty="0" err="1">
                <a:solidFill>
                  <a:schemeClr val="accent1"/>
                </a:solidFill>
              </a:rPr>
              <a:t>jangkauan</a:t>
            </a:r>
            <a:r>
              <a:rPr lang="en-US" sz="1600" dirty="0">
                <a:solidFill>
                  <a:schemeClr val="accent1"/>
                </a:solidFill>
              </a:rPr>
              <a:t> </a:t>
            </a:r>
            <a:r>
              <a:rPr lang="en-US" sz="1600" dirty="0" err="1">
                <a:solidFill>
                  <a:schemeClr val="accent1"/>
                </a:solidFill>
              </a:rPr>
              <a:t>dari</a:t>
            </a:r>
            <a:r>
              <a:rPr lang="en-US" sz="1600" dirty="0">
                <a:solidFill>
                  <a:schemeClr val="accent1"/>
                </a:solidFill>
              </a:rPr>
              <a:t> Bluetooth </a:t>
            </a:r>
            <a:r>
              <a:rPr lang="id-ID" sz="1600" dirty="0" smtClean="0">
                <a:solidFill>
                  <a:schemeClr val="accent1"/>
                </a:solidFill>
              </a:rPr>
              <a:t>agar </a:t>
            </a:r>
            <a:r>
              <a:rPr lang="en-US" sz="1600" dirty="0" err="1" smtClean="0">
                <a:solidFill>
                  <a:schemeClr val="accent1"/>
                </a:solidFill>
              </a:rPr>
              <a:t>dapat</a:t>
            </a:r>
            <a:r>
              <a:rPr lang="en-US" sz="1600" dirty="0" smtClean="0">
                <a:solidFill>
                  <a:schemeClr val="accent1"/>
                </a:solidFill>
              </a:rPr>
              <a:t> </a:t>
            </a:r>
            <a:r>
              <a:rPr lang="en-US" sz="1600" dirty="0" err="1">
                <a:solidFill>
                  <a:schemeClr val="accent1"/>
                </a:solidFill>
              </a:rPr>
              <a:t>tehubung</a:t>
            </a:r>
            <a:r>
              <a:rPr lang="en-US" sz="1600" dirty="0">
                <a:solidFill>
                  <a:schemeClr val="accent1"/>
                </a:solidFill>
              </a:rPr>
              <a:t> di </a:t>
            </a:r>
            <a:r>
              <a:rPr lang="en-US" sz="1600" dirty="0" err="1" smtClean="0">
                <a:solidFill>
                  <a:schemeClr val="accent1"/>
                </a:solidFill>
              </a:rPr>
              <a:t>te</a:t>
            </a:r>
            <a:r>
              <a:rPr lang="id-ID" sz="1600" dirty="0" smtClean="0">
                <a:solidFill>
                  <a:schemeClr val="accent1"/>
                </a:solidFill>
              </a:rPr>
              <a:t>m</a:t>
            </a:r>
            <a:r>
              <a:rPr lang="en-US" sz="1600" dirty="0" smtClean="0">
                <a:solidFill>
                  <a:schemeClr val="accent1"/>
                </a:solidFill>
              </a:rPr>
              <a:t>pat </a:t>
            </a:r>
            <a:r>
              <a:rPr lang="en-US" sz="1600" dirty="0">
                <a:solidFill>
                  <a:schemeClr val="accent1"/>
                </a:solidFill>
              </a:rPr>
              <a:t>yang </a:t>
            </a:r>
            <a:r>
              <a:rPr lang="en-US" sz="1600" dirty="0" err="1">
                <a:solidFill>
                  <a:schemeClr val="accent1"/>
                </a:solidFill>
              </a:rPr>
              <a:t>terbuka</a:t>
            </a:r>
            <a:r>
              <a:rPr lang="en-US" sz="1600" dirty="0">
                <a:solidFill>
                  <a:schemeClr val="accent1"/>
                </a:solidFill>
              </a:rPr>
              <a:t> </a:t>
            </a:r>
            <a:r>
              <a:rPr lang="en-US" sz="1600" dirty="0" err="1">
                <a:solidFill>
                  <a:schemeClr val="accent1"/>
                </a:solidFill>
              </a:rPr>
              <a:t>tanpa</a:t>
            </a:r>
            <a:r>
              <a:rPr lang="en-US" sz="1600" dirty="0">
                <a:solidFill>
                  <a:schemeClr val="accent1"/>
                </a:solidFill>
              </a:rPr>
              <a:t> </a:t>
            </a:r>
            <a:r>
              <a:rPr lang="en-US" sz="1600" dirty="0" err="1">
                <a:solidFill>
                  <a:schemeClr val="accent1"/>
                </a:solidFill>
              </a:rPr>
              <a:t>ada</a:t>
            </a:r>
            <a:r>
              <a:rPr lang="en-US" sz="1600" dirty="0">
                <a:solidFill>
                  <a:schemeClr val="accent1"/>
                </a:solidFill>
              </a:rPr>
              <a:t> </a:t>
            </a:r>
            <a:r>
              <a:rPr lang="en-US" sz="1600" dirty="0" err="1" smtClean="0">
                <a:solidFill>
                  <a:schemeClr val="accent1"/>
                </a:solidFill>
              </a:rPr>
              <a:t>hal</a:t>
            </a:r>
            <a:r>
              <a:rPr lang="id-ID" sz="1600" dirty="0" smtClean="0">
                <a:solidFill>
                  <a:schemeClr val="accent1"/>
                </a:solidFill>
              </a:rPr>
              <a:t>a</a:t>
            </a:r>
            <a:r>
              <a:rPr lang="en-US" sz="1600" dirty="0" err="1" smtClean="0">
                <a:solidFill>
                  <a:schemeClr val="accent1"/>
                </a:solidFill>
              </a:rPr>
              <a:t>ngan</a:t>
            </a:r>
            <a:r>
              <a:rPr lang="en-US" sz="1600" dirty="0" smtClean="0">
                <a:solidFill>
                  <a:schemeClr val="accent1"/>
                </a:solidFill>
              </a:rPr>
              <a:t> </a:t>
            </a:r>
            <a:r>
              <a:rPr lang="en-US" sz="1600" dirty="0" err="1">
                <a:solidFill>
                  <a:schemeClr val="accent1"/>
                </a:solidFill>
              </a:rPr>
              <a:t>seperti</a:t>
            </a:r>
            <a:r>
              <a:rPr lang="en-US" sz="1600" dirty="0">
                <a:solidFill>
                  <a:schemeClr val="accent1"/>
                </a:solidFill>
              </a:rPr>
              <a:t> </a:t>
            </a:r>
            <a:r>
              <a:rPr lang="en-US" sz="1600" dirty="0" err="1">
                <a:solidFill>
                  <a:schemeClr val="accent1"/>
                </a:solidFill>
              </a:rPr>
              <a:t>tembok</a:t>
            </a:r>
            <a:r>
              <a:rPr lang="en-US" sz="1600" dirty="0">
                <a:solidFill>
                  <a:schemeClr val="accent1"/>
                </a:solidFill>
              </a:rPr>
              <a:t> </a:t>
            </a:r>
            <a:r>
              <a:rPr lang="en-US" sz="1600" dirty="0" err="1">
                <a:solidFill>
                  <a:schemeClr val="accent1"/>
                </a:solidFill>
              </a:rPr>
              <a:t>dan</a:t>
            </a:r>
            <a:r>
              <a:rPr lang="en-US" sz="1600" dirty="0">
                <a:solidFill>
                  <a:schemeClr val="accent1"/>
                </a:solidFill>
              </a:rPr>
              <a:t> lain-lain. Dari </a:t>
            </a:r>
            <a:r>
              <a:rPr lang="en-US" sz="1600" dirty="0" err="1">
                <a:solidFill>
                  <a:schemeClr val="accent1"/>
                </a:solidFill>
              </a:rPr>
              <a:t>hasil</a:t>
            </a:r>
            <a:r>
              <a:rPr lang="en-US" sz="1600" dirty="0">
                <a:solidFill>
                  <a:schemeClr val="accent1"/>
                </a:solidFill>
              </a:rPr>
              <a:t> </a:t>
            </a:r>
            <a:r>
              <a:rPr lang="en-US" sz="1600" dirty="0" err="1">
                <a:solidFill>
                  <a:schemeClr val="accent1"/>
                </a:solidFill>
              </a:rPr>
              <a:t>pengujian</a:t>
            </a:r>
            <a:r>
              <a:rPr lang="en-US" sz="1600" dirty="0">
                <a:solidFill>
                  <a:schemeClr val="accent1"/>
                </a:solidFill>
              </a:rPr>
              <a:t> </a:t>
            </a:r>
            <a:r>
              <a:rPr lang="en-US" sz="1600" dirty="0" err="1">
                <a:solidFill>
                  <a:schemeClr val="accent1"/>
                </a:solidFill>
              </a:rPr>
              <a:t>penulis</a:t>
            </a:r>
            <a:r>
              <a:rPr lang="en-US" sz="1600" dirty="0">
                <a:solidFill>
                  <a:schemeClr val="accent1"/>
                </a:solidFill>
              </a:rPr>
              <a:t> </a:t>
            </a:r>
            <a:r>
              <a:rPr lang="en-US" sz="1600" dirty="0" err="1">
                <a:solidFill>
                  <a:schemeClr val="accent1"/>
                </a:solidFill>
              </a:rPr>
              <a:t>mendapatkan</a:t>
            </a:r>
            <a:r>
              <a:rPr lang="en-US" sz="1600" dirty="0">
                <a:solidFill>
                  <a:schemeClr val="accent1"/>
                </a:solidFill>
              </a:rPr>
              <a:t> </a:t>
            </a:r>
            <a:r>
              <a:rPr lang="en-US" sz="1600" dirty="0" err="1">
                <a:solidFill>
                  <a:schemeClr val="accent1"/>
                </a:solidFill>
              </a:rPr>
              <a:t>hasil</a:t>
            </a:r>
            <a:r>
              <a:rPr lang="en-US" sz="1600" dirty="0">
                <a:solidFill>
                  <a:schemeClr val="accent1"/>
                </a:solidFill>
              </a:rPr>
              <a:t> </a:t>
            </a:r>
            <a:r>
              <a:rPr lang="en-US" sz="1600" dirty="0" err="1">
                <a:solidFill>
                  <a:schemeClr val="accent1"/>
                </a:solidFill>
              </a:rPr>
              <a:t>dimana</a:t>
            </a:r>
            <a:r>
              <a:rPr lang="en-US" sz="1600" dirty="0">
                <a:solidFill>
                  <a:schemeClr val="accent1"/>
                </a:solidFill>
              </a:rPr>
              <a:t> </a:t>
            </a:r>
            <a:r>
              <a:rPr lang="en-US" sz="1600" dirty="0" err="1">
                <a:solidFill>
                  <a:schemeClr val="accent1"/>
                </a:solidFill>
              </a:rPr>
              <a:t>mobil</a:t>
            </a:r>
            <a:r>
              <a:rPr lang="en-US" sz="1600" dirty="0">
                <a:solidFill>
                  <a:schemeClr val="accent1"/>
                </a:solidFill>
              </a:rPr>
              <a:t> </a:t>
            </a:r>
            <a:r>
              <a:rPr lang="en-US" sz="1600" dirty="0" err="1">
                <a:solidFill>
                  <a:schemeClr val="accent1"/>
                </a:solidFill>
              </a:rPr>
              <a:t>dapat</a:t>
            </a:r>
            <a:r>
              <a:rPr lang="en-US" sz="1600" dirty="0">
                <a:solidFill>
                  <a:schemeClr val="accent1"/>
                </a:solidFill>
              </a:rPr>
              <a:t> </a:t>
            </a:r>
            <a:r>
              <a:rPr lang="en-US" sz="1600" dirty="0" err="1">
                <a:solidFill>
                  <a:schemeClr val="accent1"/>
                </a:solidFill>
              </a:rPr>
              <a:t>berjalan</a:t>
            </a:r>
            <a:r>
              <a:rPr lang="en-US" sz="1600" dirty="0">
                <a:solidFill>
                  <a:schemeClr val="accent1"/>
                </a:solidFill>
              </a:rPr>
              <a:t> </a:t>
            </a:r>
            <a:r>
              <a:rPr lang="en-US" sz="1600" dirty="0" err="1">
                <a:solidFill>
                  <a:schemeClr val="accent1"/>
                </a:solidFill>
              </a:rPr>
              <a:t>sesuai</a:t>
            </a:r>
            <a:r>
              <a:rPr lang="en-US" sz="1600" dirty="0">
                <a:solidFill>
                  <a:schemeClr val="accent1"/>
                </a:solidFill>
              </a:rPr>
              <a:t> </a:t>
            </a:r>
            <a:r>
              <a:rPr lang="en-US" sz="1600" dirty="0" err="1">
                <a:solidFill>
                  <a:schemeClr val="accent1"/>
                </a:solidFill>
              </a:rPr>
              <a:t>dengan</a:t>
            </a:r>
            <a:r>
              <a:rPr lang="en-US" sz="1600" dirty="0">
                <a:solidFill>
                  <a:schemeClr val="accent1"/>
                </a:solidFill>
              </a:rPr>
              <a:t> </a:t>
            </a:r>
            <a:r>
              <a:rPr lang="en-US" sz="1600" dirty="0" err="1">
                <a:solidFill>
                  <a:schemeClr val="accent1"/>
                </a:solidFill>
              </a:rPr>
              <a:t>perintah</a:t>
            </a:r>
            <a:r>
              <a:rPr lang="en-US" sz="1600" dirty="0">
                <a:solidFill>
                  <a:schemeClr val="accent1"/>
                </a:solidFill>
              </a:rPr>
              <a:t> yang </a:t>
            </a:r>
            <a:r>
              <a:rPr lang="en-US" sz="1600" dirty="0" err="1">
                <a:solidFill>
                  <a:schemeClr val="accent1"/>
                </a:solidFill>
              </a:rPr>
              <a:t>diberikan</a:t>
            </a:r>
            <a:r>
              <a:rPr lang="en-US" sz="1600" dirty="0">
                <a:solidFill>
                  <a:schemeClr val="accent1"/>
                </a:solidFill>
              </a:rPr>
              <a:t> </a:t>
            </a:r>
            <a:r>
              <a:rPr lang="en-US" sz="1600" dirty="0" err="1">
                <a:solidFill>
                  <a:schemeClr val="accent1"/>
                </a:solidFill>
              </a:rPr>
              <a:t>dari</a:t>
            </a:r>
            <a:r>
              <a:rPr lang="en-US" sz="1600" dirty="0">
                <a:solidFill>
                  <a:schemeClr val="accent1"/>
                </a:solidFill>
              </a:rPr>
              <a:t> </a:t>
            </a:r>
            <a:r>
              <a:rPr lang="en-US" sz="1600" dirty="0" err="1">
                <a:solidFill>
                  <a:schemeClr val="accent1"/>
                </a:solidFill>
              </a:rPr>
              <a:t>aplikasi</a:t>
            </a:r>
            <a:r>
              <a:rPr lang="en-US" sz="1600" dirty="0">
                <a:solidFill>
                  <a:schemeClr val="accent1"/>
                </a:solidFill>
              </a:rPr>
              <a:t> </a:t>
            </a:r>
            <a:r>
              <a:rPr lang="en-US" sz="1600" dirty="0" err="1">
                <a:solidFill>
                  <a:schemeClr val="accent1"/>
                </a:solidFill>
              </a:rPr>
              <a:t>mulai</a:t>
            </a:r>
            <a:r>
              <a:rPr lang="en-US" sz="1600" dirty="0">
                <a:solidFill>
                  <a:schemeClr val="accent1"/>
                </a:solidFill>
              </a:rPr>
              <a:t> </a:t>
            </a:r>
            <a:r>
              <a:rPr lang="en-US" sz="1600" dirty="0" err="1">
                <a:solidFill>
                  <a:schemeClr val="accent1"/>
                </a:solidFill>
              </a:rPr>
              <a:t>dari</a:t>
            </a:r>
            <a:r>
              <a:rPr lang="en-US" sz="1600" dirty="0">
                <a:solidFill>
                  <a:schemeClr val="accent1"/>
                </a:solidFill>
              </a:rPr>
              <a:t> </a:t>
            </a:r>
            <a:r>
              <a:rPr lang="en-US" sz="1600" dirty="0" err="1">
                <a:solidFill>
                  <a:schemeClr val="accent1"/>
                </a:solidFill>
              </a:rPr>
              <a:t>arah</a:t>
            </a:r>
            <a:r>
              <a:rPr lang="en-US" sz="1600" dirty="0">
                <a:solidFill>
                  <a:schemeClr val="accent1"/>
                </a:solidFill>
              </a:rPr>
              <a:t> </a:t>
            </a:r>
            <a:r>
              <a:rPr lang="en-US" sz="1600" dirty="0" err="1">
                <a:solidFill>
                  <a:schemeClr val="accent1"/>
                </a:solidFill>
              </a:rPr>
              <a:t>jalan</a:t>
            </a:r>
            <a:r>
              <a:rPr lang="en-US" sz="1600" dirty="0">
                <a:solidFill>
                  <a:schemeClr val="accent1"/>
                </a:solidFill>
              </a:rPr>
              <a:t>, </a:t>
            </a:r>
            <a:r>
              <a:rPr lang="en-US" sz="1600" dirty="0" err="1">
                <a:solidFill>
                  <a:schemeClr val="accent1"/>
                </a:solidFill>
              </a:rPr>
              <a:t>menontrol</a:t>
            </a:r>
            <a:r>
              <a:rPr lang="en-US" sz="1600" dirty="0">
                <a:solidFill>
                  <a:schemeClr val="accent1"/>
                </a:solidFill>
              </a:rPr>
              <a:t> LED, </a:t>
            </a:r>
            <a:r>
              <a:rPr lang="en-US" sz="1600" dirty="0" err="1">
                <a:solidFill>
                  <a:schemeClr val="accent1"/>
                </a:solidFill>
              </a:rPr>
              <a:t>dan</a:t>
            </a:r>
            <a:r>
              <a:rPr lang="en-US" sz="1600" dirty="0">
                <a:solidFill>
                  <a:schemeClr val="accent1"/>
                </a:solidFill>
              </a:rPr>
              <a:t> buzzer </a:t>
            </a:r>
            <a:r>
              <a:rPr lang="en-US" sz="1600" dirty="0" err="1">
                <a:solidFill>
                  <a:schemeClr val="accent1"/>
                </a:solidFill>
              </a:rPr>
              <a:t>sebagai</a:t>
            </a:r>
            <a:r>
              <a:rPr lang="en-US" sz="1600" dirty="0">
                <a:solidFill>
                  <a:schemeClr val="accent1"/>
                </a:solidFill>
              </a:rPr>
              <a:t> </a:t>
            </a:r>
            <a:r>
              <a:rPr lang="en-US" sz="1600" dirty="0" err="1">
                <a:solidFill>
                  <a:schemeClr val="accent1"/>
                </a:solidFill>
              </a:rPr>
              <a:t>klakson</a:t>
            </a:r>
            <a:r>
              <a:rPr lang="en-US" sz="1600" dirty="0">
                <a:solidFill>
                  <a:schemeClr val="accent1"/>
                </a:solidFill>
              </a:rPr>
              <a:t>. </a:t>
            </a:r>
            <a:r>
              <a:rPr lang="en-US" sz="1600" dirty="0" err="1">
                <a:solidFill>
                  <a:schemeClr val="accent1"/>
                </a:solidFill>
              </a:rPr>
              <a:t>Adapun</a:t>
            </a:r>
            <a:r>
              <a:rPr lang="en-US" sz="1600" dirty="0">
                <a:solidFill>
                  <a:schemeClr val="accent1"/>
                </a:solidFill>
              </a:rPr>
              <a:t> yang </a:t>
            </a:r>
            <a:r>
              <a:rPr lang="en-US" sz="1600" dirty="0" err="1">
                <a:solidFill>
                  <a:schemeClr val="accent1"/>
                </a:solidFill>
              </a:rPr>
              <a:t>didapat</a:t>
            </a:r>
            <a:r>
              <a:rPr lang="en-US" sz="1600" dirty="0">
                <a:solidFill>
                  <a:schemeClr val="accent1"/>
                </a:solidFill>
              </a:rPr>
              <a:t> </a:t>
            </a:r>
            <a:r>
              <a:rPr lang="en-US" sz="1600" dirty="0" err="1">
                <a:solidFill>
                  <a:schemeClr val="accent1"/>
                </a:solidFill>
              </a:rPr>
              <a:t>adalah</a:t>
            </a:r>
            <a:r>
              <a:rPr lang="en-US" sz="1600" dirty="0">
                <a:solidFill>
                  <a:schemeClr val="accent1"/>
                </a:solidFill>
              </a:rPr>
              <a:t> </a:t>
            </a:r>
            <a:r>
              <a:rPr lang="en-US" sz="1600" dirty="0" err="1">
                <a:solidFill>
                  <a:schemeClr val="accent1"/>
                </a:solidFill>
              </a:rPr>
              <a:t>jarak</a:t>
            </a:r>
            <a:r>
              <a:rPr lang="en-US" sz="1600" dirty="0">
                <a:solidFill>
                  <a:schemeClr val="accent1"/>
                </a:solidFill>
              </a:rPr>
              <a:t> </a:t>
            </a:r>
            <a:r>
              <a:rPr lang="en-US" sz="1600" dirty="0" err="1">
                <a:solidFill>
                  <a:schemeClr val="accent1"/>
                </a:solidFill>
              </a:rPr>
              <a:t>maksimal</a:t>
            </a:r>
            <a:r>
              <a:rPr lang="en-US" sz="1600" dirty="0">
                <a:solidFill>
                  <a:schemeClr val="accent1"/>
                </a:solidFill>
              </a:rPr>
              <a:t> </a:t>
            </a:r>
            <a:r>
              <a:rPr lang="en-US" sz="1600" dirty="0" err="1">
                <a:solidFill>
                  <a:schemeClr val="accent1"/>
                </a:solidFill>
              </a:rPr>
              <a:t>atau</a:t>
            </a:r>
            <a:r>
              <a:rPr lang="en-US" sz="1600" dirty="0">
                <a:solidFill>
                  <a:schemeClr val="accent1"/>
                </a:solidFill>
              </a:rPr>
              <a:t> </a:t>
            </a:r>
            <a:r>
              <a:rPr lang="en-US" sz="1600" dirty="0" err="1">
                <a:solidFill>
                  <a:schemeClr val="accent1"/>
                </a:solidFill>
              </a:rPr>
              <a:t>jarak</a:t>
            </a:r>
            <a:r>
              <a:rPr lang="en-US" sz="1600" dirty="0">
                <a:solidFill>
                  <a:schemeClr val="accent1"/>
                </a:solidFill>
              </a:rPr>
              <a:t> </a:t>
            </a:r>
            <a:r>
              <a:rPr lang="en-US" sz="1600" dirty="0" err="1">
                <a:solidFill>
                  <a:schemeClr val="accent1"/>
                </a:solidFill>
              </a:rPr>
              <a:t>terjauh</a:t>
            </a:r>
            <a:r>
              <a:rPr lang="en-US" sz="1600" dirty="0">
                <a:solidFill>
                  <a:schemeClr val="accent1"/>
                </a:solidFill>
              </a:rPr>
              <a:t> </a:t>
            </a:r>
            <a:r>
              <a:rPr lang="en-US" sz="1600" dirty="0" err="1">
                <a:solidFill>
                  <a:schemeClr val="accent1"/>
                </a:solidFill>
              </a:rPr>
              <a:t>dari</a:t>
            </a:r>
            <a:r>
              <a:rPr lang="en-US" sz="1600" dirty="0">
                <a:solidFill>
                  <a:schemeClr val="accent1"/>
                </a:solidFill>
              </a:rPr>
              <a:t> </a:t>
            </a:r>
            <a:r>
              <a:rPr lang="en-US" sz="1600" dirty="0" err="1">
                <a:solidFill>
                  <a:schemeClr val="accent1"/>
                </a:solidFill>
              </a:rPr>
              <a:t>jangkauan</a:t>
            </a:r>
            <a:r>
              <a:rPr lang="en-US" sz="1600" dirty="0">
                <a:solidFill>
                  <a:schemeClr val="accent1"/>
                </a:solidFill>
              </a:rPr>
              <a:t> </a:t>
            </a:r>
            <a:r>
              <a:rPr lang="en-US" sz="1600" dirty="0" err="1">
                <a:solidFill>
                  <a:schemeClr val="accent1"/>
                </a:solidFill>
              </a:rPr>
              <a:t>dari</a:t>
            </a:r>
            <a:r>
              <a:rPr lang="en-US" sz="1600" dirty="0">
                <a:solidFill>
                  <a:schemeClr val="accent1"/>
                </a:solidFill>
              </a:rPr>
              <a:t> Bluetooth </a:t>
            </a:r>
            <a:r>
              <a:rPr lang="en-US" sz="1600" dirty="0" err="1">
                <a:solidFill>
                  <a:schemeClr val="accent1"/>
                </a:solidFill>
              </a:rPr>
              <a:t>dapat</a:t>
            </a:r>
            <a:r>
              <a:rPr lang="en-US" sz="1600" dirty="0">
                <a:solidFill>
                  <a:schemeClr val="accent1"/>
                </a:solidFill>
              </a:rPr>
              <a:t> </a:t>
            </a:r>
            <a:r>
              <a:rPr lang="en-US" sz="1600" dirty="0" err="1">
                <a:solidFill>
                  <a:schemeClr val="accent1"/>
                </a:solidFill>
              </a:rPr>
              <a:t>terhubung</a:t>
            </a:r>
            <a:r>
              <a:rPr lang="en-US" sz="1600" dirty="0">
                <a:solidFill>
                  <a:schemeClr val="accent1"/>
                </a:solidFill>
              </a:rPr>
              <a:t> </a:t>
            </a:r>
            <a:r>
              <a:rPr lang="en-US" sz="1600" dirty="0" err="1">
                <a:solidFill>
                  <a:schemeClr val="accent1"/>
                </a:solidFill>
              </a:rPr>
              <a:t>yaitu</a:t>
            </a:r>
            <a:r>
              <a:rPr lang="en-US" sz="1600" dirty="0">
                <a:solidFill>
                  <a:schemeClr val="accent1"/>
                </a:solidFill>
              </a:rPr>
              <a:t> </a:t>
            </a:r>
            <a:r>
              <a:rPr lang="en-US" sz="1600" dirty="0" err="1">
                <a:solidFill>
                  <a:schemeClr val="accent1"/>
                </a:solidFill>
              </a:rPr>
              <a:t>kurang</a:t>
            </a:r>
            <a:r>
              <a:rPr lang="en-US" sz="1600" dirty="0">
                <a:solidFill>
                  <a:schemeClr val="accent1"/>
                </a:solidFill>
              </a:rPr>
              <a:t> </a:t>
            </a:r>
            <a:r>
              <a:rPr lang="en-US" sz="1600" dirty="0" err="1">
                <a:solidFill>
                  <a:schemeClr val="accent1"/>
                </a:solidFill>
              </a:rPr>
              <a:t>lebih</a:t>
            </a:r>
            <a:r>
              <a:rPr lang="en-US" sz="1600" dirty="0">
                <a:solidFill>
                  <a:schemeClr val="accent1"/>
                </a:solidFill>
              </a:rPr>
              <a:t> 20 meter. </a:t>
            </a:r>
            <a:r>
              <a:rPr lang="en-US" sz="1600" dirty="0" err="1">
                <a:solidFill>
                  <a:schemeClr val="accent1"/>
                </a:solidFill>
              </a:rPr>
              <a:t>Terdapat</a:t>
            </a:r>
            <a:r>
              <a:rPr lang="en-US" sz="1600" dirty="0">
                <a:solidFill>
                  <a:schemeClr val="accent1"/>
                </a:solidFill>
              </a:rPr>
              <a:t> </a:t>
            </a:r>
            <a:r>
              <a:rPr lang="en-US" sz="1600" dirty="0" err="1">
                <a:solidFill>
                  <a:schemeClr val="accent1"/>
                </a:solidFill>
              </a:rPr>
              <a:t>juga</a:t>
            </a:r>
            <a:r>
              <a:rPr lang="en-US" sz="1600" dirty="0">
                <a:solidFill>
                  <a:schemeClr val="accent1"/>
                </a:solidFill>
              </a:rPr>
              <a:t> </a:t>
            </a:r>
            <a:r>
              <a:rPr lang="en-US" sz="1600" dirty="0" err="1">
                <a:solidFill>
                  <a:schemeClr val="accent1"/>
                </a:solidFill>
              </a:rPr>
              <a:t>hasil</a:t>
            </a:r>
            <a:r>
              <a:rPr lang="en-US" sz="1600" dirty="0">
                <a:solidFill>
                  <a:schemeClr val="accent1"/>
                </a:solidFill>
              </a:rPr>
              <a:t> </a:t>
            </a:r>
            <a:r>
              <a:rPr lang="en-US" sz="1600" dirty="0" err="1">
                <a:solidFill>
                  <a:schemeClr val="accent1"/>
                </a:solidFill>
              </a:rPr>
              <a:t>pengujian</a:t>
            </a:r>
            <a:r>
              <a:rPr lang="en-US" sz="1600" dirty="0">
                <a:solidFill>
                  <a:schemeClr val="accent1"/>
                </a:solidFill>
              </a:rPr>
              <a:t> di yang </a:t>
            </a:r>
            <a:r>
              <a:rPr lang="en-US" sz="1600" dirty="0" err="1">
                <a:solidFill>
                  <a:schemeClr val="accent1"/>
                </a:solidFill>
              </a:rPr>
              <a:t>dilakukan</a:t>
            </a:r>
            <a:r>
              <a:rPr lang="en-US" sz="1600" dirty="0">
                <a:solidFill>
                  <a:schemeClr val="accent1"/>
                </a:solidFill>
              </a:rPr>
              <a:t> </a:t>
            </a:r>
            <a:r>
              <a:rPr lang="en-US" sz="1600" dirty="0" err="1">
                <a:solidFill>
                  <a:schemeClr val="accent1"/>
                </a:solidFill>
              </a:rPr>
              <a:t>ditampilkan</a:t>
            </a:r>
            <a:r>
              <a:rPr lang="en-US" sz="1600" dirty="0">
                <a:solidFill>
                  <a:schemeClr val="accent1"/>
                </a:solidFill>
              </a:rPr>
              <a:t> </a:t>
            </a:r>
            <a:r>
              <a:rPr lang="en-US" sz="1600" dirty="0" err="1">
                <a:solidFill>
                  <a:schemeClr val="accent1"/>
                </a:solidFill>
              </a:rPr>
              <a:t>dalam</a:t>
            </a:r>
            <a:r>
              <a:rPr lang="en-US" sz="1600" dirty="0">
                <a:solidFill>
                  <a:schemeClr val="accent1"/>
                </a:solidFill>
              </a:rPr>
              <a:t> </a:t>
            </a:r>
            <a:r>
              <a:rPr lang="en-US" sz="1600" dirty="0" err="1">
                <a:solidFill>
                  <a:schemeClr val="accent1"/>
                </a:solidFill>
              </a:rPr>
              <a:t>bentuk</a:t>
            </a:r>
            <a:r>
              <a:rPr lang="en-US" sz="1600" dirty="0">
                <a:solidFill>
                  <a:schemeClr val="accent1"/>
                </a:solidFill>
              </a:rPr>
              <a:t> </a:t>
            </a:r>
            <a:r>
              <a:rPr lang="en-US" sz="1600" dirty="0" err="1">
                <a:solidFill>
                  <a:schemeClr val="accent1"/>
                </a:solidFill>
              </a:rPr>
              <a:t>tabel</a:t>
            </a:r>
            <a:r>
              <a:rPr lang="en-US" sz="1600" dirty="0">
                <a:solidFill>
                  <a:schemeClr val="accent1"/>
                </a:solidFill>
              </a:rPr>
              <a:t> </a:t>
            </a:r>
            <a:r>
              <a:rPr lang="en-US" sz="1600" dirty="0" err="1">
                <a:solidFill>
                  <a:schemeClr val="accent1"/>
                </a:solidFill>
              </a:rPr>
              <a:t>pada</a:t>
            </a:r>
            <a:r>
              <a:rPr lang="en-US" sz="1600" dirty="0">
                <a:solidFill>
                  <a:schemeClr val="accent1"/>
                </a:solidFill>
              </a:rPr>
              <a:t> </a:t>
            </a:r>
            <a:r>
              <a:rPr lang="en-US" sz="1600" dirty="0" err="1">
                <a:solidFill>
                  <a:schemeClr val="accent1"/>
                </a:solidFill>
              </a:rPr>
              <a:t>Tabel</a:t>
            </a:r>
            <a:r>
              <a:rPr lang="en-US" sz="1600" dirty="0">
                <a:solidFill>
                  <a:schemeClr val="accent1"/>
                </a:solidFill>
              </a:rPr>
              <a:t>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086600" cy="457200"/>
          </a:xfrm>
        </p:spPr>
        <p:txBody>
          <a:bodyPr>
            <a:normAutofit fontScale="90000"/>
          </a:bodyPr>
          <a:lstStyle/>
          <a:p>
            <a:r>
              <a:rPr lang="id-ID" sz="3200" dirty="0" smtClean="0"/>
              <a:t>- Hasil percobaan mobil remot control</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1215884707"/>
              </p:ext>
            </p:extLst>
          </p:nvPr>
        </p:nvGraphicFramePr>
        <p:xfrm>
          <a:off x="609600" y="1219200"/>
          <a:ext cx="6348414" cy="4800601"/>
        </p:xfrm>
        <a:graphic>
          <a:graphicData uri="http://schemas.openxmlformats.org/drawingml/2006/table">
            <a:tbl>
              <a:tblPr firstRow="1" firstCol="1" bandRow="1">
                <a:tableStyleId>{5C22544A-7EE6-4342-B048-85BDC9FD1C3A}</a:tableStyleId>
              </a:tblPr>
              <a:tblGrid>
                <a:gridCol w="2116138"/>
                <a:gridCol w="2116138"/>
                <a:gridCol w="2116138"/>
              </a:tblGrid>
              <a:tr h="334926">
                <a:tc>
                  <a:txBody>
                    <a:bodyPr/>
                    <a:lstStyle/>
                    <a:p>
                      <a:pPr algn="ctr">
                        <a:lnSpc>
                          <a:spcPct val="150000"/>
                        </a:lnSpc>
                        <a:spcAft>
                          <a:spcPts val="0"/>
                        </a:spcAft>
                      </a:pPr>
                      <a:r>
                        <a:rPr lang="en-US" sz="1100" dirty="0" err="1">
                          <a:effectLst/>
                        </a:rPr>
                        <a:t>Jarak</a:t>
                      </a:r>
                      <a:r>
                        <a:rPr lang="en-US" sz="1100" dirty="0">
                          <a:effectLst/>
                        </a:rPr>
                        <a:t> </a:t>
                      </a:r>
                      <a:r>
                        <a:rPr lang="en-US" sz="1100" dirty="0" err="1">
                          <a:effectLst/>
                        </a:rPr>
                        <a:t>Pengujian</a:t>
                      </a:r>
                      <a:r>
                        <a:rPr lang="en-US" sz="11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100">
                          <a:effectLst/>
                        </a:rPr>
                        <a:t>Keterangan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100">
                          <a:effectLst/>
                        </a:rPr>
                        <a:t>Hasil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16419">
                <a:tc>
                  <a:txBody>
                    <a:bodyPr/>
                    <a:lstStyle/>
                    <a:p>
                      <a:pPr algn="ctr">
                        <a:lnSpc>
                          <a:spcPct val="150000"/>
                        </a:lnSpc>
                        <a:spcAft>
                          <a:spcPts val="0"/>
                        </a:spcAft>
                      </a:pPr>
                      <a:r>
                        <a:rPr lang="en-US" sz="1100">
                          <a:effectLst/>
                        </a:rPr>
                        <a:t>1m-5m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id-ID" sz="1100" dirty="0" smtClean="0">
                          <a:effectLst/>
                        </a:rPr>
                        <a:t>               Sangat </a:t>
                      </a:r>
                      <a:r>
                        <a:rPr lang="id-ID" sz="1100" dirty="0">
                          <a:effectLst/>
                        </a:rPr>
                        <a:t>baik</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id-ID" sz="1100">
                          <a:effectLst/>
                        </a:rPr>
                        <a:t>Mobil dapat bergerak dengan sangat baik sesuai perintah tanpa ada delay dan gangguan dan juga sangat responsive terhadap perintah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69851">
                <a:tc>
                  <a:txBody>
                    <a:bodyPr/>
                    <a:lstStyle/>
                    <a:p>
                      <a:pPr algn="ctr">
                        <a:lnSpc>
                          <a:spcPct val="150000"/>
                        </a:lnSpc>
                        <a:spcAft>
                          <a:spcPts val="0"/>
                        </a:spcAft>
                      </a:pPr>
                      <a:r>
                        <a:rPr lang="en-US" sz="1100">
                          <a:effectLst/>
                        </a:rPr>
                        <a:t>6m-10m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id-ID" sz="1100">
                          <a:effectLst/>
                        </a:rPr>
                        <a:t> </a:t>
                      </a:r>
                      <a:endParaRPr lang="en-US" sz="1100">
                        <a:effectLst/>
                      </a:endParaRPr>
                    </a:p>
                    <a:p>
                      <a:pPr algn="ctr">
                        <a:spcAft>
                          <a:spcPts val="0"/>
                        </a:spcAft>
                      </a:pPr>
                      <a:r>
                        <a:rPr lang="id-ID" sz="1100">
                          <a:effectLst/>
                        </a:rPr>
                        <a:t>Baik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id-ID" sz="1100">
                          <a:effectLst/>
                        </a:rPr>
                        <a:t>Mobil dapat bergerak dengan baik sesuai perintah, terdapat sedikit delay sekitar 1 detik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93135">
                <a:tc>
                  <a:txBody>
                    <a:bodyPr/>
                    <a:lstStyle/>
                    <a:p>
                      <a:pPr algn="ctr">
                        <a:lnSpc>
                          <a:spcPct val="150000"/>
                        </a:lnSpc>
                        <a:spcAft>
                          <a:spcPts val="0"/>
                        </a:spcAft>
                      </a:pPr>
                      <a:r>
                        <a:rPr lang="en-US" sz="1100">
                          <a:effectLst/>
                        </a:rPr>
                        <a:t>11m-15m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id-ID" sz="1100" dirty="0" smtClean="0">
                          <a:effectLst/>
                        </a:rPr>
                        <a:t>               Cukup </a:t>
                      </a:r>
                      <a:r>
                        <a:rPr lang="id-ID" sz="1100" dirty="0">
                          <a:effectLst/>
                        </a:rPr>
                        <a:t>Baik</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id-ID" sz="1100">
                          <a:effectLst/>
                        </a:rPr>
                        <a:t>Mobil dapat bergerak dengan cukup baik sesuai perintah, terdapat sedikit delay sekitar 2 detik untuk setiap perintahnya</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39702">
                <a:tc>
                  <a:txBody>
                    <a:bodyPr/>
                    <a:lstStyle/>
                    <a:p>
                      <a:pPr algn="ctr">
                        <a:lnSpc>
                          <a:spcPct val="150000"/>
                        </a:lnSpc>
                        <a:spcAft>
                          <a:spcPts val="0"/>
                        </a:spcAft>
                      </a:pPr>
                      <a:r>
                        <a:rPr lang="en-US" sz="1100">
                          <a:effectLst/>
                        </a:rPr>
                        <a:t>16m-20m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id-ID" sz="1100">
                          <a:effectLst/>
                        </a:rPr>
                        <a:t>Kurang Baik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id-ID" sz="1100">
                          <a:effectLst/>
                        </a:rPr>
                        <a:t>Mobil bergerak namun terdapat delay sekitar 4-5 detik terhadap setiap perintah yang diberikan dan juga sering hilang kontak dengan mobil karena jarak yang cukup jauh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46568">
                <a:tc>
                  <a:txBody>
                    <a:bodyPr/>
                    <a:lstStyle/>
                    <a:p>
                      <a:pPr algn="ctr">
                        <a:lnSpc>
                          <a:spcPct val="150000"/>
                        </a:lnSpc>
                        <a:spcAft>
                          <a:spcPts val="0"/>
                        </a:spcAft>
                      </a:pPr>
                      <a:r>
                        <a:rPr lang="en-US" sz="1100">
                          <a:effectLst/>
                        </a:rPr>
                        <a:t>&gt;20m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id-ID" sz="1100">
                          <a:effectLst/>
                        </a:rPr>
                        <a:t>Hilang kontak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id-ID" sz="1100" dirty="0">
                          <a:effectLst/>
                        </a:rPr>
                        <a:t>Mobil dan aplikasi hilang kontak</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4774</TotalTime>
  <Words>431</Words>
  <Application>Microsoft Office PowerPoint</Application>
  <PresentationFormat>On-screen Show (4:3)</PresentationFormat>
  <Paragraphs>89</Paragraphs>
  <Slides>13</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Merancang Mobil Remote Control dengan Smartphone Android melalui Bluetooth HC-06 Berbasis Arduino Uno</vt:lpstr>
      <vt:lpstr>                    Tujuan</vt:lpstr>
      <vt:lpstr>            Gambaran Alat</vt:lpstr>
      <vt:lpstr>Perakitan Alat</vt:lpstr>
      <vt:lpstr>Tabel 1. pinout schematic   </vt:lpstr>
      <vt:lpstr>Tampilan halaman Aplikasi ArBlue</vt:lpstr>
      <vt:lpstr>Cara Kerja  dari alat yang dibuat ini, arduino Uno digunakan sebagai mikrokontroler utama pada alat ini. adapun penamabahan komponen pelengkap yang tidak disebutkan pada proposal awal yaitu LED merah, LED putih, dan Buzzer. LED putih digunakan sebagai lampu depan, LED merah digunakan sebagai lampu belakang, dan Buzzer digunakan sebagai klakson pada mobil remote. Tiga baterai 18650 yang dirangkai seri menghasilkan tegangan maksimal 15V yang digunakan untuk menyuplai Arduino Uno dan motor driver L289N sebagai tegangan untuk motor dapat bergerak. Tegangan 15V dari baterai kemudian akan diturunkan oleh Arduino Uno ke 5V dan 3,3V yang digunkana untuk menyalakan modul Bluetooth HC-06, LED putih, LED merah dan juga Buzzer. </vt:lpstr>
      <vt:lpstr>- Hasil pengujian mobil remote control</vt:lpstr>
      <vt:lpstr>- Hasil percobaan mobil remot control</vt:lpstr>
      <vt:lpstr>Demonstrasi Alat</vt:lpstr>
      <vt:lpstr>PowerPoint Presentation</vt:lpstr>
      <vt:lpstr>Kesimpulan</vt:lpstr>
      <vt:lpstr>Sekian dan 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dc:title>
  <dc:creator>ismail - [2010]</dc:creator>
  <cp:lastModifiedBy>Acer</cp:lastModifiedBy>
  <cp:revision>222</cp:revision>
  <dcterms:created xsi:type="dcterms:W3CDTF">2022-07-07T05:22:37Z</dcterms:created>
  <dcterms:modified xsi:type="dcterms:W3CDTF">2022-08-18T07:31:49Z</dcterms:modified>
</cp:coreProperties>
</file>