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6" r:id="rId9"/>
    <p:sldId id="262" r:id="rId10"/>
    <p:sldId id="263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80471" autoAdjust="0"/>
  </p:normalViewPr>
  <p:slideViewPr>
    <p:cSldViewPr snapToGrid="0">
      <p:cViewPr varScale="1">
        <p:scale>
          <a:sx n="72" d="100"/>
          <a:sy n="72" d="100"/>
        </p:scale>
        <p:origin x="10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9FA00-9079-489F-98E7-F04B5DBACBE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E6A99-B539-42E0-BD11-EE46B28A1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Purwadhika</a:t>
            </a:r>
            <a:r>
              <a:rPr lang="en-US" dirty="0" smtClean="0"/>
              <a:t> Digital Technology School is inviting you to a scheduled Zoom </a:t>
            </a:r>
            <a:r>
              <a:rPr lang="en-US" dirty="0" err="1" smtClean="0"/>
              <a:t>meeting.Topic</a:t>
            </a:r>
            <a:r>
              <a:rPr lang="en-US" dirty="0" smtClean="0"/>
              <a:t>: Project Presentation JC DS</a:t>
            </a:r>
          </a:p>
          <a:p>
            <a:r>
              <a:rPr lang="en-US" dirty="0" smtClean="0"/>
              <a:t>Time: This is a recurring meeting </a:t>
            </a:r>
          </a:p>
          <a:p>
            <a:r>
              <a:rPr lang="en-US" dirty="0" smtClean="0"/>
              <a:t>https://zoom.us/j/861396530?pwd=MnRaQ3FJN2RSa1dFRDZ3TjR5OUM4Zz09</a:t>
            </a:r>
          </a:p>
          <a:p>
            <a:r>
              <a:rPr lang="en-US" dirty="0" smtClean="0"/>
              <a:t>Meeting ID: 861 396 530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purwadhika</a:t>
            </a:r>
            <a:endParaRPr lang="en-US" dirty="0" smtClean="0"/>
          </a:p>
          <a:p>
            <a:r>
              <a:rPr lang="en-US" dirty="0" smtClean="0"/>
              <a:t>Find your local number: https://zoom.us/u/adfdopI3Wn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E6A99-B539-42E0-BD11-EE46B28A1A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Scoring and tuning were focused on maintaining good score on accuracy and ‘not churn’ class(churn[‘Exited’]==0) recall while trying to increase the recall on ‘churn’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E6A99-B539-42E0-BD11-EE46B28A1A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5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7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5E28-8302-40A8-964E-A64FADE108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14E5-B87A-4581-B0EA-37905B96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2"/>
          <a:stretch/>
        </p:blipFill>
        <p:spPr>
          <a:xfrm>
            <a:off x="-372932" y="0"/>
            <a:ext cx="12564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17581" y="-215152"/>
            <a:ext cx="12441219" cy="1705086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CHURN PREDICTION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9975" y="6296828"/>
            <a:ext cx="4231717" cy="5146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STEVANO SATRIA NATHANAEL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734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4 key Features:</a:t>
            </a:r>
          </a:p>
          <a:p>
            <a:pPr lvl="1"/>
            <a:r>
              <a:rPr lang="en-US" dirty="0" smtClean="0"/>
              <a:t>Age – making promos based on age</a:t>
            </a:r>
          </a:p>
          <a:p>
            <a:pPr lvl="1"/>
            <a:r>
              <a:rPr lang="en-US" dirty="0" smtClean="0"/>
              <a:t>Tenure – create contract or promos based on how long the customer had stayed in the bank</a:t>
            </a:r>
            <a:endParaRPr lang="en-US" dirty="0" smtClean="0"/>
          </a:p>
          <a:p>
            <a:pPr lvl="1"/>
            <a:r>
              <a:rPr lang="en-US" dirty="0" err="1" smtClean="0"/>
              <a:t>Num</a:t>
            </a:r>
            <a:r>
              <a:rPr lang="en-US" dirty="0" smtClean="0"/>
              <a:t> of Products – reevaluate each product program</a:t>
            </a:r>
          </a:p>
          <a:p>
            <a:pPr lvl="1"/>
            <a:r>
              <a:rPr lang="en-US" dirty="0" smtClean="0"/>
              <a:t>Customer’s Activity – increase engagements throughout the product </a:t>
            </a:r>
            <a:r>
              <a:rPr lang="en-US" dirty="0" smtClean="0"/>
              <a:t>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4" t="18789" r="21313" b="43434"/>
          <a:stretch/>
        </p:blipFill>
        <p:spPr>
          <a:xfrm>
            <a:off x="7626928" y="2310396"/>
            <a:ext cx="3318163" cy="21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3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4" y="102386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i="1" dirty="0"/>
              <a:t>Recall </a:t>
            </a:r>
            <a:r>
              <a:rPr lang="en-US" i="1" dirty="0" smtClean="0"/>
              <a:t>on churned customer could </a:t>
            </a:r>
            <a:r>
              <a:rPr lang="en-US" i="1" dirty="0"/>
              <a:t>be increased by setting the threshold on the </a:t>
            </a:r>
            <a:r>
              <a:rPr lang="en-US" i="1" dirty="0" err="1"/>
              <a:t>hyperparameters</a:t>
            </a:r>
            <a:r>
              <a:rPr lang="en-US" i="1" dirty="0"/>
              <a:t> using the </a:t>
            </a:r>
            <a:r>
              <a:rPr lang="en-US" i="1" dirty="0" err="1"/>
              <a:t>auc</a:t>
            </a:r>
            <a:r>
              <a:rPr lang="en-US" i="1" dirty="0"/>
              <a:t>-roc measurement. But then again, it depends on how the company </a:t>
            </a:r>
            <a:r>
              <a:rPr lang="en-US" i="1" dirty="0" smtClean="0"/>
              <a:t>wanted to operate their sales </a:t>
            </a:r>
            <a:r>
              <a:rPr lang="en-US" i="1" dirty="0"/>
              <a:t>strategy. </a:t>
            </a:r>
            <a:r>
              <a:rPr lang="en-US" i="1" dirty="0" smtClean="0"/>
              <a:t>Better recall score leads to more potential churned customer predicted, resulting in more cost by company to spend on customer retention plan.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54" y="3337891"/>
            <a:ext cx="4610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9" y="1080914"/>
            <a:ext cx="9790455" cy="4737317"/>
          </a:xfrm>
        </p:spPr>
      </p:pic>
    </p:spTree>
    <p:extLst>
      <p:ext uri="{BB962C8B-B14F-4D97-AF65-F5344CB8AC3E}">
        <p14:creationId xmlns:p14="http://schemas.microsoft.com/office/powerpoint/2010/main" val="69782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Churn?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“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Customer churn, also known as customer attrition, occurs when customers stop doing business with a company. The companies are interested in identifying segments of these customers because the price for acquiring a new customer is usually higher than retaining the old one.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https://towardsdatascience.com/churn-prediction-770d6cb582a5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2" r="902" b="10468"/>
          <a:stretch/>
        </p:blipFill>
        <p:spPr>
          <a:xfrm>
            <a:off x="7315200" y="3689875"/>
            <a:ext cx="3205779" cy="1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67" y="1400697"/>
            <a:ext cx="9569665" cy="4787823"/>
          </a:xfrm>
        </p:spPr>
      </p:pic>
    </p:spTree>
    <p:extLst>
      <p:ext uri="{BB962C8B-B14F-4D97-AF65-F5344CB8AC3E}">
        <p14:creationId xmlns:p14="http://schemas.microsoft.com/office/powerpoint/2010/main" val="11622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Columns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676"/>
            <a:ext cx="5659419" cy="538958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Customer ID: This attribute is unique and assume that primary key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Surname: it belongs to surname of customer and string values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Geography: it shows country of customer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Gender: male/female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Credit Score: it gives credit score of customers. That score calculates interbank system. High score shows that the customer debt high repayment capacity.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Age: age of customers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Tenure: The number of ages the customer is in the bank.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Balance: Customer's money in the bank.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Number of Products: Number of products owned by the customer.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Credit Card: Whether the customer has a credit card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Active Status: Customer's presence in the bank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Estimated Salary: Customer's estimated salary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Exited: Churn or not</a:t>
            </a:r>
            <a:endParaRPr lang="en-US" sz="2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10" y="2456802"/>
            <a:ext cx="3328147" cy="22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And EDA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645" y="2162287"/>
            <a:ext cx="5255109" cy="42654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un-needed columns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feature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EDA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Normality and Correlation Check (Spearman-Pearson and </a:t>
            </a:r>
            <a:r>
              <a:rPr lang="en-US" dirty="0" err="1" smtClean="0"/>
              <a:t>CramersV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03" y="803061"/>
            <a:ext cx="1775254" cy="17752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5" t="70030" r="16072" b="5065"/>
          <a:stretch/>
        </p:blipFill>
        <p:spPr>
          <a:xfrm>
            <a:off x="10031506" y="2721685"/>
            <a:ext cx="1457661" cy="1387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1" t="4582" r="64072" b="68872"/>
          <a:stretch/>
        </p:blipFill>
        <p:spPr>
          <a:xfrm>
            <a:off x="7723747" y="4475182"/>
            <a:ext cx="1532965" cy="14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 Dummies for categorical values</a:t>
            </a:r>
          </a:p>
          <a:p>
            <a:r>
              <a:rPr lang="en-US" dirty="0" smtClean="0"/>
              <a:t>2. Standard Scaling</a:t>
            </a:r>
          </a:p>
          <a:p>
            <a:r>
              <a:rPr lang="en-US" dirty="0" smtClean="0"/>
              <a:t>3. SMOTE</a:t>
            </a:r>
          </a:p>
          <a:p>
            <a:r>
              <a:rPr lang="en-US" dirty="0" smtClean="0"/>
              <a:t>4. Machine learning Algorithm: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Decision Tree Classifier</a:t>
            </a:r>
          </a:p>
          <a:p>
            <a:pPr lvl="1"/>
            <a:r>
              <a:rPr lang="en-US" dirty="0" smtClean="0"/>
              <a:t>Random Forest Classifier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Classifier</a:t>
            </a:r>
          </a:p>
          <a:p>
            <a:r>
              <a:rPr lang="en-US" dirty="0" smtClean="0"/>
              <a:t>5. Split into 4 </a:t>
            </a:r>
            <a:r>
              <a:rPr lang="en-US" dirty="0" smtClean="0"/>
              <a:t>runs: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Scaled</a:t>
            </a:r>
          </a:p>
          <a:p>
            <a:pPr lvl="1"/>
            <a:r>
              <a:rPr lang="en-US" dirty="0" smtClean="0"/>
              <a:t>Scaled with Tenure as category(dummied)</a:t>
            </a:r>
          </a:p>
          <a:p>
            <a:pPr lvl="1"/>
            <a:r>
              <a:rPr lang="en-US" dirty="0" smtClean="0"/>
              <a:t>Scaled with Tenure and </a:t>
            </a:r>
            <a:r>
              <a:rPr lang="en-US" dirty="0" err="1" smtClean="0"/>
              <a:t>HasCrCard</a:t>
            </a:r>
            <a:r>
              <a:rPr lang="en-US" dirty="0" smtClean="0"/>
              <a:t> removed(based on </a:t>
            </a:r>
            <a:r>
              <a:rPr lang="en-US" dirty="0" err="1" smtClean="0"/>
              <a:t>cramersV</a:t>
            </a:r>
            <a:r>
              <a:rPr lang="en-US" dirty="0" smtClean="0"/>
              <a:t> results)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263" y="1359388"/>
            <a:ext cx="4728537" cy="36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Result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577" t="48811" r="45581" b="26487"/>
          <a:stretch/>
        </p:blipFill>
        <p:spPr>
          <a:xfrm>
            <a:off x="889303" y="2220775"/>
            <a:ext cx="9874873" cy="35324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45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Best Result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Scaled data with </a:t>
            </a:r>
            <a:r>
              <a:rPr lang="en-US" dirty="0" err="1" smtClean="0"/>
              <a:t>XGBoost</a:t>
            </a:r>
            <a:r>
              <a:rPr lang="en-US" dirty="0" smtClean="0"/>
              <a:t> 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69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/>
          <a:lstStyle/>
          <a:p>
            <a:r>
              <a:rPr lang="en-US" dirty="0" smtClean="0"/>
              <a:t>Decision Tree and Random </a:t>
            </a:r>
            <a:r>
              <a:rPr lang="en-US" dirty="0"/>
              <a:t>F</a:t>
            </a:r>
            <a:r>
              <a:rPr lang="en-US" dirty="0" smtClean="0"/>
              <a:t>orest models may be </a:t>
            </a:r>
            <a:r>
              <a:rPr lang="en-US" dirty="0" err="1" smtClean="0"/>
              <a:t>overfit</a:t>
            </a:r>
            <a:r>
              <a:rPr lang="en-US" dirty="0" smtClean="0"/>
              <a:t>, given the classification reports scores </a:t>
            </a:r>
            <a:r>
              <a:rPr lang="en-US" dirty="0"/>
              <a:t> on train </a:t>
            </a:r>
            <a:r>
              <a:rPr lang="en-US" dirty="0" smtClean="0"/>
              <a:t>data are all 1.00 while the scores on test data were decreased more compared to </a:t>
            </a:r>
            <a:r>
              <a:rPr lang="en-US" dirty="0" err="1" smtClean="0"/>
              <a:t>XGBoost</a:t>
            </a:r>
            <a:r>
              <a:rPr lang="en-US" dirty="0" smtClean="0"/>
              <a:t> model.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scores (recall and accuracy) were higher than Logistic </a:t>
            </a:r>
            <a:r>
              <a:rPr lang="en-US" dirty="0"/>
              <a:t>R</a:t>
            </a:r>
            <a:r>
              <a:rPr lang="en-US" dirty="0" smtClean="0"/>
              <a:t>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Evaluation and Tuning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AUC-ROC</a:t>
            </a:r>
          </a:p>
          <a:p>
            <a:r>
              <a:rPr lang="en-US" dirty="0" smtClean="0"/>
              <a:t>Cross Validation</a:t>
            </a:r>
          </a:p>
          <a:p>
            <a:r>
              <a:rPr lang="en-US" dirty="0" smtClean="0"/>
              <a:t>Learning Curve</a:t>
            </a:r>
          </a:p>
          <a:p>
            <a:r>
              <a:rPr lang="en-US" dirty="0" err="1" smtClean="0"/>
              <a:t>GridSearchCV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71" y="2156908"/>
            <a:ext cx="2896760" cy="28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1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522</Words>
  <Application>Microsoft Office PowerPoint</Application>
  <PresentationFormat>Widescreen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CHURN PREDICTION</vt:lpstr>
      <vt:lpstr>What is Churn?</vt:lpstr>
      <vt:lpstr>The Data</vt:lpstr>
      <vt:lpstr>Columns Description</vt:lpstr>
      <vt:lpstr>Preprocessing And EDA</vt:lpstr>
      <vt:lpstr>Model Training</vt:lpstr>
      <vt:lpstr>Best Result</vt:lpstr>
      <vt:lpstr>PowerPoint Presentation</vt:lpstr>
      <vt:lpstr>Model Evaluation and Tuning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Modelling</dc:title>
  <dc:creator>admin</dc:creator>
  <cp:lastModifiedBy>admin</cp:lastModifiedBy>
  <cp:revision>21</cp:revision>
  <dcterms:created xsi:type="dcterms:W3CDTF">2020-04-08T18:43:52Z</dcterms:created>
  <dcterms:modified xsi:type="dcterms:W3CDTF">2020-04-13T15:00:28Z</dcterms:modified>
</cp:coreProperties>
</file>