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F10F-05D7-4C93-B996-198A42DB6905}" type="datetimeFigureOut">
              <a:rPr lang="el-GR" smtClean="0"/>
              <a:pPr/>
              <a:t>9/12/2018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B0EE4-2127-47BC-82BF-D91D0BF8FC2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B0EE4-2127-47BC-82BF-D91D0BF8FC22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Τίτλος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7" name="16 - Υπότιτλος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30" name="29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E0B2-9A77-43D7-ABFC-A46219906304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19" name="18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EC70-DAB5-4606-BD1F-926012637210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712D-1DAE-4DB2-96F2-195E064F7730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D5A6-B9B1-4258-9067-848F8D38F395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7F7E-E075-47C9-9409-51D3662EC4A8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6EA7-3CAC-4022-AA67-68E718A5A4C0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6927-1FD0-45A7-9D84-CDA8B2856E85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DCC6-46CC-4743-9DC8-497A7D7C1A85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CCC5-CB85-4537-AC97-5491B519438B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6614-26D6-4D7E-8CE6-6BFFB3AA7334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- Ψαλίδισμα και στρογγύλεμα μίας γωνίας του ορθογωνίου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- Ορθογώνιο τρίγωνο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E303-7280-4618-8DEF-12196AFBEBA0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10" name="9 - Ελεύθερη σχεδίαση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- Ελεύθερη σχεδίαση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Ελεύθερη σχεδίαση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- Ελεύθερη σχεδίαση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- Θέση τίτλου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0" name="29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0" name="9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6AED41-8AE1-43E7-9232-19852BB75F20}" type="datetime1">
              <a:rPr lang="el-GR" smtClean="0"/>
              <a:pPr/>
              <a:t>9/12/2018</a:t>
            </a:fld>
            <a:endParaRPr lang="el-GR"/>
          </a:p>
        </p:txBody>
      </p:sp>
      <p:sp>
        <p:nvSpPr>
          <p:cNvPr id="22" name="21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18" name="17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23B923-D3BF-4A7B-92F7-96918A939191}" type="slidenum">
              <a:rPr lang="el-GR" smtClean="0"/>
              <a:pPr/>
              <a:t>‹#›</a:t>
            </a:fld>
            <a:endParaRPr lang="el-GR"/>
          </a:p>
        </p:txBody>
      </p:sp>
      <p:grpSp>
        <p:nvGrpSpPr>
          <p:cNvPr id="2" name="1 - Ομάδα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- Ελεύθερη σχεδίαση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- Ελεύθερη σχεδίαση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fanids@csd.auth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hyperlink" Target="mailto:myloniko@csd.auth.g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rief-overview-of-outlier-detection-techniques" TargetMode="External"/><Relationship Id="rId2" Type="http://schemas.openxmlformats.org/officeDocument/2006/relationships/hyperlink" Target="https://towardsdatascience.com/detecting-financial-fraud-using-machine-learning-three-ways-of-winning-the-war-against-imbalanc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ir.org/index.php/jair/article/view/103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Class Imbalance and Outlier Detection for Fraud Detection</a:t>
            </a:r>
            <a:endParaRPr lang="el-GR" sz="3200" b="1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/>
              <a:t>Στέφανος-Δημήτριος Στεφανίδης </a:t>
            </a:r>
          </a:p>
          <a:p>
            <a:r>
              <a:rPr lang="el-GR" sz="2400" dirty="0" smtClean="0"/>
              <a:t>ΑΕΜ </a:t>
            </a:r>
            <a:r>
              <a:rPr lang="en-US" sz="2400" dirty="0" smtClean="0"/>
              <a:t>:20 (DWS)</a:t>
            </a:r>
            <a:endParaRPr lang="el-GR" sz="2400" dirty="0" smtClean="0"/>
          </a:p>
          <a:p>
            <a:r>
              <a:rPr lang="en-US" sz="2400" dirty="0" smtClean="0">
                <a:hlinkClick r:id="rId3"/>
              </a:rPr>
              <a:t>stefanids@csd.auth.gr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endParaRPr lang="el-GR" sz="2400" dirty="0" smtClean="0"/>
          </a:p>
          <a:p>
            <a:pPr>
              <a:buNone/>
            </a:pPr>
            <a:endParaRPr lang="el-GR" sz="2400" dirty="0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sz="2400" dirty="0" smtClean="0"/>
              <a:t>Νικόλαος</a:t>
            </a:r>
            <a:r>
              <a:rPr lang="en-US" sz="2400" dirty="0" smtClean="0"/>
              <a:t> </a:t>
            </a:r>
            <a:r>
              <a:rPr lang="el-GR" sz="2400" dirty="0" smtClean="0"/>
              <a:t>Μυλωνάς</a:t>
            </a:r>
            <a:endParaRPr lang="en-US" sz="2400" dirty="0" smtClean="0"/>
          </a:p>
          <a:p>
            <a:r>
              <a:rPr lang="en-US" sz="2400" dirty="0" smtClean="0"/>
              <a:t>AEM : 14 (AI)</a:t>
            </a:r>
            <a:endParaRPr lang="el-GR" sz="2400" dirty="0" smtClean="0"/>
          </a:p>
          <a:p>
            <a:r>
              <a:rPr lang="en-US" sz="2400" dirty="0" smtClean="0">
                <a:hlinkClick r:id="rId4"/>
              </a:rPr>
              <a:t>myloniko@csd.auth.gr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l-GR" dirty="0"/>
          </a:p>
        </p:txBody>
      </p:sp>
      <p:pic>
        <p:nvPicPr>
          <p:cNvPr id="1032" name="Picture 8" descr="C:\Users\Νικος\Desktop\γαμω της αεκ τον λαο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000504"/>
            <a:ext cx="1797088" cy="1785926"/>
          </a:xfrm>
          <a:prstGeom prst="rect">
            <a:avLst/>
          </a:prstGeom>
          <a:noFill/>
        </p:spPr>
      </p:pic>
      <p:pic>
        <p:nvPicPr>
          <p:cNvPr id="1033" name="Picture 9" descr="C:\Users\Νικος\Desktop\Καλα είναι ρε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96206" y="4357694"/>
            <a:ext cx="1347794" cy="1347794"/>
          </a:xfrm>
          <a:prstGeom prst="rect">
            <a:avLst/>
          </a:prstGeom>
          <a:noFill/>
        </p:spPr>
      </p:pic>
      <p:sp>
        <p:nvSpPr>
          <p:cNvPr id="13" name="12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Data Mining The Textbook Charu C. </a:t>
            </a:r>
            <a:r>
              <a:rPr lang="en-US" sz="2000" dirty="0" smtClean="0"/>
              <a:t>Aggarwal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Accelerating the local outlier factor on a GPU for intrusion detection </a:t>
            </a:r>
            <a:r>
              <a:rPr lang="en-US" sz="2000" dirty="0" smtClean="0"/>
              <a:t>system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towardsdatascience.com/detecting-financial-fraud-using-machine-learning-three-ways-of-winning-the-war-against-imbalanced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towardsdatascience.com/a-brief-overview-of-outlier-detection-techniques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jair.org/index.php/jair/article/view/10302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Charu C. Aggarwal Outlier Analysis second </a:t>
            </a:r>
            <a:r>
              <a:rPr lang="en-US" sz="2000" dirty="0" smtClean="0"/>
              <a:t>edition</a:t>
            </a:r>
            <a:endParaRPr lang="el-G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Exploratory Undersampling for Class-Imbalance Learning</a:t>
            </a:r>
            <a:endParaRPr lang="el-GR" sz="2000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endParaRPr lang="el-G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Top Priority for banks and financial institutions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2017: 22.8 billion $ stolen in card fraud related cases worldwide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2021: is expected to get a lot worse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Problem can be address using machine learning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/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Fraudsters are a minority (below 1% in most occasions)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8 - Θέση εικόνας" descr="machine-learning-challenges-for-automated-prompting-in-smart-homes-12-638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896" r="5896"/>
          <a:stretch>
            <a:fillRect/>
          </a:stretch>
        </p:blipFill>
        <p:spPr>
          <a:xfrm>
            <a:off x="2963874" y="735626"/>
            <a:ext cx="5680092" cy="4836514"/>
          </a:xfrm>
        </p:spPr>
      </p:pic>
      <p:sp>
        <p:nvSpPr>
          <p:cNvPr id="10" name="9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for Fraud Detection</a:t>
            </a:r>
            <a:endParaRPr lang="el-GR" dirty="0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l-GR" dirty="0"/>
          </a:p>
        </p:txBody>
      </p:sp>
      <p:sp>
        <p:nvSpPr>
          <p:cNvPr id="6" name="5 - Θέση κειμένου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Observation which deviate so much from other observations as to arouse suspicion it was generated by a different mechanism.</a:t>
            </a:r>
          </a:p>
          <a:p>
            <a:r>
              <a:rPr lang="en-US" dirty="0" smtClean="0"/>
              <a:t>Fraudsters can be considered as outliers.</a:t>
            </a:r>
          </a:p>
        </p:txBody>
      </p:sp>
      <p:sp>
        <p:nvSpPr>
          <p:cNvPr id="7" name="6 - Θέση περιεχομένου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Since fraudsters are a minority finding them can be quite challenging.</a:t>
            </a:r>
          </a:p>
          <a:p>
            <a:r>
              <a:rPr lang="en-US" dirty="0" smtClean="0"/>
              <a:t>Class imbalance algorithms reconstruct the training set to combat this problem.</a:t>
            </a:r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Cluster-Based: outliers are data not belonging in any cluster.</a:t>
            </a:r>
          </a:p>
          <a:p>
            <a:r>
              <a:rPr lang="en-US" dirty="0" smtClean="0"/>
              <a:t>Distance-Based: outliers are data whose distance from their neighbors is large.</a:t>
            </a:r>
          </a:p>
          <a:p>
            <a:r>
              <a:rPr lang="en-US" dirty="0" smtClean="0"/>
              <a:t>Density-Based: outliers are data which belong in a low density region.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l-GR" dirty="0"/>
          </a:p>
        </p:txBody>
      </p:sp>
      <p:graphicFrame>
        <p:nvGraphicFramePr>
          <p:cNvPr id="7" name="6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Algorithm</a:t>
                      </a:r>
                      <a:endParaRPr lang="el-G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Z-Score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Distance-Based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Dbscan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Cluster-Based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r>
                        <a:rPr lang="en-US" baseline="0" dirty="0" smtClean="0"/>
                        <a:t> Outlier Factor(LOF)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Density-Based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OPTICS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Cluster-Based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Oversampling — </a:t>
            </a:r>
            <a:r>
              <a:rPr lang="en-US" b="1" dirty="0" smtClean="0"/>
              <a:t>SMOTE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Undersampling 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Combined Class Methods — </a:t>
            </a:r>
            <a:r>
              <a:rPr lang="en-US" b="1" dirty="0" smtClean="0"/>
              <a:t>SMOTE + ENN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</a:t>
            </a:r>
            <a:endParaRPr lang="el-GR" dirty="0"/>
          </a:p>
        </p:txBody>
      </p:sp>
      <p:pic>
        <p:nvPicPr>
          <p:cNvPr id="5" name="4 - Θέση περιεχομένου" descr="hashire sori yo kaze no you on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3451"/>
            <a:ext cx="8501090" cy="4974549"/>
          </a:xfrm>
        </p:spPr>
      </p:pic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SMOTE:  </a:t>
            </a:r>
            <a:r>
              <a:rPr lang="en-US" dirty="0" smtClean="0"/>
              <a:t>creates synthetic observations of the minority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Undersampling :</a:t>
            </a:r>
            <a:r>
              <a:rPr lang="el-GR" dirty="0" smtClean="0"/>
              <a:t> </a:t>
            </a:r>
            <a:r>
              <a:rPr lang="en-US" dirty="0" smtClean="0"/>
              <a:t>works </a:t>
            </a:r>
            <a:r>
              <a:rPr lang="en-US" dirty="0" smtClean="0"/>
              <a:t>by sampling the dominant class to reduce the number of </a:t>
            </a:r>
            <a:r>
              <a:rPr lang="en-US" dirty="0" smtClean="0"/>
              <a:t>samples</a:t>
            </a:r>
            <a:r>
              <a:rPr lang="en-US" dirty="0" smtClean="0"/>
              <a:t> </a:t>
            </a:r>
            <a:r>
              <a:rPr lang="en-US" dirty="0" smtClean="0"/>
              <a:t>(EasyEnsample, BalanceCascade).</a:t>
            </a:r>
          </a:p>
          <a:p>
            <a:r>
              <a:rPr lang="en-US" dirty="0" smtClean="0"/>
              <a:t>SMOTE+ENN: ENN ( Edited Nearest Neighbors) </a:t>
            </a:r>
            <a:r>
              <a:rPr lang="en-US" dirty="0" smtClean="0"/>
              <a:t>is used as the cleaning method after SMOTE over-sampling to obtain a cleaner </a:t>
            </a:r>
            <a:r>
              <a:rPr lang="en-US" dirty="0" smtClean="0"/>
              <a:t>space.</a:t>
            </a:r>
            <a:endParaRPr lang="el-GR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B923-D3BF-4A7B-92F7-96918A939191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Ροή">
  <a:themeElements>
    <a:clrScheme name="Ροή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Ροή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Ροή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</TotalTime>
  <Words>299</Words>
  <Application>Microsoft Office PowerPoint</Application>
  <PresentationFormat>Προβολή στην οθόνη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1" baseType="lpstr">
      <vt:lpstr>Ροή</vt:lpstr>
      <vt:lpstr>Class Imbalance and Outlier Detection for Fraud Detection</vt:lpstr>
      <vt:lpstr>Fraud Detection</vt:lpstr>
      <vt:lpstr>Διαφάνεια 3</vt:lpstr>
      <vt:lpstr>Techniques for Fraud Detection</vt:lpstr>
      <vt:lpstr>Outlier Detection</vt:lpstr>
      <vt:lpstr>Algorithms</vt:lpstr>
      <vt:lpstr>Class Imbalance</vt:lpstr>
      <vt:lpstr>Class Imbalance</vt:lpstr>
      <vt:lpstr>Algorithms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Νικος Miller</dc:creator>
  <cp:lastModifiedBy>Νικος Miller</cp:lastModifiedBy>
  <cp:revision>22</cp:revision>
  <dcterms:created xsi:type="dcterms:W3CDTF">2018-12-07T14:44:19Z</dcterms:created>
  <dcterms:modified xsi:type="dcterms:W3CDTF">2018-12-09T16:42:13Z</dcterms:modified>
</cp:coreProperties>
</file>