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4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</p:sldIdLst>
  <p:sldSz cx="9144000" cy="5143500" type="screen16x9"/>
  <p:notesSz cx="6858000" cy="9144000"/>
  <p:embeddedFontLst>
    <p:embeddedFont>
      <p:font typeface="Cabin"/>
      <p:regular r:id="rId47"/>
      <p:bold r:id="rId48"/>
      <p:italic r:id="rId49"/>
      <p:boldItalic r:id="rId50"/>
    </p:embeddedFont>
    <p:embeddedFont>
      <p:font typeface="Roboto" pitchFamily="2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1CAD938-0E6B-407D-81C2-FA21E75E0BEB}">
  <a:tblStyle styleId="{C1CAD938-0E6B-407D-81C2-FA21E75E0B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font" Target="fonts/font7.fntdata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font" Target="fonts/font2.fntdata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font" Target="fonts/font5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59" Type="http://schemas.microsoft.com/office/2016/11/relationships/changesInfo" Target="changesInfos/changesInfo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3.fntdata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font" Target="fonts/font6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ividya narayanaswamy chandrasekaran" userId="70f421b0eb42dbbe" providerId="LiveId" clId="{851627D4-9CC9-4B8C-AD09-443A5E3911F5}"/>
    <pc:docChg chg="modSld">
      <pc:chgData name="shrividya narayanaswamy chandrasekaran" userId="70f421b0eb42dbbe" providerId="LiveId" clId="{851627D4-9CC9-4B8C-AD09-443A5E3911F5}" dt="2018-09-18T16:14:15.569" v="49" actId="207"/>
      <pc:docMkLst>
        <pc:docMk/>
      </pc:docMkLst>
      <pc:sldChg chg="modSp">
        <pc:chgData name="shrividya narayanaswamy chandrasekaran" userId="70f421b0eb42dbbe" providerId="LiveId" clId="{851627D4-9CC9-4B8C-AD09-443A5E3911F5}" dt="2018-09-18T16:14:15.569" v="49" actId="207"/>
        <pc:sldMkLst>
          <pc:docMk/>
          <pc:sldMk cId="0" sldId="266"/>
        </pc:sldMkLst>
        <pc:spChg chg="mod">
          <ac:chgData name="shrividya narayanaswamy chandrasekaran" userId="70f421b0eb42dbbe" providerId="LiveId" clId="{851627D4-9CC9-4B8C-AD09-443A5E3911F5}" dt="2018-09-18T16:14:06.828" v="47" actId="113"/>
          <ac:spMkLst>
            <pc:docMk/>
            <pc:sldMk cId="0" sldId="266"/>
            <ac:spMk id="220" creationId="{00000000-0000-0000-0000-000000000000}"/>
          </ac:spMkLst>
        </pc:spChg>
        <pc:spChg chg="mod">
          <ac:chgData name="shrividya narayanaswamy chandrasekaran" userId="70f421b0eb42dbbe" providerId="LiveId" clId="{851627D4-9CC9-4B8C-AD09-443A5E3911F5}" dt="2018-09-18T16:14:15.569" v="49" actId="207"/>
          <ac:spMkLst>
            <pc:docMk/>
            <pc:sldMk cId="0" sldId="266"/>
            <ac:spMk id="221" creationId="{00000000-0000-0000-0000-000000000000}"/>
          </ac:spMkLst>
        </pc:spChg>
      </pc:sldChg>
      <pc:sldChg chg="modSp">
        <pc:chgData name="shrividya narayanaswamy chandrasekaran" userId="70f421b0eb42dbbe" providerId="LiveId" clId="{851627D4-9CC9-4B8C-AD09-443A5E3911F5}" dt="2018-09-18T16:13:54.204" v="44" actId="1076"/>
        <pc:sldMkLst>
          <pc:docMk/>
          <pc:sldMk cId="0" sldId="267"/>
        </pc:sldMkLst>
        <pc:spChg chg="mod">
          <ac:chgData name="shrividya narayanaswamy chandrasekaran" userId="70f421b0eb42dbbe" providerId="LiveId" clId="{851627D4-9CC9-4B8C-AD09-443A5E3911F5}" dt="2018-09-18T16:13:54.204" v="44" actId="1076"/>
          <ac:spMkLst>
            <pc:docMk/>
            <pc:sldMk cId="0" sldId="267"/>
            <ac:spMk id="227" creationId="{00000000-0000-0000-0000-000000000000}"/>
          </ac:spMkLst>
        </pc:spChg>
        <pc:spChg chg="mod">
          <ac:chgData name="shrividya narayanaswamy chandrasekaran" userId="70f421b0eb42dbbe" providerId="LiveId" clId="{851627D4-9CC9-4B8C-AD09-443A5E3911F5}" dt="2018-09-18T16:13:41.947" v="39" actId="1076"/>
          <ac:spMkLst>
            <pc:docMk/>
            <pc:sldMk cId="0" sldId="267"/>
            <ac:spMk id="228" creationId="{00000000-0000-0000-0000-000000000000}"/>
          </ac:spMkLst>
        </pc:spChg>
      </pc:sldChg>
      <pc:sldChg chg="modSp">
        <pc:chgData name="shrividya narayanaswamy chandrasekaran" userId="70f421b0eb42dbbe" providerId="LiveId" clId="{851627D4-9CC9-4B8C-AD09-443A5E3911F5}" dt="2018-09-18T16:13:24.730" v="34" actId="1076"/>
        <pc:sldMkLst>
          <pc:docMk/>
          <pc:sldMk cId="0" sldId="268"/>
        </pc:sldMkLst>
        <pc:spChg chg="mod">
          <ac:chgData name="shrividya narayanaswamy chandrasekaran" userId="70f421b0eb42dbbe" providerId="LiveId" clId="{851627D4-9CC9-4B8C-AD09-443A5E3911F5}" dt="2018-09-18T16:13:24.730" v="34" actId="1076"/>
          <ac:spMkLst>
            <pc:docMk/>
            <pc:sldMk cId="0" sldId="268"/>
            <ac:spMk id="234" creationId="{00000000-0000-0000-0000-000000000000}"/>
          </ac:spMkLst>
        </pc:spChg>
      </pc:sldChg>
      <pc:sldChg chg="modSp">
        <pc:chgData name="shrividya narayanaswamy chandrasekaran" userId="70f421b0eb42dbbe" providerId="LiveId" clId="{851627D4-9CC9-4B8C-AD09-443A5E3911F5}" dt="2018-09-18T16:13:02.012" v="27" actId="207"/>
        <pc:sldMkLst>
          <pc:docMk/>
          <pc:sldMk cId="0" sldId="272"/>
        </pc:sldMkLst>
        <pc:spChg chg="mod">
          <ac:chgData name="shrividya narayanaswamy chandrasekaran" userId="70f421b0eb42dbbe" providerId="LiveId" clId="{851627D4-9CC9-4B8C-AD09-443A5E3911F5}" dt="2018-09-18T16:13:02.012" v="27" actId="207"/>
          <ac:spMkLst>
            <pc:docMk/>
            <pc:sldMk cId="0" sldId="272"/>
            <ac:spMk id="262" creationId="{00000000-0000-0000-0000-000000000000}"/>
          </ac:spMkLst>
        </pc:spChg>
        <pc:spChg chg="mod">
          <ac:chgData name="shrividya narayanaswamy chandrasekaran" userId="70f421b0eb42dbbe" providerId="LiveId" clId="{851627D4-9CC9-4B8C-AD09-443A5E3911F5}" dt="2018-09-18T16:12:54.368" v="25" actId="113"/>
          <ac:spMkLst>
            <pc:docMk/>
            <pc:sldMk cId="0" sldId="272"/>
            <ac:spMk id="263" creationId="{00000000-0000-0000-0000-000000000000}"/>
          </ac:spMkLst>
        </pc:spChg>
      </pc:sldChg>
      <pc:sldChg chg="modSp">
        <pc:chgData name="shrividya narayanaswamy chandrasekaran" userId="70f421b0eb42dbbe" providerId="LiveId" clId="{851627D4-9CC9-4B8C-AD09-443A5E3911F5}" dt="2018-09-18T16:12:23.984" v="21" actId="404"/>
        <pc:sldMkLst>
          <pc:docMk/>
          <pc:sldMk cId="0" sldId="273"/>
        </pc:sldMkLst>
        <pc:spChg chg="mod">
          <ac:chgData name="shrividya narayanaswamy chandrasekaran" userId="70f421b0eb42dbbe" providerId="LiveId" clId="{851627D4-9CC9-4B8C-AD09-443A5E3911F5}" dt="2018-09-18T16:12:23.984" v="21" actId="404"/>
          <ac:spMkLst>
            <pc:docMk/>
            <pc:sldMk cId="0" sldId="273"/>
            <ac:spMk id="269" creationId="{00000000-0000-0000-0000-000000000000}"/>
          </ac:spMkLst>
        </pc:spChg>
        <pc:spChg chg="mod">
          <ac:chgData name="shrividya narayanaswamy chandrasekaran" userId="70f421b0eb42dbbe" providerId="LiveId" clId="{851627D4-9CC9-4B8C-AD09-443A5E3911F5}" dt="2018-09-18T16:12:05.293" v="13" actId="113"/>
          <ac:spMkLst>
            <pc:docMk/>
            <pc:sldMk cId="0" sldId="273"/>
            <ac:spMk id="270" creationId="{00000000-0000-0000-0000-000000000000}"/>
          </ac:spMkLst>
        </pc:spChg>
      </pc:sldChg>
      <pc:sldChg chg="modSp">
        <pc:chgData name="shrividya narayanaswamy chandrasekaran" userId="70f421b0eb42dbbe" providerId="LiveId" clId="{851627D4-9CC9-4B8C-AD09-443A5E3911F5}" dt="2018-09-18T16:11:46.107" v="6" actId="20577"/>
        <pc:sldMkLst>
          <pc:docMk/>
          <pc:sldMk cId="0" sldId="274"/>
        </pc:sldMkLst>
        <pc:spChg chg="mod">
          <ac:chgData name="shrividya narayanaswamy chandrasekaran" userId="70f421b0eb42dbbe" providerId="LiveId" clId="{851627D4-9CC9-4B8C-AD09-443A5E3911F5}" dt="2018-09-18T16:11:46.107" v="6" actId="20577"/>
          <ac:spMkLst>
            <pc:docMk/>
            <pc:sldMk cId="0" sldId="274"/>
            <ac:spMk id="27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1e2853f24_2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41e2853f24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1e2853f24_7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1e2853f24_7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1e2853f24_7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1e2853f24_7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1eb3781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1eb3781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1eb3781e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1eb3781ea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1e2853f24_7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1e2853f24_7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1e2853f24_7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41e2853f24_7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41e2853f24_7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41e2853f24_7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1e2853f24_7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41e2853f24_7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1eb3781e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1eb3781e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41eb3781e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41eb3781ea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1e2853f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1e2853f2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41e2853f24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41e2853f24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41e2853f2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41e2853f2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41e2853f24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41e2853f24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41e2853f24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41e2853f24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1e2853f2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1e2853f24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41e2853f24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41e2853f24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41e2853f2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41e2853f2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41e2853f24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41e2853f24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41e2853f24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41e2853f24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41ee1ac4b6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41ee1ac4b6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1e2853f2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1e2853f2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41e2853f2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41e2853f2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41e2853f24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41e2853f24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41e2853f24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41e2853f24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41e2853f24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41e2853f24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41ef30b87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41ef30b87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41e2853f24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41e2853f24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41ef30b87c_0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g41ef30b87c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41e2853f24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41e2853f24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41e2853f24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41e2853f24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41ee1ac4b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41ee1ac4b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1e2853f2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1e2853f2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41ef30b87c_0_4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41ef30b87c_0_4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41e2853f24_2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g41e2853f24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41ee1ac4b6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41ee1ac4b6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41ee1ac4b6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41ee1ac4b6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1e2853f2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1e2853f2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1e2853f24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1e2853f24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1e2853f2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1e2853f2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1e2853f24_7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1e2853f24_7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1e2853f24_7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1e2853f24_7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334900" y="2314324"/>
            <a:ext cx="8447150" cy="247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435893" y="765323"/>
            <a:ext cx="8245162" cy="1106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Cabin"/>
              <a:buNone/>
              <a:defRPr sz="27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435895" y="1871584"/>
            <a:ext cx="8245159" cy="44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ctr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ctr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ctr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ctr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ctr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ctr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ctr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ctr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6233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bin"/>
              <a:buNone/>
              <a:defRPr sz="2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11" cy="2758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marR="0" lvl="0" indent="-3048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9845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794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8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335863" y="3856480"/>
            <a:ext cx="8468145" cy="944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435895" y="2282932"/>
            <a:ext cx="8272211" cy="112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Cabin"/>
              <a:buNone/>
              <a:defRPr sz="27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435894" y="3406063"/>
            <a:ext cx="8272211" cy="45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10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/>
          <p:nvPr/>
        </p:nvSpPr>
        <p:spPr>
          <a:xfrm>
            <a:off x="334486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bin"/>
              <a:buNone/>
              <a:defRPr sz="2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435895" y="1671002"/>
            <a:ext cx="4066792" cy="2724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marR="0" lvl="0" indent="-3048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9845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794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2"/>
          </p:nvPr>
        </p:nvSpPr>
        <p:spPr>
          <a:xfrm>
            <a:off x="4641313" y="1671002"/>
            <a:ext cx="4066794" cy="2724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marR="0" lvl="0" indent="-3048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9845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794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/>
          <p:nvPr/>
        </p:nvSpPr>
        <p:spPr>
          <a:xfrm>
            <a:off x="334486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bin"/>
              <a:buNone/>
              <a:defRPr sz="2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665414" y="1688169"/>
            <a:ext cx="3815306" cy="402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  <a:defRPr sz="1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sz="15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4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2"/>
          </p:nvPr>
        </p:nvSpPr>
        <p:spPr>
          <a:xfrm>
            <a:off x="435895" y="2194539"/>
            <a:ext cx="4044825" cy="2201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048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9845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794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3"/>
          </p:nvPr>
        </p:nvSpPr>
        <p:spPr>
          <a:xfrm>
            <a:off x="4892801" y="1688169"/>
            <a:ext cx="3815305" cy="415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  <a:defRPr sz="1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sz="15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4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4"/>
          </p:nvPr>
        </p:nvSpPr>
        <p:spPr>
          <a:xfrm>
            <a:off x="4663282" y="2194539"/>
            <a:ext cx="4044825" cy="2201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048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9845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794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/>
          <p:nvPr/>
        </p:nvSpPr>
        <p:spPr>
          <a:xfrm>
            <a:off x="330512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431920" y="547244"/>
            <a:ext cx="8272212" cy="741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bin"/>
              <a:buNone/>
              <a:defRPr sz="2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/>
          <p:nvPr/>
        </p:nvSpPr>
        <p:spPr>
          <a:xfrm>
            <a:off x="335863" y="3856480"/>
            <a:ext cx="8473650" cy="9560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435894" y="3946722"/>
            <a:ext cx="3682084" cy="517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9F276A"/>
              </a:buClr>
              <a:buSzPts val="1500"/>
              <a:buFont typeface="Cabin"/>
              <a:buNone/>
              <a:defRPr sz="1500" b="0" i="0" u="none" strike="noStrike" cap="non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335862" y="450900"/>
            <a:ext cx="8469630" cy="31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marR="0" lvl="0" indent="-3175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◼"/>
              <a:defRPr sz="15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048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9845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921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2"/>
          </p:nvPr>
        </p:nvSpPr>
        <p:spPr>
          <a:xfrm>
            <a:off x="4305617" y="3946722"/>
            <a:ext cx="4402490" cy="517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marR="0" lvl="0" indent="-228600" algn="r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Noto Sans Symbols"/>
              <a:buNone/>
              <a:defRPr sz="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6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435895" y="3520042"/>
            <a:ext cx="8272212" cy="42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bin"/>
              <a:buNone/>
              <a:defRPr sz="18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22"/>
          <p:cNvSpPr>
            <a:spLocks noGrp="1"/>
          </p:cNvSpPr>
          <p:nvPr>
            <p:ph type="pic" idx="2"/>
          </p:nvPr>
        </p:nvSpPr>
        <p:spPr>
          <a:xfrm>
            <a:off x="335863" y="449794"/>
            <a:ext cx="8468144" cy="2667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ctr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body" idx="1"/>
          </p:nvPr>
        </p:nvSpPr>
        <p:spPr>
          <a:xfrm>
            <a:off x="435894" y="3945095"/>
            <a:ext cx="8272213" cy="449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Noto Sans Symbols"/>
              <a:buNone/>
              <a:defRPr sz="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6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/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bin"/>
              <a:buNone/>
              <a:defRPr sz="2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body" idx="1"/>
          </p:nvPr>
        </p:nvSpPr>
        <p:spPr>
          <a:xfrm rot="5400000">
            <a:off x="3250952" y="-1063056"/>
            <a:ext cx="2642096" cy="827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048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9845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794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/>
          <p:nvPr/>
        </p:nvSpPr>
        <p:spPr>
          <a:xfrm>
            <a:off x="6629401" y="449794"/>
            <a:ext cx="2180113" cy="4362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 rot="5400000">
            <a:off x="5437310" y="1698885"/>
            <a:ext cx="3887305" cy="1503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bin"/>
              <a:buNone/>
              <a:defRPr sz="2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body" idx="1"/>
          </p:nvPr>
        </p:nvSpPr>
        <p:spPr>
          <a:xfrm rot="5400000">
            <a:off x="1598645" y="-510658"/>
            <a:ext cx="3887305" cy="5922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048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9845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794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dt" idx="10"/>
          </p:nvPr>
        </p:nvSpPr>
        <p:spPr>
          <a:xfrm>
            <a:off x="6745254" y="4467103"/>
            <a:ext cx="99610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ftr" idx="11"/>
          </p:nvPr>
        </p:nvSpPr>
        <p:spPr>
          <a:xfrm>
            <a:off x="581192" y="4463858"/>
            <a:ext cx="5922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sldNum" idx="12"/>
          </p:nvPr>
        </p:nvSpPr>
        <p:spPr>
          <a:xfrm>
            <a:off x="7834961" y="4467103"/>
            <a:ext cx="87314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35894" y="528843"/>
            <a:ext cx="8272212" cy="892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bin"/>
              <a:buNone/>
              <a:defRPr sz="2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35894" y="1752002"/>
            <a:ext cx="8272212" cy="2642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marR="0" lvl="0" indent="-3048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9845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794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34900" y="342900"/>
            <a:ext cx="2777490" cy="71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6031610" y="340232"/>
            <a:ext cx="2777490" cy="739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3181373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subTitle" idx="1"/>
          </p:nvPr>
        </p:nvSpPr>
        <p:spPr>
          <a:xfrm>
            <a:off x="449420" y="1871584"/>
            <a:ext cx="8245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</a:pPr>
            <a:r>
              <a:rPr lang="en" sz="1400" b="1"/>
              <a:t>        </a:t>
            </a:r>
            <a:r>
              <a:rPr lang="en" sz="1400" b="1" i="0" u="none" strike="noStrike" cap="none">
                <a:solidFill>
                  <a:schemeClr val="accent2"/>
                </a:solidFill>
              </a:rPr>
              <a:t>FIRM 2</a:t>
            </a:r>
            <a:endParaRPr sz="1400" b="1"/>
          </a:p>
        </p:txBody>
      </p:sp>
      <p:sp>
        <p:nvSpPr>
          <p:cNvPr id="142" name="Google Shape;142;p25"/>
          <p:cNvSpPr txBox="1">
            <a:spLocks noGrp="1"/>
          </p:cNvSpPr>
          <p:nvPr>
            <p:ph type="ctrTitle"/>
          </p:nvPr>
        </p:nvSpPr>
        <p:spPr>
          <a:xfrm>
            <a:off x="680818" y="607848"/>
            <a:ext cx="8245200" cy="11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Cabin"/>
              <a:buNone/>
            </a:pPr>
            <a:r>
              <a:rPr lang="en" sz="36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STRATEGIC PLAN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Relative Market Share Response to Control Factors - Product 1</a:t>
            </a:r>
            <a:endParaRPr/>
          </a:p>
        </p:txBody>
      </p:sp>
      <p:graphicFrame>
        <p:nvGraphicFramePr>
          <p:cNvPr id="214" name="Google Shape;214;p34"/>
          <p:cNvGraphicFramePr/>
          <p:nvPr/>
        </p:nvGraphicFramePr>
        <p:xfrm>
          <a:off x="378338" y="1488575"/>
          <a:ext cx="8272200" cy="3292150"/>
        </p:xfrm>
        <a:graphic>
          <a:graphicData uri="http://schemas.openxmlformats.org/drawingml/2006/table">
            <a:tbl>
              <a:tblPr>
                <a:noFill/>
                <a:tableStyleId>{C1CAD938-0E6B-407D-81C2-FA21E75E0BEB}</a:tableStyleId>
              </a:tblPr>
              <a:tblGrid>
                <a:gridCol w="118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6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9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5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51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Factor\Country</a:t>
                      </a:r>
                      <a:endParaRPr sz="1000" b="1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Japan</a:t>
                      </a:r>
                      <a:endParaRPr sz="11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Mexico</a:t>
                      </a:r>
                      <a:endParaRPr sz="11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China</a:t>
                      </a:r>
                      <a:endParaRPr sz="11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UK</a:t>
                      </a:r>
                      <a:endParaRPr sz="11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Germany</a:t>
                      </a:r>
                      <a:endParaRPr sz="11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US</a:t>
                      </a:r>
                      <a:endParaRPr sz="1100" b="1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8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Relative 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Price</a:t>
                      </a:r>
                      <a:endParaRPr sz="11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CC0000"/>
                          </a:solidFill>
                        </a:rPr>
                        <a:t>Low</a:t>
                      </a:r>
                      <a:endParaRPr sz="1100" b="1"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CC0000"/>
                          </a:solidFill>
                        </a:rPr>
                        <a:t>Low</a:t>
                      </a:r>
                      <a:endParaRPr sz="1100" b="1"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CC0000"/>
                          </a:solidFill>
                        </a:rPr>
                        <a:t>Low</a:t>
                      </a:r>
                      <a:endParaRPr sz="1100" b="1"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AA84F"/>
                          </a:solidFill>
                        </a:rPr>
                        <a:t>High</a:t>
                      </a:r>
                      <a:endParaRPr sz="1100"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CC0000"/>
                          </a:solidFill>
                        </a:rPr>
                        <a:t>Low</a:t>
                      </a:r>
                      <a:endParaRPr sz="1100" b="1"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E69138"/>
                          </a:solidFill>
                        </a:rPr>
                        <a:t>Med</a:t>
                      </a:r>
                      <a:endParaRPr sz="1100" b="1">
                        <a:solidFill>
                          <a:srgbClr val="E69138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8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Relative Quality</a:t>
                      </a:r>
                      <a:endParaRPr sz="11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AA84F"/>
                          </a:solidFill>
                        </a:rPr>
                        <a:t>High</a:t>
                      </a:r>
                      <a:endParaRPr sz="1100"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CC0000"/>
                          </a:solidFill>
                        </a:rPr>
                        <a:t>Low</a:t>
                      </a:r>
                      <a:endParaRPr sz="1100" b="1"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CC0000"/>
                          </a:solidFill>
                        </a:rPr>
                        <a:t>Low</a:t>
                      </a:r>
                      <a:endParaRPr sz="1100" b="1"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CC0000"/>
                          </a:solidFill>
                        </a:rPr>
                        <a:t>Low</a:t>
                      </a:r>
                      <a:endParaRPr sz="1100" b="1"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CC0000"/>
                          </a:solidFill>
                        </a:rPr>
                        <a:t>Low</a:t>
                      </a:r>
                      <a:endParaRPr sz="1100" b="1"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CC0000"/>
                          </a:solidFill>
                        </a:rPr>
                        <a:t>Low</a:t>
                      </a:r>
                      <a:endParaRPr sz="1100" b="1"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1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Green Spend</a:t>
                      </a:r>
                      <a:endParaRPr sz="11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E69138"/>
                          </a:solidFill>
                        </a:rPr>
                        <a:t>Med</a:t>
                      </a:r>
                      <a:endParaRPr sz="1100" b="1">
                        <a:solidFill>
                          <a:srgbClr val="E69138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CC0000"/>
                          </a:solidFill>
                        </a:rPr>
                        <a:t>Low</a:t>
                      </a:r>
                      <a:endParaRPr sz="1100" b="1"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CC0000"/>
                          </a:solidFill>
                        </a:rPr>
                        <a:t>Low</a:t>
                      </a:r>
                      <a:endParaRPr sz="1100" b="1"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AA84F"/>
                          </a:solidFill>
                        </a:rPr>
                        <a:t>High</a:t>
                      </a:r>
                      <a:endParaRPr sz="1100"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AA84F"/>
                          </a:solidFill>
                        </a:rPr>
                        <a:t>High</a:t>
                      </a:r>
                      <a:endParaRPr sz="1100"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CC0000"/>
                          </a:solidFill>
                        </a:rPr>
                        <a:t>Low</a:t>
                      </a:r>
                      <a:endParaRPr sz="1100" b="1"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Market Spend</a:t>
                      </a:r>
                      <a:endParaRPr sz="11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CC0000"/>
                          </a:solidFill>
                        </a:rPr>
                        <a:t>Low</a:t>
                      </a:r>
                      <a:endParaRPr sz="1100" b="1"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CC0000"/>
                          </a:solidFill>
                        </a:rPr>
                        <a:t>Low</a:t>
                      </a:r>
                      <a:endParaRPr sz="1100" b="1"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CC0000"/>
                          </a:solidFill>
                        </a:rPr>
                        <a:t>Low</a:t>
                      </a:r>
                      <a:endParaRPr sz="1100" b="1"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AA84F"/>
                          </a:solidFill>
                        </a:rPr>
                        <a:t>High</a:t>
                      </a:r>
                      <a:endParaRPr sz="1100"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CC0000"/>
                          </a:solidFill>
                        </a:rPr>
                        <a:t>Low</a:t>
                      </a:r>
                      <a:endParaRPr sz="1100" b="1"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CC0000"/>
                          </a:solidFill>
                        </a:rPr>
                        <a:t>Low</a:t>
                      </a:r>
                      <a:endParaRPr sz="1100" b="1"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Country Profiles - Product 1</a:t>
            </a:r>
            <a:endParaRPr dirty="0"/>
          </a:p>
        </p:txBody>
      </p:sp>
      <p:sp>
        <p:nvSpPr>
          <p:cNvPr id="220" name="Google Shape;220;p35"/>
          <p:cNvSpPr txBox="1">
            <a:spLocks noGrp="1"/>
          </p:cNvSpPr>
          <p:nvPr>
            <p:ph type="body" idx="1"/>
          </p:nvPr>
        </p:nvSpPr>
        <p:spPr>
          <a:xfrm>
            <a:off x="435900" y="1390800"/>
            <a:ext cx="4136100" cy="3443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04800" algn="l" rtl="0">
              <a:spcBef>
                <a:spcPts val="300"/>
              </a:spcBef>
              <a:spcAft>
                <a:spcPts val="0"/>
              </a:spcAft>
              <a:buSzPts val="1200"/>
              <a:buChar char="◼"/>
            </a:pPr>
            <a:r>
              <a:rPr lang="en" b="1" dirty="0">
                <a:solidFill>
                  <a:schemeClr val="tx1"/>
                </a:solidFill>
              </a:rPr>
              <a:t>Japan</a:t>
            </a:r>
            <a:endParaRPr b="1" dirty="0">
              <a:solidFill>
                <a:schemeClr val="tx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◼"/>
            </a:pPr>
            <a:r>
              <a:rPr lang="en" b="1" dirty="0">
                <a:solidFill>
                  <a:schemeClr val="tx1"/>
                </a:solidFill>
              </a:rPr>
              <a:t>Mildly sensitive to price</a:t>
            </a:r>
            <a:endParaRPr b="1" dirty="0">
              <a:solidFill>
                <a:schemeClr val="tx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◼"/>
            </a:pPr>
            <a:r>
              <a:rPr lang="en" b="1" dirty="0">
                <a:solidFill>
                  <a:schemeClr val="tx1"/>
                </a:solidFill>
              </a:rPr>
              <a:t>Preferes the best quality</a:t>
            </a:r>
            <a:endParaRPr b="1" dirty="0">
              <a:solidFill>
                <a:schemeClr val="tx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◼"/>
            </a:pPr>
            <a:r>
              <a:rPr lang="en" b="1" dirty="0">
                <a:solidFill>
                  <a:schemeClr val="tx1"/>
                </a:solidFill>
              </a:rPr>
              <a:t>Looking for green products</a:t>
            </a:r>
            <a:endParaRPr b="1" dirty="0">
              <a:solidFill>
                <a:schemeClr val="tx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◼"/>
            </a:pPr>
            <a:r>
              <a:rPr lang="en" b="1" dirty="0">
                <a:solidFill>
                  <a:schemeClr val="tx1"/>
                </a:solidFill>
              </a:rPr>
              <a:t>Difficult to get new cust through marketing spend</a:t>
            </a:r>
            <a:endParaRPr b="1" dirty="0">
              <a:solidFill>
                <a:schemeClr val="tx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◼"/>
            </a:pPr>
            <a:r>
              <a:rPr lang="en" b="1" dirty="0">
                <a:solidFill>
                  <a:schemeClr val="tx1"/>
                </a:solidFill>
              </a:rPr>
              <a:t>Mexico</a:t>
            </a:r>
            <a:endParaRPr b="1" dirty="0">
              <a:solidFill>
                <a:schemeClr val="tx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◼"/>
            </a:pPr>
            <a:r>
              <a:rPr lang="en" b="1" dirty="0">
                <a:solidFill>
                  <a:schemeClr val="tx1"/>
                </a:solidFill>
              </a:rPr>
              <a:t>Sensitive to quality</a:t>
            </a:r>
            <a:endParaRPr b="1" dirty="0">
              <a:solidFill>
                <a:schemeClr val="tx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◼"/>
            </a:pPr>
            <a:r>
              <a:rPr lang="en" b="1" dirty="0">
                <a:solidFill>
                  <a:schemeClr val="tx1"/>
                </a:solidFill>
              </a:rPr>
              <a:t>Looking for green products</a:t>
            </a:r>
            <a:endParaRPr b="1" dirty="0">
              <a:solidFill>
                <a:schemeClr val="tx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◼"/>
            </a:pPr>
            <a:r>
              <a:rPr lang="en" b="1" dirty="0">
                <a:solidFill>
                  <a:schemeClr val="tx1"/>
                </a:solidFill>
              </a:rPr>
              <a:t>Difficult to get new cust through marketing spend</a:t>
            </a:r>
            <a:endParaRPr b="1" dirty="0">
              <a:solidFill>
                <a:schemeClr val="tx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◼"/>
            </a:pPr>
            <a:r>
              <a:rPr lang="en" b="1" dirty="0">
                <a:solidFill>
                  <a:schemeClr val="tx1"/>
                </a:solidFill>
              </a:rPr>
              <a:t>China</a:t>
            </a:r>
            <a:endParaRPr b="1" dirty="0">
              <a:solidFill>
                <a:schemeClr val="tx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◼"/>
            </a:pPr>
            <a:r>
              <a:rPr lang="en" b="1" dirty="0">
                <a:solidFill>
                  <a:schemeClr val="tx1"/>
                </a:solidFill>
              </a:rPr>
              <a:t>Most price sensitive</a:t>
            </a:r>
            <a:endParaRPr b="1" dirty="0">
              <a:solidFill>
                <a:schemeClr val="tx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◼"/>
            </a:pPr>
            <a:r>
              <a:rPr lang="en" b="1" dirty="0">
                <a:solidFill>
                  <a:schemeClr val="tx1"/>
                </a:solidFill>
              </a:rPr>
              <a:t>Not affected by quality</a:t>
            </a:r>
            <a:endParaRPr b="1" dirty="0">
              <a:solidFill>
                <a:schemeClr val="tx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◼"/>
            </a:pPr>
            <a:r>
              <a:rPr lang="en" b="1" dirty="0">
                <a:solidFill>
                  <a:schemeClr val="tx1"/>
                </a:solidFill>
              </a:rPr>
              <a:t>Impartial to green products</a:t>
            </a:r>
            <a:endParaRPr b="1" dirty="0">
              <a:solidFill>
                <a:schemeClr val="tx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◼"/>
            </a:pPr>
            <a:r>
              <a:rPr lang="en" b="1" dirty="0">
                <a:solidFill>
                  <a:schemeClr val="tx1"/>
                </a:solidFill>
              </a:rPr>
              <a:t>Last in sales</a:t>
            </a:r>
            <a:endParaRPr b="1" dirty="0">
              <a:solidFill>
                <a:schemeClr val="tx1"/>
              </a:solidFill>
            </a:endParaRPr>
          </a:p>
          <a:p>
            <a:pPr marL="457200" lvl="0" indent="0" algn="l" rtl="0">
              <a:spcBef>
                <a:spcPts val="500"/>
              </a:spcBef>
              <a:spcAft>
                <a:spcPts val="500"/>
              </a:spcAft>
              <a:buNone/>
            </a:pPr>
            <a:endParaRPr dirty="0"/>
          </a:p>
        </p:txBody>
      </p:sp>
      <p:sp>
        <p:nvSpPr>
          <p:cNvPr id="221" name="Google Shape;221;p35"/>
          <p:cNvSpPr txBox="1">
            <a:spLocks noGrp="1"/>
          </p:cNvSpPr>
          <p:nvPr>
            <p:ph type="body" idx="1"/>
          </p:nvPr>
        </p:nvSpPr>
        <p:spPr>
          <a:xfrm>
            <a:off x="4572000" y="1390800"/>
            <a:ext cx="4136100" cy="3479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04800" algn="l" rtl="0">
              <a:spcBef>
                <a:spcPts val="300"/>
              </a:spcBef>
              <a:spcAft>
                <a:spcPts val="0"/>
              </a:spcAft>
              <a:buSzPts val="1200"/>
              <a:buChar char="◼"/>
            </a:pPr>
            <a:r>
              <a:rPr lang="en" b="1" dirty="0">
                <a:solidFill>
                  <a:schemeClr val="tx1"/>
                </a:solidFill>
              </a:rPr>
              <a:t>UK</a:t>
            </a:r>
            <a:endParaRPr b="1" dirty="0">
              <a:solidFill>
                <a:schemeClr val="tx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◼"/>
            </a:pPr>
            <a:r>
              <a:rPr lang="en" b="1" dirty="0">
                <a:solidFill>
                  <a:schemeClr val="tx1"/>
                </a:solidFill>
              </a:rPr>
              <a:t>Cares about relative price</a:t>
            </a:r>
            <a:endParaRPr b="1" dirty="0">
              <a:solidFill>
                <a:schemeClr val="tx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◼"/>
            </a:pPr>
            <a:r>
              <a:rPr lang="en" b="1" dirty="0">
                <a:solidFill>
                  <a:schemeClr val="tx1"/>
                </a:solidFill>
              </a:rPr>
              <a:t>Not so concerned with quality</a:t>
            </a:r>
            <a:endParaRPr b="1" dirty="0">
              <a:solidFill>
                <a:schemeClr val="tx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◼"/>
            </a:pPr>
            <a:r>
              <a:rPr lang="en" b="1" dirty="0">
                <a:solidFill>
                  <a:schemeClr val="tx1"/>
                </a:solidFill>
              </a:rPr>
              <a:t>Looking for a green product</a:t>
            </a:r>
            <a:endParaRPr b="1" dirty="0">
              <a:solidFill>
                <a:schemeClr val="tx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◼"/>
            </a:pPr>
            <a:r>
              <a:rPr lang="en" b="1" dirty="0">
                <a:solidFill>
                  <a:schemeClr val="tx1"/>
                </a:solidFill>
              </a:rPr>
              <a:t>Possible to get additional cust. form marketing</a:t>
            </a:r>
            <a:endParaRPr b="1" dirty="0">
              <a:solidFill>
                <a:schemeClr val="tx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◼"/>
            </a:pPr>
            <a:r>
              <a:rPr lang="en" b="1" dirty="0">
                <a:solidFill>
                  <a:schemeClr val="tx1"/>
                </a:solidFill>
              </a:rPr>
              <a:t>Germany</a:t>
            </a:r>
            <a:endParaRPr b="1" dirty="0">
              <a:solidFill>
                <a:schemeClr val="tx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◼"/>
            </a:pPr>
            <a:r>
              <a:rPr lang="en" b="1" dirty="0">
                <a:solidFill>
                  <a:schemeClr val="tx1"/>
                </a:solidFill>
              </a:rPr>
              <a:t>Mildly sensitive to price</a:t>
            </a:r>
            <a:endParaRPr b="1" dirty="0">
              <a:solidFill>
                <a:schemeClr val="tx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◼"/>
            </a:pPr>
            <a:r>
              <a:rPr lang="en" b="1" dirty="0">
                <a:solidFill>
                  <a:schemeClr val="tx1"/>
                </a:solidFill>
              </a:rPr>
              <a:t>Looking for greenest products</a:t>
            </a:r>
            <a:endParaRPr b="1" dirty="0">
              <a:solidFill>
                <a:schemeClr val="tx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◼"/>
            </a:pPr>
            <a:r>
              <a:rPr lang="en" b="1" dirty="0">
                <a:solidFill>
                  <a:schemeClr val="tx1"/>
                </a:solidFill>
              </a:rPr>
              <a:t>Difficult to get new cust through marketing spend</a:t>
            </a:r>
            <a:endParaRPr b="1" dirty="0">
              <a:solidFill>
                <a:schemeClr val="tx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◼"/>
            </a:pPr>
            <a:r>
              <a:rPr lang="en" b="1" dirty="0">
                <a:solidFill>
                  <a:schemeClr val="tx1"/>
                </a:solidFill>
              </a:rPr>
              <a:t>US</a:t>
            </a:r>
            <a:endParaRPr b="1" dirty="0">
              <a:solidFill>
                <a:schemeClr val="tx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◼"/>
            </a:pPr>
            <a:r>
              <a:rPr lang="en" b="1" dirty="0">
                <a:solidFill>
                  <a:schemeClr val="tx1"/>
                </a:solidFill>
              </a:rPr>
              <a:t>2nd most price sensitive</a:t>
            </a:r>
            <a:endParaRPr b="1" dirty="0">
              <a:solidFill>
                <a:schemeClr val="tx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◼"/>
            </a:pPr>
            <a:r>
              <a:rPr lang="en" b="1" dirty="0">
                <a:solidFill>
                  <a:schemeClr val="tx1"/>
                </a:solidFill>
              </a:rPr>
              <a:t>Impartial to green products</a:t>
            </a:r>
            <a:endParaRPr b="1" dirty="0">
              <a:solidFill>
                <a:schemeClr val="tx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◼"/>
            </a:pPr>
            <a:r>
              <a:rPr lang="en" b="1" dirty="0">
                <a:solidFill>
                  <a:schemeClr val="tx1"/>
                </a:solidFill>
              </a:rPr>
              <a:t>1st in sales</a:t>
            </a:r>
            <a:endParaRPr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Country Profiles - Product 1 Regression Analysis</a:t>
            </a:r>
            <a:endParaRPr/>
          </a:p>
        </p:txBody>
      </p:sp>
      <p:sp>
        <p:nvSpPr>
          <p:cNvPr id="227" name="Google Shape;227;p36"/>
          <p:cNvSpPr txBox="1">
            <a:spLocks noGrp="1"/>
          </p:cNvSpPr>
          <p:nvPr>
            <p:ph type="body" idx="1"/>
          </p:nvPr>
        </p:nvSpPr>
        <p:spPr>
          <a:xfrm>
            <a:off x="839760" y="1858083"/>
            <a:ext cx="3240300" cy="2758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 u="sng" dirty="0">
                <a:solidFill>
                  <a:schemeClr val="tx1"/>
                </a:solidFill>
              </a:rPr>
              <a:t>Japan Product 1</a:t>
            </a:r>
            <a:endParaRPr sz="1050" b="1" u="sng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 dirty="0">
                <a:solidFill>
                  <a:schemeClr val="tx1"/>
                </a:solidFill>
              </a:rPr>
              <a:t>-        higher relative price decreases market share</a:t>
            </a:r>
            <a:endParaRPr sz="1050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 dirty="0">
                <a:solidFill>
                  <a:schemeClr val="tx1"/>
                </a:solidFill>
              </a:rPr>
              <a:t>-        increase in market leads to increase in market share</a:t>
            </a:r>
            <a:endParaRPr sz="1050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 dirty="0">
                <a:solidFill>
                  <a:schemeClr val="tx1"/>
                </a:solidFill>
              </a:rPr>
              <a:t>-        marketing spend is significant for 3 lag periods</a:t>
            </a:r>
            <a:endParaRPr sz="1050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 dirty="0">
                <a:solidFill>
                  <a:schemeClr val="tx1"/>
                </a:solidFill>
              </a:rPr>
              <a:t>-        relative quality is key for lag period 1</a:t>
            </a:r>
            <a:endParaRPr sz="1050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 dirty="0">
                <a:solidFill>
                  <a:schemeClr val="tx1"/>
                </a:solidFill>
              </a:rPr>
              <a:t>-        green spend is key for lag period 1</a:t>
            </a:r>
            <a:endParaRPr sz="1050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 u="sng" dirty="0">
                <a:solidFill>
                  <a:schemeClr val="tx1"/>
                </a:solidFill>
              </a:rPr>
              <a:t>Mexico Product 1</a:t>
            </a:r>
            <a:endParaRPr sz="1050" b="1" u="sng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 dirty="0">
                <a:solidFill>
                  <a:schemeClr val="tx1"/>
                </a:solidFill>
              </a:rPr>
              <a:t>-        higher relative price decreases market share</a:t>
            </a:r>
            <a:endParaRPr sz="1050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 dirty="0">
                <a:solidFill>
                  <a:schemeClr val="tx1"/>
                </a:solidFill>
              </a:rPr>
              <a:t>-        increase in market leads to increase in market share</a:t>
            </a:r>
            <a:endParaRPr sz="1050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 dirty="0">
                <a:solidFill>
                  <a:schemeClr val="tx1"/>
                </a:solidFill>
              </a:rPr>
              <a:t>-        marketing spend is significant for 2 lag periods</a:t>
            </a:r>
            <a:endParaRPr sz="1050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 dirty="0">
                <a:solidFill>
                  <a:schemeClr val="tx1"/>
                </a:solidFill>
              </a:rPr>
              <a:t>-        relative quality is key for lag period 1</a:t>
            </a:r>
            <a:endParaRPr sz="1050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 dirty="0">
                <a:solidFill>
                  <a:schemeClr val="tx1"/>
                </a:solidFill>
              </a:rPr>
              <a:t>-        green spend is key for lag period 1</a:t>
            </a:r>
            <a:endParaRPr sz="1050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500"/>
              </a:spcAft>
              <a:buNone/>
            </a:pPr>
            <a:endParaRPr dirty="0"/>
          </a:p>
        </p:txBody>
      </p:sp>
      <p:sp>
        <p:nvSpPr>
          <p:cNvPr id="228" name="Google Shape;228;p36"/>
          <p:cNvSpPr txBox="1">
            <a:spLocks noGrp="1"/>
          </p:cNvSpPr>
          <p:nvPr>
            <p:ph type="body" idx="1"/>
          </p:nvPr>
        </p:nvSpPr>
        <p:spPr>
          <a:xfrm>
            <a:off x="4955920" y="1932370"/>
            <a:ext cx="3240300" cy="2758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50" b="1" u="sng" dirty="0">
                <a:solidFill>
                  <a:schemeClr val="tx1"/>
                </a:solidFill>
              </a:rPr>
              <a:t>China Product 1</a:t>
            </a:r>
            <a:endParaRPr sz="1050" b="1" u="sng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050" b="1" dirty="0">
                <a:solidFill>
                  <a:schemeClr val="tx1"/>
                </a:solidFill>
              </a:rPr>
              <a:t>-        higher relative price decreases market share</a:t>
            </a:r>
            <a:endParaRPr sz="1050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050" b="1" dirty="0">
                <a:solidFill>
                  <a:schemeClr val="tx1"/>
                </a:solidFill>
              </a:rPr>
              <a:t>-        higher relative quality increases market share</a:t>
            </a:r>
            <a:endParaRPr sz="1050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050" b="1" dirty="0">
                <a:solidFill>
                  <a:schemeClr val="tx1"/>
                </a:solidFill>
              </a:rPr>
              <a:t>-        increase in market leads to increase in market share</a:t>
            </a:r>
            <a:endParaRPr sz="1050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050" b="1" dirty="0">
                <a:solidFill>
                  <a:schemeClr val="tx1"/>
                </a:solidFill>
              </a:rPr>
              <a:t>-        marketing spend is significant for 2 lag periods</a:t>
            </a:r>
            <a:endParaRPr sz="1050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050" b="1" dirty="0">
                <a:solidFill>
                  <a:schemeClr val="tx1"/>
                </a:solidFill>
              </a:rPr>
              <a:t>-        relative quality is key for lag period 1</a:t>
            </a:r>
            <a:endParaRPr sz="1050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050" b="1" dirty="0">
                <a:solidFill>
                  <a:schemeClr val="tx1"/>
                </a:solidFill>
              </a:rPr>
              <a:t>-        green spend is key for lag period 1</a:t>
            </a:r>
            <a:endParaRPr sz="1050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050" b="1" u="sng" dirty="0">
                <a:solidFill>
                  <a:schemeClr val="tx1"/>
                </a:solidFill>
              </a:rPr>
              <a:t>UK Product 1</a:t>
            </a:r>
            <a:endParaRPr sz="1050" b="1" u="sng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050" b="1" dirty="0">
                <a:solidFill>
                  <a:schemeClr val="tx1"/>
                </a:solidFill>
              </a:rPr>
              <a:t>-        higher relative price decreases market share</a:t>
            </a:r>
            <a:endParaRPr sz="1050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050" b="1" dirty="0">
                <a:solidFill>
                  <a:schemeClr val="tx1"/>
                </a:solidFill>
              </a:rPr>
              <a:t>-        increase in market leads to increase in market share</a:t>
            </a:r>
            <a:endParaRPr sz="1050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050" b="1" dirty="0">
                <a:solidFill>
                  <a:schemeClr val="tx1"/>
                </a:solidFill>
              </a:rPr>
              <a:t>-        marketing spend is significant for 2 lag periods</a:t>
            </a:r>
            <a:endParaRPr sz="1050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050" b="1" dirty="0">
                <a:solidFill>
                  <a:schemeClr val="tx1"/>
                </a:solidFill>
              </a:rPr>
              <a:t>-        relative quality is key for lag period 1</a:t>
            </a:r>
            <a:endParaRPr sz="1050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050" b="1" dirty="0">
                <a:solidFill>
                  <a:schemeClr val="tx1"/>
                </a:solidFill>
              </a:rPr>
              <a:t>-        green spend is key for lag period 1</a:t>
            </a:r>
            <a:endParaRPr sz="1050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5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Country Profiles - Product 1 Regression Analysis</a:t>
            </a:r>
            <a:endParaRPr/>
          </a:p>
        </p:txBody>
      </p:sp>
      <p:sp>
        <p:nvSpPr>
          <p:cNvPr id="234" name="Google Shape;234;p37"/>
          <p:cNvSpPr txBox="1">
            <a:spLocks noGrp="1"/>
          </p:cNvSpPr>
          <p:nvPr>
            <p:ph type="body" idx="1"/>
          </p:nvPr>
        </p:nvSpPr>
        <p:spPr>
          <a:xfrm>
            <a:off x="2158020" y="1858083"/>
            <a:ext cx="4089900" cy="2758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 u="sng" dirty="0">
                <a:solidFill>
                  <a:schemeClr val="tx1"/>
                </a:solidFill>
              </a:rPr>
              <a:t>Germany Product 1</a:t>
            </a:r>
            <a:endParaRPr sz="1200" b="1" u="sng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tx1"/>
                </a:solidFill>
              </a:rPr>
              <a:t>-        higher relative price decreases market share</a:t>
            </a:r>
            <a:endParaRPr sz="1200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tx1"/>
                </a:solidFill>
              </a:rPr>
              <a:t>-        increase in market leads to increase in market share</a:t>
            </a:r>
            <a:endParaRPr sz="1200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tx1"/>
                </a:solidFill>
              </a:rPr>
              <a:t>-        marketing spend is significant for 2 lag periods</a:t>
            </a:r>
            <a:endParaRPr sz="1200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tx1"/>
                </a:solidFill>
              </a:rPr>
              <a:t>-        relative quality is key for lag period 1</a:t>
            </a:r>
            <a:endParaRPr sz="1200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tx1"/>
                </a:solidFill>
              </a:rPr>
              <a:t>-        green spend is key for lag period 1</a:t>
            </a:r>
            <a:endParaRPr sz="1200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 b="1" u="sng" dirty="0">
                <a:solidFill>
                  <a:schemeClr val="tx1"/>
                </a:solidFill>
              </a:rPr>
              <a:t>US Product 1</a:t>
            </a:r>
            <a:endParaRPr sz="1200" b="1" u="sng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tx1"/>
                </a:solidFill>
              </a:rPr>
              <a:t>-        higher relative price decreases market share</a:t>
            </a:r>
            <a:endParaRPr sz="1200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tx1"/>
                </a:solidFill>
              </a:rPr>
              <a:t>-        increase in market leads to increase in market share</a:t>
            </a:r>
            <a:endParaRPr sz="1200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tx1"/>
                </a:solidFill>
              </a:rPr>
              <a:t>-        marketing spend is significant for 3 lag periods</a:t>
            </a:r>
            <a:endParaRPr sz="1200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tx1"/>
                </a:solidFill>
              </a:rPr>
              <a:t>-        relative quality is key for lag period 1</a:t>
            </a:r>
            <a:endParaRPr sz="1200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tx1"/>
                </a:solidFill>
              </a:rPr>
              <a:t>-        green spend is key for lag period 1 and again for lag period 3</a:t>
            </a:r>
            <a:endParaRPr sz="1200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spcBef>
                <a:spcPts val="500"/>
              </a:spcBef>
              <a:spcAft>
                <a:spcPts val="5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Only Japan, Mexico and China are sensitive to price changes for product 2, while relative quality has the highest impact in the UK</a:t>
            </a:r>
            <a:endParaRPr sz="900"/>
          </a:p>
        </p:txBody>
      </p:sp>
      <p:pic>
        <p:nvPicPr>
          <p:cNvPr id="240" name="Google Shape;24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375" y="1939237"/>
            <a:ext cx="4248625" cy="256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5150" y="1933630"/>
            <a:ext cx="4267201" cy="2572174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8"/>
          <p:cNvSpPr txBox="1"/>
          <p:nvPr/>
        </p:nvSpPr>
        <p:spPr>
          <a:xfrm>
            <a:off x="193700" y="4896000"/>
            <a:ext cx="5433900" cy="2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Absolute value of coefficient on Relative Price</a:t>
            </a:r>
            <a:endParaRPr sz="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product 2, the impact of green spend is highest in Japan and Mexico, while marketing spend is best used in UK and Germany</a:t>
            </a:r>
            <a:endParaRPr/>
          </a:p>
        </p:txBody>
      </p:sp>
      <p:pic>
        <p:nvPicPr>
          <p:cNvPr id="248" name="Google Shape;24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750" y="1848550"/>
            <a:ext cx="4123784" cy="248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2925" y="1848550"/>
            <a:ext cx="4195949" cy="248572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9"/>
          <p:cNvSpPr txBox="1"/>
          <p:nvPr/>
        </p:nvSpPr>
        <p:spPr>
          <a:xfrm>
            <a:off x="193700" y="4896000"/>
            <a:ext cx="5433900" cy="2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Absolute value of coefficient on Relative Price</a:t>
            </a:r>
            <a:endParaRPr sz="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Relative Market Share Response to Control Factors - Product 2</a:t>
            </a:r>
            <a:endParaRPr/>
          </a:p>
        </p:txBody>
      </p:sp>
      <p:graphicFrame>
        <p:nvGraphicFramePr>
          <p:cNvPr id="256" name="Google Shape;256;p40"/>
          <p:cNvGraphicFramePr/>
          <p:nvPr/>
        </p:nvGraphicFramePr>
        <p:xfrm>
          <a:off x="378338" y="1488575"/>
          <a:ext cx="8272200" cy="3280550"/>
        </p:xfrm>
        <a:graphic>
          <a:graphicData uri="http://schemas.openxmlformats.org/drawingml/2006/table">
            <a:tbl>
              <a:tblPr>
                <a:noFill/>
                <a:tableStyleId>{C1CAD938-0E6B-407D-81C2-FA21E75E0BEB}</a:tableStyleId>
              </a:tblPr>
              <a:tblGrid>
                <a:gridCol w="118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6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9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5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49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Factor\Country</a:t>
                      </a:r>
                      <a:endParaRPr sz="10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Japan</a:t>
                      </a:r>
                      <a:endParaRPr sz="11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Mexico</a:t>
                      </a:r>
                      <a:endParaRPr sz="11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China</a:t>
                      </a:r>
                      <a:endParaRPr sz="11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UK</a:t>
                      </a:r>
                      <a:endParaRPr sz="11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Germany</a:t>
                      </a:r>
                      <a:endParaRPr sz="11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US</a:t>
                      </a:r>
                      <a:endParaRPr sz="1100" b="1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Relative 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Price</a:t>
                      </a:r>
                      <a:endParaRPr sz="11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CC0000"/>
                          </a:solidFill>
                        </a:rPr>
                        <a:t>Low</a:t>
                      </a:r>
                      <a:endParaRPr sz="1100" b="1"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AA84F"/>
                          </a:solidFill>
                        </a:rPr>
                        <a:t>High</a:t>
                      </a:r>
                      <a:endParaRPr sz="1100" b="1"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E69138"/>
                          </a:solidFill>
                        </a:rPr>
                        <a:t>Med</a:t>
                      </a:r>
                      <a:endParaRPr sz="1100" b="1"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E69138"/>
                          </a:solidFill>
                        </a:rPr>
                        <a:t>Med</a:t>
                      </a:r>
                      <a:endParaRPr sz="1100"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CC0000"/>
                          </a:solidFill>
                        </a:rPr>
                        <a:t>Low</a:t>
                      </a:r>
                      <a:endParaRPr sz="1100" b="1"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CC0000"/>
                          </a:solidFill>
                        </a:rPr>
                        <a:t>Low</a:t>
                      </a:r>
                      <a:endParaRPr sz="1100" b="1">
                        <a:solidFill>
                          <a:srgbClr val="E69138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Relative Quality</a:t>
                      </a:r>
                      <a:endParaRPr sz="11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E69138"/>
                          </a:solidFill>
                        </a:rPr>
                        <a:t>Med</a:t>
                      </a:r>
                      <a:endParaRPr sz="1100"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CC0000"/>
                          </a:solidFill>
                        </a:rPr>
                        <a:t>Low</a:t>
                      </a:r>
                      <a:endParaRPr sz="1100" b="1"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CC0000"/>
                          </a:solidFill>
                        </a:rPr>
                        <a:t>Low</a:t>
                      </a:r>
                      <a:endParaRPr sz="1100" b="1"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CC0000"/>
                          </a:solidFill>
                        </a:rPr>
                        <a:t>Low</a:t>
                      </a:r>
                      <a:endParaRPr sz="1100" b="1"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AA84F"/>
                          </a:solidFill>
                        </a:rPr>
                        <a:t>High</a:t>
                      </a:r>
                      <a:endParaRPr sz="1100" b="1"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E69138"/>
                          </a:solidFill>
                        </a:rPr>
                        <a:t>Med</a:t>
                      </a:r>
                      <a:endParaRPr sz="1100" b="1"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Green Spend</a:t>
                      </a:r>
                      <a:endParaRPr sz="11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E69138"/>
                          </a:solidFill>
                        </a:rPr>
                        <a:t>Med</a:t>
                      </a:r>
                      <a:endParaRPr sz="1100" b="1">
                        <a:solidFill>
                          <a:srgbClr val="E69138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E69138"/>
                          </a:solidFill>
                        </a:rPr>
                        <a:t>Med</a:t>
                      </a:r>
                      <a:endParaRPr sz="1100" b="1"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CC0000"/>
                          </a:solidFill>
                        </a:rPr>
                        <a:t>Low</a:t>
                      </a:r>
                      <a:endParaRPr sz="1100" b="1"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AA84F"/>
                          </a:solidFill>
                        </a:rPr>
                        <a:t>High</a:t>
                      </a:r>
                      <a:endParaRPr sz="1100"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AA84F"/>
                          </a:solidFill>
                        </a:rPr>
                        <a:t>High</a:t>
                      </a:r>
                      <a:endParaRPr sz="1100"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AA84F"/>
                          </a:solidFill>
                        </a:rPr>
                        <a:t>High</a:t>
                      </a:r>
                      <a:endParaRPr sz="1100" b="1"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Market Spend</a:t>
                      </a:r>
                      <a:endParaRPr sz="11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CC0000"/>
                          </a:solidFill>
                        </a:rPr>
                        <a:t>Low</a:t>
                      </a:r>
                      <a:endParaRPr sz="1100" b="1"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AA84F"/>
                          </a:solidFill>
                        </a:rPr>
                        <a:t>High</a:t>
                      </a:r>
                      <a:endParaRPr sz="1100" b="1"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E69138"/>
                          </a:solidFill>
                        </a:rPr>
                        <a:t>Med</a:t>
                      </a:r>
                      <a:endParaRPr sz="1100" b="1"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CC0000"/>
                          </a:solidFill>
                        </a:rPr>
                        <a:t>Low</a:t>
                      </a:r>
                      <a:endParaRPr sz="1100"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CC0000"/>
                          </a:solidFill>
                        </a:rPr>
                        <a:t>Low</a:t>
                      </a:r>
                      <a:endParaRPr sz="1100" b="1"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CC0000"/>
                          </a:solidFill>
                        </a:rPr>
                        <a:t>Low</a:t>
                      </a:r>
                      <a:endParaRPr sz="1100" b="1"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1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Country Profiles - Product 2</a:t>
            </a:r>
            <a:endParaRPr/>
          </a:p>
        </p:txBody>
      </p:sp>
      <p:sp>
        <p:nvSpPr>
          <p:cNvPr id="262" name="Google Shape;262;p41"/>
          <p:cNvSpPr txBox="1">
            <a:spLocks noGrp="1"/>
          </p:cNvSpPr>
          <p:nvPr>
            <p:ph type="body" idx="1"/>
          </p:nvPr>
        </p:nvSpPr>
        <p:spPr>
          <a:xfrm>
            <a:off x="435900" y="1390800"/>
            <a:ext cx="4136100" cy="3443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04800" algn="l" rtl="0">
              <a:spcBef>
                <a:spcPts val="300"/>
              </a:spcBef>
              <a:spcAft>
                <a:spcPts val="0"/>
              </a:spcAft>
              <a:buSzPts val="1200"/>
              <a:buChar char="◼"/>
            </a:pPr>
            <a:r>
              <a:rPr lang="en" b="1" dirty="0">
                <a:solidFill>
                  <a:schemeClr val="tx1"/>
                </a:solidFill>
              </a:rPr>
              <a:t>Japan</a:t>
            </a:r>
            <a:endParaRPr b="1" dirty="0">
              <a:solidFill>
                <a:schemeClr val="tx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◼"/>
            </a:pPr>
            <a:r>
              <a:rPr lang="en" b="1" dirty="0">
                <a:solidFill>
                  <a:schemeClr val="tx1"/>
                </a:solidFill>
              </a:rPr>
              <a:t>Mildly sensitive to price</a:t>
            </a:r>
            <a:endParaRPr b="1" dirty="0">
              <a:solidFill>
                <a:schemeClr val="tx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◼"/>
            </a:pPr>
            <a:r>
              <a:rPr lang="en" b="1" dirty="0">
                <a:solidFill>
                  <a:schemeClr val="tx1"/>
                </a:solidFill>
              </a:rPr>
              <a:t>Prefers better than average quality</a:t>
            </a:r>
            <a:endParaRPr b="1" dirty="0">
              <a:solidFill>
                <a:schemeClr val="tx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◼"/>
            </a:pPr>
            <a:r>
              <a:rPr lang="en" b="1" dirty="0">
                <a:solidFill>
                  <a:schemeClr val="tx1"/>
                </a:solidFill>
              </a:rPr>
              <a:t>Looking for green products</a:t>
            </a:r>
            <a:endParaRPr b="1" dirty="0">
              <a:solidFill>
                <a:schemeClr val="tx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◼"/>
            </a:pPr>
            <a:r>
              <a:rPr lang="en" b="1" dirty="0">
                <a:solidFill>
                  <a:schemeClr val="tx1"/>
                </a:solidFill>
              </a:rPr>
              <a:t>2nd in sales</a:t>
            </a:r>
            <a:endParaRPr b="1" dirty="0">
              <a:solidFill>
                <a:schemeClr val="tx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◼"/>
            </a:pPr>
            <a:r>
              <a:rPr lang="en" b="1" dirty="0">
                <a:solidFill>
                  <a:schemeClr val="tx1"/>
                </a:solidFill>
              </a:rPr>
              <a:t>Mexico</a:t>
            </a:r>
            <a:endParaRPr b="1" dirty="0">
              <a:solidFill>
                <a:schemeClr val="tx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◼"/>
            </a:pPr>
            <a:r>
              <a:rPr lang="en" b="1" dirty="0">
                <a:solidFill>
                  <a:schemeClr val="tx1"/>
                </a:solidFill>
              </a:rPr>
              <a:t>Preferes the cheapest product</a:t>
            </a:r>
            <a:endParaRPr b="1" dirty="0">
              <a:solidFill>
                <a:schemeClr val="tx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◼"/>
            </a:pPr>
            <a:r>
              <a:rPr lang="en" b="1" dirty="0">
                <a:solidFill>
                  <a:schemeClr val="tx1"/>
                </a:solidFill>
              </a:rPr>
              <a:t>Not affected by quality</a:t>
            </a:r>
            <a:endParaRPr b="1" dirty="0">
              <a:solidFill>
                <a:schemeClr val="tx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◼"/>
            </a:pPr>
            <a:r>
              <a:rPr lang="en" b="1" dirty="0">
                <a:solidFill>
                  <a:schemeClr val="tx1"/>
                </a:solidFill>
              </a:rPr>
              <a:t>Looking for green products</a:t>
            </a:r>
            <a:endParaRPr b="1" dirty="0">
              <a:solidFill>
                <a:schemeClr val="tx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◼"/>
            </a:pPr>
            <a:r>
              <a:rPr lang="en" b="1" dirty="0">
                <a:solidFill>
                  <a:schemeClr val="tx1"/>
                </a:solidFill>
              </a:rPr>
              <a:t>Easy to get cust. w/increase market spend</a:t>
            </a:r>
            <a:endParaRPr b="1" dirty="0">
              <a:solidFill>
                <a:schemeClr val="tx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◼"/>
            </a:pPr>
            <a:r>
              <a:rPr lang="en" b="1" dirty="0">
                <a:solidFill>
                  <a:schemeClr val="tx1"/>
                </a:solidFill>
              </a:rPr>
              <a:t>China</a:t>
            </a:r>
            <a:endParaRPr b="1" dirty="0">
              <a:solidFill>
                <a:schemeClr val="tx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◼"/>
            </a:pPr>
            <a:r>
              <a:rPr lang="en" b="1" dirty="0">
                <a:solidFill>
                  <a:schemeClr val="tx1"/>
                </a:solidFill>
              </a:rPr>
              <a:t>Prefers cheaper than avg product</a:t>
            </a:r>
            <a:endParaRPr b="1" dirty="0">
              <a:solidFill>
                <a:schemeClr val="tx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◼"/>
            </a:pPr>
            <a:r>
              <a:rPr lang="en" b="1" dirty="0">
                <a:solidFill>
                  <a:schemeClr val="tx1"/>
                </a:solidFill>
              </a:rPr>
              <a:t>Not affected by quality</a:t>
            </a:r>
            <a:endParaRPr b="1" dirty="0">
              <a:solidFill>
                <a:schemeClr val="tx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◼"/>
            </a:pPr>
            <a:r>
              <a:rPr lang="en" b="1" dirty="0">
                <a:solidFill>
                  <a:schemeClr val="tx1"/>
                </a:solidFill>
              </a:rPr>
              <a:t>Impartial to green products</a:t>
            </a:r>
            <a:endParaRPr b="1" dirty="0">
              <a:solidFill>
                <a:schemeClr val="tx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◼"/>
            </a:pPr>
            <a:r>
              <a:rPr lang="en" b="1" dirty="0">
                <a:solidFill>
                  <a:schemeClr val="tx1"/>
                </a:solidFill>
              </a:rPr>
              <a:t>Somewhat easy to get cust. w/increase market spend</a:t>
            </a:r>
            <a:endParaRPr b="1" dirty="0">
              <a:solidFill>
                <a:schemeClr val="tx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◼"/>
            </a:pPr>
            <a:r>
              <a:rPr lang="en" b="1" dirty="0">
                <a:solidFill>
                  <a:schemeClr val="tx1"/>
                </a:solidFill>
              </a:rPr>
              <a:t>Last in sales</a:t>
            </a:r>
            <a:endParaRPr b="1" dirty="0">
              <a:solidFill>
                <a:schemeClr val="tx1"/>
              </a:solidFill>
            </a:endParaRPr>
          </a:p>
          <a:p>
            <a:pPr marL="457200" lvl="0" indent="0" algn="l" rtl="0">
              <a:spcBef>
                <a:spcPts val="500"/>
              </a:spcBef>
              <a:spcAft>
                <a:spcPts val="500"/>
              </a:spcAft>
              <a:buNone/>
            </a:pPr>
            <a:endParaRPr dirty="0"/>
          </a:p>
        </p:txBody>
      </p:sp>
      <p:sp>
        <p:nvSpPr>
          <p:cNvPr id="263" name="Google Shape;263;p41"/>
          <p:cNvSpPr txBox="1">
            <a:spLocks noGrp="1"/>
          </p:cNvSpPr>
          <p:nvPr>
            <p:ph type="body" idx="1"/>
          </p:nvPr>
        </p:nvSpPr>
        <p:spPr>
          <a:xfrm>
            <a:off x="4572000" y="1390800"/>
            <a:ext cx="4136100" cy="3479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04800" algn="l" rtl="0">
              <a:spcBef>
                <a:spcPts val="300"/>
              </a:spcBef>
              <a:spcAft>
                <a:spcPts val="0"/>
              </a:spcAft>
              <a:buSzPts val="1200"/>
              <a:buChar char="◼"/>
            </a:pPr>
            <a:r>
              <a:rPr lang="en" b="1" dirty="0">
                <a:solidFill>
                  <a:schemeClr val="tx1"/>
                </a:solidFill>
              </a:rPr>
              <a:t>UK</a:t>
            </a:r>
            <a:endParaRPr b="1" dirty="0">
              <a:solidFill>
                <a:schemeClr val="tx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◼"/>
            </a:pPr>
            <a:r>
              <a:rPr lang="en" b="1" dirty="0">
                <a:solidFill>
                  <a:schemeClr val="tx1"/>
                </a:solidFill>
              </a:rPr>
              <a:t>Cares about relative price</a:t>
            </a:r>
            <a:endParaRPr b="1" dirty="0">
              <a:solidFill>
                <a:schemeClr val="tx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◼"/>
            </a:pPr>
            <a:r>
              <a:rPr lang="en" b="1" dirty="0">
                <a:solidFill>
                  <a:schemeClr val="tx1"/>
                </a:solidFill>
              </a:rPr>
              <a:t>Not so concerned with quality</a:t>
            </a:r>
            <a:endParaRPr b="1" dirty="0">
              <a:solidFill>
                <a:schemeClr val="tx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◼"/>
            </a:pPr>
            <a:r>
              <a:rPr lang="en" b="1" dirty="0">
                <a:solidFill>
                  <a:schemeClr val="tx1"/>
                </a:solidFill>
              </a:rPr>
              <a:t>Looking for the greenest product</a:t>
            </a:r>
            <a:endParaRPr b="1" dirty="0">
              <a:solidFill>
                <a:schemeClr val="tx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◼"/>
            </a:pPr>
            <a:r>
              <a:rPr lang="en" b="1" dirty="0">
                <a:solidFill>
                  <a:schemeClr val="tx1"/>
                </a:solidFill>
              </a:rPr>
              <a:t>Possible to get additional cust. form marketing</a:t>
            </a:r>
            <a:endParaRPr b="1" dirty="0">
              <a:solidFill>
                <a:schemeClr val="tx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◼"/>
            </a:pPr>
            <a:r>
              <a:rPr lang="en" b="1" dirty="0">
                <a:solidFill>
                  <a:schemeClr val="tx1"/>
                </a:solidFill>
              </a:rPr>
              <a:t>Germany</a:t>
            </a:r>
            <a:endParaRPr b="1" dirty="0">
              <a:solidFill>
                <a:schemeClr val="tx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◼"/>
            </a:pPr>
            <a:r>
              <a:rPr lang="en" b="1" dirty="0">
                <a:solidFill>
                  <a:schemeClr val="tx1"/>
                </a:solidFill>
              </a:rPr>
              <a:t>Somewhat sensitive to price</a:t>
            </a:r>
            <a:endParaRPr b="1" dirty="0">
              <a:solidFill>
                <a:schemeClr val="tx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◼"/>
            </a:pPr>
            <a:r>
              <a:rPr lang="en" b="1" dirty="0">
                <a:solidFill>
                  <a:schemeClr val="tx1"/>
                </a:solidFill>
              </a:rPr>
              <a:t>Preferes the best quality</a:t>
            </a:r>
            <a:endParaRPr b="1" dirty="0">
              <a:solidFill>
                <a:schemeClr val="tx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◼"/>
            </a:pPr>
            <a:r>
              <a:rPr lang="en" b="1" dirty="0">
                <a:solidFill>
                  <a:schemeClr val="tx1"/>
                </a:solidFill>
              </a:rPr>
              <a:t>Looking for green products</a:t>
            </a:r>
            <a:endParaRPr b="1" dirty="0">
              <a:solidFill>
                <a:schemeClr val="tx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◼"/>
            </a:pPr>
            <a:r>
              <a:rPr lang="en" b="1" dirty="0">
                <a:solidFill>
                  <a:schemeClr val="tx1"/>
                </a:solidFill>
              </a:rPr>
              <a:t>Difficult to get new cust through marketing spend</a:t>
            </a:r>
            <a:endParaRPr b="1" dirty="0">
              <a:solidFill>
                <a:schemeClr val="tx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◼"/>
            </a:pPr>
            <a:r>
              <a:rPr lang="en" b="1" dirty="0">
                <a:solidFill>
                  <a:schemeClr val="tx1"/>
                </a:solidFill>
              </a:rPr>
              <a:t>3rd in sales</a:t>
            </a:r>
            <a:endParaRPr b="1" dirty="0">
              <a:solidFill>
                <a:schemeClr val="tx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◼"/>
            </a:pPr>
            <a:r>
              <a:rPr lang="en" b="1" dirty="0">
                <a:solidFill>
                  <a:schemeClr val="tx1"/>
                </a:solidFill>
              </a:rPr>
              <a:t>US</a:t>
            </a:r>
            <a:endParaRPr b="1" dirty="0">
              <a:solidFill>
                <a:schemeClr val="tx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◼"/>
            </a:pPr>
            <a:r>
              <a:rPr lang="en" b="1" dirty="0">
                <a:solidFill>
                  <a:schemeClr val="tx1"/>
                </a:solidFill>
              </a:rPr>
              <a:t>Price sensitive</a:t>
            </a:r>
            <a:endParaRPr b="1" dirty="0">
              <a:solidFill>
                <a:schemeClr val="tx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◼"/>
            </a:pPr>
            <a:r>
              <a:rPr lang="en" b="1" dirty="0">
                <a:solidFill>
                  <a:schemeClr val="tx1"/>
                </a:solidFill>
              </a:rPr>
              <a:t>Quality sensitive</a:t>
            </a:r>
            <a:endParaRPr b="1" dirty="0">
              <a:solidFill>
                <a:schemeClr val="tx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◼"/>
            </a:pPr>
            <a:r>
              <a:rPr lang="en" b="1" dirty="0">
                <a:solidFill>
                  <a:schemeClr val="tx1"/>
                </a:solidFill>
              </a:rPr>
              <a:t>Looking for green products</a:t>
            </a:r>
            <a:endParaRPr b="1" dirty="0">
              <a:solidFill>
                <a:schemeClr val="tx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◼"/>
            </a:pPr>
            <a:r>
              <a:rPr lang="en" b="1" dirty="0">
                <a:solidFill>
                  <a:schemeClr val="tx1"/>
                </a:solidFill>
              </a:rPr>
              <a:t>Difficult to get new cust through marketing spend</a:t>
            </a:r>
            <a:endParaRPr b="1" dirty="0">
              <a:solidFill>
                <a:schemeClr val="tx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◼"/>
            </a:pPr>
            <a:r>
              <a:rPr lang="en" b="1" dirty="0">
                <a:solidFill>
                  <a:schemeClr val="tx1"/>
                </a:solidFill>
              </a:rPr>
              <a:t>1st in sales</a:t>
            </a:r>
            <a:endParaRPr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2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Country Profiles - Product 1 Regression Analysis</a:t>
            </a:r>
            <a:endParaRPr/>
          </a:p>
        </p:txBody>
      </p:sp>
      <p:sp>
        <p:nvSpPr>
          <p:cNvPr id="269" name="Google Shape;269;p42"/>
          <p:cNvSpPr txBox="1">
            <a:spLocks noGrp="1"/>
          </p:cNvSpPr>
          <p:nvPr>
            <p:ph type="body" idx="1"/>
          </p:nvPr>
        </p:nvSpPr>
        <p:spPr>
          <a:xfrm>
            <a:off x="771180" y="1649695"/>
            <a:ext cx="3240300" cy="2758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 u="sng" dirty="0">
                <a:solidFill>
                  <a:schemeClr val="tx1"/>
                </a:solidFill>
              </a:rPr>
              <a:t>Japan Product 2</a:t>
            </a:r>
            <a:endParaRPr sz="1100" b="1" u="sng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tx1"/>
                </a:solidFill>
              </a:rPr>
              <a:t>-        higher relative price decreases market share</a:t>
            </a:r>
            <a:endParaRPr sz="1100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tx1"/>
                </a:solidFill>
              </a:rPr>
              <a:t>-        relative quality matters</a:t>
            </a:r>
            <a:endParaRPr sz="1100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tx1"/>
                </a:solidFill>
              </a:rPr>
              <a:t>-        marketing spend is significant for lag period 2</a:t>
            </a:r>
            <a:endParaRPr sz="1100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tx1"/>
                </a:solidFill>
              </a:rPr>
              <a:t>-        green spend is key for lag period 1</a:t>
            </a:r>
            <a:endParaRPr sz="1100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100" b="1" u="sng" dirty="0">
                <a:solidFill>
                  <a:schemeClr val="tx1"/>
                </a:solidFill>
              </a:rPr>
              <a:t>Mexico Product 2</a:t>
            </a:r>
            <a:endParaRPr sz="1100" b="1" u="sng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tx1"/>
                </a:solidFill>
              </a:rPr>
              <a:t>-        higher relative price decreases market share</a:t>
            </a:r>
            <a:endParaRPr sz="1100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tx1"/>
                </a:solidFill>
              </a:rPr>
              <a:t>-        relative quality matters</a:t>
            </a:r>
            <a:endParaRPr sz="1100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tx1"/>
                </a:solidFill>
              </a:rPr>
              <a:t>-        marketing spend increases market share</a:t>
            </a:r>
            <a:endParaRPr sz="1100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tx1"/>
                </a:solidFill>
              </a:rPr>
              <a:t>-        marketing spend is significant for 2 lag periods</a:t>
            </a:r>
            <a:endParaRPr sz="1100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tx1"/>
                </a:solidFill>
              </a:rPr>
              <a:t>-        green spend is key for lag period 1 and 3</a:t>
            </a:r>
            <a:endParaRPr sz="1100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spcBef>
                <a:spcPts val="500"/>
              </a:spcBef>
              <a:spcAft>
                <a:spcPts val="500"/>
              </a:spcAft>
              <a:buNone/>
            </a:pPr>
            <a:endParaRPr dirty="0"/>
          </a:p>
        </p:txBody>
      </p:sp>
      <p:sp>
        <p:nvSpPr>
          <p:cNvPr id="270" name="Google Shape;270;p42"/>
          <p:cNvSpPr txBox="1">
            <a:spLocks noGrp="1"/>
          </p:cNvSpPr>
          <p:nvPr>
            <p:ph type="body" idx="1"/>
          </p:nvPr>
        </p:nvSpPr>
        <p:spPr>
          <a:xfrm>
            <a:off x="4315840" y="1858083"/>
            <a:ext cx="4301700" cy="2758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 u="sng" dirty="0">
                <a:solidFill>
                  <a:schemeClr val="tx1"/>
                </a:solidFill>
              </a:rPr>
              <a:t>China Product 2</a:t>
            </a:r>
            <a:endParaRPr sz="1200" b="1" u="sng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tx1"/>
                </a:solidFill>
              </a:rPr>
              <a:t>-        higher relative price decreases market share</a:t>
            </a:r>
            <a:endParaRPr sz="1200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tx1"/>
                </a:solidFill>
              </a:rPr>
              <a:t>-        relative quality matters 1 lag period out</a:t>
            </a:r>
            <a:endParaRPr sz="1200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tx1"/>
                </a:solidFill>
              </a:rPr>
              <a:t>-        marketing spend increases market share</a:t>
            </a:r>
            <a:endParaRPr sz="1200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tx1"/>
                </a:solidFill>
              </a:rPr>
              <a:t>-        marketing spend is significant for 2 lag periods</a:t>
            </a:r>
            <a:endParaRPr sz="1200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tx1"/>
                </a:solidFill>
              </a:rPr>
              <a:t>-        green spend is key for lag period 1</a:t>
            </a:r>
            <a:endParaRPr sz="1200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 b="1" u="sng" dirty="0">
                <a:solidFill>
                  <a:schemeClr val="tx1"/>
                </a:solidFill>
              </a:rPr>
              <a:t>UK Product 2</a:t>
            </a:r>
            <a:endParaRPr sz="1200" b="1" u="sng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tx1"/>
                </a:solidFill>
              </a:rPr>
              <a:t>-        price insensitive</a:t>
            </a:r>
            <a:endParaRPr sz="1200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tx1"/>
                </a:solidFill>
              </a:rPr>
              <a:t>-        relative quality matters in one lag period</a:t>
            </a:r>
            <a:endParaRPr sz="1200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tx1"/>
                </a:solidFill>
              </a:rPr>
              <a:t>-        marketing spend increases market share for current period only</a:t>
            </a:r>
            <a:endParaRPr sz="1200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tx1"/>
                </a:solidFill>
              </a:rPr>
              <a:t>-        green spend is key for lag period 1</a:t>
            </a:r>
            <a:endParaRPr sz="1200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spcBef>
                <a:spcPts val="500"/>
              </a:spcBef>
              <a:spcAft>
                <a:spcPts val="5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3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Country Profiles - Product 1 Regression Analysis</a:t>
            </a:r>
            <a:endParaRPr/>
          </a:p>
        </p:txBody>
      </p:sp>
      <p:sp>
        <p:nvSpPr>
          <p:cNvPr id="276" name="Google Shape;276;p43"/>
          <p:cNvSpPr txBox="1">
            <a:spLocks noGrp="1"/>
          </p:cNvSpPr>
          <p:nvPr>
            <p:ph type="body" idx="1"/>
          </p:nvPr>
        </p:nvSpPr>
        <p:spPr>
          <a:xfrm>
            <a:off x="435900" y="1689475"/>
            <a:ext cx="4089900" cy="2758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lang="en" sz="1100" b="1" u="sng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 u="sng" dirty="0">
                <a:solidFill>
                  <a:schemeClr val="tx1"/>
                </a:solidFill>
              </a:rPr>
              <a:t>Germany Product 2</a:t>
            </a:r>
            <a:endParaRPr sz="1100" b="1" u="sng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tx1"/>
                </a:solidFill>
              </a:rPr>
              <a:t>-        price insensitive</a:t>
            </a:r>
            <a:endParaRPr sz="1100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tx1"/>
                </a:solidFill>
              </a:rPr>
              <a:t>-        relative quality matters in one lag period</a:t>
            </a:r>
            <a:endParaRPr sz="1100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tx1"/>
                </a:solidFill>
              </a:rPr>
              <a:t>-        marketing spend increases market share for current period only</a:t>
            </a:r>
            <a:endParaRPr sz="1100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tx1"/>
                </a:solidFill>
              </a:rPr>
              <a:t>-        green spend is key for lag period 1</a:t>
            </a:r>
            <a:endParaRPr sz="1100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100" b="1" u="sng" dirty="0">
                <a:solidFill>
                  <a:schemeClr val="tx1"/>
                </a:solidFill>
              </a:rPr>
              <a:t>US Product 2</a:t>
            </a:r>
            <a:endParaRPr sz="1100" b="1" u="sng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tx1"/>
                </a:solidFill>
              </a:rPr>
              <a:t>-        price insensitive</a:t>
            </a:r>
            <a:endParaRPr sz="1100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tx1"/>
                </a:solidFill>
              </a:rPr>
              <a:t>-        relative quality matters in one lag period</a:t>
            </a:r>
            <a:endParaRPr sz="1100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tx1"/>
                </a:solidFill>
              </a:rPr>
              <a:t>-        marketing spend increases market share for current period only</a:t>
            </a:r>
            <a:endParaRPr sz="1100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tx1"/>
                </a:solidFill>
              </a:rPr>
              <a:t>-        green spend is key for lag period 1</a:t>
            </a:r>
            <a:endParaRPr sz="1100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spcBef>
                <a:spcPts val="500"/>
              </a:spcBef>
              <a:spcAft>
                <a:spcPts val="5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81000" algn="l" rtl="0">
              <a:spcBef>
                <a:spcPts val="300"/>
              </a:spcBef>
              <a:spcAft>
                <a:spcPts val="0"/>
              </a:spcAft>
              <a:buSzPts val="2400"/>
              <a:buChar char="◼"/>
            </a:pPr>
            <a:r>
              <a:rPr lang="en" sz="2400"/>
              <a:t>Current Situation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" sz="2400"/>
              <a:t>Overall Strategy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" sz="2400"/>
              <a:t>Product 1 Strategy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" sz="2400"/>
              <a:t>Product 2 Strategy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" sz="2400"/>
              <a:t>Financial Strategy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4"/>
          <p:cNvSpPr txBox="1">
            <a:spLocks noGrp="1"/>
          </p:cNvSpPr>
          <p:nvPr>
            <p:ph type="title"/>
          </p:nvPr>
        </p:nvSpPr>
        <p:spPr>
          <a:xfrm>
            <a:off x="435895" y="2282932"/>
            <a:ext cx="8272200" cy="1123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Strategy</a:t>
            </a:r>
            <a:endParaRPr/>
          </a:p>
        </p:txBody>
      </p:sp>
      <p:sp>
        <p:nvSpPr>
          <p:cNvPr id="282" name="Google Shape;282;p44"/>
          <p:cNvSpPr txBox="1">
            <a:spLocks noGrp="1"/>
          </p:cNvSpPr>
          <p:nvPr>
            <p:ph type="body" idx="1"/>
          </p:nvPr>
        </p:nvSpPr>
        <p:spPr>
          <a:xfrm>
            <a:off x="435894" y="3406063"/>
            <a:ext cx="8272200" cy="450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5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5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Approach</a:t>
            </a:r>
            <a:endParaRPr/>
          </a:p>
        </p:txBody>
      </p:sp>
      <p:sp>
        <p:nvSpPr>
          <p:cNvPr id="288" name="Google Shape;288;p45"/>
          <p:cNvSpPr txBox="1">
            <a:spLocks noGrp="1"/>
          </p:cNvSpPr>
          <p:nvPr>
            <p:ph type="body" idx="1"/>
          </p:nvPr>
        </p:nvSpPr>
        <p:spPr>
          <a:xfrm>
            <a:off x="435900" y="1635375"/>
            <a:ext cx="2534100" cy="27588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/>
          </a:p>
          <a:p>
            <a:pPr marL="457200" lvl="0" indent="-304800" algn="l" rtl="0">
              <a:spcBef>
                <a:spcPts val="500"/>
              </a:spcBef>
              <a:spcAft>
                <a:spcPts val="0"/>
              </a:spcAft>
              <a:buSzPts val="1200"/>
              <a:buChar char="◼"/>
            </a:pPr>
            <a:r>
              <a:rPr lang="en" sz="1200"/>
              <a:t>Focus on features that have the most impact for a given product and country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◼"/>
            </a:pPr>
            <a:r>
              <a:rPr lang="en" sz="1200"/>
              <a:t>Maximize efficiency of marketing, green, and quality spend dollars as well as their latency effects in conjunction with corresponding price changes to capture the highest market share possible.</a:t>
            </a:r>
            <a:endParaRPr sz="1200"/>
          </a:p>
        </p:txBody>
      </p:sp>
      <p:sp>
        <p:nvSpPr>
          <p:cNvPr id="289" name="Google Shape;289;p45"/>
          <p:cNvSpPr txBox="1">
            <a:spLocks noGrp="1"/>
          </p:cNvSpPr>
          <p:nvPr>
            <p:ph type="body" idx="1"/>
          </p:nvPr>
        </p:nvSpPr>
        <p:spPr>
          <a:xfrm>
            <a:off x="3368600" y="1635375"/>
            <a:ext cx="2534100" cy="27588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/>
          </a:p>
          <a:p>
            <a:pPr marL="457200" lvl="0" indent="-304800" algn="l" rtl="0">
              <a:spcBef>
                <a:spcPts val="500"/>
              </a:spcBef>
              <a:spcAft>
                <a:spcPts val="0"/>
              </a:spcAft>
              <a:buSzPts val="1200"/>
              <a:buChar char="◼"/>
            </a:pPr>
            <a:r>
              <a:rPr lang="en"/>
              <a:t>Lower costs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◼"/>
            </a:pPr>
            <a:r>
              <a:rPr lang="en"/>
              <a:t>Aim for an inventory level of 15-25% of total demand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◼"/>
            </a:pPr>
            <a:r>
              <a:rPr lang="en"/>
              <a:t>Reduce chances of stockout by optimizing factory dollars spent on production and construction.</a:t>
            </a:r>
            <a:endParaRPr/>
          </a:p>
        </p:txBody>
      </p:sp>
      <p:sp>
        <p:nvSpPr>
          <p:cNvPr id="290" name="Google Shape;290;p45"/>
          <p:cNvSpPr txBox="1">
            <a:spLocks noGrp="1"/>
          </p:cNvSpPr>
          <p:nvPr>
            <p:ph type="body" idx="1"/>
          </p:nvPr>
        </p:nvSpPr>
        <p:spPr>
          <a:xfrm>
            <a:off x="6301450" y="1635375"/>
            <a:ext cx="2534100" cy="27588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/>
          </a:p>
          <a:p>
            <a:pPr marL="457200" lvl="0" indent="-304800" algn="l" rtl="0">
              <a:spcBef>
                <a:spcPts val="500"/>
              </a:spcBef>
              <a:spcAft>
                <a:spcPts val="0"/>
              </a:spcAft>
              <a:buSzPts val="1200"/>
              <a:buChar char="◼"/>
            </a:pPr>
            <a:r>
              <a:rPr lang="en"/>
              <a:t>Collect Receivables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◼"/>
            </a:pPr>
            <a:r>
              <a:rPr lang="en"/>
              <a:t>Pay down debt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◼"/>
            </a:pPr>
            <a:r>
              <a:rPr lang="en"/>
              <a:t>Reduce WACC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◼"/>
            </a:pPr>
            <a:r>
              <a:rPr lang="en"/>
              <a:t>Fund continuous product improvement</a:t>
            </a:r>
            <a:endParaRPr/>
          </a:p>
        </p:txBody>
      </p:sp>
      <p:sp>
        <p:nvSpPr>
          <p:cNvPr id="291" name="Google Shape;291;p45"/>
          <p:cNvSpPr txBox="1"/>
          <p:nvPr/>
        </p:nvSpPr>
        <p:spPr>
          <a:xfrm>
            <a:off x="435800" y="1644800"/>
            <a:ext cx="2534100" cy="501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Marketing Strategy</a:t>
            </a:r>
            <a:endParaRPr/>
          </a:p>
        </p:txBody>
      </p:sp>
      <p:sp>
        <p:nvSpPr>
          <p:cNvPr id="292" name="Google Shape;292;p45"/>
          <p:cNvSpPr txBox="1"/>
          <p:nvPr/>
        </p:nvSpPr>
        <p:spPr>
          <a:xfrm>
            <a:off x="3368600" y="1644800"/>
            <a:ext cx="2534100" cy="501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Operations Strategy</a:t>
            </a:r>
            <a:endParaRPr/>
          </a:p>
        </p:txBody>
      </p:sp>
      <p:sp>
        <p:nvSpPr>
          <p:cNvPr id="293" name="Google Shape;293;p45"/>
          <p:cNvSpPr txBox="1"/>
          <p:nvPr/>
        </p:nvSpPr>
        <p:spPr>
          <a:xfrm>
            <a:off x="6293000" y="1644800"/>
            <a:ext cx="2534100" cy="501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Finance Strategy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6"/>
          <p:cNvSpPr txBox="1">
            <a:spLocks noGrp="1"/>
          </p:cNvSpPr>
          <p:nvPr>
            <p:ph type="title"/>
          </p:nvPr>
        </p:nvSpPr>
        <p:spPr>
          <a:xfrm>
            <a:off x="435895" y="2282932"/>
            <a:ext cx="8272200" cy="1123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1 Strategy and Positioning</a:t>
            </a:r>
            <a:endParaRPr/>
          </a:p>
        </p:txBody>
      </p:sp>
      <p:sp>
        <p:nvSpPr>
          <p:cNvPr id="299" name="Google Shape;299;p46"/>
          <p:cNvSpPr txBox="1">
            <a:spLocks noGrp="1"/>
          </p:cNvSpPr>
          <p:nvPr>
            <p:ph type="body" idx="1"/>
          </p:nvPr>
        </p:nvSpPr>
        <p:spPr>
          <a:xfrm>
            <a:off x="435894" y="3406063"/>
            <a:ext cx="8272200" cy="450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5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7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1 Strategy</a:t>
            </a:r>
            <a:endParaRPr/>
          </a:p>
        </p:txBody>
      </p:sp>
      <p:sp>
        <p:nvSpPr>
          <p:cNvPr id="305" name="Google Shape;305;p47"/>
          <p:cNvSpPr txBox="1">
            <a:spLocks noGrp="1"/>
          </p:cNvSpPr>
          <p:nvPr>
            <p:ph type="body" idx="1"/>
          </p:nvPr>
        </p:nvSpPr>
        <p:spPr>
          <a:xfrm>
            <a:off x="435894" y="1425422"/>
            <a:ext cx="8272200" cy="2758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spcBef>
                <a:spcPts val="300"/>
              </a:spcBef>
              <a:spcAft>
                <a:spcPts val="0"/>
              </a:spcAft>
              <a:buSzPts val="1800"/>
              <a:buChar char="◼"/>
            </a:pPr>
            <a:r>
              <a:rPr lang="en" sz="1800"/>
              <a:t>The market for Product 1 is highly elastic.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◼"/>
            </a:pPr>
            <a:r>
              <a:rPr lang="en" sz="1800"/>
              <a:t>Pricing should be competitive while still aiming to maintain a contribution margin percentage of ~25-40%.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◼"/>
            </a:pPr>
            <a:r>
              <a:rPr lang="en" sz="1800"/>
              <a:t>In order to maximize our marketing dollars spent for product one, we will aim to increase quality spend and green spend at a conservative rate over time and aim for the following targets: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◼"/>
            </a:pPr>
            <a:r>
              <a:rPr lang="en" sz="1800"/>
              <a:t>Relative Quality 105-110%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◼"/>
            </a:pPr>
            <a:r>
              <a:rPr lang="en" sz="1800"/>
              <a:t>Relative Green Value 110-115%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◼"/>
            </a:pPr>
            <a:r>
              <a:rPr lang="en" sz="1800"/>
              <a:t>Marketing focus will be on the countries that have the best marketing memory: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◼"/>
            </a:pPr>
            <a:r>
              <a:rPr lang="en" sz="1800"/>
              <a:t>Japan and US 3 periods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◼"/>
            </a:pPr>
            <a:r>
              <a:rPr lang="en" sz="1800"/>
              <a:t>All other markets are 2 periods</a:t>
            </a:r>
            <a:endParaRPr sz="1800"/>
          </a:p>
          <a:p>
            <a:pPr marL="914400" lvl="0" indent="0" algn="l" rtl="0">
              <a:spcBef>
                <a:spcPts val="500"/>
              </a:spcBef>
              <a:spcAft>
                <a:spcPts val="5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8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1 Goals and KPIs</a:t>
            </a:r>
            <a:endParaRPr/>
          </a:p>
        </p:txBody>
      </p:sp>
      <p:sp>
        <p:nvSpPr>
          <p:cNvPr id="311" name="Google Shape;311;p48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600"/>
              <a:t>Maintain contribution margin percentages of ~20-40% for all countries.</a:t>
            </a:r>
            <a:endParaRPr sz="160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/>
              <a:t>Maintain a year end market share of greater than 20% for all countries.</a:t>
            </a:r>
            <a:endParaRPr sz="160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/>
              <a:t>Maintain a lead on green value in the range of  10-15%</a:t>
            </a:r>
            <a:endParaRPr sz="160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/>
              <a:t>Maintain a lead on quality in the range of  5-10%</a:t>
            </a:r>
            <a:endParaRPr sz="160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Maintain an inventory level of 15-25% of current demand to avoid stock outs.</a:t>
            </a:r>
            <a:endParaRPr sz="1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9"/>
          <p:cNvSpPr txBox="1">
            <a:spLocks noGrp="1"/>
          </p:cNvSpPr>
          <p:nvPr>
            <p:ph type="title"/>
          </p:nvPr>
        </p:nvSpPr>
        <p:spPr>
          <a:xfrm>
            <a:off x="435895" y="2282932"/>
            <a:ext cx="8272200" cy="1123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2 Strategy and Positioning</a:t>
            </a:r>
            <a:endParaRPr/>
          </a:p>
        </p:txBody>
      </p:sp>
      <p:sp>
        <p:nvSpPr>
          <p:cNvPr id="317" name="Google Shape;317;p49"/>
          <p:cNvSpPr txBox="1">
            <a:spLocks noGrp="1"/>
          </p:cNvSpPr>
          <p:nvPr>
            <p:ph type="body" idx="1"/>
          </p:nvPr>
        </p:nvSpPr>
        <p:spPr>
          <a:xfrm>
            <a:off x="435894" y="3406063"/>
            <a:ext cx="8272200" cy="450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5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0"/>
          <p:cNvSpPr txBox="1">
            <a:spLocks noGrp="1"/>
          </p:cNvSpPr>
          <p:nvPr>
            <p:ph type="title"/>
          </p:nvPr>
        </p:nvSpPr>
        <p:spPr>
          <a:xfrm>
            <a:off x="435894" y="450417"/>
            <a:ext cx="8272200" cy="760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2 Strategy</a:t>
            </a:r>
            <a:endParaRPr/>
          </a:p>
        </p:txBody>
      </p:sp>
      <p:sp>
        <p:nvSpPr>
          <p:cNvPr id="323" name="Google Shape;323;p50"/>
          <p:cNvSpPr txBox="1">
            <a:spLocks noGrp="1"/>
          </p:cNvSpPr>
          <p:nvPr>
            <p:ph type="body" idx="1"/>
          </p:nvPr>
        </p:nvSpPr>
        <p:spPr>
          <a:xfrm>
            <a:off x="435894" y="1286822"/>
            <a:ext cx="8272200" cy="2758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spcBef>
                <a:spcPts val="300"/>
              </a:spcBef>
              <a:spcAft>
                <a:spcPts val="0"/>
              </a:spcAft>
              <a:buSzPts val="1800"/>
              <a:buChar char="◼"/>
            </a:pPr>
            <a:r>
              <a:rPr lang="en" sz="1800"/>
              <a:t>The market for Product 2 relatively inelastic.</a:t>
            </a:r>
            <a:endParaRPr sz="18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◼"/>
            </a:pPr>
            <a:r>
              <a:rPr lang="en" sz="1600"/>
              <a:t>Pricing should be competitive while still aiming to maintain a contribution margin percentage of ~25-40%. </a:t>
            </a:r>
            <a:endParaRPr sz="16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◼"/>
            </a:pPr>
            <a:r>
              <a:rPr lang="en" sz="1800"/>
              <a:t>In order to maximize our marketing dollars spent for product one, we will aim to increase quality spend and green spend at a conservative rate over time and aim for the following targets: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◼"/>
            </a:pPr>
            <a:r>
              <a:rPr lang="en" sz="1800"/>
              <a:t>Relative Quality 110-125%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◼"/>
            </a:pPr>
            <a:r>
              <a:rPr lang="en" sz="1800"/>
              <a:t>Relative Green Value 110-115%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◼"/>
            </a:pPr>
            <a:r>
              <a:rPr lang="en" sz="1800"/>
              <a:t>Marketing focus will be on the countries that have high importance on the last period’s quality spend.</a:t>
            </a:r>
            <a:endParaRPr sz="1800"/>
          </a:p>
          <a:p>
            <a:pPr marL="1828800" lvl="3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◼"/>
            </a:pPr>
            <a:r>
              <a:rPr lang="en" sz="1600"/>
              <a:t>US, Germany, and UK</a:t>
            </a:r>
            <a:endParaRPr sz="1600"/>
          </a:p>
          <a:p>
            <a:pPr marL="1828800" lvl="3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◼"/>
            </a:pPr>
            <a:r>
              <a:rPr lang="en" sz="1600"/>
              <a:t>China and Mexico should be easy to acquire customers through marketing spend if needed.</a:t>
            </a:r>
            <a:endParaRPr sz="1600"/>
          </a:p>
          <a:p>
            <a:pPr marL="1828800" lvl="3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◼"/>
            </a:pPr>
            <a:r>
              <a:rPr lang="en" sz="1600"/>
              <a:t>We will also ensure we up production value to keep demand satisfied.</a:t>
            </a:r>
            <a:endParaRPr sz="1600"/>
          </a:p>
          <a:p>
            <a:pPr marL="914400" lvl="0" indent="0" algn="l" rtl="0">
              <a:spcBef>
                <a:spcPts val="500"/>
              </a:spcBef>
              <a:spcAft>
                <a:spcPts val="5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1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2 Goals and KPIs</a:t>
            </a:r>
            <a:endParaRPr/>
          </a:p>
        </p:txBody>
      </p:sp>
      <p:sp>
        <p:nvSpPr>
          <p:cNvPr id="329" name="Google Shape;329;p51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Maintain contribution margin percentages of ~20-40% for all countries.</a:t>
            </a:r>
            <a:endParaRPr sz="180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Maintain a year end market share of greater than 20% for all countries.</a:t>
            </a:r>
            <a:endParaRPr sz="180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Maintain a lead on green value in the range of  10-15%</a:t>
            </a:r>
            <a:endParaRPr sz="180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/>
              <a:t>Maintain a lead on quality in the range of  10-25%</a:t>
            </a:r>
            <a:endParaRPr sz="180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Maintain an inventory level of 15-25% of current demand to avoid stock outs.</a:t>
            </a: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2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Contract Market Strategy</a:t>
            </a:r>
            <a:endParaRPr/>
          </a:p>
        </p:txBody>
      </p:sp>
      <p:sp>
        <p:nvSpPr>
          <p:cNvPr id="335" name="Google Shape;335;p52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spcBef>
                <a:spcPts val="300"/>
              </a:spcBef>
              <a:spcAft>
                <a:spcPts val="0"/>
              </a:spcAft>
              <a:buSzPts val="1800"/>
              <a:buChar char="◼"/>
            </a:pPr>
            <a:r>
              <a:rPr lang="en" sz="1800"/>
              <a:t>Our goal will be to make low risk high reward bids.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◼"/>
            </a:pPr>
            <a:r>
              <a:rPr lang="en" sz="1800"/>
              <a:t>If we are looking for quick cash we can pursue contracts more aggressively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◼"/>
            </a:pPr>
            <a:r>
              <a:rPr lang="en" sz="1800"/>
              <a:t>Over the long run we will aim to corner the market on quality and by doing so, have the capability to secure contracts over our competitors.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◼"/>
            </a:pPr>
            <a:r>
              <a:rPr lang="en" sz="1800"/>
              <a:t>If the there is  a tie in terms of quality, we will cede the bidding war to the competitor if the bid would not secure us a better margin then we would have gotten at market.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◼"/>
            </a:pPr>
            <a:r>
              <a:rPr lang="en" sz="1800"/>
              <a:t>Due to the inherent volatility of the contracts market, we will choose to expend time and effort on operations, marketing, and finance.</a:t>
            </a: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3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Goals</a:t>
            </a:r>
            <a:endParaRPr/>
          </a:p>
        </p:txBody>
      </p:sp>
      <p:sp>
        <p:nvSpPr>
          <p:cNvPr id="341" name="Google Shape;341;p53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28600" lvl="0" indent="-266700" algn="l" rtl="0">
              <a:spcBef>
                <a:spcPts val="700"/>
              </a:spcBef>
              <a:spcAft>
                <a:spcPts val="0"/>
              </a:spcAft>
              <a:buSzPts val="1800"/>
              <a:buChar char="◼"/>
            </a:pPr>
            <a:r>
              <a:rPr lang="en" sz="1800" b="1"/>
              <a:t>Market goals</a:t>
            </a:r>
            <a:endParaRPr sz="1800" b="1"/>
          </a:p>
          <a:p>
            <a:pPr marL="469900" lvl="1" indent="-266700" algn="l" rtl="0">
              <a:spcBef>
                <a:spcPts val="700"/>
              </a:spcBef>
              <a:spcAft>
                <a:spcPts val="0"/>
              </a:spcAft>
              <a:buSzPts val="1800"/>
              <a:buChar char="◼"/>
            </a:pPr>
            <a:r>
              <a:rPr lang="en" sz="1800"/>
              <a:t>Maintain market share for all products above 20%</a:t>
            </a:r>
            <a:endParaRPr sz="1800"/>
          </a:p>
          <a:p>
            <a:pPr marL="469900" lvl="1" indent="-266700" algn="l" rtl="0">
              <a:spcBef>
                <a:spcPts val="300"/>
              </a:spcBef>
              <a:spcAft>
                <a:spcPts val="0"/>
              </a:spcAft>
              <a:buSzPts val="1800"/>
              <a:buChar char="◼"/>
            </a:pPr>
            <a:r>
              <a:rPr lang="en" sz="1800"/>
              <a:t>Maintain contribution margin percentages of ~20-40% for all countries</a:t>
            </a:r>
            <a:endParaRPr sz="1800"/>
          </a:p>
          <a:p>
            <a:pPr marL="469900" lvl="1" indent="-266700" algn="l" rtl="0">
              <a:spcBef>
                <a:spcPts val="500"/>
              </a:spcBef>
              <a:spcAft>
                <a:spcPts val="0"/>
              </a:spcAft>
              <a:buSzPts val="1800"/>
              <a:buChar char="◼"/>
            </a:pPr>
            <a:r>
              <a:rPr lang="en" sz="1800"/>
              <a:t>Maintain a minimum lead on relative quality and green spend of 5% each for both products for every period.</a:t>
            </a:r>
            <a:endParaRPr sz="1800"/>
          </a:p>
          <a:p>
            <a:pPr marL="673100" lvl="2" indent="-254000" algn="l" rtl="0">
              <a:spcBef>
                <a:spcPts val="500"/>
              </a:spcBef>
              <a:spcAft>
                <a:spcPts val="0"/>
              </a:spcAft>
              <a:buSzPts val="1800"/>
              <a:buChar char="◼"/>
            </a:pPr>
            <a:r>
              <a:rPr lang="en" sz="1800"/>
              <a:t>Reach a min absolute value of 80% green by year end for both products.</a:t>
            </a:r>
            <a:endParaRPr sz="1800"/>
          </a:p>
          <a:p>
            <a:pPr marL="673100" lvl="2" indent="-254000" algn="l" rtl="0">
              <a:spcBef>
                <a:spcPts val="500"/>
              </a:spcBef>
              <a:spcAft>
                <a:spcPts val="500"/>
              </a:spcAft>
              <a:buSzPts val="1800"/>
              <a:buChar char="◼"/>
            </a:pPr>
            <a:r>
              <a:rPr lang="en" sz="1800"/>
              <a:t>Reach a minimum absolute quality for P1 of 72% and P2 of 90%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435895" y="2282932"/>
            <a:ext cx="8272200" cy="1123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Situation</a:t>
            </a:r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body" idx="1"/>
          </p:nvPr>
        </p:nvSpPr>
        <p:spPr>
          <a:xfrm>
            <a:off x="435894" y="3406063"/>
            <a:ext cx="8272200" cy="450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5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4"/>
          <p:cNvSpPr txBox="1">
            <a:spLocks noGrp="1"/>
          </p:cNvSpPr>
          <p:nvPr>
            <p:ph type="title"/>
          </p:nvPr>
        </p:nvSpPr>
        <p:spPr>
          <a:xfrm>
            <a:off x="435895" y="2282932"/>
            <a:ext cx="8272200" cy="1123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Financial Strategy</a:t>
            </a:r>
            <a:endParaRPr/>
          </a:p>
        </p:txBody>
      </p:sp>
      <p:sp>
        <p:nvSpPr>
          <p:cNvPr id="347" name="Google Shape;347;p54"/>
          <p:cNvSpPr txBox="1">
            <a:spLocks noGrp="1"/>
          </p:cNvSpPr>
          <p:nvPr>
            <p:ph type="body" idx="1"/>
          </p:nvPr>
        </p:nvSpPr>
        <p:spPr>
          <a:xfrm>
            <a:off x="435894" y="3406063"/>
            <a:ext cx="8272200" cy="450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5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5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Financial Strategy and KPIs</a:t>
            </a:r>
            <a:endParaRPr/>
          </a:p>
        </p:txBody>
      </p:sp>
      <p:sp>
        <p:nvSpPr>
          <p:cNvPr id="353" name="Google Shape;353;p55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◼"/>
            </a:pPr>
            <a:r>
              <a:rPr lang="en" sz="1600"/>
              <a:t>By paying down debt and focusing on projects with projected ROIC greater than WACC we will achieve financial success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◼"/>
            </a:pPr>
            <a:r>
              <a:rPr lang="en" sz="1600"/>
              <a:t>Dividends will be cut to pay down debt and reduce WACC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◼"/>
            </a:pPr>
            <a:r>
              <a:rPr lang="en" sz="1600"/>
              <a:t>Collection spending will be implemented to better collect on receivables</a:t>
            </a:r>
            <a:endParaRPr sz="1600"/>
          </a:p>
          <a:p>
            <a:pPr marL="457200" lvl="0" indent="0" algn="l" rtl="0">
              <a:spcBef>
                <a:spcPts val="500"/>
              </a:spcBef>
              <a:spcAft>
                <a:spcPts val="500"/>
              </a:spcAft>
              <a:buNone/>
            </a:pPr>
            <a:endParaRPr/>
          </a:p>
        </p:txBody>
      </p:sp>
      <p:graphicFrame>
        <p:nvGraphicFramePr>
          <p:cNvPr id="354" name="Google Shape;354;p55"/>
          <p:cNvGraphicFramePr/>
          <p:nvPr/>
        </p:nvGraphicFramePr>
        <p:xfrm>
          <a:off x="952500" y="2838450"/>
          <a:ext cx="7239000" cy="2003276"/>
        </p:xfrm>
        <a:graphic>
          <a:graphicData uri="http://schemas.openxmlformats.org/drawingml/2006/table">
            <a:tbl>
              <a:tblPr>
                <a:noFill/>
                <a:tableStyleId>{C1CAD938-0E6B-407D-81C2-FA21E75E0BEB}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KPI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Current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Target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Change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Deadline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WACC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11%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9%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-18%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Year end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Debt to Equity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1.89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-47%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Year end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ROIC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37.29%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45%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20.6%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Year end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Economic Profit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$3,049,291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$4,000,000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33%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Year end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6"/>
          <p:cNvSpPr txBox="1">
            <a:spLocks noGrp="1"/>
          </p:cNvSpPr>
          <p:nvPr>
            <p:ph type="title"/>
          </p:nvPr>
        </p:nvSpPr>
        <p:spPr>
          <a:xfrm>
            <a:off x="435895" y="2282932"/>
            <a:ext cx="8272200" cy="1123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Competitor Intelligence</a:t>
            </a:r>
            <a:endParaRPr/>
          </a:p>
        </p:txBody>
      </p:sp>
      <p:sp>
        <p:nvSpPr>
          <p:cNvPr id="360" name="Google Shape;360;p56"/>
          <p:cNvSpPr txBox="1">
            <a:spLocks noGrp="1"/>
          </p:cNvSpPr>
          <p:nvPr>
            <p:ph type="body" idx="1"/>
          </p:nvPr>
        </p:nvSpPr>
        <p:spPr>
          <a:xfrm>
            <a:off x="435894" y="3406063"/>
            <a:ext cx="8272200" cy="450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5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7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Competitor Intelligence Approach and Tools - Aim is to study Variable costs and Variable cost per Unit over time to minimize operational costs.</a:t>
            </a:r>
            <a:endParaRPr/>
          </a:p>
        </p:txBody>
      </p:sp>
      <p:sp>
        <p:nvSpPr>
          <p:cNvPr id="366" name="Google Shape;366;p57"/>
          <p:cNvSpPr txBox="1">
            <a:spLocks noGrp="1"/>
          </p:cNvSpPr>
          <p:nvPr>
            <p:ph type="body" idx="1"/>
          </p:nvPr>
        </p:nvSpPr>
        <p:spPr>
          <a:xfrm>
            <a:off x="435900" y="1635375"/>
            <a:ext cx="8272200" cy="2761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>
              <a:highlight>
                <a:srgbClr val="FFFF00"/>
              </a:highlight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>
              <a:highlight>
                <a:srgbClr val="FFFF00"/>
              </a:highlight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>
              <a:highlight>
                <a:srgbClr val="FFFF00"/>
              </a:highlight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>
              <a:highlight>
                <a:srgbClr val="FFFF00"/>
              </a:highlight>
            </a:endParaRPr>
          </a:p>
          <a:p>
            <a:pPr marL="0" lvl="0" indent="0" algn="l" rtl="0">
              <a:spcBef>
                <a:spcPts val="500"/>
              </a:spcBef>
              <a:spcAft>
                <a:spcPts val="500"/>
              </a:spcAft>
              <a:buNone/>
            </a:pPr>
            <a:r>
              <a:rPr lang="en">
                <a:highlight>
                  <a:srgbClr val="FFFF00"/>
                </a:highlight>
              </a:rPr>
              <a:t>Hhhhh</a:t>
            </a:r>
            <a:endParaRPr>
              <a:highlight>
                <a:srgbClr val="FFFF00"/>
              </a:highlight>
            </a:endParaRPr>
          </a:p>
        </p:txBody>
      </p:sp>
      <p:pic>
        <p:nvPicPr>
          <p:cNvPr id="367" name="Google Shape;36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525" y="1530699"/>
            <a:ext cx="8405350" cy="257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8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Competitor projections will help</a:t>
            </a:r>
            <a:endParaRPr/>
          </a:p>
        </p:txBody>
      </p:sp>
      <p:sp>
        <p:nvSpPr>
          <p:cNvPr id="373" name="Google Shape;373;p58"/>
          <p:cNvSpPr txBox="1">
            <a:spLocks noGrp="1"/>
          </p:cNvSpPr>
          <p:nvPr>
            <p:ph type="body" idx="1"/>
          </p:nvPr>
        </p:nvSpPr>
        <p:spPr>
          <a:xfrm>
            <a:off x="5949300" y="1532100"/>
            <a:ext cx="3194700" cy="3508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228600" lvl="0" indent="-254000" algn="l" rtl="0">
              <a:spcBef>
                <a:spcPts val="700"/>
              </a:spcBef>
              <a:spcAft>
                <a:spcPts val="0"/>
              </a:spcAft>
              <a:buSzPts val="1600"/>
              <a:buChar char="◼"/>
            </a:pPr>
            <a:r>
              <a:rPr lang="en" sz="1600"/>
              <a:t>Monitor Variable cost per unit and Variable cost projections of other firms to understand motives.</a:t>
            </a:r>
            <a:endParaRPr sz="1600"/>
          </a:p>
          <a:p>
            <a:pPr marL="228600" lvl="0" indent="-254000" algn="l" rtl="0">
              <a:spcBef>
                <a:spcPts val="700"/>
              </a:spcBef>
              <a:spcAft>
                <a:spcPts val="0"/>
              </a:spcAft>
              <a:buSzPts val="1600"/>
              <a:buChar char="◼"/>
            </a:pPr>
            <a:r>
              <a:rPr lang="en" sz="1600"/>
              <a:t>If other firms mimic our strategy then we would counteract by</a:t>
            </a:r>
            <a:endParaRPr sz="1600"/>
          </a:p>
          <a:p>
            <a:pPr marL="469900" lvl="1" indent="-254000" algn="l" rtl="0">
              <a:spcBef>
                <a:spcPts val="700"/>
              </a:spcBef>
              <a:spcAft>
                <a:spcPts val="0"/>
              </a:spcAft>
              <a:buSzPts val="1600"/>
              <a:buChar char="◼"/>
            </a:pPr>
            <a:r>
              <a:rPr lang="en" sz="1600"/>
              <a:t>Better inventory management  - such as offloading inventory at lower prices</a:t>
            </a:r>
            <a:endParaRPr sz="1600"/>
          </a:p>
          <a:p>
            <a:pPr marL="469900" lvl="1" indent="-254000" algn="l" rtl="0">
              <a:spcBef>
                <a:spcPts val="700"/>
              </a:spcBef>
              <a:spcAft>
                <a:spcPts val="0"/>
              </a:spcAft>
              <a:buSzPts val="1600"/>
              <a:buChar char="◼"/>
            </a:pPr>
            <a:r>
              <a:rPr lang="en" sz="1600"/>
              <a:t>Moving factories to low cost locations</a:t>
            </a:r>
            <a:endParaRPr sz="1600"/>
          </a:p>
          <a:p>
            <a:pPr marL="469900" lvl="1" indent="-254000" algn="l" rtl="0">
              <a:spcBef>
                <a:spcPts val="700"/>
              </a:spcBef>
              <a:spcAft>
                <a:spcPts val="0"/>
              </a:spcAft>
              <a:buSzPts val="1600"/>
              <a:buChar char="◼"/>
            </a:pPr>
            <a:r>
              <a:rPr lang="en" sz="1600"/>
              <a:t>Optimizing inventory management</a:t>
            </a:r>
            <a:endParaRPr sz="1600"/>
          </a:p>
          <a:p>
            <a:pPr marL="0" lvl="0" indent="0" algn="l" rtl="0">
              <a:spcBef>
                <a:spcPts val="300"/>
              </a:spcBef>
              <a:spcAft>
                <a:spcPts val="500"/>
              </a:spcAft>
              <a:buNone/>
            </a:pPr>
            <a:endParaRPr sz="1600"/>
          </a:p>
        </p:txBody>
      </p:sp>
      <p:pic>
        <p:nvPicPr>
          <p:cNvPr id="374" name="Google Shape;37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902" y="1635375"/>
            <a:ext cx="5419500" cy="30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9"/>
          <p:cNvSpPr txBox="1">
            <a:spLocks noGrp="1"/>
          </p:cNvSpPr>
          <p:nvPr>
            <p:ph type="title"/>
          </p:nvPr>
        </p:nvSpPr>
        <p:spPr>
          <a:xfrm>
            <a:off x="435895" y="2282932"/>
            <a:ext cx="8272200" cy="1123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Risks</a:t>
            </a:r>
            <a:endParaRPr/>
          </a:p>
        </p:txBody>
      </p:sp>
      <p:sp>
        <p:nvSpPr>
          <p:cNvPr id="380" name="Google Shape;380;p59"/>
          <p:cNvSpPr txBox="1">
            <a:spLocks noGrp="1"/>
          </p:cNvSpPr>
          <p:nvPr>
            <p:ph type="body" idx="1"/>
          </p:nvPr>
        </p:nvSpPr>
        <p:spPr>
          <a:xfrm>
            <a:off x="435894" y="3406063"/>
            <a:ext cx="8272200" cy="450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5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0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bin"/>
              <a:buNone/>
            </a:pPr>
            <a:r>
              <a:rPr lang="en"/>
              <a:t>Firm 2  - SWOT Analysis</a:t>
            </a:r>
            <a:br>
              <a:rPr lang="en" sz="2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endParaRPr sz="21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aphicFrame>
        <p:nvGraphicFramePr>
          <p:cNvPr id="386" name="Google Shape;386;p60"/>
          <p:cNvGraphicFramePr/>
          <p:nvPr/>
        </p:nvGraphicFramePr>
        <p:xfrm>
          <a:off x="974025" y="1634400"/>
          <a:ext cx="7085450" cy="3108175"/>
        </p:xfrm>
        <a:graphic>
          <a:graphicData uri="http://schemas.openxmlformats.org/drawingml/2006/table">
            <a:tbl>
              <a:tblPr>
                <a:noFill/>
                <a:tableStyleId>{C1CAD938-0E6B-407D-81C2-FA21E75E0BEB}</a:tableStyleId>
              </a:tblPr>
              <a:tblGrid>
                <a:gridCol w="3542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2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67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Strengths</a:t>
                      </a:r>
                      <a:endParaRPr b="1"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 b="1"/>
                        <a:t>Analytics</a:t>
                      </a:r>
                      <a:endParaRPr b="1"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 b="1"/>
                        <a:t>Large Cash Reserves</a:t>
                      </a:r>
                      <a:endParaRPr b="1"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 b="1"/>
                        <a:t>Except Japan, Variable costs are lower in all other countries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Opportunities</a:t>
                      </a:r>
                      <a:endParaRPr b="1"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 b="1"/>
                        <a:t>Improve operations</a:t>
                      </a:r>
                      <a:endParaRPr b="1"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 b="1"/>
                        <a:t>Improve market share</a:t>
                      </a:r>
                      <a:endParaRPr b="1"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 b="1"/>
                        <a:t>Lower debt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B45F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0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Weaknesses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High WACC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High bad debt expenses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Threats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Competitors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Macroeconomic events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6B2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1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Operational Challenges</a:t>
            </a:r>
            <a:endParaRPr/>
          </a:p>
        </p:txBody>
      </p:sp>
      <p:sp>
        <p:nvSpPr>
          <p:cNvPr id="392" name="Google Shape;392;p61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  <a:noFill/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spcBef>
                <a:spcPts val="300"/>
              </a:spcBef>
              <a:spcAft>
                <a:spcPts val="0"/>
              </a:spcAft>
              <a:buSzPts val="1800"/>
              <a:buChar char="◼"/>
            </a:pPr>
            <a:r>
              <a:rPr lang="en" sz="1800"/>
              <a:t>Hitting positioning targets will be difficult due to relative nature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◼"/>
            </a:pPr>
            <a:r>
              <a:rPr lang="en" sz="1800"/>
              <a:t>Preventing stock outs will be necessary to keep costs low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◼"/>
            </a:pPr>
            <a:r>
              <a:rPr lang="en" sz="1800"/>
              <a:t>Maintaining adequate funding of factories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◼"/>
            </a:pPr>
            <a:r>
              <a:rPr lang="en" sz="1800"/>
              <a:t>Maintaining adequate construction levels for factories to match capacity to demand.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◼"/>
            </a:pPr>
            <a:r>
              <a:rPr lang="en" sz="1800"/>
              <a:t>Speed of adaptation to our competitors strategies to maintain our KPI goals.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◼"/>
            </a:pPr>
            <a:r>
              <a:rPr lang="en" sz="1800"/>
              <a:t>Preparation and positioning for Macro events.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◼"/>
            </a:pPr>
            <a:r>
              <a:rPr lang="en" sz="1800"/>
              <a:t>Knowing the right time to move a factory, if at all.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◼"/>
            </a:pPr>
            <a:r>
              <a:rPr lang="en" sz="1800"/>
              <a:t>Forecasting unit sales and demand in light of new macro events in order to avoid stockout.</a:t>
            </a:r>
            <a:endParaRPr sz="1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2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Financial Risks</a:t>
            </a:r>
            <a:endParaRPr/>
          </a:p>
        </p:txBody>
      </p:sp>
      <p:sp>
        <p:nvSpPr>
          <p:cNvPr id="398" name="Google Shape;398;p62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spcBef>
                <a:spcPts val="300"/>
              </a:spcBef>
              <a:spcAft>
                <a:spcPts val="0"/>
              </a:spcAft>
              <a:buSzPts val="1800"/>
              <a:buChar char="◼"/>
            </a:pPr>
            <a:r>
              <a:rPr lang="en" sz="1800"/>
              <a:t>Avoiding insurance could be risky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◼"/>
            </a:pPr>
            <a:r>
              <a:rPr lang="en" sz="1800"/>
              <a:t>Paying down debt on too aggressive of a schedule could leave thin cash reserves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◼"/>
            </a:pPr>
            <a:r>
              <a:rPr lang="en" sz="1800"/>
              <a:t>Reducing debt also reduces the tax benefit of interest payments, unclear what the optimal capital structure is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◼"/>
            </a:pPr>
            <a:r>
              <a:rPr lang="en" sz="1800"/>
              <a:t>Currency fluctuations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◼"/>
            </a:pPr>
            <a:r>
              <a:rPr lang="en" sz="1800"/>
              <a:t>We will likely stay out of the currency market, which could expose us to risk</a:t>
            </a:r>
            <a:endParaRPr sz="1800"/>
          </a:p>
          <a:p>
            <a:pPr marL="457200" lvl="0" indent="0" algn="l" rtl="0">
              <a:spcBef>
                <a:spcPts val="500"/>
              </a:spcBef>
              <a:spcAft>
                <a:spcPts val="5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3"/>
          <p:cNvSpPr txBox="1">
            <a:spLocks noGrp="1"/>
          </p:cNvSpPr>
          <p:nvPr>
            <p:ph type="title"/>
          </p:nvPr>
        </p:nvSpPr>
        <p:spPr>
          <a:xfrm>
            <a:off x="435895" y="2282932"/>
            <a:ext cx="8272200" cy="1123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404" name="Google Shape;404;p63"/>
          <p:cNvSpPr txBox="1">
            <a:spLocks noGrp="1"/>
          </p:cNvSpPr>
          <p:nvPr>
            <p:ph type="body" idx="1"/>
          </p:nvPr>
        </p:nvSpPr>
        <p:spPr>
          <a:xfrm>
            <a:off x="435894" y="3406063"/>
            <a:ext cx="8272200" cy="450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5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world watch market is spread across 6 countries with differing consumer preferences</a:t>
            </a:r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04800" algn="l" rtl="0">
              <a:spcBef>
                <a:spcPts val="300"/>
              </a:spcBef>
              <a:spcAft>
                <a:spcPts val="0"/>
              </a:spcAft>
              <a:buSzPts val="1200"/>
              <a:buChar char="◼"/>
            </a:pPr>
            <a:r>
              <a:rPr lang="en"/>
              <a:t>5 Companies compete in each market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◼"/>
            </a:pPr>
            <a:r>
              <a:rPr lang="en"/>
              <a:t>Two products are offered by each company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◼"/>
            </a:pPr>
            <a:r>
              <a:rPr lang="en"/>
              <a:t>Each market has different factors impacting production</a:t>
            </a:r>
            <a:endParaRPr/>
          </a:p>
        </p:txBody>
      </p:sp>
      <p:graphicFrame>
        <p:nvGraphicFramePr>
          <p:cNvPr id="161" name="Google Shape;161;p28"/>
          <p:cNvGraphicFramePr/>
          <p:nvPr/>
        </p:nvGraphicFramePr>
        <p:xfrm>
          <a:off x="435888" y="2513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{C1CAD938-0E6B-407D-81C2-FA21E75E0BEB}</a:tableStyleId>
              </a:tblPr>
              <a:tblGrid>
                <a:gridCol w="118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6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9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5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9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China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Germany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Japan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Mexico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Fixed Costs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Low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Low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Mid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Mid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Variable Costs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Low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Low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Mid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Mid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Construction Costs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Low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Low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Mid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Mid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R&amp;D Impact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Low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Low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Mid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Mid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4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our customer preferences</a:t>
            </a:r>
            <a:endParaRPr/>
          </a:p>
        </p:txBody>
      </p:sp>
      <p:pic>
        <p:nvPicPr>
          <p:cNvPr id="410" name="Google Shape;410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17175" y="1444375"/>
            <a:ext cx="6478550" cy="369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5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bin"/>
              <a:buNone/>
            </a:pPr>
            <a:r>
              <a:rPr lang="en" sz="19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CUSTOMER </a:t>
            </a:r>
            <a:r>
              <a:rPr lang="en" sz="1900"/>
              <a:t>PROFILING</a:t>
            </a:r>
            <a:br>
              <a:rPr lang="en" sz="19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endParaRPr sz="19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16" name="Google Shape;416;p65"/>
          <p:cNvSpPr txBox="1">
            <a:spLocks noGrp="1"/>
          </p:cNvSpPr>
          <p:nvPr>
            <p:ph type="body" idx="1"/>
          </p:nvPr>
        </p:nvSpPr>
        <p:spPr>
          <a:xfrm>
            <a:off x="435900" y="1635376"/>
            <a:ext cx="8272200" cy="3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response functions addressed for Product 1 and Product 2 by reading minimum, maximum and average of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Relative Price</a:t>
            </a:r>
            <a:endParaRPr/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Green Value</a:t>
            </a:r>
            <a:endParaRPr/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Relative Quality</a:t>
            </a:r>
            <a:endParaRPr sz="1400"/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linear Model with Market share as the dependent variable for Product 1 and Product 2 was performed to understand the response to market spending.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1 - Price sensitive product responded best to increased green value spending and relative quality in Japan, UK and Germany.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2 -   </a:t>
            </a:r>
            <a:r>
              <a:rPr lang="en"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 Price insensitive product also res</a:t>
            </a:r>
            <a:r>
              <a:rPr lang="en"/>
              <a:t>ponded best to increased green value spending and relative quality in US, Japan and Germany.</a:t>
            </a:r>
            <a:r>
              <a:rPr lang="en"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 sz="1100"/>
          </a:p>
          <a:p>
            <a:pPr marL="120650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1100"/>
          </a:p>
          <a:p>
            <a:pPr marL="469900" marR="0" lvl="1" indent="-152400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</a:pPr>
            <a:endParaRPr sz="1200" b="0" i="0" u="none" strike="noStrike" cap="none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69900" marR="0" lvl="1" indent="-152400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</a:pPr>
            <a:endParaRPr sz="1200" b="0" i="0" u="none" strike="noStrike" cap="none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6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Profile w/respect to Market Share Product 1 - cont.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(all values derived from the inverse of comparative p-statistics [y-axis])</a:t>
            </a:r>
            <a:endParaRPr/>
          </a:p>
        </p:txBody>
      </p:sp>
      <p:sp>
        <p:nvSpPr>
          <p:cNvPr id="422" name="Google Shape;422;p66"/>
          <p:cNvSpPr txBox="1"/>
          <p:nvPr/>
        </p:nvSpPr>
        <p:spPr>
          <a:xfrm>
            <a:off x="4168100" y="1533225"/>
            <a:ext cx="4392000" cy="6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3" name="Google Shape;423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1463" y="1432278"/>
            <a:ext cx="5741075" cy="345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7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Profile w/respect to Market Share Product 2 - cont.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(all values derived from the inverse of comparative p-statistics [y-axis])</a:t>
            </a:r>
            <a:endParaRPr/>
          </a:p>
        </p:txBody>
      </p:sp>
      <p:sp>
        <p:nvSpPr>
          <p:cNvPr id="429" name="Google Shape;429;p67"/>
          <p:cNvSpPr txBox="1"/>
          <p:nvPr/>
        </p:nvSpPr>
        <p:spPr>
          <a:xfrm>
            <a:off x="4168100" y="1533225"/>
            <a:ext cx="4392000" cy="6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30" name="Google Shape;430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9350" y="1533225"/>
            <a:ext cx="5603749" cy="349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Firm 2, is a key player in the global watch industry</a:t>
            </a:r>
            <a:endParaRPr/>
          </a:p>
        </p:txBody>
      </p:sp>
      <p:sp>
        <p:nvSpPr>
          <p:cNvPr id="167" name="Google Shape;167;p29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04800" algn="l" rtl="0">
              <a:spcBef>
                <a:spcPts val="300"/>
              </a:spcBef>
              <a:spcAft>
                <a:spcPts val="0"/>
              </a:spcAft>
              <a:buSzPts val="1200"/>
              <a:buChar char="◼"/>
            </a:pPr>
            <a:r>
              <a:rPr lang="en"/>
              <a:t>5 years of market excellence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◼"/>
            </a:pPr>
            <a:r>
              <a:rPr lang="en"/>
              <a:t>Large cash reserves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◼"/>
            </a:pPr>
            <a:r>
              <a:rPr lang="en"/>
              <a:t>Analytical expertise</a:t>
            </a:r>
            <a:endParaRPr/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475" y="2461062"/>
            <a:ext cx="4086975" cy="2456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6975" y="2366672"/>
            <a:ext cx="4244001" cy="2551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435895" y="2282932"/>
            <a:ext cx="8272200" cy="1123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Analytical Approach</a:t>
            </a:r>
            <a:endParaRPr/>
          </a:p>
        </p:txBody>
      </p:sp>
      <p:sp>
        <p:nvSpPr>
          <p:cNvPr id="175" name="Google Shape;175;p30"/>
          <p:cNvSpPr txBox="1">
            <a:spLocks noGrp="1"/>
          </p:cNvSpPr>
          <p:nvPr>
            <p:ph type="body" idx="1"/>
          </p:nvPr>
        </p:nvSpPr>
        <p:spPr>
          <a:xfrm>
            <a:off x="435894" y="3406063"/>
            <a:ext cx="8272200" cy="450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5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>
            <a:spLocks noGrp="1"/>
          </p:cNvSpPr>
          <p:nvPr>
            <p:ph type="title"/>
          </p:nvPr>
        </p:nvSpPr>
        <p:spPr>
          <a:xfrm>
            <a:off x="348144" y="561742"/>
            <a:ext cx="8272200" cy="760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Multivariate regressions were run to properly plan the business strategy</a:t>
            </a:r>
            <a:endParaRPr/>
          </a:p>
        </p:txBody>
      </p:sp>
      <p:sp>
        <p:nvSpPr>
          <p:cNvPr id="181" name="Google Shape;181;p31"/>
          <p:cNvSpPr txBox="1">
            <a:spLocks noGrp="1"/>
          </p:cNvSpPr>
          <p:nvPr>
            <p:ph type="body" idx="1"/>
          </p:nvPr>
        </p:nvSpPr>
        <p:spPr>
          <a:xfrm>
            <a:off x="4687175" y="1635375"/>
            <a:ext cx="4020900" cy="3242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800" dirty="0"/>
              <a:t>A </a:t>
            </a:r>
            <a:r>
              <a:rPr lang="en" sz="1800" b="1" dirty="0"/>
              <a:t>linear model</a:t>
            </a:r>
            <a:r>
              <a:rPr lang="en" sz="1800" dirty="0"/>
              <a:t> was fit to each country/product combination based on the following factors:</a:t>
            </a:r>
            <a:endParaRPr sz="1800" dirty="0"/>
          </a:p>
          <a:p>
            <a:pPr marL="457200" lvl="0" indent="-342900" algn="l" rtl="0">
              <a:spcBef>
                <a:spcPts val="5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Relative Price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Relative Quality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Absolute Green Value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3 lag periods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Marketing spend</a:t>
            </a:r>
            <a:endParaRPr sz="1800" dirty="0"/>
          </a:p>
          <a:p>
            <a:pPr marL="0" lvl="0" indent="0" algn="l" rtl="0">
              <a:spcBef>
                <a:spcPts val="500"/>
              </a:spcBef>
              <a:spcAft>
                <a:spcPts val="500"/>
              </a:spcAft>
              <a:buNone/>
            </a:pPr>
            <a:r>
              <a:rPr lang="en" sz="1800" dirty="0"/>
              <a:t>To measure a response in terms of market share.</a:t>
            </a:r>
            <a:endParaRPr sz="1800" dirty="0"/>
          </a:p>
        </p:txBody>
      </p:sp>
      <p:sp>
        <p:nvSpPr>
          <p:cNvPr id="182" name="Google Shape;182;p31"/>
          <p:cNvSpPr/>
          <p:nvPr/>
        </p:nvSpPr>
        <p:spPr>
          <a:xfrm>
            <a:off x="677109" y="1807878"/>
            <a:ext cx="3501300" cy="3501300"/>
          </a:xfrm>
          <a:prstGeom prst="ellipse">
            <a:avLst/>
          </a:prstGeom>
          <a:solidFill>
            <a:srgbClr val="EDA2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" name="Google Shape;183;p31"/>
          <p:cNvGrpSpPr/>
          <p:nvPr/>
        </p:nvGrpSpPr>
        <p:grpSpPr>
          <a:xfrm>
            <a:off x="1344801" y="1410152"/>
            <a:ext cx="2166000" cy="2166000"/>
            <a:chOff x="3611776" y="414352"/>
            <a:chExt cx="2166000" cy="2166000"/>
          </a:xfrm>
        </p:grpSpPr>
        <p:sp>
          <p:nvSpPr>
            <p:cNvPr id="184" name="Google Shape;184;p31"/>
            <p:cNvSpPr/>
            <p:nvPr/>
          </p:nvSpPr>
          <p:spPr>
            <a:xfrm>
              <a:off x="3611776" y="414352"/>
              <a:ext cx="2166000" cy="2166000"/>
            </a:xfrm>
            <a:prstGeom prst="ellipse">
              <a:avLst/>
            </a:prstGeom>
            <a:solidFill>
              <a:srgbClr val="D838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1"/>
            <p:cNvSpPr txBox="1"/>
            <p:nvPr/>
          </p:nvSpPr>
          <p:spPr>
            <a:xfrm>
              <a:off x="3967546" y="1027503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Relative Price  and Relative Quality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6" name="Google Shape;186;p31"/>
          <p:cNvGrpSpPr/>
          <p:nvPr/>
        </p:nvGrpSpPr>
        <p:grpSpPr>
          <a:xfrm>
            <a:off x="2295283" y="3028664"/>
            <a:ext cx="2166000" cy="2166000"/>
            <a:chOff x="4562258" y="2032864"/>
            <a:chExt cx="2166000" cy="2166000"/>
          </a:xfrm>
        </p:grpSpPr>
        <p:sp>
          <p:nvSpPr>
            <p:cNvPr id="187" name="Google Shape;187;p31"/>
            <p:cNvSpPr/>
            <p:nvPr/>
          </p:nvSpPr>
          <p:spPr>
            <a:xfrm>
              <a:off x="4562258" y="2032864"/>
              <a:ext cx="2166000" cy="2166000"/>
            </a:xfrm>
            <a:prstGeom prst="ellipse">
              <a:avLst/>
            </a:prstGeom>
            <a:solidFill>
              <a:srgbClr val="B02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 txBox="1"/>
            <p:nvPr/>
          </p:nvSpPr>
          <p:spPr>
            <a:xfrm>
              <a:off x="5079846" y="2834728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Absolute Green Value 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9" name="Google Shape;189;p31"/>
          <p:cNvGrpSpPr/>
          <p:nvPr/>
        </p:nvGrpSpPr>
        <p:grpSpPr>
          <a:xfrm>
            <a:off x="435901" y="3028664"/>
            <a:ext cx="2166000" cy="2166000"/>
            <a:chOff x="2702876" y="2032864"/>
            <a:chExt cx="2166000" cy="2166000"/>
          </a:xfrm>
        </p:grpSpPr>
        <p:sp>
          <p:nvSpPr>
            <p:cNvPr id="190" name="Google Shape;190;p31"/>
            <p:cNvSpPr/>
            <p:nvPr/>
          </p:nvSpPr>
          <p:spPr>
            <a:xfrm>
              <a:off x="2702876" y="2032864"/>
              <a:ext cx="2166000" cy="2166000"/>
            </a:xfrm>
            <a:prstGeom prst="ellipse">
              <a:avLst/>
            </a:prstGeom>
            <a:solidFill>
              <a:srgbClr val="802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1"/>
            <p:cNvSpPr txBox="1"/>
            <p:nvPr/>
          </p:nvSpPr>
          <p:spPr>
            <a:xfrm>
              <a:off x="2855281" y="2834728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Marketing Spend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2" name="Google Shape;192;p31"/>
          <p:cNvSpPr/>
          <p:nvPr/>
        </p:nvSpPr>
        <p:spPr>
          <a:xfrm>
            <a:off x="1814905" y="2954641"/>
            <a:ext cx="1225800" cy="1225800"/>
          </a:xfrm>
          <a:prstGeom prst="ellipse">
            <a:avLst/>
          </a:prstGeom>
          <a:solidFill>
            <a:srgbClr val="EDA2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Share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product 1, relative price has a relatively similar impact on market share in all countries, while China and Japan are most sensitive to quality</a:t>
            </a:r>
            <a:endParaRPr sz="900"/>
          </a:p>
        </p:txBody>
      </p:sp>
      <p:sp>
        <p:nvSpPr>
          <p:cNvPr id="198" name="Google Shape;198;p32"/>
          <p:cNvSpPr txBox="1"/>
          <p:nvPr/>
        </p:nvSpPr>
        <p:spPr>
          <a:xfrm>
            <a:off x="193700" y="4896000"/>
            <a:ext cx="5433900" cy="2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Absolute value of coefficient on Relative Price</a:t>
            </a:r>
            <a:endParaRPr sz="800"/>
          </a:p>
        </p:txBody>
      </p:sp>
      <p:pic>
        <p:nvPicPr>
          <p:cNvPr id="199" name="Google Shape;1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700" y="1784900"/>
            <a:ext cx="4334974" cy="261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1074" y="1820217"/>
            <a:ext cx="4310527" cy="2598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Green value has the most significant impact in Japan, Mexico and China for Product 1, while relative market spend is most significant in the UK</a:t>
            </a:r>
            <a:endParaRPr/>
          </a:p>
        </p:txBody>
      </p:sp>
      <p:pic>
        <p:nvPicPr>
          <p:cNvPr id="206" name="Google Shape;20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8999" y="1779817"/>
            <a:ext cx="4351826" cy="2623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875" y="1788142"/>
            <a:ext cx="4324199" cy="2606531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3"/>
          <p:cNvSpPr txBox="1"/>
          <p:nvPr/>
        </p:nvSpPr>
        <p:spPr>
          <a:xfrm>
            <a:off x="193700" y="4896000"/>
            <a:ext cx="5433900" cy="2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Absolute value of coefficient on Relative Price</a:t>
            </a:r>
            <a:endParaRPr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2379</Words>
  <Application>Microsoft Office PowerPoint</Application>
  <PresentationFormat>On-screen Show (16:9)</PresentationFormat>
  <Paragraphs>460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Noto Sans Symbols</vt:lpstr>
      <vt:lpstr>Cabin</vt:lpstr>
      <vt:lpstr>Roboto</vt:lpstr>
      <vt:lpstr>Simple Light</vt:lpstr>
      <vt:lpstr>Dividend</vt:lpstr>
      <vt:lpstr>STRATEGIC PLAN</vt:lpstr>
      <vt:lpstr>Agenda</vt:lpstr>
      <vt:lpstr>Current Situation</vt:lpstr>
      <vt:lpstr>The world watch market is spread across 6 countries with differing consumer preferences</vt:lpstr>
      <vt:lpstr>Firm 2, is a key player in the global watch industry</vt:lpstr>
      <vt:lpstr>Analytical Approach</vt:lpstr>
      <vt:lpstr>Multivariate regressions were run to properly plan the business strategy</vt:lpstr>
      <vt:lpstr>For product 1, relative price has a relatively similar impact on market share in all countries, while China and Japan are most sensitive to quality</vt:lpstr>
      <vt:lpstr>Green value has the most significant impact in Japan, Mexico and China for Product 1, while relative market spend is most significant in the UK</vt:lpstr>
      <vt:lpstr>Relative Market Share Response to Control Factors - Product 1</vt:lpstr>
      <vt:lpstr>Country Profiles - Product 1</vt:lpstr>
      <vt:lpstr>Country Profiles - Product 1 Regression Analysis</vt:lpstr>
      <vt:lpstr>Country Profiles - Product 1 Regression Analysis</vt:lpstr>
      <vt:lpstr>Only Japan, Mexico and China are sensitive to price changes for product 2, while relative quality has the highest impact in the UK</vt:lpstr>
      <vt:lpstr>For product 2, the impact of green spend is highest in Japan and Mexico, while marketing spend is best used in UK and Germany</vt:lpstr>
      <vt:lpstr>Relative Market Share Response to Control Factors - Product 2</vt:lpstr>
      <vt:lpstr>Country Profiles - Product 2</vt:lpstr>
      <vt:lpstr>Country Profiles - Product 1 Regression Analysis</vt:lpstr>
      <vt:lpstr>Country Profiles - Product 1 Regression Analysis</vt:lpstr>
      <vt:lpstr>General Strategy</vt:lpstr>
      <vt:lpstr>Overall Approach</vt:lpstr>
      <vt:lpstr>Product 1 Strategy and Positioning</vt:lpstr>
      <vt:lpstr>Product 1 Strategy</vt:lpstr>
      <vt:lpstr>Product 1 Goals and KPIs</vt:lpstr>
      <vt:lpstr>Product 2 Strategy and Positioning</vt:lpstr>
      <vt:lpstr>Product 2 Strategy</vt:lpstr>
      <vt:lpstr>Product 2 Goals and KPIs</vt:lpstr>
      <vt:lpstr>Contract Market Strategy</vt:lpstr>
      <vt:lpstr>Overall Goals</vt:lpstr>
      <vt:lpstr>Financial Strategy</vt:lpstr>
      <vt:lpstr>Financial Strategy and KPIs</vt:lpstr>
      <vt:lpstr>Competitor Intelligence</vt:lpstr>
      <vt:lpstr>Competitor Intelligence Approach and Tools - Aim is to study Variable costs and Variable cost per Unit over time to minimize operational costs.</vt:lpstr>
      <vt:lpstr>Competitor projections will help</vt:lpstr>
      <vt:lpstr>Business Risks</vt:lpstr>
      <vt:lpstr>Firm 2  - SWOT Analysis </vt:lpstr>
      <vt:lpstr>Operational Challenges</vt:lpstr>
      <vt:lpstr>Financial Risks</vt:lpstr>
      <vt:lpstr>Appendix</vt:lpstr>
      <vt:lpstr>Understanding our customer preferences</vt:lpstr>
      <vt:lpstr>CUSTOMER PROFILING </vt:lpstr>
      <vt:lpstr>Customer Profile w/respect to Market Share Product 1 - cont. (all values derived from the inverse of comparative p-statistics [y-axis])</vt:lpstr>
      <vt:lpstr>Customer Profile w/respect to Market Share Product 2 - cont. (all values derived from the inverse of comparative p-statistics [y-axis])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PLAN</dc:title>
  <cp:lastModifiedBy>shrividya narayanaswamy chandrasekaran</cp:lastModifiedBy>
  <cp:revision>1</cp:revision>
  <dcterms:modified xsi:type="dcterms:W3CDTF">2018-09-18T16:14:32Z</dcterms:modified>
</cp:coreProperties>
</file>