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anva Sans Bold" charset="1" panose="020B08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508212" y="4617634"/>
            <a:ext cx="5475" cy="29563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96861" y="4617634"/>
            <a:ext cx="2093207" cy="29563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>
            <a:off x="5444182" y="4617634"/>
            <a:ext cx="2075381" cy="295036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7519564" y="4617634"/>
            <a:ext cx="397729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7283588" y="4381659"/>
            <a:ext cx="471952" cy="47195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266287" y="4381659"/>
            <a:ext cx="471952" cy="47195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5437307" y="7573952"/>
            <a:ext cx="815276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3354091" y="7332019"/>
            <a:ext cx="471952" cy="47195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208206" y="7332019"/>
            <a:ext cx="471952" cy="47195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313694" y="7765871"/>
            <a:ext cx="389037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LB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291933" y="3973746"/>
            <a:ext cx="443508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UB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15411" y="5745274"/>
            <a:ext cx="240060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1563714" y="4190915"/>
            <a:ext cx="2271762" cy="414754"/>
            <a:chOff x="0" y="0"/>
            <a:chExt cx="3029016" cy="553005"/>
          </a:xfrm>
        </p:grpSpPr>
        <p:sp>
          <p:nvSpPr>
            <p:cNvPr name="AutoShape 23" id="23"/>
            <p:cNvSpPr/>
            <p:nvPr/>
          </p:nvSpPr>
          <p:spPr>
            <a:xfrm flipV="true">
              <a:off x="4239" y="263803"/>
              <a:ext cx="1560590" cy="264159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TextBox 24" id="24"/>
            <p:cNvSpPr txBox="true"/>
            <p:nvPr/>
          </p:nvSpPr>
          <p:spPr>
            <a:xfrm rot="0">
              <a:off x="1745324" y="-38100"/>
              <a:ext cx="1283692" cy="5156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Vertex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5705460" y="7704460"/>
            <a:ext cx="1553840" cy="1553840"/>
          </a:xfrm>
          <a:custGeom>
            <a:avLst/>
            <a:gdLst/>
            <a:ahLst/>
            <a:cxnLst/>
            <a:rect r="r" b="b" t="t" l="l"/>
            <a:pathLst>
              <a:path h="1553840" w="1553840">
                <a:moveTo>
                  <a:pt x="0" y="0"/>
                </a:moveTo>
                <a:lnTo>
                  <a:pt x="1553840" y="0"/>
                </a:lnTo>
                <a:lnTo>
                  <a:pt x="1553840" y="1553840"/>
                </a:lnTo>
                <a:lnTo>
                  <a:pt x="0" y="1553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766762" y="933450"/>
            <a:ext cx="62702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Area of a trapezium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508212" y="4617634"/>
            <a:ext cx="5475" cy="29563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688152" y="4674157"/>
            <a:ext cx="3901915" cy="289979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>
            <a:off x="1594004" y="4756500"/>
            <a:ext cx="7819051" cy="27394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9527909" y="7573952"/>
            <a:ext cx="397729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3274632" y="7337976"/>
            <a:ext cx="471952" cy="47195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1364365" y="7579908"/>
            <a:ext cx="815276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135264" y="7337976"/>
            <a:ext cx="471952" cy="47195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705460" y="7704460"/>
            <a:ext cx="1553840" cy="1553840"/>
          </a:xfrm>
          <a:custGeom>
            <a:avLst/>
            <a:gdLst/>
            <a:ahLst/>
            <a:cxnLst/>
            <a:rect r="r" b="b" t="t" l="l"/>
            <a:pathLst>
              <a:path h="1553840" w="1553840">
                <a:moveTo>
                  <a:pt x="0" y="0"/>
                </a:moveTo>
                <a:lnTo>
                  <a:pt x="1553840" y="0"/>
                </a:lnTo>
                <a:lnTo>
                  <a:pt x="1553840" y="1553840"/>
                </a:lnTo>
                <a:lnTo>
                  <a:pt x="0" y="1553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249664" y="7666360"/>
            <a:ext cx="389037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297505" y="7666360"/>
            <a:ext cx="443508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UB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15411" y="5745274"/>
            <a:ext cx="240060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6762" y="933450"/>
            <a:ext cx="62702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Area of a trapezium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291933" y="4381659"/>
            <a:ext cx="471952" cy="47195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59718" y="2555739"/>
            <a:ext cx="5884366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Area of a triangle = ½ * b * h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2228" y="3610770"/>
            <a:ext cx="8905984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Area of this triangle = ½ * (LB + UB) * h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05460" y="7704460"/>
            <a:ext cx="1553840" cy="1553840"/>
          </a:xfrm>
          <a:custGeom>
            <a:avLst/>
            <a:gdLst/>
            <a:ahLst/>
            <a:cxnLst/>
            <a:rect r="r" b="b" t="t" l="l"/>
            <a:pathLst>
              <a:path h="1553840" w="1553840">
                <a:moveTo>
                  <a:pt x="0" y="0"/>
                </a:moveTo>
                <a:lnTo>
                  <a:pt x="1553840" y="0"/>
                </a:lnTo>
                <a:lnTo>
                  <a:pt x="1553840" y="1553840"/>
                </a:lnTo>
                <a:lnTo>
                  <a:pt x="0" y="1553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057735" y="5602497"/>
            <a:ext cx="7201565" cy="2101963"/>
            <a:chOff x="0" y="0"/>
            <a:chExt cx="9602087" cy="2802617"/>
          </a:xfrm>
        </p:grpSpPr>
        <p:sp>
          <p:nvSpPr>
            <p:cNvPr name="AutoShape 4" id="4"/>
            <p:cNvSpPr/>
            <p:nvPr/>
          </p:nvSpPr>
          <p:spPr>
            <a:xfrm>
              <a:off x="6375048" y="179669"/>
              <a:ext cx="4169" cy="2250899"/>
            </a:xfrm>
            <a:prstGeom prst="line">
              <a:avLst/>
            </a:prstGeom>
            <a:ln cap="flat" w="29009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>
              <a:off x="6512052" y="222704"/>
              <a:ext cx="2970865" cy="2207864"/>
            </a:xfrm>
            <a:prstGeom prst="line">
              <a:avLst/>
            </a:prstGeom>
            <a:ln cap="flat" w="29009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H="true">
              <a:off x="349278" y="285399"/>
              <a:ext cx="5953319" cy="2085746"/>
            </a:xfrm>
            <a:prstGeom prst="line">
              <a:avLst/>
            </a:prstGeom>
            <a:ln cap="flat" w="29009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6390045" y="2430568"/>
              <a:ext cx="3028260" cy="0"/>
            </a:xfrm>
            <a:prstGeom prst="line">
              <a:avLst/>
            </a:prstGeom>
            <a:ln cap="flat" w="29009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8" id="8"/>
            <p:cNvGrpSpPr/>
            <p:nvPr/>
          </p:nvGrpSpPr>
          <p:grpSpPr>
            <a:xfrm rot="0">
              <a:off x="9242749" y="2250899"/>
              <a:ext cx="359337" cy="359337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11" id="11"/>
            <p:cNvSpPr/>
            <p:nvPr/>
          </p:nvSpPr>
          <p:spPr>
            <a:xfrm flipV="true">
              <a:off x="174434" y="2435103"/>
              <a:ext cx="6207400" cy="0"/>
            </a:xfrm>
            <a:prstGeom prst="line">
              <a:avLst/>
            </a:prstGeom>
            <a:ln cap="flat" w="29009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2" id="12"/>
            <p:cNvGrpSpPr/>
            <p:nvPr/>
          </p:nvGrpSpPr>
          <p:grpSpPr>
            <a:xfrm rot="0">
              <a:off x="0" y="2250899"/>
              <a:ext cx="359337" cy="359337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3132648" y="2501361"/>
              <a:ext cx="296207" cy="301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18"/>
                </a:lnSpc>
              </a:pPr>
              <a:r>
                <a:rPr lang="en-US" sz="137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LB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7737391" y="2501361"/>
              <a:ext cx="337681" cy="301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18"/>
                </a:lnSpc>
              </a:pPr>
              <a:r>
                <a:rPr lang="en-US" sz="137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UB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6456668" y="1038672"/>
              <a:ext cx="182778" cy="301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18"/>
                </a:lnSpc>
              </a:pPr>
              <a:r>
                <a:rPr lang="en-US" sz="137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6210376" y="0"/>
              <a:ext cx="359337" cy="359337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1028700" y="4991259"/>
            <a:ext cx="6790191" cy="3266512"/>
            <a:chOff x="0" y="0"/>
            <a:chExt cx="9053588" cy="4355349"/>
          </a:xfrm>
        </p:grpSpPr>
        <p:sp>
          <p:nvSpPr>
            <p:cNvPr name="AutoShape 22" id="22"/>
            <p:cNvSpPr/>
            <p:nvPr/>
          </p:nvSpPr>
          <p:spPr>
            <a:xfrm>
              <a:off x="4512491" y="635723"/>
              <a:ext cx="5746" cy="3102404"/>
            </a:xfrm>
            <a:prstGeom prst="line">
              <a:avLst/>
            </a:prstGeom>
            <a:ln cap="flat" w="39983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6599409" y="635723"/>
              <a:ext cx="2196643" cy="3102404"/>
            </a:xfrm>
            <a:prstGeom prst="line">
              <a:avLst/>
            </a:prstGeom>
            <a:ln cap="flat" w="39983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flipH="true">
              <a:off x="247637" y="635723"/>
              <a:ext cx="2177937" cy="3096153"/>
            </a:xfrm>
            <a:prstGeom prst="line">
              <a:avLst/>
            </a:prstGeom>
            <a:ln cap="flat" w="39983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2425573" y="635723"/>
              <a:ext cx="4173836" cy="0"/>
            </a:xfrm>
            <a:prstGeom prst="line">
              <a:avLst/>
            </a:prstGeom>
            <a:ln cap="flat" w="39983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6" id="26"/>
            <p:cNvGrpSpPr/>
            <p:nvPr/>
          </p:nvGrpSpPr>
          <p:grpSpPr>
            <a:xfrm rot="0">
              <a:off x="2177937" y="388087"/>
              <a:ext cx="495273" cy="495273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6357442" y="388087"/>
              <a:ext cx="495273" cy="495273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32" id="32"/>
            <p:cNvSpPr/>
            <p:nvPr/>
          </p:nvSpPr>
          <p:spPr>
            <a:xfrm flipV="true">
              <a:off x="240422" y="3738128"/>
              <a:ext cx="8555630" cy="0"/>
            </a:xfrm>
            <a:prstGeom prst="line">
              <a:avLst/>
            </a:prstGeom>
            <a:ln cap="flat" w="39983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33" id="33"/>
            <p:cNvGrpSpPr/>
            <p:nvPr/>
          </p:nvGrpSpPr>
          <p:grpSpPr>
            <a:xfrm rot="0">
              <a:off x="8548415" y="3484240"/>
              <a:ext cx="495273" cy="495273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0" y="3484240"/>
              <a:ext cx="495273" cy="495273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39" id="39"/>
            <p:cNvSpPr/>
            <p:nvPr/>
          </p:nvSpPr>
          <p:spPr>
            <a:xfrm flipV="true">
              <a:off x="6672903" y="395547"/>
              <a:ext cx="1228280" cy="207909"/>
            </a:xfrm>
            <a:prstGeom prst="line">
              <a:avLst/>
            </a:prstGeom>
            <a:ln cap="flat" w="39983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TextBox 40" id="40"/>
            <p:cNvSpPr txBox="true"/>
            <p:nvPr/>
          </p:nvSpPr>
          <p:spPr>
            <a:xfrm rot="0">
              <a:off x="4308361" y="3941413"/>
              <a:ext cx="408261" cy="413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4"/>
                </a:lnSpc>
              </a:pPr>
              <a:r>
                <a:rPr lang="en-US" sz="188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LB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4285525" y="-38100"/>
              <a:ext cx="465424" cy="413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4"/>
                </a:lnSpc>
              </a:pPr>
              <a:r>
                <a:rPr lang="en-US" sz="188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UB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4624988" y="1820968"/>
              <a:ext cx="251922" cy="413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4"/>
                </a:lnSpc>
              </a:pPr>
              <a:r>
                <a:rPr lang="en-US" sz="188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8043243" y="149818"/>
              <a:ext cx="1010345" cy="413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4"/>
                </a:lnSpc>
              </a:pPr>
              <a:r>
                <a:rPr lang="en-US" sz="188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Vertex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4813736" y="5395120"/>
            <a:ext cx="2271762" cy="414754"/>
            <a:chOff x="0" y="0"/>
            <a:chExt cx="3029016" cy="553005"/>
          </a:xfrm>
        </p:grpSpPr>
        <p:sp>
          <p:nvSpPr>
            <p:cNvPr name="AutoShape 45" id="45"/>
            <p:cNvSpPr/>
            <p:nvPr/>
          </p:nvSpPr>
          <p:spPr>
            <a:xfrm flipV="true">
              <a:off x="4239" y="263803"/>
              <a:ext cx="1560590" cy="264159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TextBox 46" id="46"/>
            <p:cNvSpPr txBox="true"/>
            <p:nvPr/>
          </p:nvSpPr>
          <p:spPr>
            <a:xfrm rot="0">
              <a:off x="1745324" y="-47625"/>
              <a:ext cx="1283692" cy="449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Vertex</a:t>
              </a:r>
            </a:p>
          </p:txBody>
        </p:sp>
      </p:grpSp>
      <p:sp>
        <p:nvSpPr>
          <p:cNvPr name="Freeform 47" id="47"/>
          <p:cNvSpPr/>
          <p:nvPr/>
        </p:nvSpPr>
        <p:spPr>
          <a:xfrm flipH="false" flipV="false" rot="0">
            <a:off x="8367080" y="6288497"/>
            <a:ext cx="1553840" cy="672036"/>
          </a:xfrm>
          <a:custGeom>
            <a:avLst/>
            <a:gdLst/>
            <a:ahLst/>
            <a:cxnLst/>
            <a:rect r="r" b="b" t="t" l="l"/>
            <a:pathLst>
              <a:path h="672036" w="1553840">
                <a:moveTo>
                  <a:pt x="0" y="0"/>
                </a:moveTo>
                <a:lnTo>
                  <a:pt x="1553840" y="0"/>
                </a:lnTo>
                <a:lnTo>
                  <a:pt x="1553840" y="672035"/>
                </a:lnTo>
                <a:lnTo>
                  <a:pt x="0" y="672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766762" y="933450"/>
            <a:ext cx="62702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Area of a trapezium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59718" y="2555739"/>
            <a:ext cx="5884366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Area of a triangle = ½ * b * h 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602228" y="3610770"/>
            <a:ext cx="8905984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Area of this triangle = ½ * (LB + UB) * 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05460" y="7704460"/>
            <a:ext cx="1553840" cy="1553840"/>
          </a:xfrm>
          <a:custGeom>
            <a:avLst/>
            <a:gdLst/>
            <a:ahLst/>
            <a:cxnLst/>
            <a:rect r="r" b="b" t="t" l="l"/>
            <a:pathLst>
              <a:path h="1553840" w="1553840">
                <a:moveTo>
                  <a:pt x="0" y="0"/>
                </a:moveTo>
                <a:lnTo>
                  <a:pt x="1553840" y="0"/>
                </a:lnTo>
                <a:lnTo>
                  <a:pt x="1553840" y="1553840"/>
                </a:lnTo>
                <a:lnTo>
                  <a:pt x="0" y="1553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057735" y="5602497"/>
            <a:ext cx="7201565" cy="2101963"/>
            <a:chOff x="0" y="0"/>
            <a:chExt cx="9602087" cy="2802617"/>
          </a:xfrm>
        </p:grpSpPr>
        <p:sp>
          <p:nvSpPr>
            <p:cNvPr name="AutoShape 4" id="4"/>
            <p:cNvSpPr/>
            <p:nvPr/>
          </p:nvSpPr>
          <p:spPr>
            <a:xfrm>
              <a:off x="6375048" y="179669"/>
              <a:ext cx="4169" cy="2250899"/>
            </a:xfrm>
            <a:prstGeom prst="line">
              <a:avLst/>
            </a:prstGeom>
            <a:ln cap="flat" w="29009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>
              <a:off x="6512052" y="222704"/>
              <a:ext cx="2970865" cy="2207864"/>
            </a:xfrm>
            <a:prstGeom prst="line">
              <a:avLst/>
            </a:prstGeom>
            <a:ln cap="flat" w="29009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H="true">
              <a:off x="349278" y="285399"/>
              <a:ext cx="5953319" cy="2085746"/>
            </a:xfrm>
            <a:prstGeom prst="line">
              <a:avLst/>
            </a:prstGeom>
            <a:ln cap="flat" w="29009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6390045" y="2430568"/>
              <a:ext cx="3028260" cy="0"/>
            </a:xfrm>
            <a:prstGeom prst="line">
              <a:avLst/>
            </a:prstGeom>
            <a:ln cap="flat" w="29009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8" id="8"/>
            <p:cNvGrpSpPr/>
            <p:nvPr/>
          </p:nvGrpSpPr>
          <p:grpSpPr>
            <a:xfrm rot="0">
              <a:off x="9242749" y="2250899"/>
              <a:ext cx="359337" cy="359337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11" id="11"/>
            <p:cNvSpPr/>
            <p:nvPr/>
          </p:nvSpPr>
          <p:spPr>
            <a:xfrm flipV="true">
              <a:off x="174434" y="2435103"/>
              <a:ext cx="6207400" cy="0"/>
            </a:xfrm>
            <a:prstGeom prst="line">
              <a:avLst/>
            </a:prstGeom>
            <a:ln cap="flat" w="29009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2" id="12"/>
            <p:cNvGrpSpPr/>
            <p:nvPr/>
          </p:nvGrpSpPr>
          <p:grpSpPr>
            <a:xfrm rot="0">
              <a:off x="0" y="2250899"/>
              <a:ext cx="359337" cy="359337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3132648" y="2501361"/>
              <a:ext cx="296207" cy="301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18"/>
                </a:lnSpc>
              </a:pPr>
              <a:r>
                <a:rPr lang="en-US" sz="137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LB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7737391" y="2501361"/>
              <a:ext cx="337681" cy="301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18"/>
                </a:lnSpc>
              </a:pPr>
              <a:r>
                <a:rPr lang="en-US" sz="137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UB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6456668" y="1038672"/>
              <a:ext cx="182778" cy="301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18"/>
                </a:lnSpc>
              </a:pPr>
              <a:r>
                <a:rPr lang="en-US" sz="137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6210376" y="0"/>
              <a:ext cx="359337" cy="359337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1028700" y="4991259"/>
            <a:ext cx="6790191" cy="3266512"/>
            <a:chOff x="0" y="0"/>
            <a:chExt cx="9053588" cy="4355349"/>
          </a:xfrm>
        </p:grpSpPr>
        <p:sp>
          <p:nvSpPr>
            <p:cNvPr name="AutoShape 22" id="22"/>
            <p:cNvSpPr/>
            <p:nvPr/>
          </p:nvSpPr>
          <p:spPr>
            <a:xfrm>
              <a:off x="4512491" y="635723"/>
              <a:ext cx="5746" cy="3102404"/>
            </a:xfrm>
            <a:prstGeom prst="line">
              <a:avLst/>
            </a:prstGeom>
            <a:ln cap="flat" w="39983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6599409" y="635723"/>
              <a:ext cx="2196643" cy="3102404"/>
            </a:xfrm>
            <a:prstGeom prst="line">
              <a:avLst/>
            </a:prstGeom>
            <a:ln cap="flat" w="39983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flipH="true">
              <a:off x="247637" y="635723"/>
              <a:ext cx="2177937" cy="3096153"/>
            </a:xfrm>
            <a:prstGeom prst="line">
              <a:avLst/>
            </a:prstGeom>
            <a:ln cap="flat" w="39983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2425573" y="635723"/>
              <a:ext cx="4173836" cy="0"/>
            </a:xfrm>
            <a:prstGeom prst="line">
              <a:avLst/>
            </a:prstGeom>
            <a:ln cap="flat" w="39983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6" id="26"/>
            <p:cNvGrpSpPr/>
            <p:nvPr/>
          </p:nvGrpSpPr>
          <p:grpSpPr>
            <a:xfrm rot="0">
              <a:off x="2177937" y="388087"/>
              <a:ext cx="495273" cy="495273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6357442" y="388087"/>
              <a:ext cx="495273" cy="495273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32" id="32"/>
            <p:cNvSpPr/>
            <p:nvPr/>
          </p:nvSpPr>
          <p:spPr>
            <a:xfrm flipV="true">
              <a:off x="240422" y="3738128"/>
              <a:ext cx="8555630" cy="0"/>
            </a:xfrm>
            <a:prstGeom prst="line">
              <a:avLst/>
            </a:prstGeom>
            <a:ln cap="flat" w="39983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33" id="33"/>
            <p:cNvGrpSpPr/>
            <p:nvPr/>
          </p:nvGrpSpPr>
          <p:grpSpPr>
            <a:xfrm rot="0">
              <a:off x="8548415" y="3484240"/>
              <a:ext cx="495273" cy="495273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0" y="3484240"/>
              <a:ext cx="495273" cy="495273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39" id="39"/>
            <p:cNvSpPr/>
            <p:nvPr/>
          </p:nvSpPr>
          <p:spPr>
            <a:xfrm flipV="true">
              <a:off x="6672903" y="395547"/>
              <a:ext cx="1228280" cy="207909"/>
            </a:xfrm>
            <a:prstGeom prst="line">
              <a:avLst/>
            </a:prstGeom>
            <a:ln cap="flat" w="39983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TextBox 40" id="40"/>
            <p:cNvSpPr txBox="true"/>
            <p:nvPr/>
          </p:nvSpPr>
          <p:spPr>
            <a:xfrm rot="0">
              <a:off x="4308361" y="3941413"/>
              <a:ext cx="408261" cy="413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4"/>
                </a:lnSpc>
              </a:pPr>
              <a:r>
                <a:rPr lang="en-US" sz="188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LB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4285525" y="-38100"/>
              <a:ext cx="465424" cy="413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4"/>
                </a:lnSpc>
              </a:pPr>
              <a:r>
                <a:rPr lang="en-US" sz="188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UB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4624988" y="1820968"/>
              <a:ext cx="251922" cy="413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4"/>
                </a:lnSpc>
              </a:pPr>
              <a:r>
                <a:rPr lang="en-US" sz="188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8043243" y="149818"/>
              <a:ext cx="1010345" cy="413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4"/>
                </a:lnSpc>
              </a:pPr>
              <a:r>
                <a:rPr lang="en-US" sz="188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Vertex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4813736" y="5395120"/>
            <a:ext cx="2271762" cy="414754"/>
            <a:chOff x="0" y="0"/>
            <a:chExt cx="3029016" cy="553005"/>
          </a:xfrm>
        </p:grpSpPr>
        <p:sp>
          <p:nvSpPr>
            <p:cNvPr name="AutoShape 45" id="45"/>
            <p:cNvSpPr/>
            <p:nvPr/>
          </p:nvSpPr>
          <p:spPr>
            <a:xfrm flipV="true">
              <a:off x="4239" y="263803"/>
              <a:ext cx="1560590" cy="264159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TextBox 46" id="46"/>
            <p:cNvSpPr txBox="true"/>
            <p:nvPr/>
          </p:nvSpPr>
          <p:spPr>
            <a:xfrm rot="0">
              <a:off x="1745324" y="-47625"/>
              <a:ext cx="1283692" cy="449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Vertex</a:t>
              </a:r>
            </a:p>
          </p:txBody>
        </p:sp>
      </p:grpSp>
      <p:sp>
        <p:nvSpPr>
          <p:cNvPr name="Freeform 47" id="47"/>
          <p:cNvSpPr/>
          <p:nvPr/>
        </p:nvSpPr>
        <p:spPr>
          <a:xfrm flipH="false" flipV="false" rot="0">
            <a:off x="8367080" y="6288497"/>
            <a:ext cx="1553840" cy="672036"/>
          </a:xfrm>
          <a:custGeom>
            <a:avLst/>
            <a:gdLst/>
            <a:ahLst/>
            <a:cxnLst/>
            <a:rect r="r" b="b" t="t" l="l"/>
            <a:pathLst>
              <a:path h="672036" w="1553840">
                <a:moveTo>
                  <a:pt x="0" y="0"/>
                </a:moveTo>
                <a:lnTo>
                  <a:pt x="1553840" y="0"/>
                </a:lnTo>
                <a:lnTo>
                  <a:pt x="1553840" y="672035"/>
                </a:lnTo>
                <a:lnTo>
                  <a:pt x="0" y="672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1028700" y="933450"/>
            <a:ext cx="16056798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Therefore, the formula for calculating the area of a trapezium is: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423795" y="3506232"/>
            <a:ext cx="8905984" cy="100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½ * (LB + UB) * H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508212" y="4617634"/>
            <a:ext cx="5475" cy="29563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96861" y="4617634"/>
            <a:ext cx="2093207" cy="2956317"/>
          </a:xfrm>
          <a:prstGeom prst="line">
            <a:avLst/>
          </a:prstGeom>
          <a:ln cap="flat" w="38100">
            <a:solidFill>
              <a:srgbClr val="000000">
                <a:alpha val="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>
            <a:off x="5444182" y="4617634"/>
            <a:ext cx="2075381" cy="2950360"/>
          </a:xfrm>
          <a:prstGeom prst="line">
            <a:avLst/>
          </a:prstGeom>
          <a:ln cap="flat" w="38100">
            <a:solidFill>
              <a:srgbClr val="000000">
                <a:alpha val="0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7283588" y="4381659"/>
            <a:ext cx="4454651" cy="471952"/>
            <a:chOff x="0" y="0"/>
            <a:chExt cx="5939534" cy="629269"/>
          </a:xfrm>
        </p:grpSpPr>
        <p:sp>
          <p:nvSpPr>
            <p:cNvPr name="AutoShape 6" id="6"/>
            <p:cNvSpPr/>
            <p:nvPr/>
          </p:nvSpPr>
          <p:spPr>
            <a:xfrm>
              <a:off x="314634" y="314634"/>
              <a:ext cx="530306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629269" cy="629269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5310266" y="0"/>
              <a:ext cx="629269" cy="629269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5208206" y="7332019"/>
            <a:ext cx="8617836" cy="471952"/>
            <a:chOff x="0" y="0"/>
            <a:chExt cx="11490449" cy="629269"/>
          </a:xfrm>
        </p:grpSpPr>
        <p:sp>
          <p:nvSpPr>
            <p:cNvPr name="AutoShape 14" id="14"/>
            <p:cNvSpPr/>
            <p:nvPr/>
          </p:nvSpPr>
          <p:spPr>
            <a:xfrm flipV="true">
              <a:off x="305468" y="322577"/>
              <a:ext cx="10870347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5" id="15"/>
            <p:cNvGrpSpPr/>
            <p:nvPr/>
          </p:nvGrpSpPr>
          <p:grpSpPr>
            <a:xfrm rot="0">
              <a:off x="10861180" y="0"/>
              <a:ext cx="629269" cy="629269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0"/>
              <a:ext cx="629269" cy="629269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1" id="21"/>
          <p:cNvSpPr/>
          <p:nvPr/>
        </p:nvSpPr>
        <p:spPr>
          <a:xfrm flipH="false" flipV="false" rot="0">
            <a:off x="15705460" y="7704460"/>
            <a:ext cx="1553840" cy="1553840"/>
          </a:xfrm>
          <a:custGeom>
            <a:avLst/>
            <a:gdLst/>
            <a:ahLst/>
            <a:cxnLst/>
            <a:rect r="r" b="b" t="t" l="l"/>
            <a:pathLst>
              <a:path h="1553840" w="1553840">
                <a:moveTo>
                  <a:pt x="0" y="0"/>
                </a:moveTo>
                <a:lnTo>
                  <a:pt x="1553840" y="0"/>
                </a:lnTo>
                <a:lnTo>
                  <a:pt x="1553840" y="1553840"/>
                </a:lnTo>
                <a:lnTo>
                  <a:pt x="0" y="1553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9313694" y="7765871"/>
            <a:ext cx="389037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LB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291933" y="3973746"/>
            <a:ext cx="443508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UB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615411" y="5745274"/>
            <a:ext cx="240060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66762" y="933450"/>
            <a:ext cx="62702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Area of a trapezium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508212" y="4617634"/>
            <a:ext cx="5475" cy="29563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96861" y="4617634"/>
            <a:ext cx="2093207" cy="2956317"/>
          </a:xfrm>
          <a:prstGeom prst="line">
            <a:avLst/>
          </a:prstGeom>
          <a:ln cap="flat" w="38100">
            <a:solidFill>
              <a:srgbClr val="000000">
                <a:alpha val="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>
            <a:off x="5444182" y="4617634"/>
            <a:ext cx="2075381" cy="2950360"/>
          </a:xfrm>
          <a:prstGeom prst="line">
            <a:avLst/>
          </a:prstGeom>
          <a:ln cap="flat" w="38100">
            <a:solidFill>
              <a:srgbClr val="000000">
                <a:alpha val="0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7283588" y="4381659"/>
            <a:ext cx="4454651" cy="471952"/>
            <a:chOff x="0" y="0"/>
            <a:chExt cx="5939534" cy="629269"/>
          </a:xfrm>
        </p:grpSpPr>
        <p:sp>
          <p:nvSpPr>
            <p:cNvPr name="AutoShape 6" id="6"/>
            <p:cNvSpPr/>
            <p:nvPr/>
          </p:nvSpPr>
          <p:spPr>
            <a:xfrm>
              <a:off x="314634" y="314634"/>
              <a:ext cx="530306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629269" cy="629269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5310266" y="0"/>
              <a:ext cx="629269" cy="629269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1135264" y="7337976"/>
            <a:ext cx="8617836" cy="471952"/>
            <a:chOff x="0" y="0"/>
            <a:chExt cx="11490449" cy="629269"/>
          </a:xfrm>
        </p:grpSpPr>
        <p:sp>
          <p:nvSpPr>
            <p:cNvPr name="AutoShape 14" id="14"/>
            <p:cNvSpPr/>
            <p:nvPr/>
          </p:nvSpPr>
          <p:spPr>
            <a:xfrm flipV="true">
              <a:off x="305468" y="322577"/>
              <a:ext cx="10870347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5" id="15"/>
            <p:cNvGrpSpPr/>
            <p:nvPr/>
          </p:nvGrpSpPr>
          <p:grpSpPr>
            <a:xfrm rot="0">
              <a:off x="10861180" y="0"/>
              <a:ext cx="629269" cy="629269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0"/>
              <a:ext cx="629269" cy="629269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1" id="21"/>
          <p:cNvSpPr/>
          <p:nvPr/>
        </p:nvSpPr>
        <p:spPr>
          <a:xfrm flipH="false" flipV="false" rot="0">
            <a:off x="15705460" y="7704460"/>
            <a:ext cx="1553840" cy="1553840"/>
          </a:xfrm>
          <a:custGeom>
            <a:avLst/>
            <a:gdLst/>
            <a:ahLst/>
            <a:cxnLst/>
            <a:rect r="r" b="b" t="t" l="l"/>
            <a:pathLst>
              <a:path h="1553840" w="1553840">
                <a:moveTo>
                  <a:pt x="0" y="0"/>
                </a:moveTo>
                <a:lnTo>
                  <a:pt x="1553840" y="0"/>
                </a:lnTo>
                <a:lnTo>
                  <a:pt x="1553840" y="1553840"/>
                </a:lnTo>
                <a:lnTo>
                  <a:pt x="0" y="1553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249664" y="7666360"/>
            <a:ext cx="389037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LB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291933" y="3973746"/>
            <a:ext cx="443508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UB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615411" y="5745274"/>
            <a:ext cx="240060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66762" y="933450"/>
            <a:ext cx="62702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Area of a trapezium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508212" y="4617634"/>
            <a:ext cx="5475" cy="29563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96861" y="4617634"/>
            <a:ext cx="2093207" cy="2956317"/>
          </a:xfrm>
          <a:prstGeom prst="line">
            <a:avLst/>
          </a:prstGeom>
          <a:ln cap="flat" w="38100">
            <a:solidFill>
              <a:srgbClr val="000000">
                <a:alpha val="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>
            <a:off x="5444182" y="4617634"/>
            <a:ext cx="2075381" cy="2950360"/>
          </a:xfrm>
          <a:prstGeom prst="line">
            <a:avLst/>
          </a:prstGeom>
          <a:ln cap="flat" w="38100">
            <a:solidFill>
              <a:srgbClr val="000000">
                <a:alpha val="0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9291933" y="7337976"/>
            <a:ext cx="4454651" cy="471952"/>
            <a:chOff x="0" y="0"/>
            <a:chExt cx="5939534" cy="629269"/>
          </a:xfrm>
        </p:grpSpPr>
        <p:sp>
          <p:nvSpPr>
            <p:cNvPr name="AutoShape 6" id="6"/>
            <p:cNvSpPr/>
            <p:nvPr/>
          </p:nvSpPr>
          <p:spPr>
            <a:xfrm>
              <a:off x="314634" y="314634"/>
              <a:ext cx="530306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629269" cy="629269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5310266" y="0"/>
              <a:ext cx="629269" cy="629269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1135264" y="7337976"/>
            <a:ext cx="8617836" cy="471952"/>
            <a:chOff x="0" y="0"/>
            <a:chExt cx="11490449" cy="629269"/>
          </a:xfrm>
        </p:grpSpPr>
        <p:sp>
          <p:nvSpPr>
            <p:cNvPr name="AutoShape 14" id="14"/>
            <p:cNvSpPr/>
            <p:nvPr/>
          </p:nvSpPr>
          <p:spPr>
            <a:xfrm flipV="true">
              <a:off x="305468" y="322577"/>
              <a:ext cx="10870347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5" id="15"/>
            <p:cNvGrpSpPr/>
            <p:nvPr/>
          </p:nvGrpSpPr>
          <p:grpSpPr>
            <a:xfrm rot="0">
              <a:off x="10861180" y="0"/>
              <a:ext cx="629269" cy="629269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0"/>
              <a:ext cx="629269" cy="629269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1" id="21"/>
          <p:cNvSpPr/>
          <p:nvPr/>
        </p:nvSpPr>
        <p:spPr>
          <a:xfrm flipH="false" flipV="false" rot="0">
            <a:off x="15705460" y="7704460"/>
            <a:ext cx="1553840" cy="1553840"/>
          </a:xfrm>
          <a:custGeom>
            <a:avLst/>
            <a:gdLst/>
            <a:ahLst/>
            <a:cxnLst/>
            <a:rect r="r" b="b" t="t" l="l"/>
            <a:pathLst>
              <a:path h="1553840" w="1553840">
                <a:moveTo>
                  <a:pt x="0" y="0"/>
                </a:moveTo>
                <a:lnTo>
                  <a:pt x="1553840" y="0"/>
                </a:lnTo>
                <a:lnTo>
                  <a:pt x="1553840" y="1553840"/>
                </a:lnTo>
                <a:lnTo>
                  <a:pt x="0" y="1553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249664" y="7666360"/>
            <a:ext cx="389037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LB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297505" y="7666360"/>
            <a:ext cx="443508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UB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615411" y="5745274"/>
            <a:ext cx="240060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66762" y="933450"/>
            <a:ext cx="62702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Area of a trapezium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508212" y="4617634"/>
            <a:ext cx="5475" cy="29563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96861" y="4617634"/>
            <a:ext cx="2093207" cy="2956317"/>
          </a:xfrm>
          <a:prstGeom prst="line">
            <a:avLst/>
          </a:prstGeom>
          <a:ln cap="flat" w="38100">
            <a:solidFill>
              <a:srgbClr val="000000">
                <a:alpha val="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>
            <a:off x="5444182" y="4617634"/>
            <a:ext cx="2075381" cy="2950360"/>
          </a:xfrm>
          <a:prstGeom prst="line">
            <a:avLst/>
          </a:prstGeom>
          <a:ln cap="flat" w="38100">
            <a:solidFill>
              <a:srgbClr val="000000">
                <a:alpha val="0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9291933" y="7337976"/>
            <a:ext cx="4454651" cy="471952"/>
            <a:chOff x="0" y="0"/>
            <a:chExt cx="5939534" cy="629269"/>
          </a:xfrm>
        </p:grpSpPr>
        <p:sp>
          <p:nvSpPr>
            <p:cNvPr name="AutoShape 6" id="6"/>
            <p:cNvSpPr/>
            <p:nvPr/>
          </p:nvSpPr>
          <p:spPr>
            <a:xfrm>
              <a:off x="314634" y="314634"/>
              <a:ext cx="530306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629269" cy="629269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5310266" y="0"/>
              <a:ext cx="629269" cy="629269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1135264" y="7337976"/>
            <a:ext cx="8617836" cy="471952"/>
            <a:chOff x="0" y="0"/>
            <a:chExt cx="11490449" cy="629269"/>
          </a:xfrm>
        </p:grpSpPr>
        <p:sp>
          <p:nvSpPr>
            <p:cNvPr name="AutoShape 14" id="14"/>
            <p:cNvSpPr/>
            <p:nvPr/>
          </p:nvSpPr>
          <p:spPr>
            <a:xfrm flipV="true">
              <a:off x="305468" y="322577"/>
              <a:ext cx="10870347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5" id="15"/>
            <p:cNvGrpSpPr/>
            <p:nvPr/>
          </p:nvGrpSpPr>
          <p:grpSpPr>
            <a:xfrm rot="0">
              <a:off x="10861180" y="0"/>
              <a:ext cx="629269" cy="629269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0"/>
              <a:ext cx="629269" cy="629269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1" id="21"/>
          <p:cNvSpPr/>
          <p:nvPr/>
        </p:nvSpPr>
        <p:spPr>
          <a:xfrm flipH="false" flipV="false" rot="0">
            <a:off x="15705460" y="7704460"/>
            <a:ext cx="1553840" cy="1553840"/>
          </a:xfrm>
          <a:custGeom>
            <a:avLst/>
            <a:gdLst/>
            <a:ahLst/>
            <a:cxnLst/>
            <a:rect r="r" b="b" t="t" l="l"/>
            <a:pathLst>
              <a:path h="1553840" w="1553840">
                <a:moveTo>
                  <a:pt x="0" y="0"/>
                </a:moveTo>
                <a:lnTo>
                  <a:pt x="1553840" y="0"/>
                </a:lnTo>
                <a:lnTo>
                  <a:pt x="1553840" y="1553840"/>
                </a:lnTo>
                <a:lnTo>
                  <a:pt x="0" y="1553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249664" y="7666360"/>
            <a:ext cx="389037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LB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297505" y="7666360"/>
            <a:ext cx="443508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UB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615411" y="5745274"/>
            <a:ext cx="240060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66762" y="933450"/>
            <a:ext cx="62702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Area of a trapezium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9291933" y="4381659"/>
            <a:ext cx="471952" cy="471952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508212" y="4617634"/>
            <a:ext cx="5475" cy="29563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96861" y="4617634"/>
            <a:ext cx="2093207" cy="2956317"/>
          </a:xfrm>
          <a:prstGeom prst="line">
            <a:avLst/>
          </a:prstGeom>
          <a:ln cap="flat" w="38100">
            <a:solidFill>
              <a:srgbClr val="000000">
                <a:alpha val="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>
            <a:off x="5444182" y="4617634"/>
            <a:ext cx="2075381" cy="2950360"/>
          </a:xfrm>
          <a:prstGeom prst="line">
            <a:avLst/>
          </a:prstGeom>
          <a:ln cap="flat" w="38100">
            <a:solidFill>
              <a:srgbClr val="000000">
                <a:alpha val="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9527909" y="7573952"/>
            <a:ext cx="397729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3274632" y="7337976"/>
            <a:ext cx="471952" cy="47195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1364365" y="7579908"/>
            <a:ext cx="815276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135264" y="7337976"/>
            <a:ext cx="471952" cy="47195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705460" y="7704460"/>
            <a:ext cx="1553840" cy="1553840"/>
          </a:xfrm>
          <a:custGeom>
            <a:avLst/>
            <a:gdLst/>
            <a:ahLst/>
            <a:cxnLst/>
            <a:rect r="r" b="b" t="t" l="l"/>
            <a:pathLst>
              <a:path h="1553840" w="1553840">
                <a:moveTo>
                  <a:pt x="0" y="0"/>
                </a:moveTo>
                <a:lnTo>
                  <a:pt x="1553840" y="0"/>
                </a:lnTo>
                <a:lnTo>
                  <a:pt x="1553840" y="1553840"/>
                </a:lnTo>
                <a:lnTo>
                  <a:pt x="0" y="1553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249664" y="7666360"/>
            <a:ext cx="389037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297505" y="7666360"/>
            <a:ext cx="443508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UB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15411" y="5745274"/>
            <a:ext cx="240060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6762" y="933450"/>
            <a:ext cx="62702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Area of a trapezium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291933" y="4381659"/>
            <a:ext cx="471952" cy="47195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508212" y="4617634"/>
            <a:ext cx="5475" cy="29563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688152" y="4674157"/>
            <a:ext cx="3901915" cy="289979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>
            <a:off x="5444182" y="4617634"/>
            <a:ext cx="2075381" cy="2950360"/>
          </a:xfrm>
          <a:prstGeom prst="line">
            <a:avLst/>
          </a:prstGeom>
          <a:ln cap="flat" w="38100">
            <a:solidFill>
              <a:srgbClr val="000000">
                <a:alpha val="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9527909" y="7573952"/>
            <a:ext cx="397729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3274632" y="7337976"/>
            <a:ext cx="471952" cy="47195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1364365" y="7579908"/>
            <a:ext cx="815276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135264" y="7337976"/>
            <a:ext cx="471952" cy="47195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705460" y="7704460"/>
            <a:ext cx="1553840" cy="1553840"/>
          </a:xfrm>
          <a:custGeom>
            <a:avLst/>
            <a:gdLst/>
            <a:ahLst/>
            <a:cxnLst/>
            <a:rect r="r" b="b" t="t" l="l"/>
            <a:pathLst>
              <a:path h="1553840" w="1553840">
                <a:moveTo>
                  <a:pt x="0" y="0"/>
                </a:moveTo>
                <a:lnTo>
                  <a:pt x="1553840" y="0"/>
                </a:lnTo>
                <a:lnTo>
                  <a:pt x="1553840" y="1553840"/>
                </a:lnTo>
                <a:lnTo>
                  <a:pt x="0" y="1553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249664" y="7666360"/>
            <a:ext cx="389037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297505" y="7666360"/>
            <a:ext cx="443508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UB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15411" y="5745274"/>
            <a:ext cx="240060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6762" y="933450"/>
            <a:ext cx="62702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Area of a trapezium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291933" y="4381659"/>
            <a:ext cx="471952" cy="47195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508212" y="4617634"/>
            <a:ext cx="5475" cy="29563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688152" y="4674157"/>
            <a:ext cx="3901915" cy="289979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>
            <a:off x="1594004" y="4756500"/>
            <a:ext cx="7819051" cy="27394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9527909" y="7573952"/>
            <a:ext cx="397729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3274632" y="7337976"/>
            <a:ext cx="471952" cy="47195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1364365" y="7579908"/>
            <a:ext cx="815276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135264" y="7337976"/>
            <a:ext cx="471952" cy="47195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705460" y="7704460"/>
            <a:ext cx="1553840" cy="1553840"/>
          </a:xfrm>
          <a:custGeom>
            <a:avLst/>
            <a:gdLst/>
            <a:ahLst/>
            <a:cxnLst/>
            <a:rect r="r" b="b" t="t" l="l"/>
            <a:pathLst>
              <a:path h="1553840" w="1553840">
                <a:moveTo>
                  <a:pt x="0" y="0"/>
                </a:moveTo>
                <a:lnTo>
                  <a:pt x="1553840" y="0"/>
                </a:lnTo>
                <a:lnTo>
                  <a:pt x="1553840" y="1553840"/>
                </a:lnTo>
                <a:lnTo>
                  <a:pt x="0" y="1553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249664" y="7666360"/>
            <a:ext cx="389037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297505" y="7666360"/>
            <a:ext cx="443508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UB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15411" y="5745274"/>
            <a:ext cx="240060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6762" y="933450"/>
            <a:ext cx="62702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Area of a trapezium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291933" y="4381659"/>
            <a:ext cx="471952" cy="47195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763885" y="4202881"/>
            <a:ext cx="2271762" cy="414754"/>
            <a:chOff x="0" y="0"/>
            <a:chExt cx="3029016" cy="553005"/>
          </a:xfrm>
        </p:grpSpPr>
        <p:sp>
          <p:nvSpPr>
            <p:cNvPr name="AutoShape 22" id="22"/>
            <p:cNvSpPr/>
            <p:nvPr/>
          </p:nvSpPr>
          <p:spPr>
            <a:xfrm flipV="true">
              <a:off x="4239" y="263803"/>
              <a:ext cx="1560590" cy="264159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TextBox 23" id="23"/>
            <p:cNvSpPr txBox="true"/>
            <p:nvPr/>
          </p:nvSpPr>
          <p:spPr>
            <a:xfrm rot="0">
              <a:off x="1745324" y="-38100"/>
              <a:ext cx="1283692" cy="5156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Vertex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508212" y="4617634"/>
            <a:ext cx="5475" cy="29563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688152" y="4674157"/>
            <a:ext cx="3901915" cy="289979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>
            <a:off x="1594004" y="4756500"/>
            <a:ext cx="7819051" cy="27394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9527909" y="7573952"/>
            <a:ext cx="397729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3274632" y="7337976"/>
            <a:ext cx="471952" cy="47195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1364365" y="7579908"/>
            <a:ext cx="815276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135264" y="7337976"/>
            <a:ext cx="471952" cy="47195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705460" y="7704460"/>
            <a:ext cx="1553840" cy="1553840"/>
          </a:xfrm>
          <a:custGeom>
            <a:avLst/>
            <a:gdLst/>
            <a:ahLst/>
            <a:cxnLst/>
            <a:rect r="r" b="b" t="t" l="l"/>
            <a:pathLst>
              <a:path h="1553840" w="1553840">
                <a:moveTo>
                  <a:pt x="0" y="0"/>
                </a:moveTo>
                <a:lnTo>
                  <a:pt x="1553840" y="0"/>
                </a:lnTo>
                <a:lnTo>
                  <a:pt x="1553840" y="1553840"/>
                </a:lnTo>
                <a:lnTo>
                  <a:pt x="0" y="1553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249664" y="7666360"/>
            <a:ext cx="389037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297505" y="7666360"/>
            <a:ext cx="443508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UB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15411" y="5745274"/>
            <a:ext cx="240060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6762" y="933450"/>
            <a:ext cx="62702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Area of a trapezium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291933" y="4381659"/>
            <a:ext cx="471952" cy="47195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59718" y="2555739"/>
            <a:ext cx="5884366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Area of a triangle = ½ * b * h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DAGoJojMdAg</dc:identifier>
  <dcterms:modified xsi:type="dcterms:W3CDTF">2011-08-01T06:04:30Z</dcterms:modified>
  <cp:revision>1</cp:revision>
  <dc:title>base 1</dc:title>
</cp:coreProperties>
</file>