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96" r:id="rId3"/>
    <p:sldId id="289" r:id="rId4"/>
    <p:sldId id="295" r:id="rId5"/>
    <p:sldId id="291" r:id="rId6"/>
    <p:sldId id="292" r:id="rId7"/>
    <p:sldId id="293" r:id="rId8"/>
    <p:sldId id="287" r:id="rId9"/>
    <p:sldId id="29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 autoAdjust="0"/>
    <p:restoredTop sz="77230" autoAdjust="0"/>
  </p:normalViewPr>
  <p:slideViewPr>
    <p:cSldViewPr snapToObjects="1">
      <p:cViewPr>
        <p:scale>
          <a:sx n="110" d="100"/>
          <a:sy n="110" d="100"/>
        </p:scale>
        <p:origin x="82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29/11/2016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403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10-15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</a:t>
            </a:r>
            <a:r>
              <a:rPr lang="en-US" baseline="0" smtClean="0"/>
              <a:t>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19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Separate, but share many operational aspects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778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754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Core topics:</a:t>
            </a:r>
          </a:p>
          <a:p>
            <a:r>
              <a:rPr lang="en-GB" dirty="0" smtClean="0"/>
              <a:t> - SWC: automating tasks using Unix shell, structured</a:t>
            </a:r>
            <a:r>
              <a:rPr lang="en-GB" baseline="0" dirty="0" smtClean="0"/>
              <a:t> programming (R/Python/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), version control (Git, Mercurial)</a:t>
            </a:r>
          </a:p>
          <a:p>
            <a:r>
              <a:rPr lang="en-GB" baseline="0" dirty="0" smtClean="0"/>
              <a:t> - DC: DC lesson on data organisation, 3 other modules from DC curriculum (see website)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Summary info:</a:t>
            </a:r>
            <a:r>
              <a:rPr lang="en-GB" baseline="0" dirty="0" smtClean="0"/>
              <a:t> at least number of attendees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18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40 mins. Place</a:t>
            </a:r>
            <a:r>
              <a:rPr lang="en-GB" baseline="0" dirty="0" smtClean="0"/>
              <a:t> template link in </a:t>
            </a:r>
            <a:r>
              <a:rPr lang="en-GB" baseline="0" dirty="0" err="1" smtClean="0"/>
              <a:t>Etherpad</a:t>
            </a:r>
            <a:r>
              <a:rPr lang="en-GB" baseline="0" dirty="0" smtClean="0"/>
              <a:t>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336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Blogs:</a:t>
            </a:r>
            <a:r>
              <a:rPr lang="en-GB" dirty="0" smtClean="0"/>
              <a:t> important ideas/news</a:t>
            </a:r>
            <a:r>
              <a:rPr lang="en-GB" baseline="0" dirty="0" smtClean="0"/>
              <a:t> for community, workshop experiences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Example</a:t>
            </a:r>
            <a:r>
              <a:rPr lang="en-GB" b="1" baseline="0" dirty="0" smtClean="0"/>
              <a:t> lesson repo:</a:t>
            </a:r>
            <a:r>
              <a:rPr lang="en-GB" baseline="0" dirty="0" smtClean="0"/>
              <a:t> </a:t>
            </a:r>
            <a:r>
              <a:rPr lang="en-GB" dirty="0" smtClean="0"/>
              <a:t>https://</a:t>
            </a:r>
            <a:r>
              <a:rPr lang="en-GB" dirty="0" err="1" smtClean="0"/>
              <a:t>swcarpentry.github.io</a:t>
            </a:r>
            <a:r>
              <a:rPr lang="en-GB" dirty="0" smtClean="0"/>
              <a:t>/shell-novice/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217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oftware-carpentry.org/faq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carpentry/workshop-template" TargetMode="External"/><Relationship Id="rId4" Type="http://schemas.openxmlformats.org/officeDocument/2006/relationships/hyperlink" Target="http://bit.ly/ITMet201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-carpentry.org/" TargetMode="External"/><Relationship Id="rId4" Type="http://schemas.openxmlformats.org/officeDocument/2006/relationships/hyperlink" Target="http://www.datacarpentry.org/" TargetMode="External"/><Relationship Id="rId5" Type="http://schemas.openxmlformats.org/officeDocument/2006/relationships/hyperlink" Target="https://github.com/swcarpentry/lesson-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The Carpentries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FAQ: </a:t>
            </a:r>
            <a:r>
              <a:rPr lang="en-US" dirty="0">
                <a:hlinkClick r:id="rId3"/>
              </a:rPr>
              <a:t>http://software-carpentry.org/faq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95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1998: Software </a:t>
            </a:r>
            <a:r>
              <a:rPr lang="en-GB" dirty="0"/>
              <a:t>Carpentry co-founded by Brent </a:t>
            </a:r>
            <a:r>
              <a:rPr lang="en-GB" dirty="0" err="1"/>
              <a:t>Gorda</a:t>
            </a:r>
            <a:r>
              <a:rPr lang="en-GB" dirty="0"/>
              <a:t> and Greg </a:t>
            </a:r>
            <a:r>
              <a:rPr lang="en-GB" dirty="0" smtClean="0"/>
              <a:t>Wilson</a:t>
            </a:r>
          </a:p>
          <a:p>
            <a:r>
              <a:rPr lang="en-GB" dirty="0" smtClean="0"/>
              <a:t>2004-2005: materials released under CC-BY</a:t>
            </a:r>
            <a:endParaRPr lang="en-GB" dirty="0"/>
          </a:p>
          <a:p>
            <a:r>
              <a:rPr lang="en-GB" dirty="0" smtClean="0"/>
              <a:t>2010-2011: current two-day workshop model with standard curriculum emerges</a:t>
            </a:r>
          </a:p>
          <a:p>
            <a:r>
              <a:rPr lang="en-GB" dirty="0" smtClean="0"/>
              <a:t>2015: became non-profit organisation, Software Carpentry Foundation (SCF)</a:t>
            </a:r>
          </a:p>
          <a:p>
            <a:r>
              <a:rPr lang="is-IS" dirty="0" smtClean="0"/>
              <a:t>…2013: Software Carpentry community identifies need for training to handle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7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and Data Carpentry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516" y="1448780"/>
            <a:ext cx="8388932" cy="53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3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Costs What?</a:t>
            </a:r>
            <a:br>
              <a:rPr lang="en-GB" dirty="0" smtClean="0"/>
            </a:br>
            <a:r>
              <a:rPr lang="en-GB" dirty="0" smtClean="0"/>
              <a:t>Software Carpentry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703121" cy="517717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Instructors are volunteers, host sites cover travel &amp; accommodation costs</a:t>
            </a:r>
          </a:p>
          <a:p>
            <a:endParaRPr lang="en-GB" dirty="0" smtClean="0"/>
          </a:p>
          <a:p>
            <a:r>
              <a:rPr lang="en-GB" b="1" dirty="0" smtClean="0"/>
              <a:t>Self-organised: </a:t>
            </a:r>
            <a:r>
              <a:rPr lang="en-GB" b="1" dirty="0"/>
              <a:t>o</a:t>
            </a:r>
            <a:r>
              <a:rPr lang="en-GB" b="1" dirty="0" smtClean="0"/>
              <a:t>ptional donation ($500?)</a:t>
            </a:r>
            <a:endParaRPr lang="en-GB" dirty="0"/>
          </a:p>
          <a:p>
            <a:pPr lvl="1"/>
            <a:r>
              <a:rPr lang="en-GB" dirty="0" smtClean="0"/>
              <a:t>Free to run without admin assistance</a:t>
            </a:r>
          </a:p>
          <a:p>
            <a:pPr lvl="1"/>
            <a:r>
              <a:rPr lang="en-GB" dirty="0" smtClean="0"/>
              <a:t>Follow curriculum, one badged instructor</a:t>
            </a:r>
          </a:p>
          <a:p>
            <a:pPr lvl="1"/>
            <a:r>
              <a:rPr lang="en-GB" dirty="0" smtClean="0"/>
              <a:t>Let us know!</a:t>
            </a:r>
          </a:p>
          <a:p>
            <a:r>
              <a:rPr lang="en-GB" b="1" dirty="0" smtClean="0"/>
              <a:t>Non-profit organisation: $2500</a:t>
            </a:r>
            <a:endParaRPr lang="en-GB" dirty="0"/>
          </a:p>
          <a:p>
            <a:pPr lvl="1"/>
            <a:r>
              <a:rPr lang="en-GB" dirty="0" smtClean="0"/>
              <a:t>e.g. university of government lab</a:t>
            </a:r>
          </a:p>
          <a:p>
            <a:pPr lvl="1"/>
            <a:r>
              <a:rPr lang="en-GB" dirty="0" smtClean="0"/>
              <a:t>Not including instructor travel &amp; accommodation costs</a:t>
            </a:r>
          </a:p>
          <a:p>
            <a:r>
              <a:rPr lang="en-GB" b="1" dirty="0" smtClean="0"/>
              <a:t>For-profit institution: $10000</a:t>
            </a:r>
          </a:p>
          <a:p>
            <a:pPr lvl="1"/>
            <a:r>
              <a:rPr lang="en-GB" dirty="0" smtClean="0"/>
              <a:t>e.g. a company</a:t>
            </a:r>
          </a:p>
          <a:p>
            <a:pPr lvl="1"/>
            <a:r>
              <a:rPr lang="en-GB" dirty="0"/>
              <a:t>Not including instructor travel &amp; accommodation </a:t>
            </a:r>
            <a:r>
              <a:rPr lang="en-GB" dirty="0" smtClean="0"/>
              <a:t>costs</a:t>
            </a:r>
          </a:p>
          <a:p>
            <a:pPr lvl="1"/>
            <a:r>
              <a:rPr lang="en-GB" dirty="0" smtClean="0"/>
              <a:t>$7500 used to underwrite workshops at institutions that couldn’t afford them</a:t>
            </a:r>
          </a:p>
          <a:p>
            <a:r>
              <a:rPr lang="en-GB" dirty="0" smtClean="0"/>
              <a:t>Strive to be a global project, support diversity in science</a:t>
            </a:r>
          </a:p>
          <a:p>
            <a:pPr lvl="1"/>
            <a:r>
              <a:rPr lang="en-GB" dirty="0" smtClean="0"/>
              <a:t>Aiming to offer workshop to further these goals?</a:t>
            </a:r>
          </a:p>
          <a:p>
            <a:pPr lvl="1"/>
            <a:r>
              <a:rPr lang="en-GB" dirty="0" smtClean="0"/>
              <a:t>Get in touch about possibility of waiving admin fee at non-profit/for-profit scales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0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Costs What?</a:t>
            </a:r>
            <a:br>
              <a:rPr lang="en-GB" dirty="0" smtClean="0"/>
            </a:br>
            <a:r>
              <a:rPr lang="en-GB" dirty="0" smtClean="0"/>
              <a:t>Data Carpentry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771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Cost of hosting workshop is both admin fee and travel expenses for instructors</a:t>
            </a:r>
          </a:p>
          <a:p>
            <a:endParaRPr lang="en-GB" dirty="0" smtClean="0"/>
          </a:p>
          <a:p>
            <a:r>
              <a:rPr lang="en-GB" b="1" dirty="0" smtClean="0"/>
              <a:t>Workshop Administration Fee: $2500</a:t>
            </a:r>
            <a:endParaRPr lang="en-GB" dirty="0"/>
          </a:p>
          <a:p>
            <a:pPr lvl="1"/>
            <a:r>
              <a:rPr lang="en-GB" dirty="0" smtClean="0"/>
              <a:t>For non-profit organisations e.g. universities, government labs</a:t>
            </a:r>
          </a:p>
          <a:p>
            <a:pPr lvl="1"/>
            <a:r>
              <a:rPr lang="en-GB" dirty="0" smtClean="0"/>
              <a:t>For a for-profit organisation, get in touch</a:t>
            </a:r>
          </a:p>
          <a:p>
            <a:pPr lvl="1"/>
            <a:r>
              <a:rPr lang="en-GB" dirty="0" smtClean="0"/>
              <a:t>Partial/full waivers considered on as-needed basis</a:t>
            </a:r>
          </a:p>
          <a:p>
            <a:r>
              <a:rPr lang="en-GB" b="1" dirty="0" smtClean="0"/>
              <a:t>Travel expenses for instructors: ~$2000</a:t>
            </a:r>
          </a:p>
          <a:p>
            <a:pPr lvl="1"/>
            <a:r>
              <a:rPr lang="en-GB" dirty="0" smtClean="0"/>
              <a:t>All instructors are volunteers</a:t>
            </a:r>
          </a:p>
          <a:p>
            <a:pPr lvl="1"/>
            <a:r>
              <a:rPr lang="en-GB" dirty="0" smtClean="0"/>
              <a:t>Host needs to cover travel expenses</a:t>
            </a:r>
          </a:p>
          <a:p>
            <a:pPr lvl="1"/>
            <a:r>
              <a:rPr lang="en-GB" dirty="0" smtClean="0"/>
              <a:t>Can work to find local instructors</a:t>
            </a:r>
          </a:p>
          <a:p>
            <a:pPr lvl="1"/>
            <a:r>
              <a:rPr lang="en-GB" dirty="0" smtClean="0"/>
              <a:t>Suggest ~$2000 for travel, food, accommodation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27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</a:t>
            </a:r>
            <a:r>
              <a:rPr lang="is-I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739125" cy="506916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Teaching materials</a:t>
            </a:r>
          </a:p>
          <a:p>
            <a:pPr lvl="1"/>
            <a:r>
              <a:rPr lang="en-GB" dirty="0" smtClean="0"/>
              <a:t>Can use for any purpose (CC-BY 4.0)</a:t>
            </a:r>
          </a:p>
          <a:p>
            <a:pPr lvl="1"/>
            <a:r>
              <a:rPr lang="en-GB" dirty="0" smtClean="0"/>
              <a:t>Should tailor materials to fit purpose and audience</a:t>
            </a:r>
          </a:p>
          <a:p>
            <a:r>
              <a:rPr lang="en-GB" dirty="0" smtClean="0"/>
              <a:t>“Software Carpentry” &amp; “Data Carpentry” terms and logos trademarked. Can use name in workshop if</a:t>
            </a:r>
          </a:p>
          <a:p>
            <a:pPr lvl="1"/>
            <a:r>
              <a:rPr lang="en-GB" dirty="0" smtClean="0"/>
              <a:t>It covers the core topics</a:t>
            </a:r>
          </a:p>
          <a:p>
            <a:pPr lvl="1"/>
            <a:r>
              <a:rPr lang="en-GB" dirty="0" smtClean="0"/>
              <a:t>At least one instructor is certified</a:t>
            </a:r>
          </a:p>
          <a:p>
            <a:pPr lvl="1"/>
            <a:r>
              <a:rPr lang="en-GB" dirty="0" smtClean="0"/>
              <a:t>You run our pre/post workshop questionnaires</a:t>
            </a:r>
          </a:p>
          <a:p>
            <a:pPr lvl="1"/>
            <a:r>
              <a:rPr lang="en-GB" dirty="0" smtClean="0"/>
              <a:t>Send summary information about attendees</a:t>
            </a:r>
          </a:p>
          <a:p>
            <a:r>
              <a:rPr lang="en-GB" dirty="0" smtClean="0"/>
              <a:t>Instructors must be certified for type of workshop</a:t>
            </a:r>
          </a:p>
          <a:p>
            <a:r>
              <a:rPr lang="en-GB" dirty="0" smtClean="0"/>
              <a:t>Must create a one-page workshop website</a:t>
            </a:r>
            <a:r>
              <a:rPr lang="is-IS" dirty="0" smtClean="0"/>
              <a:t>…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2637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51411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i="1" dirty="0" smtClean="0"/>
              <a:t>Split into groups</a:t>
            </a:r>
            <a:r>
              <a:rPr lang="en-GB" i="1" dirty="0"/>
              <a:t> </a:t>
            </a:r>
            <a:r>
              <a:rPr lang="en-GB" i="1" dirty="0" smtClean="0"/>
              <a:t>of 2 or 3 (including someone with Git knowledge a bonus!)</a:t>
            </a:r>
          </a:p>
          <a:p>
            <a:pPr marL="0" indent="0">
              <a:buNone/>
            </a:pPr>
            <a:r>
              <a:rPr lang="en-GB" b="1" i="1" dirty="0" smtClean="0"/>
              <a:t>Follow the instructions</a:t>
            </a:r>
            <a:r>
              <a:rPr lang="en-GB" i="1" dirty="0" smtClean="0"/>
              <a:t> to create a new workshop repository for a workshop in Antarctica, scheduled for August 17-18 2017.</a:t>
            </a:r>
          </a:p>
          <a:p>
            <a:pPr marL="0" indent="0">
              <a:buNone/>
            </a:pPr>
            <a:r>
              <a:rPr lang="en-GB" i="1" dirty="0" smtClean="0"/>
              <a:t>from the template at </a:t>
            </a:r>
            <a:r>
              <a:rPr lang="en-GB" i="1" dirty="0" smtClean="0">
                <a:hlinkClick r:id="rId3"/>
              </a:rPr>
              <a:t>https</a:t>
            </a:r>
            <a:r>
              <a:rPr lang="en-GB" i="1" dirty="0">
                <a:hlinkClick r:id="rId3"/>
              </a:rPr>
              <a:t>://</a:t>
            </a:r>
            <a:r>
              <a:rPr lang="en-GB" i="1" dirty="0" smtClean="0">
                <a:hlinkClick r:id="rId3"/>
              </a:rPr>
              <a:t>github.com/swcarpentry/workshop-template</a:t>
            </a:r>
            <a:r>
              <a:rPr lang="en-GB" i="1" dirty="0" smtClean="0"/>
              <a:t>.</a:t>
            </a:r>
          </a:p>
          <a:p>
            <a:pPr marL="0" indent="0">
              <a:buNone/>
            </a:pPr>
            <a:r>
              <a:rPr lang="en-GB" b="1" i="1" dirty="0" smtClean="0"/>
              <a:t>Customise</a:t>
            </a:r>
            <a:r>
              <a:rPr lang="en-GB" i="1" dirty="0" smtClean="0"/>
              <a:t> the repository copy, e.g. add yourselves as instructors, make up some names for helpers</a:t>
            </a:r>
            <a:r>
              <a:rPr lang="is-IS" i="1" dirty="0" smtClean="0"/>
              <a:t>	</a:t>
            </a:r>
            <a:endParaRPr lang="en-GB" i="1" dirty="0" smtClean="0"/>
          </a:p>
          <a:p>
            <a:pPr marL="400050" lvl="1" indent="0">
              <a:buNone/>
            </a:pPr>
            <a:r>
              <a:rPr lang="en-GB" i="1" dirty="0" smtClean="0"/>
              <a:t>Don’t proof your changes on local machine at this stage e.g. using Git command line – can get complicated!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 smtClean="0"/>
              <a:t>Make notes</a:t>
            </a:r>
            <a:r>
              <a:rPr lang="en-GB" i="1" dirty="0" smtClean="0"/>
              <a:t> on what worked, and what didn’t, in </a:t>
            </a:r>
            <a:r>
              <a:rPr lang="en-GB" i="1" dirty="0" err="1" smtClean="0"/>
              <a:t>Etherpad</a:t>
            </a:r>
            <a:r>
              <a:rPr lang="en-GB" i="1" dirty="0"/>
              <a:t> </a:t>
            </a:r>
            <a:r>
              <a:rPr lang="en-GB" i="1" dirty="0" smtClean="0"/>
              <a:t>as you go along</a:t>
            </a:r>
          </a:p>
          <a:p>
            <a:r>
              <a:rPr lang="en-GB" i="1" dirty="0" smtClean="0">
                <a:hlinkClick r:id="rId4"/>
              </a:rPr>
              <a:t>http</a:t>
            </a:r>
            <a:r>
              <a:rPr lang="en-GB" i="1" dirty="0">
                <a:hlinkClick r:id="rId4"/>
              </a:rPr>
              <a:t>://</a:t>
            </a:r>
            <a:r>
              <a:rPr lang="en-GB" i="1" dirty="0" smtClean="0">
                <a:hlinkClick r:id="rId4"/>
              </a:rPr>
              <a:t>bit.ly/ITMet2016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1921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Carpentry Community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810625" cy="517717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hlinkClick r:id="rId3"/>
              </a:rPr>
              <a:t>Software</a:t>
            </a:r>
            <a:r>
              <a:rPr lang="en-GB" dirty="0" smtClean="0"/>
              <a:t> and </a:t>
            </a:r>
            <a:r>
              <a:rPr lang="en-GB" dirty="0" smtClean="0">
                <a:hlinkClick r:id="rId4"/>
              </a:rPr>
              <a:t>Data</a:t>
            </a:r>
            <a:r>
              <a:rPr lang="en-GB" dirty="0" smtClean="0"/>
              <a:t> Carpentry websites, blogs</a:t>
            </a:r>
          </a:p>
          <a:p>
            <a:r>
              <a:rPr lang="en-GB" dirty="0" smtClean="0"/>
              <a:t>Lesson materials hosted on GitHub</a:t>
            </a:r>
          </a:p>
          <a:p>
            <a:pPr lvl="1"/>
            <a:r>
              <a:rPr lang="en-GB" dirty="0" smtClean="0"/>
              <a:t>Contributions &amp; discussions via GitHub pull requests and issues</a:t>
            </a:r>
          </a:p>
          <a:p>
            <a:pPr lvl="1"/>
            <a:r>
              <a:rPr lang="en-GB" dirty="0" smtClean="0"/>
              <a:t>Published using GitHub pages</a:t>
            </a:r>
          </a:p>
          <a:p>
            <a:pPr lvl="1"/>
            <a:r>
              <a:rPr lang="en-GB" dirty="0" smtClean="0"/>
              <a:t>Lesson </a:t>
            </a:r>
            <a:r>
              <a:rPr lang="en-GB" dirty="0" smtClean="0">
                <a:hlinkClick r:id="rId5"/>
              </a:rPr>
              <a:t>template</a:t>
            </a:r>
            <a:endParaRPr lang="en-GB" dirty="0" smtClean="0"/>
          </a:p>
          <a:p>
            <a:r>
              <a:rPr lang="en-GB" dirty="0" smtClean="0"/>
              <a:t>Public discussion lists</a:t>
            </a:r>
          </a:p>
          <a:p>
            <a:pPr lvl="1"/>
            <a:r>
              <a:rPr lang="en-GB" dirty="0" smtClean="0"/>
              <a:t>Teaching practices, job postings, announcements</a:t>
            </a:r>
          </a:p>
          <a:p>
            <a:r>
              <a:rPr lang="en-GB" dirty="0" smtClean="0"/>
              <a:t>Data Carpentry discussion forum</a:t>
            </a:r>
          </a:p>
          <a:p>
            <a:r>
              <a:rPr lang="en-GB" dirty="0" smtClean="0"/>
              <a:t>Twitter</a:t>
            </a:r>
          </a:p>
          <a:p>
            <a:r>
              <a:rPr lang="en-GB" dirty="0" smtClean="0"/>
              <a:t>Democratic governance</a:t>
            </a:r>
          </a:p>
          <a:p>
            <a:pPr lvl="1"/>
            <a:r>
              <a:rPr lang="en-GB" dirty="0" smtClean="0"/>
              <a:t>Steering Committee (7 members) elected annually by its membership</a:t>
            </a:r>
          </a:p>
          <a:p>
            <a:pPr lvl="1"/>
            <a:r>
              <a:rPr lang="en-GB" dirty="0" smtClean="0"/>
              <a:t>Membership - instructors having taught over last two years</a:t>
            </a:r>
          </a:p>
          <a:p>
            <a:pPr lvl="1"/>
            <a:r>
              <a:rPr lang="en-GB" dirty="0" smtClean="0"/>
              <a:t>Would like ‘Carpentry to take new direction? Want to do more? Put your name forward!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0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92510</TotalTime>
  <Words>587</Words>
  <Application>Microsoft Macintosh PowerPoint</Application>
  <PresentationFormat>On-screen Show (4:3)</PresentationFormat>
  <Paragraphs>92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MS PGothic</vt:lpstr>
      <vt:lpstr>Wingdings</vt:lpstr>
      <vt:lpstr>Arial</vt:lpstr>
      <vt:lpstr>Office Theme</vt:lpstr>
      <vt:lpstr>PowerPoint Presentation</vt:lpstr>
      <vt:lpstr>Questions from Homework</vt:lpstr>
      <vt:lpstr>History</vt:lpstr>
      <vt:lpstr>Software and Data Carpentry</vt:lpstr>
      <vt:lpstr>What Costs What? Software Carpentry</vt:lpstr>
      <vt:lpstr>What Costs What? Data Carpentry</vt:lpstr>
      <vt:lpstr>In Practice…</vt:lpstr>
      <vt:lpstr>Exercise</vt:lpstr>
      <vt:lpstr>The Carpentry Community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1623</cp:revision>
  <dcterms:created xsi:type="dcterms:W3CDTF">2012-08-09T11:11:09Z</dcterms:created>
  <dcterms:modified xsi:type="dcterms:W3CDTF">2016-11-29T14:17:57Z</dcterms:modified>
</cp:coreProperties>
</file>