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5FF"/>
    <a:srgbClr val="D0E5FF"/>
    <a:srgbClr val="293695"/>
    <a:srgbClr val="F20000"/>
    <a:srgbClr val="FF6969"/>
    <a:srgbClr val="DCDCDC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9" autoAdjust="0"/>
    <p:restoredTop sz="82224" autoAdjust="0"/>
  </p:normalViewPr>
  <p:slideViewPr>
    <p:cSldViewPr snapToObjects="1">
      <p:cViewPr>
        <p:scale>
          <a:sx n="95" d="100"/>
          <a:sy n="95" d="100"/>
        </p:scale>
        <p:origin x="1192" y="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40" d="100"/>
          <a:sy n="40" d="100"/>
        </p:scale>
        <p:origin x="-2272" y="-12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B04977F-DDA0-45ED-AA8B-0240B111B550}" type="datetime1">
              <a:rPr lang="en-GB" altLang="en-US"/>
              <a:pPr>
                <a:defRPr/>
              </a:pPr>
              <a:t>22/11/2016</a:t>
            </a:fld>
            <a:endParaRPr lang="en-GB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3A3FA41-FDA4-41D2-AE77-2FB9C3E2369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42236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Teaching is a performance</a:t>
            </a:r>
            <a:r>
              <a:rPr lang="en-GB" baseline="0" dirty="0" smtClean="0"/>
              <a:t> art, no different than drama, music, athletics.</a:t>
            </a:r>
          </a:p>
          <a:p>
            <a:r>
              <a:rPr lang="en-GB" baseline="0" dirty="0" smtClean="0"/>
              <a:t>As in those fields, we have a collection of small tips and tricks.</a:t>
            </a:r>
          </a:p>
          <a:p>
            <a:r>
              <a:rPr lang="en-GB" baseline="0" dirty="0" smtClean="0"/>
              <a:t>These are common to both Software and Data Carpentry.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15147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Dunning-Kruger:</a:t>
            </a:r>
            <a:r>
              <a:rPr lang="en-GB" dirty="0" smtClean="0"/>
              <a:t> the less people know about a subject, the less accurate their estimate</a:t>
            </a:r>
            <a:r>
              <a:rPr lang="en-GB" baseline="0" dirty="0" smtClean="0"/>
              <a:t> of their knowledge is.</a:t>
            </a:r>
          </a:p>
          <a:p>
            <a:endParaRPr lang="en-GB" baseline="0" dirty="0" smtClean="0"/>
          </a:p>
          <a:p>
            <a:r>
              <a:rPr lang="en-GB" b="1" baseline="0" dirty="0" smtClean="0"/>
              <a:t>Pre-assessment:</a:t>
            </a:r>
            <a:r>
              <a:rPr lang="en-GB" baseline="0" dirty="0" smtClean="0"/>
              <a:t> goes some way, but</a:t>
            </a:r>
          </a:p>
          <a:p>
            <a:r>
              <a:rPr lang="en-GB" baseline="0" dirty="0" smtClean="0"/>
              <a:t> - Haven’t done laborious work of validating questions</a:t>
            </a:r>
          </a:p>
          <a:p>
            <a:r>
              <a:rPr lang="en-GB" dirty="0" smtClean="0"/>
              <a:t> - Haven’t followed-up</a:t>
            </a:r>
            <a:r>
              <a:rPr lang="en-GB" baseline="0" dirty="0" smtClean="0"/>
              <a:t> questionnaires’ categorisation matches learner’s in-class proficiency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38465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Ask advanced</a:t>
            </a:r>
            <a:r>
              <a:rPr lang="en-GB" b="1" baseline="0" dirty="0" smtClean="0"/>
              <a:t> learners:</a:t>
            </a:r>
            <a:r>
              <a:rPr lang="en-GB" baseline="0" dirty="0" smtClean="0"/>
              <a:t> they often enjoy this anyway, get to show off what they know!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Instructor slows down to help two struggling learners – 38 not well served.</a:t>
            </a:r>
          </a:p>
          <a:p>
            <a:r>
              <a:rPr lang="en-GB" baseline="0" dirty="0" smtClean="0"/>
              <a:t>Instructor discusses advanced topic to two bored learners – 38 won’t understand it and will feel left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027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are</a:t>
            </a:r>
            <a:r>
              <a:rPr lang="en-GB" baseline="0" dirty="0" smtClean="0"/>
              <a:t> genuinely very useful!!!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61702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Don’t harass people</a:t>
            </a:r>
          </a:p>
          <a:p>
            <a:r>
              <a:rPr lang="en-GB" dirty="0" smtClean="0"/>
              <a:t>Communicate appropriately</a:t>
            </a:r>
          </a:p>
          <a:p>
            <a:r>
              <a:rPr lang="en-GB" dirty="0" smtClean="0"/>
              <a:t>Be</a:t>
            </a:r>
            <a:r>
              <a:rPr lang="en-GB" baseline="0" dirty="0" smtClean="0"/>
              <a:t> polite</a:t>
            </a:r>
          </a:p>
          <a:p>
            <a:r>
              <a:rPr lang="en-GB" baseline="0" dirty="0" smtClean="0"/>
              <a:t>Be a professional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470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93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3375" y="1700808"/>
            <a:ext cx="8451093" cy="4753966"/>
          </a:xfrm>
        </p:spPr>
        <p:txBody>
          <a:bodyPr/>
          <a:lstStyle>
            <a:lvl1pPr marL="0" indent="0">
              <a:buNone/>
              <a:def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</a:defRPr>
            </a:lvl1pPr>
          </a:lstStyle>
          <a:p>
            <a:pPr lvl="0"/>
            <a:endParaRPr kumimoji="0" lang="en-US" sz="7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  <a:p>
            <a:pPr lvl="0"/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&lt;main title&gt;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  <a:p>
            <a:pPr lvl="0"/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&lt;event&gt;</a:t>
            </a:r>
          </a:p>
          <a:p>
            <a:pPr lvl="0"/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&lt;date&gt;</a:t>
            </a:r>
          </a:p>
          <a:p>
            <a:pPr lvl="0"/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&lt;presenter&gt;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&lt;email&gt;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</a:br>
            <a:endParaRPr lang="en-GB" altLang="en-US" dirty="0" smtClean="0"/>
          </a:p>
          <a:p>
            <a:pPr lvl="0"/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220" y="404663"/>
            <a:ext cx="1656184" cy="1104811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404664"/>
            <a:ext cx="2556284" cy="108493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247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131763"/>
            <a:ext cx="6886575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353425" cy="47091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66E33-99A2-43AD-BC48-D41681E55B8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1708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rd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img.docstoccdn.com/thumb/orig/85641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" t="2280" r="1578" b="2283"/>
          <a:stretch>
            <a:fillRect/>
          </a:stretch>
        </p:blipFill>
        <p:spPr bwMode="auto">
          <a:xfrm>
            <a:off x="0" y="0"/>
            <a:ext cx="914400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1541" y="1520788"/>
            <a:ext cx="8255260" cy="457250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580" y="368660"/>
            <a:ext cx="7560840" cy="978112"/>
          </a:xfrm>
        </p:spPr>
        <p:txBody>
          <a:bodyPr/>
          <a:lstStyle>
            <a:lvl1pPr>
              <a:defRPr baseline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524625"/>
            <a:ext cx="2133600" cy="2952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A72D0A-12D8-4850-B6FB-BAB9C4578CD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4621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372C55-F32C-714E-85D4-4C85D67E2D89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2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1381125"/>
          </a:xfrm>
          <a:prstGeom prst="rect">
            <a:avLst/>
          </a:prstGeom>
          <a:solidFill>
            <a:srgbClr val="293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14325" y="131763"/>
            <a:ext cx="68865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3375" y="1600200"/>
            <a:ext cx="83534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47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1E6E8B1-5B53-460A-A327-28C8D6CDA0C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726" y="656692"/>
            <a:ext cx="1055429" cy="704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316" y="24562"/>
            <a:ext cx="1489402" cy="6321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4" r:id="rId2"/>
    <p:sldLayoutId id="2147483686" r:id="rId3"/>
    <p:sldLayoutId id="2147483687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GB" sz="8000" dirty="0" smtClean="0"/>
              <a:t>Carpentry Teaching Practices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0340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Diversity of backgrounds and skills</a:t>
            </a:r>
          </a:p>
          <a:p>
            <a:r>
              <a:rPr lang="en-GB" dirty="0" smtClean="0"/>
              <a:t>Regardless of content or pace, perhaps</a:t>
            </a:r>
            <a:r>
              <a:rPr lang="is-IS" dirty="0" smtClean="0"/>
              <a:t>…</a:t>
            </a:r>
            <a:endParaRPr lang="en-GB" dirty="0" smtClean="0"/>
          </a:p>
          <a:p>
            <a:pPr lvl="1"/>
            <a:r>
              <a:rPr lang="en-GB" dirty="0" smtClean="0"/>
              <a:t>20% of room lost</a:t>
            </a:r>
          </a:p>
          <a:p>
            <a:pPr lvl="1"/>
            <a:r>
              <a:rPr lang="en-GB" dirty="0" smtClean="0"/>
              <a:t>20% of room bored</a:t>
            </a:r>
          </a:p>
          <a:p>
            <a:pPr lvl="1"/>
            <a:r>
              <a:rPr lang="is-IS" dirty="0" smtClean="0"/>
              <a:t>… if you manage that, you’re doing well!</a:t>
            </a:r>
          </a:p>
          <a:p>
            <a:r>
              <a:rPr lang="is-IS" dirty="0" smtClean="0"/>
              <a:t>Split class by skill level?</a:t>
            </a:r>
          </a:p>
          <a:p>
            <a:pPr lvl="1"/>
            <a:r>
              <a:rPr lang="is-IS" dirty="0" smtClean="0"/>
              <a:t>Dunning-Kruger effect</a:t>
            </a:r>
          </a:p>
          <a:p>
            <a:pPr lvl="1"/>
            <a:r>
              <a:rPr lang="is-IS" dirty="0" smtClean="0"/>
              <a:t>Instead ask specific questions in pre-assessment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83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Things we Can Do!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Communicate skill level clearly</a:t>
            </a:r>
            <a:r>
              <a:rPr lang="en-GB" dirty="0" smtClean="0"/>
              <a:t> before workshop</a:t>
            </a:r>
          </a:p>
          <a:p>
            <a:r>
              <a:rPr lang="en-GB" b="1" dirty="0" smtClean="0"/>
              <a:t>Provide multiple exercises</a:t>
            </a:r>
            <a:r>
              <a:rPr lang="en-GB" dirty="0" smtClean="0"/>
              <a:t> for advanced learners</a:t>
            </a:r>
          </a:p>
          <a:p>
            <a:r>
              <a:rPr lang="en-GB" b="1" dirty="0" smtClean="0"/>
              <a:t>Ask advanced learners to help</a:t>
            </a:r>
            <a:r>
              <a:rPr lang="en-GB" dirty="0" smtClean="0"/>
              <a:t> people next to them</a:t>
            </a:r>
          </a:p>
          <a:p>
            <a:r>
              <a:rPr lang="en-GB" b="1" dirty="0" smtClean="0"/>
              <a:t>Get non-teaching instructor and helpers to monitor</a:t>
            </a:r>
            <a:r>
              <a:rPr lang="en-GB" dirty="0" smtClean="0"/>
              <a:t> for problems, intervene early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042483"/>
            <a:ext cx="9144000" cy="533673"/>
          </a:xfrm>
          <a:prstGeom prst="rect">
            <a:avLst/>
          </a:prstGeom>
          <a:solidFill>
            <a:srgbClr val="EDF5FF"/>
          </a:solidFill>
        </p:spPr>
        <p:txBody>
          <a:bodyPr wrap="square" anchor="ctr">
            <a:noAutofit/>
          </a:bodyPr>
          <a:lstStyle/>
          <a:p>
            <a:pPr algn="ctr"/>
            <a:r>
              <a:rPr lang="en-GB" sz="2400" b="1" i="1" dirty="0" smtClean="0"/>
              <a:t>No class can ever meet everyone’s individual needs!</a:t>
            </a:r>
            <a:endParaRPr lang="en-GB" sz="2400" b="1" i="1" dirty="0"/>
          </a:p>
        </p:txBody>
      </p:sp>
    </p:spTree>
    <p:extLst>
      <p:ext uri="{BB962C8B-B14F-4D97-AF65-F5344CB8AC3E}">
        <p14:creationId xmlns:p14="http://schemas.microsoft.com/office/powerpoint/2010/main" val="1666596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Practices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520788"/>
            <a:ext cx="8353425" cy="470912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Sticky notes on laptop lid</a:t>
            </a:r>
          </a:p>
          <a:p>
            <a:pPr lvl="1"/>
            <a:r>
              <a:rPr lang="en-GB" b="1" dirty="0" smtClean="0"/>
              <a:t>Green:</a:t>
            </a:r>
            <a:r>
              <a:rPr lang="en-GB" dirty="0" smtClean="0"/>
              <a:t> ok, finished exercise,</a:t>
            </a:r>
            <a:r>
              <a:rPr lang="en-GB" dirty="0"/>
              <a:t> </a:t>
            </a:r>
            <a:r>
              <a:rPr lang="en-GB" b="1" dirty="0" smtClean="0"/>
              <a:t>Red:</a:t>
            </a:r>
            <a:r>
              <a:rPr lang="en-GB" dirty="0" smtClean="0"/>
              <a:t> I have a problem!</a:t>
            </a:r>
          </a:p>
          <a:p>
            <a:pPr lvl="1"/>
            <a:r>
              <a:rPr lang="en-GB" dirty="0" smtClean="0"/>
              <a:t>Discreet, can keep working, instructor can quickly check state of class</a:t>
            </a:r>
          </a:p>
          <a:p>
            <a:r>
              <a:rPr lang="en-GB" dirty="0" smtClean="0"/>
              <a:t>Minute cards, use sticky notes</a:t>
            </a:r>
          </a:p>
          <a:p>
            <a:pPr lvl="1"/>
            <a:r>
              <a:rPr lang="en-GB" b="1" dirty="0" smtClean="0"/>
              <a:t>Green:</a:t>
            </a:r>
            <a:r>
              <a:rPr lang="en-GB" dirty="0" smtClean="0"/>
              <a:t> one positive, </a:t>
            </a:r>
            <a:r>
              <a:rPr lang="en-GB" b="1" dirty="0" smtClean="0"/>
              <a:t>Red:</a:t>
            </a:r>
            <a:r>
              <a:rPr lang="en-GB" dirty="0" smtClean="0"/>
              <a:t> one negative, a question</a:t>
            </a:r>
          </a:p>
          <a:p>
            <a:r>
              <a:rPr lang="en-GB" dirty="0" smtClean="0"/>
              <a:t>One up, one down</a:t>
            </a:r>
          </a:p>
          <a:p>
            <a:pPr lvl="1"/>
            <a:r>
              <a:rPr lang="en-GB" dirty="0" smtClean="0"/>
              <a:t>At end of each day</a:t>
            </a:r>
          </a:p>
          <a:p>
            <a:pPr lvl="1"/>
            <a:r>
              <a:rPr lang="en-GB" dirty="0" smtClean="0"/>
              <a:t>Go round class, ask for alternate positive/negative points without repeating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042483"/>
            <a:ext cx="9144000" cy="734889"/>
          </a:xfrm>
          <a:prstGeom prst="rect">
            <a:avLst/>
          </a:prstGeom>
          <a:solidFill>
            <a:srgbClr val="EDF5FF"/>
          </a:solidFill>
        </p:spPr>
        <p:txBody>
          <a:bodyPr wrap="square" anchor="ctr">
            <a:noAutofit/>
          </a:bodyPr>
          <a:lstStyle/>
          <a:p>
            <a:pPr algn="ctr"/>
            <a:r>
              <a:rPr lang="en-GB" sz="2400" b="1" i="1" dirty="0" smtClean="0"/>
              <a:t>Minute cards anonymous, one-up-one-down is not</a:t>
            </a:r>
          </a:p>
          <a:p>
            <a:pPr algn="ctr"/>
            <a:r>
              <a:rPr lang="en-GB" sz="2400" b="1" i="1" dirty="0" smtClean="0"/>
              <a:t>Each has strengths &amp; weaknesses</a:t>
            </a:r>
          </a:p>
        </p:txBody>
      </p:sp>
    </p:spTree>
    <p:extLst>
      <p:ext uri="{BB962C8B-B14F-4D97-AF65-F5344CB8AC3E}">
        <p14:creationId xmlns:p14="http://schemas.microsoft.com/office/powerpoint/2010/main" val="197074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Practices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Learners use their own machines</a:t>
            </a:r>
          </a:p>
          <a:p>
            <a:pPr lvl="1"/>
            <a:r>
              <a:rPr lang="en-GB" dirty="0" smtClean="0"/>
              <a:t>Learners like machine to be set up for real work</a:t>
            </a:r>
          </a:p>
          <a:p>
            <a:pPr lvl="1"/>
            <a:r>
              <a:rPr lang="en-GB" dirty="0" smtClean="0"/>
              <a:t>VMs don’t really work</a:t>
            </a:r>
          </a:p>
          <a:p>
            <a:r>
              <a:rPr lang="en-GB" dirty="0" smtClean="0"/>
              <a:t>Collaborative note-taking</a:t>
            </a:r>
          </a:p>
          <a:p>
            <a:pPr lvl="1"/>
            <a:r>
              <a:rPr lang="en-GB" dirty="0" smtClean="0"/>
              <a:t>Use of </a:t>
            </a:r>
            <a:r>
              <a:rPr lang="en-GB" dirty="0" err="1" smtClean="0"/>
              <a:t>Etherpad</a:t>
            </a:r>
            <a:r>
              <a:rPr lang="en-GB" dirty="0" smtClean="0"/>
              <a:t>, good for sharing code and data</a:t>
            </a:r>
          </a:p>
          <a:p>
            <a:pPr lvl="1"/>
            <a:r>
              <a:rPr lang="en-GB" dirty="0" smtClean="0"/>
              <a:t>Bit of a winner with learners!</a:t>
            </a:r>
          </a:p>
          <a:p>
            <a:pPr lvl="1"/>
            <a:r>
              <a:rPr lang="en-GB" dirty="0" smtClean="0"/>
              <a:t>More advanced learners can answer questions</a:t>
            </a:r>
          </a:p>
          <a:p>
            <a:pPr lvl="1"/>
            <a:r>
              <a:rPr lang="en-GB" dirty="0" smtClean="0"/>
              <a:t>Scanning </a:t>
            </a:r>
            <a:r>
              <a:rPr lang="en-GB" dirty="0" err="1" smtClean="0"/>
              <a:t>Etherpad</a:t>
            </a:r>
            <a:r>
              <a:rPr lang="en-GB" dirty="0" smtClean="0"/>
              <a:t> good way to discover issues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740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Practices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Pair programming</a:t>
            </a:r>
          </a:p>
          <a:p>
            <a:pPr lvl="1"/>
            <a:r>
              <a:rPr lang="en-GB" dirty="0" smtClean="0"/>
              <a:t>Good practice in real life too!</a:t>
            </a:r>
          </a:p>
          <a:p>
            <a:pPr lvl="1"/>
            <a:r>
              <a:rPr lang="en-GB" dirty="0" smtClean="0"/>
              <a:t>For assistance, clarifying misconceptions</a:t>
            </a:r>
            <a:endParaRPr lang="en-GB" dirty="0"/>
          </a:p>
          <a:p>
            <a:pPr lvl="1"/>
            <a:r>
              <a:rPr lang="en-GB" dirty="0" smtClean="0"/>
              <a:t>Strongly prefer flat vs. theatre-style seating</a:t>
            </a:r>
          </a:p>
          <a:p>
            <a:r>
              <a:rPr lang="en-GB" dirty="0" smtClean="0"/>
              <a:t>Peak rule</a:t>
            </a:r>
            <a:endParaRPr lang="en-GB" dirty="0"/>
          </a:p>
          <a:p>
            <a:pPr lvl="1"/>
            <a:r>
              <a:rPr lang="en-GB" dirty="0" smtClean="0"/>
              <a:t>People judge experience on most intense point, and at end</a:t>
            </a:r>
          </a:p>
          <a:p>
            <a:pPr lvl="1"/>
            <a:r>
              <a:rPr lang="en-GB" dirty="0" smtClean="0"/>
              <a:t>So finish on a high note!</a:t>
            </a:r>
          </a:p>
          <a:p>
            <a:r>
              <a:rPr lang="en-GB" dirty="0" smtClean="0"/>
              <a:t>Instructor notes</a:t>
            </a:r>
          </a:p>
          <a:p>
            <a:pPr lvl="1"/>
            <a:r>
              <a:rPr lang="en-GB" dirty="0" smtClean="0"/>
              <a:t>Many lesson materials have them</a:t>
            </a:r>
          </a:p>
        </p:txBody>
      </p:sp>
    </p:spTree>
    <p:extLst>
      <p:ext uri="{BB962C8B-B14F-4D97-AF65-F5344CB8AC3E}">
        <p14:creationId xmlns:p14="http://schemas.microsoft.com/office/powerpoint/2010/main" val="157884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of Conduct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520788"/>
            <a:ext cx="8353425" cy="648072"/>
          </a:xfrm>
        </p:spPr>
        <p:txBody>
          <a:bodyPr/>
          <a:lstStyle/>
          <a:p>
            <a:r>
              <a:rPr lang="en-GB" dirty="0"/>
              <a:t>http://software-</a:t>
            </a:r>
            <a:r>
              <a:rPr lang="en-GB" dirty="0" err="1"/>
              <a:t>carpentry.org</a:t>
            </a:r>
            <a:r>
              <a:rPr lang="en-GB" dirty="0"/>
              <a:t>/conduct/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5749" r="1451" b="13912"/>
          <a:stretch/>
        </p:blipFill>
        <p:spPr>
          <a:xfrm>
            <a:off x="1197719" y="2283691"/>
            <a:ext cx="6624736" cy="457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2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of Conduct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353425" cy="5105164"/>
          </a:xfrm>
        </p:spPr>
        <p:txBody>
          <a:bodyPr>
            <a:normAutofit/>
          </a:bodyPr>
          <a:lstStyle/>
          <a:p>
            <a:r>
              <a:rPr lang="en-GB" dirty="0" smtClean="0"/>
              <a:t>Our workshops are welcoming, safe spaces</a:t>
            </a:r>
          </a:p>
          <a:p>
            <a:r>
              <a:rPr lang="en-GB" dirty="0" smtClean="0"/>
              <a:t>Reminding attendees</a:t>
            </a:r>
            <a:r>
              <a:rPr lang="is-IS" dirty="0" smtClean="0"/>
              <a:t>…</a:t>
            </a:r>
            <a:endParaRPr lang="en-GB" dirty="0" smtClean="0"/>
          </a:p>
          <a:p>
            <a:pPr lvl="1"/>
            <a:r>
              <a:rPr lang="en-GB" dirty="0" smtClean="0"/>
              <a:t>Host </a:t>
            </a:r>
            <a:r>
              <a:rPr lang="en-GB" i="1" dirty="0" smtClean="0"/>
              <a:t>must</a:t>
            </a:r>
            <a:r>
              <a:rPr lang="en-GB" dirty="0" smtClean="0"/>
              <a:t> remind during registration</a:t>
            </a:r>
            <a:endParaRPr lang="en-GB" dirty="0"/>
          </a:p>
          <a:p>
            <a:pPr lvl="1"/>
            <a:r>
              <a:rPr lang="en-GB" dirty="0" smtClean="0"/>
              <a:t>Instructors </a:t>
            </a:r>
            <a:r>
              <a:rPr lang="en-GB" i="1" dirty="0" smtClean="0"/>
              <a:t>must</a:t>
            </a:r>
            <a:r>
              <a:rPr lang="en-GB" dirty="0" smtClean="0"/>
              <a:t> remind at start of workshop</a:t>
            </a:r>
          </a:p>
          <a:p>
            <a:r>
              <a:rPr lang="en-GB" dirty="0" smtClean="0"/>
              <a:t>Makes expectations and consequences clear</a:t>
            </a:r>
          </a:p>
          <a:p>
            <a:r>
              <a:rPr lang="en-GB" dirty="0" smtClean="0"/>
              <a:t>Violations are very rare, but have happened</a:t>
            </a:r>
          </a:p>
          <a:p>
            <a:r>
              <a:rPr lang="en-GB" dirty="0" smtClean="0"/>
              <a:t>Instructor has right to sanction disruptive students</a:t>
            </a:r>
          </a:p>
        </p:txBody>
      </p:sp>
    </p:spTree>
    <p:extLst>
      <p:ext uri="{BB962C8B-B14F-4D97-AF65-F5344CB8AC3E}">
        <p14:creationId xmlns:p14="http://schemas.microsoft.com/office/powerpoint/2010/main" val="93423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If a Violation Happens</a:t>
            </a:r>
            <a:r>
              <a:rPr lang="is-IS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353425" cy="5105164"/>
          </a:xfrm>
        </p:spPr>
        <p:txBody>
          <a:bodyPr>
            <a:normAutofit/>
          </a:bodyPr>
          <a:lstStyle/>
          <a:p>
            <a:r>
              <a:rPr lang="en-GB" dirty="0" smtClean="0"/>
              <a:t>Depends </a:t>
            </a:r>
            <a:r>
              <a:rPr lang="en-GB" dirty="0"/>
              <a:t>on severity and whether it was intentional</a:t>
            </a:r>
          </a:p>
          <a:p>
            <a:r>
              <a:rPr lang="en-GB" dirty="0" smtClean="0"/>
              <a:t>Can warn them, ask them to apologise, and/or expel</a:t>
            </a:r>
          </a:p>
          <a:p>
            <a:r>
              <a:rPr lang="en-GB" dirty="0" smtClean="0"/>
              <a:t>Can also walk out if participants or hosts not supporting your attempts to enforce the Code of Conduct</a:t>
            </a:r>
          </a:p>
          <a:p>
            <a:r>
              <a:rPr lang="en-GB" dirty="0" smtClean="0"/>
              <a:t>In either case, contact </a:t>
            </a:r>
            <a:r>
              <a:rPr lang="en-GB" dirty="0"/>
              <a:t>appropriate Carpentry admin </a:t>
            </a:r>
            <a:r>
              <a:rPr lang="en-GB" dirty="0" smtClean="0"/>
              <a:t>as soon as possible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28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82623</TotalTime>
  <Words>551</Words>
  <Application>Microsoft Macintosh PowerPoint</Application>
  <PresentationFormat>On-screen Show (4:3)</PresentationFormat>
  <Paragraphs>83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MS PGothic</vt:lpstr>
      <vt:lpstr>Wingdings</vt:lpstr>
      <vt:lpstr>Arial</vt:lpstr>
      <vt:lpstr>Office Theme</vt:lpstr>
      <vt:lpstr>PowerPoint Presentation</vt:lpstr>
      <vt:lpstr>Challenges</vt:lpstr>
      <vt:lpstr>Things we Can Do!</vt:lpstr>
      <vt:lpstr>Other Practices</vt:lpstr>
      <vt:lpstr>Other Practices</vt:lpstr>
      <vt:lpstr>Other Practices</vt:lpstr>
      <vt:lpstr>Code of Conduct</vt:lpstr>
      <vt:lpstr>Code of Conduct</vt:lpstr>
      <vt:lpstr>If a Violation Happens…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 Crouch</dc:creator>
  <cp:lastModifiedBy>Steve Crouch</cp:lastModifiedBy>
  <cp:revision>1550</cp:revision>
  <dcterms:created xsi:type="dcterms:W3CDTF">2012-08-09T11:11:09Z</dcterms:created>
  <dcterms:modified xsi:type="dcterms:W3CDTF">2016-11-22T12:52:23Z</dcterms:modified>
</cp:coreProperties>
</file>