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71" r:id="rId4"/>
    <p:sldId id="280" r:id="rId5"/>
    <p:sldId id="272" r:id="rId6"/>
    <p:sldId id="273" r:id="rId7"/>
    <p:sldId id="265" r:id="rId8"/>
    <p:sldId id="274" r:id="rId9"/>
    <p:sldId id="276" r:id="rId10"/>
    <p:sldId id="266" r:id="rId11"/>
    <p:sldId id="277" r:id="rId12"/>
    <p:sldId id="268" r:id="rId13"/>
    <p:sldId id="278" r:id="rId14"/>
    <p:sldId id="270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73169" autoAdjust="0"/>
  </p:normalViewPr>
  <p:slideViewPr>
    <p:cSldViewPr snapToObjects="1">
      <p:cViewPr varScale="1">
        <p:scale>
          <a:sx n="89" d="100"/>
          <a:sy n="89" d="100"/>
        </p:scale>
        <p:origin x="1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29/11/2016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For learners to step into unfamiliar terrain, they need encouragement. This section discusses ways that learners are motivated (and can be demotivated!)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And describes ways that communities of practice can be welcoming (or threatening) to new members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Pretend:</a:t>
            </a:r>
            <a:r>
              <a:rPr lang="en-GB" dirty="0" smtClean="0"/>
              <a:t> people will actually trust you more if you are frank about the limitations of your knowledge, and will be more likely to ask questions and seek help.</a:t>
            </a:r>
          </a:p>
          <a:p>
            <a:r>
              <a:rPr lang="en-GB" b="1" dirty="0" smtClean="0"/>
              <a:t>Feign</a:t>
            </a:r>
            <a:r>
              <a:rPr lang="en-GB" b="1" baseline="0" dirty="0" smtClean="0"/>
              <a:t> surprise:</a:t>
            </a:r>
            <a:r>
              <a:rPr lang="en-GB" b="0" baseline="0" dirty="0" smtClean="0"/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signals to the learner that they do not have some required pre-knowledge of the material you are teaching, that they are in the wrong place, and it may prevent them from asking questions in the future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528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10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mins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review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Etherpad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comments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Just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ighlight a few of the things that could have been done differently.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will give everyone some confidence in how to handle these situations in the future.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400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Common among high achievers undertaking publicly viewable work, e.g. academia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97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thinking about your learners...</a:t>
            </a:r>
          </a:p>
          <a:p>
            <a:r>
              <a:rPr lang="en-GB" dirty="0" smtClean="0"/>
              <a:t>Carol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Dweck</a:t>
            </a:r>
            <a:r>
              <a:rPr lang="en-GB" baseline="0" dirty="0" smtClean="0"/>
              <a:t>, individuals can be placed on a continuum according to their implicit views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5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Did you notice that the first sentence in this challenge assumed you could actually walk?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902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084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decide what to teach our learners to keep them motivated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Imagine grid with axes “mean time to master” and “usefulness once mastered”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Everything that’s quick to master, and immediately useful should be taught first;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things in the opposite corner that are hard to learn and have little near-term application don’t belong in this course.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6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not only motivates them, it also helps build their confidence in us, so that if it takes longer to get to the payoff of a later topic, they’ll stick with 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172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172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10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mins</a:t>
            </a:r>
            <a:endParaRPr lang="en-US" i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We will discuss how these relate back to our “teach most immediately useful first” approach.</a:t>
            </a:r>
            <a:endParaRPr lang="en-GB" i="0" dirty="0" smtClean="0"/>
          </a:p>
          <a:p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From</a:t>
            </a:r>
            <a:r>
              <a:rPr lang="en-GB" baseline="0" dirty="0" smtClean="0"/>
              <a:t> How Learning Works – no real surprises. Won’t go into detail.</a:t>
            </a:r>
          </a:p>
          <a:p>
            <a:r>
              <a:rPr lang="en-GB" baseline="0" dirty="0" smtClean="0"/>
              <a:t>But useful to check lessons against these points to make sure they’re doing at least a few of these things.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1. e.g. pre-workshop questionnaire</a:t>
            </a:r>
            <a:r>
              <a:rPr lang="en-GB" b="1" baseline="0" dirty="0" smtClean="0"/>
              <a:t>, anything that interests them?</a:t>
            </a:r>
            <a:endParaRPr lang="en-GB" b="1" dirty="0" smtClean="0"/>
          </a:p>
          <a:p>
            <a:endParaRPr lang="en-GB" dirty="0" smtClean="0"/>
          </a:p>
          <a:p>
            <a:r>
              <a:rPr lang="en-GB" b="1" dirty="0" smtClean="0"/>
              <a:t>2. Authentic real-world</a:t>
            </a:r>
            <a:r>
              <a:rPr lang="en-GB" b="1" baseline="0" dirty="0" smtClean="0"/>
              <a:t> task: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Rayna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Unix lesson, we use a haiku to teach grep.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is a great didactic tool, but it can be hard for learners to see how they can use it in their research, e.g. bioinformatics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I show a one liner that combines </a:t>
            </a:r>
            <a:r>
              <a:rPr lang="en-GB" dirty="0" smtClean="0"/>
              <a:t>head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 </a:t>
            </a:r>
            <a:r>
              <a:rPr lang="en-GB" dirty="0" smtClean="0"/>
              <a:t>grep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 </a:t>
            </a:r>
            <a:r>
              <a:rPr lang="en-GB" dirty="0" smtClean="0"/>
              <a:t>sort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, and </a:t>
            </a:r>
            <a:r>
              <a:rPr lang="en-GB" dirty="0" err="1" smtClean="0"/>
              <a:t>uniq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 to produce a ranked list of the most abundant sequences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 emphasize that the students just learned each of the pieces</a:t>
            </a: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way, I connect my bioinformatics users with domain-specific examples using an authentic task that is relevant to their research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3. e.g.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version control - greater expectation from EPSRC research council to make academic software available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4. e.g. testing -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reproducibility of results in medical studies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shockingly low in some areas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GB" b="0" dirty="0" smtClean="0"/>
          </a:p>
          <a:p>
            <a:r>
              <a:rPr lang="en-GB" b="1" dirty="0" smtClean="0"/>
              <a:t>6.</a:t>
            </a:r>
            <a:r>
              <a:rPr lang="en-GB" b="1" baseline="0" dirty="0" smtClean="0"/>
              <a:t> Comparative studies of different teaching techniques – most important factor was teacher’s enthusiasm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61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4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5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mins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Afterwards, review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Etherpad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comments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Just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ighlight common themes (i.e. establish value, positive expectations, promote self efficiency)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or things that stand out our that you can relate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415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training/accessible" TargetMode="External"/><Relationship Id="rId4" Type="http://schemas.openxmlformats.org/officeDocument/2006/relationships/hyperlink" Target="https://modelviewculture.com/pieces/qa-making-tech-events-accessible-to-the-deaf-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delviewculture.com/pieces/unlocking-the-invisible-elevator-accessibility-at-tech-conferenc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Motivation and Demotivation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51051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Two biggest: </a:t>
            </a:r>
            <a:r>
              <a:rPr lang="en-GB" b="1" dirty="0" smtClean="0"/>
              <a:t>indifference</a:t>
            </a:r>
            <a:r>
              <a:rPr lang="en-GB" dirty="0" smtClean="0"/>
              <a:t> and </a:t>
            </a:r>
            <a:r>
              <a:rPr lang="en-GB" b="1" dirty="0" smtClean="0"/>
              <a:t>unfairness</a:t>
            </a:r>
          </a:p>
          <a:p>
            <a:r>
              <a:rPr lang="en-GB" dirty="0" smtClean="0"/>
              <a:t>Other things you shouldn’t do in a workshop:</a:t>
            </a:r>
          </a:p>
          <a:p>
            <a:pPr lvl="1"/>
            <a:r>
              <a:rPr lang="en-GB" dirty="0"/>
              <a:t>Tell learners they are rubbish because they use Excel and/or </a:t>
            </a:r>
            <a:r>
              <a:rPr lang="en-GB" dirty="0" smtClean="0"/>
              <a:t>Word</a:t>
            </a:r>
            <a:endParaRPr lang="en-GB" dirty="0"/>
          </a:p>
          <a:p>
            <a:pPr lvl="1"/>
            <a:r>
              <a:rPr lang="en-GB" dirty="0"/>
              <a:t>Repeatedly make digs about Windows and praise </a:t>
            </a:r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Criticize </a:t>
            </a:r>
            <a:r>
              <a:rPr lang="en-GB" dirty="0"/>
              <a:t>GUI applications (and by implication their users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Dive </a:t>
            </a:r>
            <a:r>
              <a:rPr lang="en-GB" dirty="0"/>
              <a:t>into complex </a:t>
            </a:r>
            <a:r>
              <a:rPr lang="en-GB" dirty="0" smtClean="0"/>
              <a:t>discussion </a:t>
            </a:r>
            <a:r>
              <a:rPr lang="en-GB" dirty="0"/>
              <a:t>with </a:t>
            </a:r>
            <a:r>
              <a:rPr lang="en-GB" dirty="0" smtClean="0"/>
              <a:t>1 or 2 people</a:t>
            </a:r>
          </a:p>
          <a:p>
            <a:pPr lvl="1"/>
            <a:r>
              <a:rPr lang="en-GB" dirty="0" smtClean="0"/>
              <a:t>Pretend </a:t>
            </a:r>
            <a:r>
              <a:rPr lang="en-GB" dirty="0"/>
              <a:t>to know more than you </a:t>
            </a:r>
            <a:r>
              <a:rPr lang="en-GB" dirty="0" smtClean="0"/>
              <a:t>do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the J word (“just</a:t>
            </a:r>
            <a:r>
              <a:rPr lang="en-GB" dirty="0" smtClean="0"/>
              <a:t>”) </a:t>
            </a:r>
          </a:p>
          <a:p>
            <a:pPr lvl="1"/>
            <a:r>
              <a:rPr lang="en-GB" dirty="0" smtClean="0"/>
              <a:t>Feign surprise - saying </a:t>
            </a:r>
            <a:r>
              <a:rPr lang="en-GB" dirty="0"/>
              <a:t>things like “I can’t believe you don’t know X” or “you’ve never heard of Y</a:t>
            </a:r>
            <a:r>
              <a:rPr lang="en-GB" dirty="0" smtClean="0"/>
              <a:t>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0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</a:t>
            </a:r>
            <a:r>
              <a:rPr lang="en-US" i="1" dirty="0"/>
              <a:t> back to </a:t>
            </a:r>
            <a:r>
              <a:rPr lang="en-US" i="1" dirty="0" smtClean="0"/>
              <a:t>a </a:t>
            </a:r>
            <a:r>
              <a:rPr lang="en-US" i="1" dirty="0"/>
              <a:t>time when you demotivated a student (or when you were demotivated as a student</a:t>
            </a:r>
            <a:r>
              <a:rPr lang="en-US" i="1" dirty="0" smtClean="0"/>
              <a:t>).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discuss what you could have done differently in the </a:t>
            </a:r>
            <a:r>
              <a:rPr lang="en-US" i="1" dirty="0" smtClean="0"/>
              <a:t>situation.</a:t>
            </a:r>
          </a:p>
          <a:p>
            <a:pPr marL="0" indent="0">
              <a:buNone/>
            </a:pPr>
            <a:r>
              <a:rPr lang="en-US" b="1" i="1" dirty="0" smtClean="0"/>
              <a:t>Share</a:t>
            </a:r>
            <a:r>
              <a:rPr lang="en-US" i="1" dirty="0"/>
              <a:t> the </a:t>
            </a:r>
            <a:r>
              <a:rPr lang="en-US" i="1" dirty="0" err="1"/>
              <a:t>demotivational</a:t>
            </a:r>
            <a:r>
              <a:rPr lang="en-US" i="1" dirty="0"/>
              <a:t> story in the </a:t>
            </a:r>
            <a:r>
              <a:rPr lang="en-US" i="1" dirty="0" err="1" smtClean="0"/>
              <a:t>Etherpad</a:t>
            </a:r>
            <a:r>
              <a:rPr lang="en-US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9952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Imposter Syndrome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Belief that</a:t>
            </a:r>
          </a:p>
          <a:p>
            <a:pPr lvl="1"/>
            <a:r>
              <a:rPr lang="en-GB" dirty="0" smtClean="0"/>
              <a:t>”I’m not good enough!”</a:t>
            </a:r>
          </a:p>
          <a:p>
            <a:pPr lvl="1"/>
            <a:r>
              <a:rPr lang="en-GB" dirty="0" smtClean="0"/>
              <a:t>“My achievement was a fluke!”</a:t>
            </a:r>
          </a:p>
          <a:p>
            <a:pPr lvl="1"/>
            <a:r>
              <a:rPr lang="en-GB" dirty="0" smtClean="0"/>
              <a:t>“I’ll be found out!”</a:t>
            </a:r>
          </a:p>
          <a:p>
            <a:r>
              <a:rPr lang="en-GB" dirty="0" smtClean="0"/>
              <a:t>Ask for feedback, look for role models</a:t>
            </a:r>
          </a:p>
          <a:p>
            <a:r>
              <a:rPr lang="en-GB" dirty="0" smtClean="0"/>
              <a:t>When instructing learners</a:t>
            </a:r>
          </a:p>
          <a:p>
            <a:pPr lvl="1"/>
            <a:r>
              <a:rPr lang="en-GB" dirty="0" smtClean="0"/>
              <a:t>Share stories of mistakes – things are hard</a:t>
            </a:r>
          </a:p>
          <a:p>
            <a:pPr lvl="1"/>
            <a:r>
              <a:rPr lang="en-GB" dirty="0" smtClean="0"/>
              <a:t>Make deliberate mistakes!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9144000" cy="533673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“We’re all faking it” – Instructor Training materials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20576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Mindset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4562662" cy="3376972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Fixed Mindset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i="1" dirty="0" smtClean="0"/>
              <a:t>Abilities mostly innate</a:t>
            </a:r>
          </a:p>
          <a:p>
            <a:pPr marL="0" indent="0">
              <a:buNone/>
            </a:pPr>
            <a:r>
              <a:rPr lang="en-GB" sz="2800" i="1" dirty="0" smtClean="0"/>
              <a:t>Failure is lack of basic abilities</a:t>
            </a:r>
          </a:p>
          <a:p>
            <a:pPr marL="0" indent="0">
              <a:buNone/>
            </a:pPr>
            <a:r>
              <a:rPr lang="en-GB" sz="2800" i="1" dirty="0" smtClean="0"/>
              <a:t>“I must look smart and never look stupid”</a:t>
            </a:r>
            <a:endParaRPr lang="en-GB" sz="28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96037" y="1592796"/>
            <a:ext cx="42479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Growth Mindset</a:t>
            </a:r>
            <a:endParaRPr lang="en-GB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Abilities can be developed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Requires effort, persistence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smtClean="0"/>
              <a:t>“Everyone can get smarter if they work at it”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3375" y="4977172"/>
            <a:ext cx="8703121" cy="16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With a fixed </a:t>
            </a:r>
            <a:r>
              <a:rPr lang="en-GB" dirty="0" err="1" smtClean="0"/>
              <a:t>mindset</a:t>
            </a:r>
            <a:r>
              <a:rPr lang="en-GB" dirty="0" smtClean="0"/>
              <a:t>, everyone does worse</a:t>
            </a:r>
          </a:p>
          <a:p>
            <a:pPr lvl="1"/>
            <a:r>
              <a:rPr lang="en-GB" dirty="0" smtClean="0"/>
              <a:t>“I don’t get this first bit, I won</a:t>
            </a:r>
            <a:r>
              <a:rPr lang="uk-UA" dirty="0" smtClean="0"/>
              <a:t>’</a:t>
            </a:r>
            <a:r>
              <a:rPr lang="en-GB" dirty="0" smtClean="0"/>
              <a:t>t be able to do this”</a:t>
            </a:r>
          </a:p>
          <a:p>
            <a:r>
              <a:rPr lang="en-GB" dirty="0" smtClean="0"/>
              <a:t>Growth </a:t>
            </a:r>
            <a:r>
              <a:rPr lang="en-GB" dirty="0" err="1" smtClean="0"/>
              <a:t>mindset</a:t>
            </a:r>
            <a:r>
              <a:rPr lang="en-GB" dirty="0" smtClean="0"/>
              <a:t> promotes </a:t>
            </a:r>
            <a:r>
              <a:rPr lang="en-GB" dirty="0" err="1" smtClean="0"/>
              <a:t>perserverance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31113" cy="4313076"/>
          </a:xfrm>
        </p:spPr>
        <p:txBody>
          <a:bodyPr/>
          <a:lstStyle/>
          <a:p>
            <a:r>
              <a:rPr lang="en-GB" dirty="0" smtClean="0"/>
              <a:t>Try and ensure a good structure in place</a:t>
            </a:r>
          </a:p>
          <a:p>
            <a:pPr lvl="1"/>
            <a:r>
              <a:rPr lang="en-GB" b="1" dirty="0"/>
              <a:t>Mobility issues: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Liz Henry blog post</a:t>
            </a:r>
            <a:endParaRPr lang="en-GB" dirty="0"/>
          </a:p>
          <a:p>
            <a:pPr lvl="1"/>
            <a:r>
              <a:rPr lang="en-GB" b="1" dirty="0" smtClean="0"/>
              <a:t>Visually impaired: </a:t>
            </a:r>
            <a:r>
              <a:rPr lang="en-GB" dirty="0" smtClean="0">
                <a:hlinkClick r:id="rId3"/>
              </a:rPr>
              <a:t>W3C Accessibility Initiative checklist</a:t>
            </a:r>
            <a:endParaRPr lang="en-GB" dirty="0" smtClean="0"/>
          </a:p>
          <a:p>
            <a:pPr lvl="1"/>
            <a:r>
              <a:rPr lang="en-GB" b="1" dirty="0" smtClean="0"/>
              <a:t>Hearing impaired: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interview with Chad Taylor</a:t>
            </a:r>
            <a:endParaRPr lang="en-GB" dirty="0" smtClean="0"/>
          </a:p>
          <a:p>
            <a:r>
              <a:rPr lang="en-GB" dirty="0" err="1" smtClean="0"/>
              <a:t>WebAIM</a:t>
            </a:r>
            <a:r>
              <a:rPr lang="en-GB" dirty="0" smtClean="0"/>
              <a:t> – ‘visually check’ online materials</a:t>
            </a:r>
          </a:p>
          <a:p>
            <a:r>
              <a:rPr lang="en-GB" dirty="0" smtClean="0"/>
              <a:t>Ask people with disabilities in decision-making</a:t>
            </a:r>
          </a:p>
          <a:p>
            <a:r>
              <a:rPr lang="en-GB" dirty="0" smtClean="0"/>
              <a:t>Do easy things first: fonts, text size, room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9144000" cy="533673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Measures taken to improve accessibility aid everyone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9740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back at work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59105" cy="470912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Find the nearest public transportation drop-off point to your building and walk from there to your office and then to the nearest </a:t>
            </a:r>
            <a:r>
              <a:rPr lang="en-US" i="1" dirty="0" smtClean="0"/>
              <a:t>washroom.</a:t>
            </a:r>
          </a:p>
          <a:p>
            <a:pPr marL="0" indent="0">
              <a:buNone/>
            </a:pPr>
            <a:r>
              <a:rPr lang="en-US" i="1" dirty="0" smtClean="0"/>
              <a:t>Make </a:t>
            </a:r>
            <a:r>
              <a:rPr lang="en-US" i="1" dirty="0"/>
              <a:t>notes about things you think would be difficult for someone with mobility </a:t>
            </a:r>
            <a:r>
              <a:rPr lang="en-US" i="1" dirty="0" smtClean="0"/>
              <a:t>issues.</a:t>
            </a:r>
          </a:p>
          <a:p>
            <a:pPr marL="0" indent="0">
              <a:buNone/>
            </a:pPr>
            <a:r>
              <a:rPr lang="en-US" i="1" dirty="0" smtClean="0"/>
              <a:t>Now </a:t>
            </a:r>
            <a:r>
              <a:rPr lang="en-US" i="1" dirty="0"/>
              <a:t>borrow a wheelchair and repeat the </a:t>
            </a:r>
            <a:r>
              <a:rPr lang="en-US" i="1" dirty="0" smtClean="0"/>
              <a:t>journey.</a:t>
            </a:r>
          </a:p>
          <a:p>
            <a:pPr marL="0" indent="0">
              <a:buNone/>
            </a:pPr>
            <a:r>
              <a:rPr lang="en-US" i="1" dirty="0" smtClean="0"/>
              <a:t>How </a:t>
            </a:r>
            <a:r>
              <a:rPr lang="en-US" i="1" dirty="0"/>
              <a:t>complete was your list of </a:t>
            </a:r>
            <a:r>
              <a:rPr lang="en-US" i="1" dirty="0" smtClean="0"/>
              <a:t>challenges?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390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– The Paradox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0691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People learn best when they care about a topic and think they can master it</a:t>
            </a:r>
          </a:p>
          <a:p>
            <a:pPr marL="0" indent="0" algn="ctr">
              <a:buNone/>
            </a:pPr>
            <a:endParaRPr lang="en-GB" sz="2000" dirty="0" smtClean="0"/>
          </a:p>
          <a:p>
            <a:pPr marL="0" indent="0" algn="ctr">
              <a:buNone/>
            </a:pPr>
            <a:r>
              <a:rPr lang="en-GB" sz="4800" b="1" i="1" dirty="0" smtClean="0"/>
              <a:t>vs.</a:t>
            </a:r>
            <a:endParaRPr lang="en-GB" sz="4800" b="1" i="1" dirty="0"/>
          </a:p>
          <a:p>
            <a:pPr marL="0" indent="0" algn="ctr">
              <a:buNone/>
            </a:pPr>
            <a:endParaRPr lang="en-GB" sz="2000" dirty="0" smtClean="0"/>
          </a:p>
          <a:p>
            <a:pPr marL="0" indent="0" algn="ctr">
              <a:buNone/>
            </a:pPr>
            <a:r>
              <a:rPr lang="en-GB" dirty="0" smtClean="0"/>
              <a:t>Most scientists just want to do science:</a:t>
            </a:r>
          </a:p>
          <a:p>
            <a:pPr marL="0" indent="0" algn="ctr">
              <a:buNone/>
            </a:pPr>
            <a:r>
              <a:rPr lang="en-GB" sz="2800" i="1" dirty="0" smtClean="0"/>
              <a:t>Programming seen as a tax</a:t>
            </a:r>
          </a:p>
          <a:p>
            <a:pPr marL="0" indent="0" algn="ctr">
              <a:buNone/>
            </a:pPr>
            <a:r>
              <a:rPr lang="en-GB" sz="2800" i="1" dirty="0" smtClean="0"/>
              <a:t>Early programming experiences often demoralising</a:t>
            </a:r>
          </a:p>
        </p:txBody>
      </p:sp>
    </p:spTree>
    <p:extLst>
      <p:ext uri="{BB962C8B-B14F-4D97-AF65-F5344CB8AC3E}">
        <p14:creationId xmlns:p14="http://schemas.microsoft.com/office/powerpoint/2010/main" val="1118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</a:t>
            </a:r>
            <a:r>
              <a:rPr lang="is-IS" dirty="0" smtClean="0"/>
              <a:t>…</a:t>
            </a:r>
            <a:r>
              <a:rPr lang="en-GB" dirty="0" smtClean="0"/>
              <a:t> What to Teach?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48780"/>
            <a:ext cx="5350638" cy="535063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39652" y="1740404"/>
            <a:ext cx="7318733" cy="4381056"/>
            <a:chOff x="1439652" y="1740404"/>
            <a:chExt cx="7318733" cy="4381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439652" y="1740404"/>
              <a:ext cx="6774263" cy="2004792"/>
              <a:chOff x="1439652" y="1740404"/>
              <a:chExt cx="6774263" cy="20047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39652" y="2168860"/>
                <a:ext cx="3816424" cy="1576336"/>
                <a:chOff x="1439652" y="2168860"/>
                <a:chExt cx="3816424" cy="1576336"/>
              </a:xfrm>
            </p:grpSpPr>
            <p:sp>
              <p:nvSpPr>
                <p:cNvPr id="5" name="Donut 4"/>
                <p:cNvSpPr/>
                <p:nvPr/>
              </p:nvSpPr>
              <p:spPr>
                <a:xfrm>
                  <a:off x="1439652" y="2168860"/>
                  <a:ext cx="1548172" cy="1576336"/>
                </a:xfrm>
                <a:prstGeom prst="donut">
                  <a:avLst>
                    <a:gd name="adj" fmla="val 4322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>
                  <a:stCxn id="5" idx="6"/>
                </p:cNvCxnSpPr>
                <p:nvPr/>
              </p:nvCxnSpPr>
              <p:spPr>
                <a:xfrm flipV="1">
                  <a:off x="2987824" y="2312876"/>
                  <a:ext cx="2268252" cy="64415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5366664" y="1740404"/>
                <a:ext cx="28472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e.g. automating repetitive tasks</a:t>
                </a:r>
                <a:endParaRPr lang="en-GB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211960" y="3180783"/>
              <a:ext cx="4546425" cy="2940677"/>
              <a:chOff x="4211960" y="3180783"/>
              <a:chExt cx="4546425" cy="294067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11960" y="3615023"/>
                <a:ext cx="2484276" cy="2506437"/>
                <a:chOff x="4211960" y="3615023"/>
                <a:chExt cx="2484276" cy="2506437"/>
              </a:xfrm>
            </p:grpSpPr>
            <p:sp>
              <p:nvSpPr>
                <p:cNvPr id="6" name="Donut 5"/>
                <p:cNvSpPr/>
                <p:nvPr/>
              </p:nvSpPr>
              <p:spPr>
                <a:xfrm>
                  <a:off x="4211960" y="4545124"/>
                  <a:ext cx="1548172" cy="1576336"/>
                </a:xfrm>
                <a:prstGeom prst="donut">
                  <a:avLst>
                    <a:gd name="adj" fmla="val 4322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436096" y="3615023"/>
                  <a:ext cx="1260140" cy="1153228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6734814" y="3180783"/>
                <a:ext cx="2023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e.g. computability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6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“Teach most immediately useful first”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6074829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Learners do something useful in </a:t>
            </a:r>
            <a:r>
              <a:rPr lang="en-GB" i="1" dirty="0" smtClean="0"/>
              <a:t>first 15 minutes</a:t>
            </a:r>
            <a:r>
              <a:rPr lang="en-GB" dirty="0" smtClean="0"/>
              <a:t> of lesson</a:t>
            </a:r>
          </a:p>
          <a:p>
            <a:pPr lvl="1"/>
            <a:r>
              <a:rPr lang="en-GB" dirty="0"/>
              <a:t>“I can learn this stuff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“This </a:t>
            </a:r>
            <a:r>
              <a:rPr lang="en-GB" dirty="0"/>
              <a:t>will allow me to do science </a:t>
            </a:r>
            <a:r>
              <a:rPr lang="en-GB" dirty="0" smtClean="0"/>
              <a:t>faster”</a:t>
            </a:r>
          </a:p>
        </p:txBody>
      </p:sp>
      <p:sp>
        <p:nvSpPr>
          <p:cNvPr id="4" name="Oval 3"/>
          <p:cNvSpPr/>
          <p:nvPr/>
        </p:nvSpPr>
        <p:spPr>
          <a:xfrm>
            <a:off x="6876256" y="1844824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What’s being taught</a:t>
            </a:r>
          </a:p>
        </p:txBody>
      </p:sp>
      <p:sp>
        <p:nvSpPr>
          <p:cNvPr id="5" name="Oval 4"/>
          <p:cNvSpPr/>
          <p:nvPr/>
        </p:nvSpPr>
        <p:spPr>
          <a:xfrm>
            <a:off x="6876255" y="5049180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Their actual work</a:t>
            </a:r>
            <a:endParaRPr lang="en-GB" dirty="0" smtClean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7493931" y="3104964"/>
            <a:ext cx="1" cy="1944216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930" y="3718773"/>
            <a:ext cx="123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Reduce this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5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about Authentic, Tangible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6074829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e.g. </a:t>
            </a:r>
            <a:r>
              <a:rPr lang="en-GB" i="1" dirty="0" smtClean="0"/>
              <a:t>media computation</a:t>
            </a:r>
            <a:r>
              <a:rPr lang="en-GB" dirty="0" smtClean="0"/>
              <a:t> approach</a:t>
            </a:r>
          </a:p>
          <a:p>
            <a:pPr lvl="1"/>
            <a:r>
              <a:rPr lang="en-GB" dirty="0" err="1" smtClean="0"/>
              <a:t>Guzdial</a:t>
            </a:r>
            <a:r>
              <a:rPr lang="en-GB" dirty="0" smtClean="0"/>
              <a:t> and Ericson, Georgia Tech</a:t>
            </a:r>
          </a:p>
          <a:p>
            <a:pPr lvl="1"/>
            <a:r>
              <a:rPr lang="en-GB" dirty="0" smtClean="0"/>
              <a:t>Learning a new language, e.g. Python</a:t>
            </a:r>
          </a:p>
          <a:p>
            <a:pPr lvl="1"/>
            <a:r>
              <a:rPr lang="en-GB" dirty="0" smtClean="0"/>
              <a:t>First program opens image, resizes it, and saves it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authentic task</a:t>
            </a:r>
            <a:r>
              <a:rPr lang="en-GB" dirty="0" smtClean="0"/>
              <a:t> that is </a:t>
            </a:r>
            <a:r>
              <a:rPr lang="en-GB" i="1" dirty="0" smtClean="0"/>
              <a:t>tangible</a:t>
            </a:r>
            <a:endParaRPr lang="en-GB" i="1" dirty="0"/>
          </a:p>
        </p:txBody>
      </p:sp>
      <p:sp>
        <p:nvSpPr>
          <p:cNvPr id="4" name="Oval 3"/>
          <p:cNvSpPr/>
          <p:nvPr/>
        </p:nvSpPr>
        <p:spPr>
          <a:xfrm>
            <a:off x="6876256" y="1844824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What’s being taught</a:t>
            </a:r>
          </a:p>
        </p:txBody>
      </p:sp>
      <p:sp>
        <p:nvSpPr>
          <p:cNvPr id="5" name="Oval 4"/>
          <p:cNvSpPr/>
          <p:nvPr/>
        </p:nvSpPr>
        <p:spPr>
          <a:xfrm>
            <a:off x="6876255" y="5049180"/>
            <a:ext cx="1235351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Their actual work</a:t>
            </a:r>
            <a:endParaRPr lang="en-GB" dirty="0" smtClean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7493931" y="3104964"/>
            <a:ext cx="1" cy="1944216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3930" y="3718773"/>
            <a:ext cx="123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Reduce this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Choose</a:t>
            </a:r>
            <a:r>
              <a:rPr lang="en-US" i="1" dirty="0" smtClean="0"/>
              <a:t> </a:t>
            </a:r>
            <a:r>
              <a:rPr lang="en-US" i="1" dirty="0"/>
              <a:t>something </a:t>
            </a:r>
            <a:r>
              <a:rPr lang="en-US" i="1" dirty="0" smtClean="0"/>
              <a:t>you’ve done that </a:t>
            </a:r>
            <a:r>
              <a:rPr lang="en-US" i="1" dirty="0"/>
              <a:t>uses one or more of the skills we </a:t>
            </a:r>
            <a:r>
              <a:rPr lang="en-US" i="1" dirty="0" smtClean="0"/>
              <a:t>teach</a:t>
            </a:r>
            <a:endParaRPr lang="en-US" i="1" dirty="0"/>
          </a:p>
          <a:p>
            <a:pPr marL="722313" indent="-361950" defTabSz="628650"/>
            <a:r>
              <a:rPr lang="en-US" sz="3000" i="1" dirty="0" smtClean="0"/>
              <a:t>e.g</a:t>
            </a:r>
            <a:r>
              <a:rPr lang="en-US" sz="3000" i="1" dirty="0"/>
              <a:t>. wrote a function, bulk </a:t>
            </a:r>
            <a:r>
              <a:rPr lang="en-US" sz="3000" i="1" dirty="0" smtClean="0"/>
              <a:t>did </a:t>
            </a:r>
            <a:r>
              <a:rPr lang="en-US" sz="3000" i="1" dirty="0"/>
              <a:t>some stats in R, forked a </a:t>
            </a:r>
            <a:r>
              <a:rPr lang="en-US" sz="3000" i="1" dirty="0" smtClean="0"/>
              <a:t>repo</a:t>
            </a:r>
            <a:endParaRPr lang="en-US" i="1" dirty="0" smtClean="0"/>
          </a:p>
          <a:p>
            <a:pPr marL="0" indent="0" defTabSz="628650">
              <a:buNone/>
            </a:pPr>
            <a:r>
              <a:rPr lang="en-US" b="1" i="1" dirty="0" smtClean="0"/>
              <a:t>Think </a:t>
            </a:r>
            <a:r>
              <a:rPr lang="en-US" i="1" dirty="0" smtClean="0"/>
              <a:t>how </a:t>
            </a:r>
            <a:r>
              <a:rPr lang="en-US" i="1" dirty="0"/>
              <a:t>you would use it </a:t>
            </a:r>
            <a:r>
              <a:rPr lang="en-US" i="1" dirty="0" smtClean="0"/>
              <a:t>(maybe simplified) </a:t>
            </a:r>
            <a:r>
              <a:rPr lang="en-US" i="1" dirty="0"/>
              <a:t>as an exercise or example in </a:t>
            </a:r>
            <a:r>
              <a:rPr lang="en-US" i="1" dirty="0" smtClean="0"/>
              <a:t>class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decide where this exercise fits on a 2x2 grid of “short/longtime to master” and “low/high usefulness</a:t>
            </a:r>
            <a:r>
              <a:rPr lang="en-US" i="1" dirty="0" smtClean="0"/>
              <a:t>”?</a:t>
            </a:r>
          </a:p>
          <a:p>
            <a:pPr marL="0" indent="0">
              <a:buNone/>
            </a:pPr>
            <a:r>
              <a:rPr lang="en-US" i="1" dirty="0" smtClean="0"/>
              <a:t>In </a:t>
            </a:r>
            <a:r>
              <a:rPr lang="en-US" i="1" dirty="0"/>
              <a:t>the </a:t>
            </a:r>
            <a:r>
              <a:rPr lang="en-US" i="1" dirty="0" err="1" smtClean="0"/>
              <a:t>Etherpad</a:t>
            </a:r>
            <a:r>
              <a:rPr lang="en-US" i="1" dirty="0"/>
              <a:t>, </a:t>
            </a:r>
            <a:r>
              <a:rPr lang="en-US" b="1" i="1" dirty="0"/>
              <a:t>share</a:t>
            </a:r>
            <a:r>
              <a:rPr lang="en-US" i="1" dirty="0"/>
              <a:t> the task and where it fits on the 2x2 </a:t>
            </a:r>
            <a:r>
              <a:rPr lang="en-US" i="1" dirty="0" smtClean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346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4709120"/>
          </a:xfrm>
        </p:spPr>
        <p:txBody>
          <a:bodyPr/>
          <a:lstStyle/>
          <a:p>
            <a:r>
              <a:rPr lang="en-GB" dirty="0"/>
              <a:t>Strategies to establish </a:t>
            </a:r>
            <a:r>
              <a:rPr lang="en-GB" dirty="0" smtClean="0"/>
              <a:t>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Connect </a:t>
            </a:r>
            <a:r>
              <a:rPr lang="en-GB" dirty="0"/>
              <a:t>the material to students’ </a:t>
            </a:r>
            <a:r>
              <a:rPr lang="en-GB" dirty="0" smtClean="0"/>
              <a:t>interests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Provide authentic, real-world </a:t>
            </a:r>
            <a:r>
              <a:rPr lang="en-GB" dirty="0" smtClean="0"/>
              <a:t>tasks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Show relevance to students’ current academic </a:t>
            </a:r>
            <a:r>
              <a:rPr lang="en-GB" dirty="0" smtClean="0"/>
              <a:t>lives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Demonstrate the relevance of higher-level skills to students’ future professional </a:t>
            </a:r>
            <a:r>
              <a:rPr lang="en-GB" dirty="0" smtClean="0"/>
              <a:t>lives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Identify and reward what you </a:t>
            </a:r>
            <a:r>
              <a:rPr lang="en-GB" dirty="0" smtClean="0"/>
              <a:t>value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Show your own passion and enthusiasm for the </a:t>
            </a:r>
            <a:r>
              <a:rPr lang="en-GB" dirty="0" smtClean="0"/>
              <a:t>discipline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95109" cy="5105164"/>
          </a:xfrm>
        </p:spPr>
        <p:txBody>
          <a:bodyPr>
            <a:normAutofit/>
          </a:bodyPr>
          <a:lstStyle/>
          <a:p>
            <a:r>
              <a:rPr lang="en-US" dirty="0"/>
              <a:t>Strategies to build positive </a:t>
            </a:r>
            <a:r>
              <a:rPr lang="en-US" dirty="0" smtClean="0"/>
              <a:t>expectations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Ensure alignment of objectives, assessments, and instructional </a:t>
            </a:r>
            <a:r>
              <a:rPr lang="en-US" dirty="0" smtClean="0"/>
              <a:t>strategies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assignments that provide </a:t>
            </a:r>
            <a:r>
              <a:rPr lang="en-US" dirty="0" smtClean="0"/>
              <a:t>appropriate </a:t>
            </a:r>
            <a:r>
              <a:rPr lang="en-US" dirty="0"/>
              <a:t>level of </a:t>
            </a:r>
            <a:r>
              <a:rPr lang="en-US" dirty="0" smtClean="0"/>
              <a:t>challenge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Articulate your expectations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early success </a:t>
            </a:r>
            <a:r>
              <a:rPr lang="en-US" dirty="0" smtClean="0"/>
              <a:t>opportunities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targeted </a:t>
            </a:r>
            <a:r>
              <a:rPr lang="en-US" dirty="0" smtClean="0"/>
              <a:t>feedback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 </a:t>
            </a:r>
            <a:r>
              <a:rPr lang="en-US" dirty="0" smtClean="0"/>
              <a:t>fair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effective study </a:t>
            </a:r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6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</a:t>
            </a:r>
            <a:r>
              <a:rPr lang="en-US" i="1" dirty="0"/>
              <a:t> back to a </a:t>
            </a:r>
            <a:r>
              <a:rPr lang="en-US" i="1" dirty="0" smtClean="0"/>
              <a:t>course </a:t>
            </a:r>
            <a:r>
              <a:rPr lang="en-US" i="1" dirty="0"/>
              <a:t>you took in the past, and identify one thing the instructor did that motivated </a:t>
            </a:r>
            <a:r>
              <a:rPr lang="en-US" i="1" dirty="0" smtClean="0"/>
              <a:t>you.</a:t>
            </a:r>
          </a:p>
          <a:p>
            <a:pPr marL="0" indent="0">
              <a:buNone/>
            </a:pPr>
            <a:r>
              <a:rPr lang="en-US" b="1" i="1" dirty="0" smtClean="0"/>
              <a:t>Pair</a:t>
            </a:r>
            <a:r>
              <a:rPr lang="en-US" i="1" dirty="0"/>
              <a:t> up with your neighbor and discuss what motivated </a:t>
            </a:r>
            <a:r>
              <a:rPr lang="en-US" i="1" dirty="0" smtClean="0"/>
              <a:t>you.</a:t>
            </a:r>
          </a:p>
          <a:p>
            <a:pPr marL="0" indent="0">
              <a:buNone/>
            </a:pPr>
            <a:r>
              <a:rPr lang="en-US" b="1" i="1" dirty="0" smtClean="0"/>
              <a:t>Share</a:t>
            </a:r>
            <a:r>
              <a:rPr lang="en-US" i="1" dirty="0"/>
              <a:t> the motivational story in the </a:t>
            </a:r>
            <a:r>
              <a:rPr lang="en-US" i="1" dirty="0" err="1" smtClean="0"/>
              <a:t>Etherpad</a:t>
            </a:r>
            <a:r>
              <a:rPr lang="en-US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324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83263</TotalTime>
  <Words>1120</Words>
  <Application>Microsoft Macintosh PowerPoint</Application>
  <PresentationFormat>On-screen Show (4:3)</PresentationFormat>
  <Paragraphs>166</Paragraphs>
  <Slides>15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MS PGothic</vt:lpstr>
      <vt:lpstr>Wingdings</vt:lpstr>
      <vt:lpstr>Arial</vt:lpstr>
      <vt:lpstr>Office Theme</vt:lpstr>
      <vt:lpstr>PowerPoint Presentation</vt:lpstr>
      <vt:lpstr>Motivation – The Paradox</vt:lpstr>
      <vt:lpstr>So… What to Teach?</vt:lpstr>
      <vt:lpstr>“Teach most immediately useful first”</vt:lpstr>
      <vt:lpstr>Think about Authentic, Tangible Tasks</vt:lpstr>
      <vt:lpstr>Exercise</vt:lpstr>
      <vt:lpstr>Motivation Strategies</vt:lpstr>
      <vt:lpstr>Motivation Strategies</vt:lpstr>
      <vt:lpstr>Exercise</vt:lpstr>
      <vt:lpstr>Demotivation</vt:lpstr>
      <vt:lpstr>Exercise</vt:lpstr>
      <vt:lpstr>Imposter Syndrome</vt:lpstr>
      <vt:lpstr>Mindset</vt:lpstr>
      <vt:lpstr>Accessibility</vt:lpstr>
      <vt:lpstr>When back at work…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1604</cp:revision>
  <dcterms:created xsi:type="dcterms:W3CDTF">2012-08-09T11:11:09Z</dcterms:created>
  <dcterms:modified xsi:type="dcterms:W3CDTF">2016-11-29T14:18:57Z</dcterms:modified>
</cp:coreProperties>
</file>