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71" r:id="rId3"/>
    <p:sldId id="264" r:id="rId4"/>
    <p:sldId id="266" r:id="rId5"/>
    <p:sldId id="267" r:id="rId6"/>
    <p:sldId id="270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7" autoAdjust="0"/>
    <p:restoredTop sz="77230" autoAdjust="0"/>
  </p:normalViewPr>
  <p:slideViewPr>
    <p:cSldViewPr snapToObjects="1">
      <p:cViewPr>
        <p:scale>
          <a:sx n="95" d="100"/>
          <a:sy n="95" d="100"/>
        </p:scale>
        <p:origin x="-17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25/11/16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One of the cornerstones of Software and Data Carpentry teaching is live coding: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instructors don’t use lots of slides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but work through the lesson material,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typing in the code or instructions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with the workshop participants following along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section explains how it works, why we use it, and gives general tips for an effective live coding presentation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One of the cornerstones of Software and Data Carpentry teaching is live coding: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instructors don’t use lots of slides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but work through the lesson material,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typing in the code or instructions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with the workshop participants following along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section explains how it works, why we use it, and gives general tips for an effective live coding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948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grab their attention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explain everything you are doing to the point it becomes boring to yourself - it won’t seem that way to them!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no fancy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unix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prompt 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colour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schemes, shortcuts, etc.,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big font,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maximise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window, use a second screen, attend to lightning</a:t>
            </a:r>
            <a:endParaRPr lang="en-GB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build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up diagrams as you go, more lively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quit Skype and Slack, etc. e.g.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msg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from the wife over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iMessage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Tried and tested!</a:t>
            </a:r>
          </a:p>
          <a:p>
            <a:pPr marL="228600" indent="-228600">
              <a:buAutoNum type="arabicPeriod"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Have fun with your mistakes, talk through the problem, diagnose it. Shows you’re human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85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not to do it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ignores a red sticky clearly visible on a learner’s laptop.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sitting, mostly looking at the laptop screen.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typing commands without saying them out loud.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fancy bash prompt.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small font in not full-screen terminal window with black background.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The terminal window bottom is partially blocked by the learner’s heads for those sitting in the 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receives a a pop-up notification in the middle of the session.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makes a mistake (a typo) but simply fixes it without pointing it out, and redoes the command.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to do it right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checks if the learner with the red sticky on her laptop still needs attention.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standing while instructing, making eye-contact with participants.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saying the commands out loud while typing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moves to the screen to point out details of commands or results.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simply uses ‘$ ‘ as bash prompt.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big font in wide-screen terminal window with white background.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The terminal window bottom is above the learner’s heads for those sitting in the 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makes mistake (a typo) and uses the occasion to illustrate how to interpret error-messages.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593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2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XxBeNkKmJE" TargetMode="External"/><Relationship Id="rId4" Type="http://schemas.openxmlformats.org/officeDocument/2006/relationships/hyperlink" Target="https://youtu.be/SkPmwe_Wje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Live Coding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What They’ve Learnt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Unix Shell</a:t>
            </a:r>
          </a:p>
          <a:p>
            <a:pPr lvl="1"/>
            <a:r>
              <a:rPr lang="en-US" dirty="0" smtClean="0"/>
              <a:t>Editing files, </a:t>
            </a:r>
            <a:r>
              <a:rPr lang="en-US" dirty="0" err="1" smtClean="0"/>
              <a:t>filesystem</a:t>
            </a:r>
            <a:r>
              <a:rPr lang="en-US" dirty="0" smtClean="0"/>
              <a:t>, basic commands, </a:t>
            </a:r>
            <a:r>
              <a:rPr lang="en-US" dirty="0" err="1" smtClean="0"/>
              <a:t>grep</a:t>
            </a:r>
            <a:r>
              <a:rPr lang="en-US" dirty="0" smtClean="0"/>
              <a:t>, find</a:t>
            </a:r>
          </a:p>
          <a:p>
            <a:endParaRPr lang="en-US" dirty="0"/>
          </a:p>
          <a:p>
            <a:r>
              <a:rPr lang="en-US" dirty="0" smtClean="0"/>
              <a:t>Introduction to Python</a:t>
            </a:r>
          </a:p>
          <a:p>
            <a:pPr lvl="1"/>
            <a:r>
              <a:rPr lang="en-US" dirty="0" smtClean="0"/>
              <a:t>Variables, lists, conditionals, loops, functions, writing and importing libraries, </a:t>
            </a:r>
            <a:r>
              <a:rPr lang="en-US" dirty="0" err="1" smtClean="0"/>
              <a:t>docstrings</a:t>
            </a:r>
            <a:endParaRPr lang="en-US" dirty="0"/>
          </a:p>
          <a:p>
            <a:pPr lvl="1"/>
            <a:r>
              <a:rPr lang="en-US" dirty="0" smtClean="0"/>
              <a:t>We’ve run into some errors in our code along the way!</a:t>
            </a:r>
          </a:p>
          <a:p>
            <a:pPr lvl="1"/>
            <a:endParaRPr lang="en-US" dirty="0"/>
          </a:p>
          <a:p>
            <a:r>
              <a:rPr lang="en-US" dirty="0" smtClean="0"/>
              <a:t>Ignore my call out for green and red </a:t>
            </a:r>
            <a:r>
              <a:rPr lang="en-US" dirty="0" err="1" smtClean="0"/>
              <a:t>stickies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Live Coding?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 smtClean="0"/>
              <a:t>“Teaching is theatre, not cinema.”</a:t>
            </a:r>
            <a:br>
              <a:rPr lang="en-GB" i="1" dirty="0" smtClean="0"/>
            </a:br>
            <a:r>
              <a:rPr lang="en-GB" dirty="0" smtClean="0"/>
              <a:t>– Neal Davis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A cornerstone of the Carpentries</a:t>
            </a:r>
          </a:p>
          <a:p>
            <a:pPr lvl="1"/>
            <a:r>
              <a:rPr lang="en-GB" dirty="0" smtClean="0"/>
              <a:t>Not a lot of slides</a:t>
            </a:r>
          </a:p>
          <a:p>
            <a:pPr lvl="1"/>
            <a:r>
              <a:rPr lang="en-GB" dirty="0" smtClean="0"/>
              <a:t>Work through lesson material, typing in code</a:t>
            </a:r>
          </a:p>
          <a:p>
            <a:pPr lvl="1"/>
            <a:r>
              <a:rPr lang="en-GB" dirty="0" smtClean="0"/>
              <a:t>Workshop participants follow along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8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to Live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compelling to watch code being written</a:t>
            </a:r>
          </a:p>
          <a:p>
            <a:r>
              <a:rPr lang="en-GB" dirty="0" smtClean="0"/>
              <a:t>Instructors can do more ‘what if?’</a:t>
            </a:r>
          </a:p>
          <a:p>
            <a:r>
              <a:rPr lang="en-GB" dirty="0" smtClean="0"/>
              <a:t>Slows instructor down</a:t>
            </a:r>
          </a:p>
          <a:p>
            <a:r>
              <a:rPr lang="en-GB" dirty="0" smtClean="0"/>
              <a:t>Allows </a:t>
            </a:r>
            <a:r>
              <a:rPr lang="en-GB" i="1" dirty="0" smtClean="0"/>
              <a:t>instructor</a:t>
            </a:r>
            <a:r>
              <a:rPr lang="en-GB" dirty="0" smtClean="0"/>
              <a:t> to follow </a:t>
            </a:r>
            <a:r>
              <a:rPr lang="en-GB" i="1" dirty="0" smtClean="0"/>
              <a:t>learners</a:t>
            </a:r>
          </a:p>
          <a:p>
            <a:r>
              <a:rPr lang="en-GB" dirty="0"/>
              <a:t>Facilitates lateral knowledge transfer</a:t>
            </a:r>
          </a:p>
          <a:p>
            <a:r>
              <a:rPr lang="en-GB" dirty="0" smtClean="0"/>
              <a:t>Learners get to see instructor’s mistakes</a:t>
            </a:r>
          </a:p>
          <a:p>
            <a:pPr lvl="1"/>
            <a:r>
              <a:rPr lang="en-GB" dirty="0" smtClean="0"/>
              <a:t>And </a:t>
            </a:r>
            <a:r>
              <a:rPr lang="en-GB" b="1" dirty="0" smtClean="0"/>
              <a:t>how they diagnose and correct them</a:t>
            </a:r>
          </a:p>
        </p:txBody>
      </p:sp>
    </p:spTree>
    <p:extLst>
      <p:ext uri="{BB962C8B-B14F-4D97-AF65-F5344CB8AC3E}">
        <p14:creationId xmlns:p14="http://schemas.microsoft.com/office/powerpoint/2010/main" val="203392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Coding:</a:t>
            </a:r>
            <a:br>
              <a:rPr lang="en-GB" dirty="0" smtClean="0"/>
            </a:br>
            <a:r>
              <a:rPr lang="en-GB" dirty="0" smtClean="0"/>
              <a:t>Top 10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411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Be seen and heard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Take it slow, explain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Mirror learner’s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the screen wisely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illustrations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Avoid being disturbed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Stick to the lesson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Embrace mistakes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Have fun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Leave no learner </a:t>
            </a:r>
            <a:r>
              <a:rPr lang="en-GB" dirty="0" smtClean="0"/>
              <a:t>behind</a:t>
            </a:r>
            <a:r>
              <a:rPr lang="is-IS" dirty="0" smtClean="0"/>
              <a:t>…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Sticky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778685" cy="4709120"/>
          </a:xfrm>
        </p:spPr>
        <p:txBody>
          <a:bodyPr>
            <a:noAutofit/>
          </a:bodyPr>
          <a:lstStyle/>
          <a:p>
            <a:r>
              <a:rPr lang="en-GB" dirty="0" smtClean="0"/>
              <a:t>Each learner has a green and red sticky note</a:t>
            </a:r>
          </a:p>
          <a:p>
            <a:r>
              <a:rPr lang="en-GB" dirty="0"/>
              <a:t>Put on top of laptop </a:t>
            </a:r>
            <a:r>
              <a:rPr lang="en-GB" dirty="0" smtClean="0"/>
              <a:t>screen</a:t>
            </a:r>
          </a:p>
          <a:p>
            <a:r>
              <a:rPr lang="en-GB" dirty="0" smtClean="0"/>
              <a:t>Very, very useful</a:t>
            </a:r>
          </a:p>
          <a:p>
            <a:pPr lvl="1"/>
            <a:r>
              <a:rPr lang="en-GB" dirty="0" smtClean="0"/>
              <a:t>It’s more discreet</a:t>
            </a:r>
          </a:p>
          <a:p>
            <a:pPr lvl="1"/>
            <a:r>
              <a:rPr lang="en-GB" dirty="0" smtClean="0"/>
              <a:t>They can keep working</a:t>
            </a:r>
          </a:p>
          <a:p>
            <a:pPr lvl="1"/>
            <a:r>
              <a:rPr lang="en-GB" dirty="0" smtClean="0"/>
              <a:t>Instructor can scan state of room quickly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436704" y="1661106"/>
            <a:ext cx="3528392" cy="2033646"/>
            <a:chOff x="935596" y="2161260"/>
            <a:chExt cx="3528392" cy="2033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7684" y="2161260"/>
              <a:ext cx="1659446" cy="16620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35596" y="3825574"/>
              <a:ext cx="3528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Green – I’ve </a:t>
              </a:r>
              <a:r>
                <a:rPr lang="en-GB"/>
                <a:t>completed </a:t>
              </a:r>
              <a:r>
                <a:rPr lang="en-GB" smtClean="0"/>
                <a:t>exercise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92341" y="4235604"/>
            <a:ext cx="3132348" cy="2073716"/>
            <a:chOff x="4968044" y="2118919"/>
            <a:chExt cx="3132348" cy="2073716"/>
          </a:xfrm>
        </p:grpSpPr>
        <p:sp>
          <p:nvSpPr>
            <p:cNvPr id="4" name="Rectangle 3"/>
            <p:cNvSpPr/>
            <p:nvPr/>
          </p:nvSpPr>
          <p:spPr>
            <a:xfrm>
              <a:off x="4968044" y="3823303"/>
              <a:ext cx="31323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mtClean="0"/>
                <a:t>Red </a:t>
              </a:r>
              <a:r>
                <a:rPr lang="en-GB" dirty="0"/>
                <a:t>– I’ve run into a problem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0265" y="2118919"/>
              <a:ext cx="1990067" cy="185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04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Bad and the Good</a:t>
            </a:r>
            <a:endParaRPr lang="en-GB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79512" y="1600200"/>
            <a:ext cx="45626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3"/>
              </a:rPr>
              <a:t>C</a:t>
            </a:r>
            <a:r>
              <a:rPr lang="en-GB" dirty="0" smtClean="0">
                <a:hlinkClick r:id="rId3"/>
              </a:rPr>
              <a:t>ould </a:t>
            </a:r>
            <a:r>
              <a:rPr lang="en-GB" dirty="0">
                <a:hlinkClick r:id="rId3"/>
              </a:rPr>
              <a:t>be </a:t>
            </a:r>
            <a:r>
              <a:rPr lang="en-GB" dirty="0" smtClean="0">
                <a:hlinkClick r:id="rId3"/>
              </a:rPr>
              <a:t>better</a:t>
            </a:r>
            <a:endParaRPr lang="en-GB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96037" y="1592796"/>
            <a:ext cx="4247964" cy="526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4"/>
              </a:rPr>
              <a:t>Done </a:t>
            </a:r>
            <a:r>
              <a:rPr lang="en-GB" dirty="0" smtClean="0">
                <a:hlinkClick r:id="rId4"/>
              </a:rPr>
              <a:t>right</a:t>
            </a:r>
            <a:endParaRPr lang="en-GB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8897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it Yourselves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771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err="1" smtClean="0"/>
              <a:t>Organise</a:t>
            </a:r>
            <a:r>
              <a:rPr lang="en-US" i="1" dirty="0" smtClean="0"/>
              <a:t> into </a:t>
            </a:r>
            <a:r>
              <a:rPr lang="en-US" i="1" dirty="0"/>
              <a:t>d</a:t>
            </a:r>
            <a:r>
              <a:rPr lang="en-US" i="1" dirty="0" smtClean="0"/>
              <a:t>ifferent groups than last time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Teach</a:t>
            </a:r>
            <a:r>
              <a:rPr lang="en-US" i="1" dirty="0" smtClean="0"/>
              <a:t> </a:t>
            </a:r>
            <a:r>
              <a:rPr lang="en-US" i="1" dirty="0"/>
              <a:t>3-4 minutes of your chosen </a:t>
            </a:r>
            <a:r>
              <a:rPr lang="en-US" i="1" dirty="0" smtClean="0"/>
              <a:t>lesson </a:t>
            </a:r>
            <a:r>
              <a:rPr lang="en-US" i="1" dirty="0" smtClean="0"/>
              <a:t>episode (or any </a:t>
            </a:r>
            <a:r>
              <a:rPr lang="en-US" i="1" smtClean="0"/>
              <a:t>you wish) </a:t>
            </a:r>
            <a:r>
              <a:rPr lang="en-US" i="1" dirty="0" smtClean="0"/>
              <a:t>using </a:t>
            </a:r>
            <a:r>
              <a:rPr lang="en-US" i="1" dirty="0"/>
              <a:t>live coding to a fellow </a:t>
            </a:r>
            <a:r>
              <a:rPr lang="en-US" i="1" dirty="0" smtClean="0"/>
              <a:t>trainee</a:t>
            </a:r>
          </a:p>
          <a:p>
            <a:pPr lvl="1"/>
            <a:r>
              <a:rPr lang="en-US" i="1" dirty="0" smtClean="0"/>
              <a:t>No need to </a:t>
            </a:r>
            <a:r>
              <a:rPr lang="en-US" i="1" dirty="0"/>
              <a:t>record the live coding sessions</a:t>
            </a:r>
          </a:p>
          <a:p>
            <a:pPr marL="0" indent="0">
              <a:buNone/>
            </a:pPr>
            <a:r>
              <a:rPr lang="en-US" b="1" i="1" dirty="0" smtClean="0"/>
              <a:t>Swap</a:t>
            </a:r>
            <a:r>
              <a:rPr lang="en-US" i="1" dirty="0" smtClean="0"/>
              <a:t> over!</a:t>
            </a:r>
          </a:p>
          <a:p>
            <a:pPr marL="0" indent="0">
              <a:buNone/>
            </a:pPr>
            <a:r>
              <a:rPr lang="en-US" b="1" i="1" dirty="0" smtClean="0"/>
              <a:t>Give </a:t>
            </a:r>
            <a:r>
              <a:rPr lang="en-US" b="1" i="1" dirty="0"/>
              <a:t>feedback</a:t>
            </a:r>
            <a:r>
              <a:rPr lang="en-US" i="1" dirty="0"/>
              <a:t> the same way you have previously (positive and negative, content and </a:t>
            </a:r>
            <a:r>
              <a:rPr lang="en-US" i="1" dirty="0" smtClean="0"/>
              <a:t>presentation)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If </a:t>
            </a:r>
            <a:r>
              <a:rPr lang="en-US" i="1" dirty="0"/>
              <a:t>you </a:t>
            </a:r>
            <a:r>
              <a:rPr lang="en-US" i="1" dirty="0" smtClean="0"/>
              <a:t>teach </a:t>
            </a:r>
            <a:r>
              <a:rPr lang="en-US" i="1" dirty="0"/>
              <a:t>something from the lesson episode you selected in preparation for this workshop, explain in advance to your fellow trainee </a:t>
            </a:r>
            <a:endParaRPr lang="en-US" i="1" dirty="0" smtClean="0"/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hat </a:t>
            </a:r>
            <a:r>
              <a:rPr lang="en-US" i="1" dirty="0"/>
              <a:t>you will be </a:t>
            </a:r>
            <a:r>
              <a:rPr lang="en-US" i="1" dirty="0" smtClean="0"/>
              <a:t>teaching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hat </a:t>
            </a:r>
            <a:r>
              <a:rPr lang="en-US" i="1" dirty="0"/>
              <a:t>the learners </a:t>
            </a:r>
            <a:r>
              <a:rPr lang="en-US" i="1" dirty="0" smtClean="0"/>
              <a:t>are </a:t>
            </a:r>
            <a:r>
              <a:rPr lang="en-US" i="1" dirty="0"/>
              <a:t>expected to be familiar </a:t>
            </a:r>
            <a:r>
              <a:rPr lang="en-US" i="1" dirty="0" smtClean="0"/>
              <a:t>with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4471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83349</TotalTime>
  <Words>790</Words>
  <Application>Microsoft Macintosh PowerPoint</Application>
  <PresentationFormat>On-screen Show (4:3)</PresentationFormat>
  <Paragraphs>101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Demo: What They’ve Learnt So Far…</vt:lpstr>
      <vt:lpstr>Why Live Coding?</vt:lpstr>
      <vt:lpstr>Advantages to Live Coding</vt:lpstr>
      <vt:lpstr>Live Coding: Top 10 Tips</vt:lpstr>
      <vt:lpstr>The Sticky Notes</vt:lpstr>
      <vt:lpstr>The Bad and the Good</vt:lpstr>
      <vt:lpstr>Try it Yourselves…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1622</cp:revision>
  <dcterms:created xsi:type="dcterms:W3CDTF">2012-08-09T11:11:09Z</dcterms:created>
  <dcterms:modified xsi:type="dcterms:W3CDTF">2016-11-25T08:58:47Z</dcterms:modified>
</cp:coreProperties>
</file>