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3"/>
  </p:sldMasterIdLst>
  <p:notesMasterIdLst>
    <p:notesMasterId r:id="rId9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Lst>
  <p:sldSz cx="9144000" cy="5143500" type="screen16x9"/>
  <p:notesSz cx="6858000" cy="9144000"/>
  <p:embeddedFontLst>
    <p:embeddedFont>
      <p:font typeface="Calibri" panose="020F0502020204030204" pitchFamily="34" charset="0"/>
      <p:regular r:id="rId93"/>
      <p:bold r:id="rId94"/>
      <p:italic r:id="rId95"/>
      <p:boldItalic r:id="rId96"/>
    </p:embeddedFont>
    <p:embeddedFont>
      <p:font typeface="Nunito SemiBold" panose="020F0502020204030204" pitchFamily="34" charset="0"/>
      <p:regular r:id="rId97"/>
      <p:bold r:id="rId98"/>
      <p:italic r:id="rId99"/>
      <p:boldItalic r:id="rId100"/>
    </p:embeddedFont>
    <p:embeddedFont>
      <p:font typeface="Roboto" panose="02000000000000000000" pitchFamily="2" charset="0"/>
      <p:regular r:id="rId101"/>
      <p:bold r:id="rId102"/>
      <p:italic r:id="rId103"/>
      <p:boldItalic r:id="rId104"/>
    </p:embeddedFont>
    <p:embeddedFont>
      <p:font typeface="Roboto Light" panose="020F0302020204030204" pitchFamily="3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0ED91-B632-6546-B7FE-33F7C67431D7}" v="1" dt="2023-02-06T13:33:40.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font" Target="fonts/font15.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font" Target="fonts/font10.fntdata"/><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font" Target="fonts/font3.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microsoft.com/office/2016/11/relationships/changesInfo" Target="changesInfos/changesInfo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11.fntdata"/><Relationship Id="rId108" Type="http://schemas.openxmlformats.org/officeDocument/2006/relationships/font" Target="fonts/font16.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14.fntdata"/><Relationship Id="rId114"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font" Target="fonts/font8.fntdata"/><Relationship Id="rId105"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Jones" userId="3314f146-145e-4567-a80f-47985785d0e6" providerId="ADAL" clId="{2BF0ED91-B632-6546-B7FE-33F7C67431D7}"/>
    <pc:docChg chg="custSel modSld modMainMaster">
      <pc:chgData name="Steve Jones" userId="3314f146-145e-4567-a80f-47985785d0e6" providerId="ADAL" clId="{2BF0ED91-B632-6546-B7FE-33F7C67431D7}" dt="2023-02-06T13:46:21.702" v="6" actId="478"/>
      <pc:docMkLst>
        <pc:docMk/>
      </pc:docMkLst>
      <pc:sldChg chg="delSp mod">
        <pc:chgData name="Steve Jones" userId="3314f146-145e-4567-a80f-47985785d0e6" providerId="ADAL" clId="{2BF0ED91-B632-6546-B7FE-33F7C67431D7}" dt="2023-02-06T13:33:52.758" v="2" actId="478"/>
        <pc:sldMkLst>
          <pc:docMk/>
          <pc:sldMk cId="0" sldId="256"/>
        </pc:sldMkLst>
        <pc:picChg chg="del">
          <ac:chgData name="Steve Jones" userId="3314f146-145e-4567-a80f-47985785d0e6" providerId="ADAL" clId="{2BF0ED91-B632-6546-B7FE-33F7C67431D7}" dt="2023-02-06T13:33:52.758" v="2" actId="478"/>
          <ac:picMkLst>
            <pc:docMk/>
            <pc:sldMk cId="0" sldId="256"/>
            <ac:picMk id="67" creationId="{00000000-0000-0000-0000-000000000000}"/>
          </ac:picMkLst>
        </pc:picChg>
      </pc:sldChg>
      <pc:sldChg chg="delSp mod">
        <pc:chgData name="Steve Jones" userId="3314f146-145e-4567-a80f-47985785d0e6" providerId="ADAL" clId="{2BF0ED91-B632-6546-B7FE-33F7C67431D7}" dt="2023-02-06T13:45:54.727" v="3" actId="478"/>
        <pc:sldMkLst>
          <pc:docMk/>
          <pc:sldMk cId="0" sldId="259"/>
        </pc:sldMkLst>
        <pc:picChg chg="del">
          <ac:chgData name="Steve Jones" userId="3314f146-145e-4567-a80f-47985785d0e6" providerId="ADAL" clId="{2BF0ED91-B632-6546-B7FE-33F7C67431D7}" dt="2023-02-06T13:45:54.727" v="3" actId="478"/>
          <ac:picMkLst>
            <pc:docMk/>
            <pc:sldMk cId="0" sldId="259"/>
            <ac:picMk id="86" creationId="{00000000-0000-0000-0000-000000000000}"/>
          </ac:picMkLst>
        </pc:picChg>
      </pc:sldChg>
      <pc:sldChg chg="delSp mod">
        <pc:chgData name="Steve Jones" userId="3314f146-145e-4567-a80f-47985785d0e6" providerId="ADAL" clId="{2BF0ED91-B632-6546-B7FE-33F7C67431D7}" dt="2023-02-06T13:46:04.721" v="4" actId="478"/>
        <pc:sldMkLst>
          <pc:docMk/>
          <pc:sldMk cId="0" sldId="278"/>
        </pc:sldMkLst>
        <pc:picChg chg="del">
          <ac:chgData name="Steve Jones" userId="3314f146-145e-4567-a80f-47985785d0e6" providerId="ADAL" clId="{2BF0ED91-B632-6546-B7FE-33F7C67431D7}" dt="2023-02-06T13:46:04.721" v="4" actId="478"/>
          <ac:picMkLst>
            <pc:docMk/>
            <pc:sldMk cId="0" sldId="278"/>
            <ac:picMk id="201" creationId="{00000000-0000-0000-0000-000000000000}"/>
          </ac:picMkLst>
        </pc:picChg>
      </pc:sldChg>
      <pc:sldChg chg="delSp mod">
        <pc:chgData name="Steve Jones" userId="3314f146-145e-4567-a80f-47985785d0e6" providerId="ADAL" clId="{2BF0ED91-B632-6546-B7FE-33F7C67431D7}" dt="2023-02-06T13:46:11.651" v="5" actId="478"/>
        <pc:sldMkLst>
          <pc:docMk/>
          <pc:sldMk cId="0" sldId="295"/>
        </pc:sldMkLst>
        <pc:picChg chg="del">
          <ac:chgData name="Steve Jones" userId="3314f146-145e-4567-a80f-47985785d0e6" providerId="ADAL" clId="{2BF0ED91-B632-6546-B7FE-33F7C67431D7}" dt="2023-02-06T13:46:11.651" v="5" actId="478"/>
          <ac:picMkLst>
            <pc:docMk/>
            <pc:sldMk cId="0" sldId="295"/>
            <ac:picMk id="304" creationId="{00000000-0000-0000-0000-000000000000}"/>
          </ac:picMkLst>
        </pc:picChg>
      </pc:sldChg>
      <pc:sldChg chg="delSp mod">
        <pc:chgData name="Steve Jones" userId="3314f146-145e-4567-a80f-47985785d0e6" providerId="ADAL" clId="{2BF0ED91-B632-6546-B7FE-33F7C67431D7}" dt="2023-02-06T13:46:21.702" v="6" actId="478"/>
        <pc:sldMkLst>
          <pc:docMk/>
          <pc:sldMk cId="0" sldId="317"/>
        </pc:sldMkLst>
        <pc:picChg chg="del">
          <ac:chgData name="Steve Jones" userId="3314f146-145e-4567-a80f-47985785d0e6" providerId="ADAL" clId="{2BF0ED91-B632-6546-B7FE-33F7C67431D7}" dt="2023-02-06T13:46:21.702" v="6" actId="478"/>
          <ac:picMkLst>
            <pc:docMk/>
            <pc:sldMk cId="0" sldId="317"/>
            <ac:picMk id="437" creationId="{00000000-0000-0000-0000-000000000000}"/>
          </ac:picMkLst>
        </pc:picChg>
      </pc:sldChg>
      <pc:sldMasterChg chg="addSp delSp modSp mod">
        <pc:chgData name="Steve Jones" userId="3314f146-145e-4567-a80f-47985785d0e6" providerId="ADAL" clId="{2BF0ED91-B632-6546-B7FE-33F7C67431D7}" dt="2023-02-06T13:33:40.886" v="1"/>
        <pc:sldMasterMkLst>
          <pc:docMk/>
          <pc:sldMasterMk cId="0" sldId="2147483661"/>
        </pc:sldMasterMkLst>
        <pc:picChg chg="add mod">
          <ac:chgData name="Steve Jones" userId="3314f146-145e-4567-a80f-47985785d0e6" providerId="ADAL" clId="{2BF0ED91-B632-6546-B7FE-33F7C67431D7}" dt="2023-02-06T13:33:40.886" v="1"/>
          <ac:picMkLst>
            <pc:docMk/>
            <pc:sldMasterMk cId="0" sldId="2147483661"/>
            <ac:picMk id="2" creationId="{F3CA4018-84BA-377A-8963-F9C726E73A2D}"/>
          </ac:picMkLst>
        </pc:picChg>
        <pc:picChg chg="del">
          <ac:chgData name="Steve Jones" userId="3314f146-145e-4567-a80f-47985785d0e6" providerId="ADAL" clId="{2BF0ED91-B632-6546-B7FE-33F7C67431D7}" dt="2023-02-06T13:33:37.356" v="0" actId="478"/>
          <ac:picMkLst>
            <pc:docMk/>
            <pc:sldMasterMk cId="0" sldId="2147483661"/>
            <ac:picMk id="9" creationId="{00000000-0000-0000-0000-000000000000}"/>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52147b32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52147b32f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d7fb4c1a5_0_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7d7fb4c1a5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d7fb4c1a5_0_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d7fb4c1a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d7fb4c1a5_0_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7d7fb4c1a5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d7fb4c1a5_0_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7d7fb4c1a5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d7fb4c1a5_0_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7d7fb4c1a5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d7fb4c1a5_0_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7d7fb4c1a5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d7fb4c1a5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7d7fb4c1a5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d7fb4c1a5_0_8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d7fb4c1a5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d7fb4c1a5_0_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7d7fb4c1a5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d7fb4c1a5_0_9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7d7fb4c1a5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d7fb4c1a5_0_10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7d7fb4c1a5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d7fb4c1a5_0_10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7d7fb4c1a5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d7fb4c1a5_0_1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d7fb4c1a5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d7fb4c1a5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d7fb4c1a5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d70c9a136_0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7d70c9a136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d70c9a136_0_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7d70c9a13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d70c9a136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7d70c9a136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d70c9a136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7d70c9a136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d70c9a136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7d70c9a136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d70c9a136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7d70c9a136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d70c9a136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7d70c9a13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d70c9a136_0_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7d70c9a136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d70c9a136_0_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7d70c9a136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d70c9a136_0_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7d70c9a136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d70c9a136_0_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7d70c9a136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d70c9a136_0_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7d70c9a136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d70c9a136_0_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7d70c9a136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d70c9a136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7d70c9a136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d70c9a136_0_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7d70c9a136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d70c9a136_0_10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7d70c9a136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d7fb4c1a5_0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7d7fb4c1a5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7fb4c1a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7fb4c1a5_0_1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d7fb4c1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d7fb4c1a5_0_1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d7fb4c1a5_0_1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7d7fb4c1a5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d7fb4c1a5_0_1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7d7fb4c1a5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d7fb4c1a5_0_1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d7fb4c1a5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d7fb4c1a5_0_1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7d7fb4c1a5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d7fb4c1a5_0_1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7d7fb4c1a5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d7fb4c1a5_0_1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7d7fb4c1a5_0_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d7fb4c1a5_0_1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7d7fb4c1a5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d7fb4c1a5_0_17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7d7fb4c1a5_0_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d7fb4c1a5_0_1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7d7fb4c1a5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7fb4c1a5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7d7fb4c1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d7fb4c1a5_0_1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7d7fb4c1a5_0_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d7fb4c1a5_0_19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7d7fb4c1a5_0_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d7fb4c1a5_0_20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7d7fb4c1a5_0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d7fb4c1a5_0_20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7d7fb4c1a5_0_2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7fb4c1a5_0_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g7d7fb4c1a5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d7fb4c1a5_0_2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7d7fb4c1a5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d7fb4c1a5_0_2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7d7fb4c1a5_0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d7fb4c1a5_0_2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7d7fb4c1a5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d7fb4c1a5_0_2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7d7fb4c1a5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7d7fb4c1a5_0_2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7d7fb4c1a5_0_2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d7fb4c1a5_0_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7d7fb4c1a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7d7fb4c1a5_0_2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7d7fb4c1a5_0_2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7d7fb4c1a5_0_2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g7d7fb4c1a5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d7fb4c1a5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d7fb4c1a5_0_2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d7fb4c1a5_0_2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g7d7fb4c1a5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d7fb4c1a5_0_2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g7d7fb4c1a5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d7fb4c1a5_0_2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g7d7fb4c1a5_0_2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d7fb4c1a5_0_2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g7d7fb4c1a5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d7fb4c1a5_0_29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7d7fb4c1a5_0_2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d7fb4c1a5_0_29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g7d7fb4c1a5_0_2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d7fb4c1a5_0_3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g7d7fb4c1a5_0_3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d7fb4c1a5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7d7fb4c1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7d7fb4c1a5_0_3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g7d7fb4c1a5_0_3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7d7fb4c1a5_0_3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7d7fb4c1a5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d7fb4c1a5_0_3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7d7fb4c1a5_0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d7fb4c1a5_0_3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7d7fb4c1a5_0_3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7d7fb4c1a5_0_3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g7d7fb4c1a5_0_3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d7fb4c1a5_0_3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7d7fb4c1a5_0_3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d7fb4c1a5_0_3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g7d7fb4c1a5_0_3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7d7fb4c1a5_0_3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g7d7fb4c1a5_0_3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d7fb4c1a5_0_3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7d7fb4c1a5_0_3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7d7fb4c1a5_0_3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g7d7fb4c1a5_0_3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d7fb4c1a5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7d7fb4c1a5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7d7fb4c1a5_0_3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g7d7fb4c1a5_0_3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7d7fb4c1a5_0_3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7d7fb4c1a5_0_3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7d7fb4c1a5_0_38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g7d7fb4c1a5_0_3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7d7fb4c1a5_0_3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7d7fb4c1a5_0_3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d7fb4c1a5_0_39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g7d7fb4c1a5_0_3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7d7fb4c1a5_0_40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g7d7fb4c1a5_0_4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7d7fb4c1a5_0_40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g7d7fb4c1a5_0_4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c9bfd4ff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c9bfd4ffd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52147b32f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g652147b32f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94" name="Google Shape;594;g652147b32f_0_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d7fb4c1a5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7d7fb4c1a5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R="0" lvl="0" algn="ctr" rtl="0">
              <a:lnSpc>
                <a:spcPct val="90000"/>
              </a:lnSpc>
              <a:spcBef>
                <a:spcPts val="0"/>
              </a:spcBef>
              <a:spcAft>
                <a:spcPts val="0"/>
              </a:spcAft>
              <a:buClr>
                <a:srgbClr val="111820"/>
              </a:buClr>
              <a:buSzPts val="4500"/>
              <a:buFont typeface="Nunito SemiBold"/>
              <a:buNone/>
              <a:defRPr sz="45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 name="Google Shape;12;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R="0" lvl="0" algn="ctr" rtl="0">
              <a:lnSpc>
                <a:spcPct val="90000"/>
              </a:lnSpc>
              <a:spcBef>
                <a:spcPts val="800"/>
              </a:spcBef>
              <a:spcAft>
                <a:spcPts val="0"/>
              </a:spcAft>
              <a:buClr>
                <a:srgbClr val="55565A"/>
              </a:buClr>
              <a:buSzPts val="1800"/>
              <a:buFont typeface="Arial"/>
              <a:buNone/>
              <a:defRPr sz="1800" b="0" i="0" u="none" strike="noStrike" cap="none">
                <a:solidFill>
                  <a:srgbClr val="55565A"/>
                </a:solidFill>
                <a:latin typeface="Roboto Light"/>
                <a:ea typeface="Roboto Light"/>
                <a:cs typeface="Roboto Light"/>
                <a:sym typeface="Roboto Light"/>
              </a:defRPr>
            </a:lvl1pPr>
            <a:lvl2pPr marR="0" lvl="1" algn="ctr" rtl="0">
              <a:lnSpc>
                <a:spcPct val="90000"/>
              </a:lnSpc>
              <a:spcBef>
                <a:spcPts val="400"/>
              </a:spcBef>
              <a:spcAft>
                <a:spcPts val="0"/>
              </a:spcAft>
              <a:buClr>
                <a:srgbClr val="55565A"/>
              </a:buClr>
              <a:buSzPts val="1500"/>
              <a:buFont typeface="Arial"/>
              <a:buNone/>
              <a:defRPr sz="1500" b="0" i="0" u="none" strike="noStrike" cap="none">
                <a:solidFill>
                  <a:srgbClr val="55565A"/>
                </a:solidFill>
                <a:latin typeface="Roboto Light"/>
                <a:ea typeface="Roboto Light"/>
                <a:cs typeface="Roboto Light"/>
                <a:sym typeface="Roboto Light"/>
              </a:defRPr>
            </a:lvl2pPr>
            <a:lvl3pPr marR="0" lvl="2" algn="ctr" rtl="0">
              <a:lnSpc>
                <a:spcPct val="90000"/>
              </a:lnSpc>
              <a:spcBef>
                <a:spcPts val="400"/>
              </a:spcBef>
              <a:spcAft>
                <a:spcPts val="0"/>
              </a:spcAft>
              <a:buClr>
                <a:srgbClr val="55565A"/>
              </a:buClr>
              <a:buSzPts val="1400"/>
              <a:buFont typeface="Arial"/>
              <a:buNone/>
              <a:defRPr sz="1400" b="0" i="0" u="none" strike="noStrike" cap="none">
                <a:solidFill>
                  <a:srgbClr val="55565A"/>
                </a:solidFill>
                <a:latin typeface="Roboto Light"/>
                <a:ea typeface="Roboto Light"/>
                <a:cs typeface="Roboto Light"/>
                <a:sym typeface="Roboto Light"/>
              </a:defRPr>
            </a:lvl3pPr>
            <a:lvl4pPr marR="0" lvl="3" algn="ctr" rtl="0">
              <a:lnSpc>
                <a:spcPct val="90000"/>
              </a:lnSpc>
              <a:spcBef>
                <a:spcPts val="400"/>
              </a:spcBef>
              <a:spcAft>
                <a:spcPts val="0"/>
              </a:spcAft>
              <a:buClr>
                <a:srgbClr val="55565A"/>
              </a:buClr>
              <a:buSzPts val="1200"/>
              <a:buFont typeface="Arial"/>
              <a:buNone/>
              <a:defRPr sz="1200" b="0" i="0" u="none" strike="noStrike" cap="none">
                <a:solidFill>
                  <a:srgbClr val="55565A"/>
                </a:solidFill>
                <a:latin typeface="Roboto Light"/>
                <a:ea typeface="Roboto Light"/>
                <a:cs typeface="Roboto Light"/>
                <a:sym typeface="Roboto Light"/>
              </a:defRPr>
            </a:lvl4pPr>
            <a:lvl5pPr marR="0" lvl="4" algn="ctr" rtl="0">
              <a:lnSpc>
                <a:spcPct val="90000"/>
              </a:lnSpc>
              <a:spcBef>
                <a:spcPts val="400"/>
              </a:spcBef>
              <a:spcAft>
                <a:spcPts val="0"/>
              </a:spcAft>
              <a:buClr>
                <a:srgbClr val="55565A"/>
              </a:buClr>
              <a:buSzPts val="1200"/>
              <a:buFont typeface="Arial"/>
              <a:buNone/>
              <a:defRPr sz="1200" b="0" i="0" u="none" strike="noStrike" cap="none">
                <a:solidFill>
                  <a:srgbClr val="55565A"/>
                </a:solidFill>
                <a:latin typeface="Roboto Light"/>
                <a:ea typeface="Roboto Light"/>
                <a:cs typeface="Roboto Light"/>
                <a:sym typeface="Roboto Light"/>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Slide 1" type="tx">
  <p:cSld name="TITLE_AND_BOD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393700" y="712519"/>
            <a:ext cx="6853200" cy="11043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000000"/>
              </a:buClr>
              <a:buSzPts val="4000"/>
              <a:buFont typeface="Arial"/>
              <a:buNone/>
              <a:defRPr sz="4000" b="1">
                <a:solidFill>
                  <a:srgbClr val="000000"/>
                </a:solidFill>
              </a:defRPr>
            </a:lvl1pPr>
            <a:lvl2pPr lvl="1" algn="l" rtl="0">
              <a:lnSpc>
                <a:spcPct val="100000"/>
              </a:lnSpc>
              <a:spcBef>
                <a:spcPts val="0"/>
              </a:spcBef>
              <a:spcAft>
                <a:spcPts val="0"/>
              </a:spcAft>
              <a:buClr>
                <a:srgbClr val="000000"/>
              </a:buClr>
              <a:buSzPts val="1800"/>
              <a:buNone/>
              <a:defRPr>
                <a:solidFill>
                  <a:srgbClr val="000000"/>
                </a:solidFill>
              </a:defRPr>
            </a:lvl2pPr>
            <a:lvl3pPr lvl="2" algn="l" rtl="0">
              <a:lnSpc>
                <a:spcPct val="100000"/>
              </a:lnSpc>
              <a:spcBef>
                <a:spcPts val="0"/>
              </a:spcBef>
              <a:spcAft>
                <a:spcPts val="0"/>
              </a:spcAft>
              <a:buClr>
                <a:srgbClr val="000000"/>
              </a:buClr>
              <a:buSzPts val="1800"/>
              <a:buNone/>
              <a:defRPr>
                <a:solidFill>
                  <a:srgbClr val="000000"/>
                </a:solidFill>
              </a:defRPr>
            </a:lvl3pPr>
            <a:lvl4pPr lvl="3" algn="l" rtl="0">
              <a:lnSpc>
                <a:spcPct val="100000"/>
              </a:lnSpc>
              <a:spcBef>
                <a:spcPts val="0"/>
              </a:spcBef>
              <a:spcAft>
                <a:spcPts val="0"/>
              </a:spcAft>
              <a:buClr>
                <a:srgbClr val="000000"/>
              </a:buClr>
              <a:buSzPts val="1800"/>
              <a:buNone/>
              <a:defRPr>
                <a:solidFill>
                  <a:srgbClr val="000000"/>
                </a:solidFill>
              </a:defRPr>
            </a:lvl4pPr>
            <a:lvl5pPr lvl="4" algn="l" rtl="0">
              <a:lnSpc>
                <a:spcPct val="100000"/>
              </a:lnSpc>
              <a:spcBef>
                <a:spcPts val="0"/>
              </a:spcBef>
              <a:spcAft>
                <a:spcPts val="0"/>
              </a:spcAft>
              <a:buClr>
                <a:srgbClr val="000000"/>
              </a:buClr>
              <a:buSzPts val="1800"/>
              <a:buNone/>
              <a:defRPr>
                <a:solidFill>
                  <a:srgbClr val="000000"/>
                </a:solidFill>
              </a:defRPr>
            </a:lvl5pPr>
            <a:lvl6pPr lvl="5" algn="l" rtl="0">
              <a:lnSpc>
                <a:spcPct val="100000"/>
              </a:lnSpc>
              <a:spcBef>
                <a:spcPts val="0"/>
              </a:spcBef>
              <a:spcAft>
                <a:spcPts val="0"/>
              </a:spcAft>
              <a:buClr>
                <a:srgbClr val="000000"/>
              </a:buClr>
              <a:buSzPts val="1800"/>
              <a:buNone/>
              <a:defRPr>
                <a:solidFill>
                  <a:srgbClr val="000000"/>
                </a:solidFill>
              </a:defRPr>
            </a:lvl6pPr>
            <a:lvl7pPr lvl="6" algn="l" rtl="0">
              <a:lnSpc>
                <a:spcPct val="100000"/>
              </a:lnSpc>
              <a:spcBef>
                <a:spcPts val="0"/>
              </a:spcBef>
              <a:spcAft>
                <a:spcPts val="0"/>
              </a:spcAft>
              <a:buClr>
                <a:srgbClr val="000000"/>
              </a:buClr>
              <a:buSzPts val="1800"/>
              <a:buNone/>
              <a:defRPr>
                <a:solidFill>
                  <a:srgbClr val="000000"/>
                </a:solidFill>
              </a:defRPr>
            </a:lvl7pPr>
            <a:lvl8pPr lvl="7" algn="l" rtl="0">
              <a:lnSpc>
                <a:spcPct val="100000"/>
              </a:lnSpc>
              <a:spcBef>
                <a:spcPts val="0"/>
              </a:spcBef>
              <a:spcAft>
                <a:spcPts val="0"/>
              </a:spcAft>
              <a:buClr>
                <a:srgbClr val="000000"/>
              </a:buClr>
              <a:buSzPts val="1800"/>
              <a:buNone/>
              <a:defRPr>
                <a:solidFill>
                  <a:srgbClr val="000000"/>
                </a:solidFill>
              </a:defRPr>
            </a:lvl8pPr>
            <a:lvl9pPr lvl="8" algn="l" rtl="0">
              <a:lnSpc>
                <a:spcPct val="100000"/>
              </a:lnSpc>
              <a:spcBef>
                <a:spcPts val="0"/>
              </a:spcBef>
              <a:spcAft>
                <a:spcPts val="0"/>
              </a:spcAft>
              <a:buClr>
                <a:srgbClr val="000000"/>
              </a:buClr>
              <a:buSzPts val="1800"/>
              <a:buNone/>
              <a:defRPr>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244549" y="-2"/>
            <a:ext cx="8378700" cy="7536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53" name="Google Shape;53;p12"/>
          <p:cNvSpPr txBox="1">
            <a:spLocks noGrp="1"/>
          </p:cNvSpPr>
          <p:nvPr>
            <p:ph type="body" idx="1"/>
          </p:nvPr>
        </p:nvSpPr>
        <p:spPr>
          <a:xfrm>
            <a:off x="393700" y="1200150"/>
            <a:ext cx="8229600" cy="3394500"/>
          </a:xfrm>
          <a:prstGeom prst="rect">
            <a:avLst/>
          </a:prstGeom>
          <a:noFill/>
          <a:ln>
            <a:noFill/>
          </a:ln>
        </p:spPr>
        <p:txBody>
          <a:bodyPr spcFirstLastPara="1" wrap="square" lIns="45700" tIns="45700" rIns="45700" bIns="45700" anchor="t" anchorCtr="0">
            <a:noAutofit/>
          </a:bodyPr>
          <a:lstStyle>
            <a:lvl1pPr marL="457200" lvl="0" indent="-342900" algn="l" rtl="0">
              <a:lnSpc>
                <a:spcPct val="100000"/>
              </a:lnSpc>
              <a:spcBef>
                <a:spcPts val="500"/>
              </a:spcBef>
              <a:spcAft>
                <a:spcPts val="0"/>
              </a:spcAft>
              <a:buSzPts val="1800"/>
              <a:buChar char="•"/>
              <a:defRPr/>
            </a:lvl1pPr>
            <a:lvl2pPr marL="914400" lvl="1" indent="-322326" algn="l" rtl="0">
              <a:lnSpc>
                <a:spcPct val="100000"/>
              </a:lnSpc>
              <a:spcBef>
                <a:spcPts val="500"/>
              </a:spcBef>
              <a:spcAft>
                <a:spcPts val="0"/>
              </a:spcAft>
              <a:buSzPts val="1476"/>
              <a:buChar char="•"/>
              <a:defRPr/>
            </a:lvl2pPr>
            <a:lvl3pPr marL="1371600" lvl="2" indent="-342900" algn="l" rtl="0">
              <a:lnSpc>
                <a:spcPct val="100000"/>
              </a:lnSpc>
              <a:spcBef>
                <a:spcPts val="500"/>
              </a:spcBef>
              <a:spcAft>
                <a:spcPts val="0"/>
              </a:spcAft>
              <a:buSzPts val="1800"/>
              <a:buChar char="•"/>
              <a:defRPr/>
            </a:lvl3pPr>
            <a:lvl4pPr marL="1828800" lvl="3" indent="-331469" algn="l" rtl="0">
              <a:lnSpc>
                <a:spcPct val="100000"/>
              </a:lnSpc>
              <a:spcBef>
                <a:spcPts val="500"/>
              </a:spcBef>
              <a:spcAft>
                <a:spcPts val="0"/>
              </a:spcAft>
              <a:buSzPts val="1620"/>
              <a:buChar char="•"/>
              <a:defRPr/>
            </a:lvl4pPr>
            <a:lvl5pPr marL="2286000" lvl="4" indent="-299466" algn="l" rtl="0">
              <a:lnSpc>
                <a:spcPct val="100000"/>
              </a:lnSpc>
              <a:spcBef>
                <a:spcPts val="500"/>
              </a:spcBef>
              <a:spcAft>
                <a:spcPts val="0"/>
              </a:spcAft>
              <a:buSzPts val="1116"/>
              <a:buChar char="•"/>
              <a:defRPr/>
            </a:lvl5pPr>
            <a:lvl6pPr marL="2743200" lvl="5" indent="-342900" algn="l" rtl="0">
              <a:lnSpc>
                <a:spcPct val="100000"/>
              </a:lnSpc>
              <a:spcBef>
                <a:spcPts val="500"/>
              </a:spcBef>
              <a:spcAft>
                <a:spcPts val="0"/>
              </a:spcAft>
              <a:buSzPts val="1800"/>
              <a:buChar char="•"/>
              <a:defRPr/>
            </a:lvl6pPr>
            <a:lvl7pPr marL="3200400" lvl="6" indent="-342900" algn="l" rtl="0">
              <a:lnSpc>
                <a:spcPct val="100000"/>
              </a:lnSpc>
              <a:spcBef>
                <a:spcPts val="500"/>
              </a:spcBef>
              <a:spcAft>
                <a:spcPts val="0"/>
              </a:spcAft>
              <a:buSzPts val="1800"/>
              <a:buChar char="•"/>
              <a:defRPr/>
            </a:lvl7pPr>
            <a:lvl8pPr marL="3657600" lvl="7" indent="-342900" algn="l" rtl="0">
              <a:lnSpc>
                <a:spcPct val="100000"/>
              </a:lnSpc>
              <a:spcBef>
                <a:spcPts val="500"/>
              </a:spcBef>
              <a:spcAft>
                <a:spcPts val="0"/>
              </a:spcAft>
              <a:buSzPts val="1800"/>
              <a:buChar char="•"/>
              <a:defRPr/>
            </a:lvl8pPr>
            <a:lvl9pPr marL="4114800" lvl="8" indent="-342900" algn="l" rtl="0">
              <a:lnSpc>
                <a:spcPct val="100000"/>
              </a:lnSpc>
              <a:spcBef>
                <a:spcPts val="500"/>
              </a:spcBef>
              <a:spcAft>
                <a:spcPts val="0"/>
              </a:spcAft>
              <a:buSzPts val="1800"/>
              <a:buChar char="•"/>
              <a:defRPr/>
            </a:lvl9pPr>
          </a:lstStyle>
          <a:p>
            <a:endParaRPr/>
          </a:p>
        </p:txBody>
      </p:sp>
      <p:sp>
        <p:nvSpPr>
          <p:cNvPr id="54" name="Google Shape;54;p12"/>
          <p:cNvSpPr txBox="1">
            <a:spLocks noGrp="1"/>
          </p:cNvSpPr>
          <p:nvPr>
            <p:ph type="sldNum" idx="12"/>
          </p:nvPr>
        </p:nvSpPr>
        <p:spPr>
          <a:xfrm>
            <a:off x="4463424" y="4916576"/>
            <a:ext cx="217200" cy="202500"/>
          </a:xfrm>
          <a:prstGeom prst="rect">
            <a:avLst/>
          </a:prstGeom>
          <a:noFill/>
          <a:ln>
            <a:noFill/>
          </a:ln>
        </p:spPr>
        <p:txBody>
          <a:bodyPr spcFirstLastPara="1" wrap="square" lIns="45700" tIns="45700" rIns="45700" bIns="45700" anchor="ctr" anchorCtr="0">
            <a:noAutofit/>
          </a:bodyPr>
          <a:lstStyle>
            <a:lvl1pPr marL="0" lvl="0" indent="0" algn="ctr" rtl="0">
              <a:lnSpc>
                <a:spcPct val="100000"/>
              </a:lnSpc>
              <a:spcBef>
                <a:spcPts val="0"/>
              </a:spcBef>
              <a:spcAft>
                <a:spcPts val="0"/>
              </a:spcAft>
              <a:buClr>
                <a:srgbClr val="A6A6A6"/>
              </a:buClr>
              <a:buSzPts val="800"/>
              <a:buFont typeface="Arial"/>
              <a:buNone/>
              <a:defRPr sz="800">
                <a:solidFill>
                  <a:srgbClr val="A6A6A6"/>
                </a:solidFill>
              </a:defRPr>
            </a:lvl1pPr>
            <a:lvl2pPr marL="0" lvl="1" indent="0" algn="ctr" rtl="0">
              <a:lnSpc>
                <a:spcPct val="100000"/>
              </a:lnSpc>
              <a:spcBef>
                <a:spcPts val="0"/>
              </a:spcBef>
              <a:spcAft>
                <a:spcPts val="0"/>
              </a:spcAft>
              <a:buClr>
                <a:srgbClr val="A6A6A6"/>
              </a:buClr>
              <a:buSzPts val="800"/>
              <a:buFont typeface="Arial"/>
              <a:buNone/>
              <a:defRPr sz="800">
                <a:solidFill>
                  <a:srgbClr val="A6A6A6"/>
                </a:solidFill>
              </a:defRPr>
            </a:lvl2pPr>
            <a:lvl3pPr marL="0" lvl="2" indent="0" algn="ctr" rtl="0">
              <a:lnSpc>
                <a:spcPct val="100000"/>
              </a:lnSpc>
              <a:spcBef>
                <a:spcPts val="0"/>
              </a:spcBef>
              <a:spcAft>
                <a:spcPts val="0"/>
              </a:spcAft>
              <a:buClr>
                <a:srgbClr val="A6A6A6"/>
              </a:buClr>
              <a:buSzPts val="800"/>
              <a:buFont typeface="Arial"/>
              <a:buNone/>
              <a:defRPr sz="800">
                <a:solidFill>
                  <a:srgbClr val="A6A6A6"/>
                </a:solidFill>
              </a:defRPr>
            </a:lvl3pPr>
            <a:lvl4pPr marL="0" lvl="3" indent="0" algn="ctr" rtl="0">
              <a:lnSpc>
                <a:spcPct val="100000"/>
              </a:lnSpc>
              <a:spcBef>
                <a:spcPts val="0"/>
              </a:spcBef>
              <a:spcAft>
                <a:spcPts val="0"/>
              </a:spcAft>
              <a:buClr>
                <a:srgbClr val="A6A6A6"/>
              </a:buClr>
              <a:buSzPts val="800"/>
              <a:buFont typeface="Arial"/>
              <a:buNone/>
              <a:defRPr sz="800">
                <a:solidFill>
                  <a:srgbClr val="A6A6A6"/>
                </a:solidFill>
              </a:defRPr>
            </a:lvl4pPr>
            <a:lvl5pPr marL="0" lvl="4" indent="0" algn="ctr" rtl="0">
              <a:lnSpc>
                <a:spcPct val="100000"/>
              </a:lnSpc>
              <a:spcBef>
                <a:spcPts val="0"/>
              </a:spcBef>
              <a:spcAft>
                <a:spcPts val="0"/>
              </a:spcAft>
              <a:buClr>
                <a:srgbClr val="A6A6A6"/>
              </a:buClr>
              <a:buSzPts val="800"/>
              <a:buFont typeface="Arial"/>
              <a:buNone/>
              <a:defRPr sz="800">
                <a:solidFill>
                  <a:srgbClr val="A6A6A6"/>
                </a:solidFill>
              </a:defRPr>
            </a:lvl5pPr>
            <a:lvl6pPr marL="0" lvl="5" indent="0" algn="ctr" rtl="0">
              <a:lnSpc>
                <a:spcPct val="100000"/>
              </a:lnSpc>
              <a:spcBef>
                <a:spcPts val="0"/>
              </a:spcBef>
              <a:spcAft>
                <a:spcPts val="0"/>
              </a:spcAft>
              <a:buClr>
                <a:srgbClr val="A6A6A6"/>
              </a:buClr>
              <a:buSzPts val="800"/>
              <a:buFont typeface="Arial"/>
              <a:buNone/>
              <a:defRPr sz="800">
                <a:solidFill>
                  <a:srgbClr val="A6A6A6"/>
                </a:solidFill>
              </a:defRPr>
            </a:lvl6pPr>
            <a:lvl7pPr marL="0" lvl="6" indent="0" algn="ctr" rtl="0">
              <a:lnSpc>
                <a:spcPct val="100000"/>
              </a:lnSpc>
              <a:spcBef>
                <a:spcPts val="0"/>
              </a:spcBef>
              <a:spcAft>
                <a:spcPts val="0"/>
              </a:spcAft>
              <a:buClr>
                <a:srgbClr val="A6A6A6"/>
              </a:buClr>
              <a:buSzPts val="800"/>
              <a:buFont typeface="Arial"/>
              <a:buNone/>
              <a:defRPr sz="800">
                <a:solidFill>
                  <a:srgbClr val="A6A6A6"/>
                </a:solidFill>
              </a:defRPr>
            </a:lvl7pPr>
            <a:lvl8pPr marL="0" lvl="7" indent="0" algn="ctr" rtl="0">
              <a:lnSpc>
                <a:spcPct val="100000"/>
              </a:lnSpc>
              <a:spcBef>
                <a:spcPts val="0"/>
              </a:spcBef>
              <a:spcAft>
                <a:spcPts val="0"/>
              </a:spcAft>
              <a:buClr>
                <a:srgbClr val="A6A6A6"/>
              </a:buClr>
              <a:buSzPts val="800"/>
              <a:buFont typeface="Arial"/>
              <a:buNone/>
              <a:defRPr sz="800">
                <a:solidFill>
                  <a:srgbClr val="A6A6A6"/>
                </a:solidFill>
              </a:defRPr>
            </a:lvl8pPr>
            <a:lvl9pPr marL="0" lvl="8" indent="0" algn="ctr" rtl="0">
              <a:lnSpc>
                <a:spcPct val="100000"/>
              </a:lnSpc>
              <a:spcBef>
                <a:spcPts val="0"/>
              </a:spcBef>
              <a:spcAft>
                <a:spcPts val="0"/>
              </a:spcAft>
              <a:buClr>
                <a:srgbClr val="A6A6A6"/>
              </a:buClr>
              <a:buSzPts val="800"/>
              <a:buFont typeface="Arial"/>
              <a:buNone/>
              <a:defRPr sz="800">
                <a:solidFill>
                  <a:srgbClr val="A6A6A6"/>
                </a:solidFill>
              </a:defRPr>
            </a:lvl9pPr>
          </a:lstStyle>
          <a:p>
            <a:pPr marL="0" lvl="0" indent="0" algn="ctr" rtl="0">
              <a:spcBef>
                <a:spcPts val="0"/>
              </a:spcBef>
              <a:spcAft>
                <a:spcPts val="0"/>
              </a:spcAft>
              <a:buNone/>
            </a:pPr>
            <a:fld id="{00000000-1234-1234-1234-123412341234}" type="slidenum">
              <a:rPr lang="en-US"/>
              <a:t>‹#›</a:t>
            </a:fld>
            <a:endParaRPr>
              <a:solidFill>
                <a:srgbClr val="11182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6_Title Slide 1">
  <p:cSld name="6_Title Slide 1">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93700" y="712519"/>
            <a:ext cx="6853200" cy="11043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4000"/>
              <a:buFont typeface="Arial"/>
              <a:buNone/>
              <a:defRPr sz="4000">
                <a:solidFill>
                  <a:srgbClr val="FFFFFF"/>
                </a:solidFill>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57" name="Google Shape;57;p13"/>
          <p:cNvSpPr txBox="1">
            <a:spLocks noGrp="1"/>
          </p:cNvSpPr>
          <p:nvPr>
            <p:ph type="sldNum" idx="12"/>
          </p:nvPr>
        </p:nvSpPr>
        <p:spPr>
          <a:xfrm>
            <a:off x="5486400" y="4627562"/>
            <a:ext cx="2133600" cy="279300"/>
          </a:xfrm>
          <a:prstGeom prst="rect">
            <a:avLst/>
          </a:prstGeom>
          <a:noFill/>
          <a:ln>
            <a:noFill/>
          </a:ln>
        </p:spPr>
        <p:txBody>
          <a:bodyPr spcFirstLastPara="1" wrap="square" lIns="45700" tIns="45700" rIns="45700" bIns="45700" anchor="ctr" anchorCtr="0">
            <a:noAutofit/>
          </a:bodyPr>
          <a:lstStyle>
            <a:lvl1pPr marL="0" lvl="0" indent="0" algn="ctr" rtl="0">
              <a:lnSpc>
                <a:spcPct val="100000"/>
              </a:lnSpc>
              <a:spcBef>
                <a:spcPts val="0"/>
              </a:spcBef>
              <a:spcAft>
                <a:spcPts val="0"/>
              </a:spcAft>
              <a:buClr>
                <a:srgbClr val="A6A6A6"/>
              </a:buClr>
              <a:buSzPts val="800"/>
              <a:buFont typeface="Arial"/>
              <a:buNone/>
              <a:defRPr sz="800">
                <a:solidFill>
                  <a:srgbClr val="A6A6A6"/>
                </a:solidFill>
              </a:defRPr>
            </a:lvl1pPr>
            <a:lvl2pPr marL="0" lvl="1" indent="0" algn="ctr" rtl="0">
              <a:lnSpc>
                <a:spcPct val="100000"/>
              </a:lnSpc>
              <a:spcBef>
                <a:spcPts val="0"/>
              </a:spcBef>
              <a:spcAft>
                <a:spcPts val="0"/>
              </a:spcAft>
              <a:buClr>
                <a:srgbClr val="A6A6A6"/>
              </a:buClr>
              <a:buSzPts val="800"/>
              <a:buFont typeface="Arial"/>
              <a:buNone/>
              <a:defRPr sz="800">
                <a:solidFill>
                  <a:srgbClr val="A6A6A6"/>
                </a:solidFill>
              </a:defRPr>
            </a:lvl2pPr>
            <a:lvl3pPr marL="0" lvl="2" indent="0" algn="ctr" rtl="0">
              <a:lnSpc>
                <a:spcPct val="100000"/>
              </a:lnSpc>
              <a:spcBef>
                <a:spcPts val="0"/>
              </a:spcBef>
              <a:spcAft>
                <a:spcPts val="0"/>
              </a:spcAft>
              <a:buClr>
                <a:srgbClr val="A6A6A6"/>
              </a:buClr>
              <a:buSzPts val="800"/>
              <a:buFont typeface="Arial"/>
              <a:buNone/>
              <a:defRPr sz="800">
                <a:solidFill>
                  <a:srgbClr val="A6A6A6"/>
                </a:solidFill>
              </a:defRPr>
            </a:lvl3pPr>
            <a:lvl4pPr marL="0" lvl="3" indent="0" algn="ctr" rtl="0">
              <a:lnSpc>
                <a:spcPct val="100000"/>
              </a:lnSpc>
              <a:spcBef>
                <a:spcPts val="0"/>
              </a:spcBef>
              <a:spcAft>
                <a:spcPts val="0"/>
              </a:spcAft>
              <a:buClr>
                <a:srgbClr val="A6A6A6"/>
              </a:buClr>
              <a:buSzPts val="800"/>
              <a:buFont typeface="Arial"/>
              <a:buNone/>
              <a:defRPr sz="800">
                <a:solidFill>
                  <a:srgbClr val="A6A6A6"/>
                </a:solidFill>
              </a:defRPr>
            </a:lvl4pPr>
            <a:lvl5pPr marL="0" lvl="4" indent="0" algn="ctr" rtl="0">
              <a:lnSpc>
                <a:spcPct val="100000"/>
              </a:lnSpc>
              <a:spcBef>
                <a:spcPts val="0"/>
              </a:spcBef>
              <a:spcAft>
                <a:spcPts val="0"/>
              </a:spcAft>
              <a:buClr>
                <a:srgbClr val="A6A6A6"/>
              </a:buClr>
              <a:buSzPts val="800"/>
              <a:buFont typeface="Arial"/>
              <a:buNone/>
              <a:defRPr sz="800">
                <a:solidFill>
                  <a:srgbClr val="A6A6A6"/>
                </a:solidFill>
              </a:defRPr>
            </a:lvl5pPr>
            <a:lvl6pPr marL="0" lvl="5" indent="0" algn="ctr" rtl="0">
              <a:lnSpc>
                <a:spcPct val="100000"/>
              </a:lnSpc>
              <a:spcBef>
                <a:spcPts val="0"/>
              </a:spcBef>
              <a:spcAft>
                <a:spcPts val="0"/>
              </a:spcAft>
              <a:buClr>
                <a:srgbClr val="A6A6A6"/>
              </a:buClr>
              <a:buSzPts val="800"/>
              <a:buFont typeface="Arial"/>
              <a:buNone/>
              <a:defRPr sz="800">
                <a:solidFill>
                  <a:srgbClr val="A6A6A6"/>
                </a:solidFill>
              </a:defRPr>
            </a:lvl6pPr>
            <a:lvl7pPr marL="0" lvl="6" indent="0" algn="ctr" rtl="0">
              <a:lnSpc>
                <a:spcPct val="100000"/>
              </a:lnSpc>
              <a:spcBef>
                <a:spcPts val="0"/>
              </a:spcBef>
              <a:spcAft>
                <a:spcPts val="0"/>
              </a:spcAft>
              <a:buClr>
                <a:srgbClr val="A6A6A6"/>
              </a:buClr>
              <a:buSzPts val="800"/>
              <a:buFont typeface="Arial"/>
              <a:buNone/>
              <a:defRPr sz="800">
                <a:solidFill>
                  <a:srgbClr val="A6A6A6"/>
                </a:solidFill>
              </a:defRPr>
            </a:lvl7pPr>
            <a:lvl8pPr marL="0" lvl="7" indent="0" algn="ctr" rtl="0">
              <a:lnSpc>
                <a:spcPct val="100000"/>
              </a:lnSpc>
              <a:spcBef>
                <a:spcPts val="0"/>
              </a:spcBef>
              <a:spcAft>
                <a:spcPts val="0"/>
              </a:spcAft>
              <a:buClr>
                <a:srgbClr val="A6A6A6"/>
              </a:buClr>
              <a:buSzPts val="800"/>
              <a:buFont typeface="Arial"/>
              <a:buNone/>
              <a:defRPr sz="800">
                <a:solidFill>
                  <a:srgbClr val="A6A6A6"/>
                </a:solidFill>
              </a:defRPr>
            </a:lvl8pPr>
            <a:lvl9pPr marL="0" lvl="8" indent="0" algn="ctr" rtl="0">
              <a:lnSpc>
                <a:spcPct val="100000"/>
              </a:lnSpc>
              <a:spcBef>
                <a:spcPts val="0"/>
              </a:spcBef>
              <a:spcAft>
                <a:spcPts val="0"/>
              </a:spcAft>
              <a:buClr>
                <a:srgbClr val="A6A6A6"/>
              </a:buClr>
              <a:buSzPts val="800"/>
              <a:buFont typeface="Arial"/>
              <a:buNone/>
              <a:defRPr sz="800">
                <a:solidFill>
                  <a:srgbClr val="A6A6A6"/>
                </a:solidFill>
              </a:defRPr>
            </a:lvl9pPr>
          </a:lstStyle>
          <a:p>
            <a:pPr marL="0" lvl="0" indent="0" algn="ctr" rtl="0">
              <a:spcBef>
                <a:spcPts val="0"/>
              </a:spcBef>
              <a:spcAft>
                <a:spcPts val="0"/>
              </a:spcAft>
              <a:buNone/>
            </a:pPr>
            <a:fld id="{00000000-1234-1234-1234-123412341234}" type="slidenum">
              <a:rPr lang="en-US"/>
              <a:t>‹#›</a:t>
            </a:fld>
            <a:endParaRPr>
              <a:solidFill>
                <a:srgbClr val="11182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6_Title Slide 1 1">
  <p:cSld name="6_Title Slide 1 2">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93700" y="712519"/>
            <a:ext cx="6853200" cy="11043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2400"/>
              <a:buFont typeface="Arial"/>
              <a:buNone/>
              <a:defRPr>
                <a:solidFill>
                  <a:srgbClr val="FFFFFF"/>
                </a:solidFill>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60" name="Google Shape;60;p14"/>
          <p:cNvSpPr txBox="1">
            <a:spLocks noGrp="1"/>
          </p:cNvSpPr>
          <p:nvPr>
            <p:ph type="sldNum" idx="12"/>
          </p:nvPr>
        </p:nvSpPr>
        <p:spPr>
          <a:xfrm>
            <a:off x="5486400" y="4627562"/>
            <a:ext cx="2133600" cy="279300"/>
          </a:xfrm>
          <a:prstGeom prst="rect">
            <a:avLst/>
          </a:prstGeom>
          <a:noFill/>
          <a:ln>
            <a:noFill/>
          </a:ln>
        </p:spPr>
        <p:txBody>
          <a:bodyPr spcFirstLastPara="1" wrap="square" lIns="45700" tIns="45700" rIns="45700" bIns="45700" anchor="ctr" anchorCtr="0">
            <a:noAutofit/>
          </a:bodyPr>
          <a:lstStyle>
            <a:lvl1pPr marL="0" lvl="0" indent="0" algn="ctr" rtl="0">
              <a:lnSpc>
                <a:spcPct val="100000"/>
              </a:lnSpc>
              <a:spcBef>
                <a:spcPts val="0"/>
              </a:spcBef>
              <a:spcAft>
                <a:spcPts val="0"/>
              </a:spcAft>
              <a:buClr>
                <a:srgbClr val="A6A6A6"/>
              </a:buClr>
              <a:buSzPts val="800"/>
              <a:buFont typeface="Arial"/>
              <a:buNone/>
              <a:defRPr sz="800">
                <a:solidFill>
                  <a:srgbClr val="A6A6A6"/>
                </a:solidFill>
              </a:defRPr>
            </a:lvl1pPr>
            <a:lvl2pPr marL="0" lvl="1" indent="0" algn="ctr" rtl="0">
              <a:lnSpc>
                <a:spcPct val="100000"/>
              </a:lnSpc>
              <a:spcBef>
                <a:spcPts val="0"/>
              </a:spcBef>
              <a:spcAft>
                <a:spcPts val="0"/>
              </a:spcAft>
              <a:buClr>
                <a:srgbClr val="A6A6A6"/>
              </a:buClr>
              <a:buSzPts val="800"/>
              <a:buFont typeface="Arial"/>
              <a:buNone/>
              <a:defRPr sz="800">
                <a:solidFill>
                  <a:srgbClr val="A6A6A6"/>
                </a:solidFill>
              </a:defRPr>
            </a:lvl2pPr>
            <a:lvl3pPr marL="0" lvl="2" indent="0" algn="ctr" rtl="0">
              <a:lnSpc>
                <a:spcPct val="100000"/>
              </a:lnSpc>
              <a:spcBef>
                <a:spcPts val="0"/>
              </a:spcBef>
              <a:spcAft>
                <a:spcPts val="0"/>
              </a:spcAft>
              <a:buClr>
                <a:srgbClr val="A6A6A6"/>
              </a:buClr>
              <a:buSzPts val="800"/>
              <a:buFont typeface="Arial"/>
              <a:buNone/>
              <a:defRPr sz="800">
                <a:solidFill>
                  <a:srgbClr val="A6A6A6"/>
                </a:solidFill>
              </a:defRPr>
            </a:lvl3pPr>
            <a:lvl4pPr marL="0" lvl="3" indent="0" algn="ctr" rtl="0">
              <a:lnSpc>
                <a:spcPct val="100000"/>
              </a:lnSpc>
              <a:spcBef>
                <a:spcPts val="0"/>
              </a:spcBef>
              <a:spcAft>
                <a:spcPts val="0"/>
              </a:spcAft>
              <a:buClr>
                <a:srgbClr val="A6A6A6"/>
              </a:buClr>
              <a:buSzPts val="800"/>
              <a:buFont typeface="Arial"/>
              <a:buNone/>
              <a:defRPr sz="800">
                <a:solidFill>
                  <a:srgbClr val="A6A6A6"/>
                </a:solidFill>
              </a:defRPr>
            </a:lvl4pPr>
            <a:lvl5pPr marL="0" lvl="4" indent="0" algn="ctr" rtl="0">
              <a:lnSpc>
                <a:spcPct val="100000"/>
              </a:lnSpc>
              <a:spcBef>
                <a:spcPts val="0"/>
              </a:spcBef>
              <a:spcAft>
                <a:spcPts val="0"/>
              </a:spcAft>
              <a:buClr>
                <a:srgbClr val="A6A6A6"/>
              </a:buClr>
              <a:buSzPts val="800"/>
              <a:buFont typeface="Arial"/>
              <a:buNone/>
              <a:defRPr sz="800">
                <a:solidFill>
                  <a:srgbClr val="A6A6A6"/>
                </a:solidFill>
              </a:defRPr>
            </a:lvl5pPr>
            <a:lvl6pPr marL="0" lvl="5" indent="0" algn="ctr" rtl="0">
              <a:lnSpc>
                <a:spcPct val="100000"/>
              </a:lnSpc>
              <a:spcBef>
                <a:spcPts val="0"/>
              </a:spcBef>
              <a:spcAft>
                <a:spcPts val="0"/>
              </a:spcAft>
              <a:buClr>
                <a:srgbClr val="A6A6A6"/>
              </a:buClr>
              <a:buSzPts val="800"/>
              <a:buFont typeface="Arial"/>
              <a:buNone/>
              <a:defRPr sz="800">
                <a:solidFill>
                  <a:srgbClr val="A6A6A6"/>
                </a:solidFill>
              </a:defRPr>
            </a:lvl6pPr>
            <a:lvl7pPr marL="0" lvl="6" indent="0" algn="ctr" rtl="0">
              <a:lnSpc>
                <a:spcPct val="100000"/>
              </a:lnSpc>
              <a:spcBef>
                <a:spcPts val="0"/>
              </a:spcBef>
              <a:spcAft>
                <a:spcPts val="0"/>
              </a:spcAft>
              <a:buClr>
                <a:srgbClr val="A6A6A6"/>
              </a:buClr>
              <a:buSzPts val="800"/>
              <a:buFont typeface="Arial"/>
              <a:buNone/>
              <a:defRPr sz="800">
                <a:solidFill>
                  <a:srgbClr val="A6A6A6"/>
                </a:solidFill>
              </a:defRPr>
            </a:lvl7pPr>
            <a:lvl8pPr marL="0" lvl="7" indent="0" algn="ctr" rtl="0">
              <a:lnSpc>
                <a:spcPct val="100000"/>
              </a:lnSpc>
              <a:spcBef>
                <a:spcPts val="0"/>
              </a:spcBef>
              <a:spcAft>
                <a:spcPts val="0"/>
              </a:spcAft>
              <a:buClr>
                <a:srgbClr val="A6A6A6"/>
              </a:buClr>
              <a:buSzPts val="800"/>
              <a:buFont typeface="Arial"/>
              <a:buNone/>
              <a:defRPr sz="800">
                <a:solidFill>
                  <a:srgbClr val="A6A6A6"/>
                </a:solidFill>
              </a:defRPr>
            </a:lvl8pPr>
            <a:lvl9pPr marL="0" lvl="8" indent="0" algn="ctr" rtl="0">
              <a:lnSpc>
                <a:spcPct val="100000"/>
              </a:lnSpc>
              <a:spcBef>
                <a:spcPts val="0"/>
              </a:spcBef>
              <a:spcAft>
                <a:spcPts val="0"/>
              </a:spcAft>
              <a:buClr>
                <a:srgbClr val="A6A6A6"/>
              </a:buClr>
              <a:buSzPts val="800"/>
              <a:buFont typeface="Arial"/>
              <a:buNone/>
              <a:defRPr sz="800">
                <a:solidFill>
                  <a:srgbClr val="A6A6A6"/>
                </a:solidFill>
              </a:defRPr>
            </a:lvl9pPr>
          </a:lstStyle>
          <a:p>
            <a:pPr marL="0" lvl="0" indent="0" algn="ctr" rtl="0">
              <a:spcBef>
                <a:spcPts val="0"/>
              </a:spcBef>
              <a:spcAft>
                <a:spcPts val="0"/>
              </a:spcAft>
              <a:buNone/>
            </a:pPr>
            <a:fld id="{00000000-1234-1234-1234-123412341234}" type="slidenum">
              <a:rPr lang="en-US"/>
              <a:t>‹#›</a:t>
            </a:fld>
            <a:endParaRPr>
              <a:solidFill>
                <a:srgbClr val="11182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R="0" lvl="0" algn="l" rtl="0">
              <a:lnSpc>
                <a:spcPct val="90000"/>
              </a:lnSpc>
              <a:spcBef>
                <a:spcPts val="0"/>
              </a:spcBef>
              <a:spcAft>
                <a:spcPts val="0"/>
              </a:spcAft>
              <a:buClr>
                <a:srgbClr val="111820"/>
              </a:buClr>
              <a:buSzPts val="5000"/>
              <a:buFont typeface="Nunito SemiBold"/>
              <a:buNone/>
              <a:defRPr sz="50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5" name="Google Shape;15;p3"/>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Roboto Light"/>
                <a:ea typeface="Roboto Light"/>
                <a:cs typeface="Roboto Light"/>
                <a:sym typeface="Roboto Light"/>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Roboto Light"/>
                <a:ea typeface="Roboto Light"/>
                <a:cs typeface="Roboto Light"/>
                <a:sym typeface="Roboto Light"/>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Roboto Light"/>
                <a:ea typeface="Roboto Light"/>
                <a:cs typeface="Roboto Light"/>
                <a:sym typeface="Roboto Light"/>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Roboto Light"/>
                <a:ea typeface="Roboto Light"/>
                <a:cs typeface="Roboto Light"/>
                <a:sym typeface="Roboto Light"/>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Roboto Light"/>
                <a:ea typeface="Roboto Light"/>
                <a:cs typeface="Roboto Light"/>
                <a:sym typeface="Roboto Light"/>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6586" y="137160"/>
            <a:ext cx="8915400" cy="6858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111820"/>
              </a:buClr>
              <a:buSzPts val="3300"/>
              <a:buFont typeface="Nunito SemiBold"/>
              <a:buNone/>
              <a:defRPr sz="33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8" name="Google Shape;18;p4"/>
          <p:cNvSpPr txBox="1">
            <a:spLocks noGrp="1"/>
          </p:cNvSpPr>
          <p:nvPr>
            <p:ph type="body" idx="1"/>
          </p:nvPr>
        </p:nvSpPr>
        <p:spPr>
          <a:xfrm>
            <a:off x="288036" y="891540"/>
            <a:ext cx="8572500" cy="37032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 name="Google Shape;19;p4"/>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6586" y="137160"/>
            <a:ext cx="8915400" cy="6858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111820"/>
              </a:buClr>
              <a:buSzPts val="3300"/>
              <a:buFont typeface="Nunito SemiBold"/>
              <a:buNone/>
              <a:defRPr sz="33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2" name="Google Shape;22;p5"/>
          <p:cNvSpPr txBox="1">
            <a:spLocks noGrp="1"/>
          </p:cNvSpPr>
          <p:nvPr>
            <p:ph type="body" idx="1"/>
          </p:nvPr>
        </p:nvSpPr>
        <p:spPr>
          <a:xfrm>
            <a:off x="285750" y="891540"/>
            <a:ext cx="4251900" cy="37032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5"/>
          <p:cNvSpPr txBox="1">
            <a:spLocks noGrp="1"/>
          </p:cNvSpPr>
          <p:nvPr>
            <p:ph type="body" idx="2"/>
          </p:nvPr>
        </p:nvSpPr>
        <p:spPr>
          <a:xfrm>
            <a:off x="4629150" y="891540"/>
            <a:ext cx="4251900" cy="37032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4" name="Google Shape;24;p5"/>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111820"/>
              </a:buClr>
              <a:buSzPts val="3300"/>
              <a:buFont typeface="Nunito SemiBold"/>
              <a:buNone/>
              <a:defRPr sz="33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7" name="Google Shape;27;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rgbClr val="55565A"/>
              </a:buClr>
              <a:buSzPts val="1800"/>
              <a:buFont typeface="Arial"/>
              <a:buNone/>
              <a:defRPr sz="1800" b="1" i="0" u="none" strike="noStrike" cap="none">
                <a:solidFill>
                  <a:srgbClr val="55565A"/>
                </a:solidFill>
                <a:latin typeface="Roboto Light"/>
                <a:ea typeface="Roboto Light"/>
                <a:cs typeface="Roboto Light"/>
                <a:sym typeface="Roboto Light"/>
              </a:defRPr>
            </a:lvl1pPr>
            <a:lvl2pPr marL="914400" marR="0" lvl="1" indent="-228600" algn="l" rtl="0">
              <a:lnSpc>
                <a:spcPct val="90000"/>
              </a:lnSpc>
              <a:spcBef>
                <a:spcPts val="400"/>
              </a:spcBef>
              <a:spcAft>
                <a:spcPts val="0"/>
              </a:spcAft>
              <a:buClr>
                <a:srgbClr val="55565A"/>
              </a:buClr>
              <a:buSzPts val="1500"/>
              <a:buFont typeface="Arial"/>
              <a:buNone/>
              <a:defRPr sz="1500" b="1" i="0" u="none" strike="noStrike" cap="none">
                <a:solidFill>
                  <a:srgbClr val="55565A"/>
                </a:solidFill>
                <a:latin typeface="Roboto Light"/>
                <a:ea typeface="Roboto Light"/>
                <a:cs typeface="Roboto Light"/>
                <a:sym typeface="Roboto Light"/>
              </a:defRPr>
            </a:lvl2pPr>
            <a:lvl3pPr marL="1371600" marR="0" lvl="2" indent="-228600" algn="l" rtl="0">
              <a:lnSpc>
                <a:spcPct val="90000"/>
              </a:lnSpc>
              <a:spcBef>
                <a:spcPts val="400"/>
              </a:spcBef>
              <a:spcAft>
                <a:spcPts val="0"/>
              </a:spcAft>
              <a:buClr>
                <a:srgbClr val="55565A"/>
              </a:buClr>
              <a:buSzPts val="1400"/>
              <a:buFont typeface="Arial"/>
              <a:buNone/>
              <a:defRPr sz="1400" b="1" i="0" u="none" strike="noStrike" cap="none">
                <a:solidFill>
                  <a:srgbClr val="55565A"/>
                </a:solidFill>
                <a:latin typeface="Roboto Light"/>
                <a:ea typeface="Roboto Light"/>
                <a:cs typeface="Roboto Light"/>
                <a:sym typeface="Roboto Light"/>
              </a:defRPr>
            </a:lvl3pPr>
            <a:lvl4pPr marL="1828800" marR="0" lvl="3" indent="-228600" algn="l" rtl="0">
              <a:lnSpc>
                <a:spcPct val="90000"/>
              </a:lnSpc>
              <a:spcBef>
                <a:spcPts val="400"/>
              </a:spcBef>
              <a:spcAft>
                <a:spcPts val="0"/>
              </a:spcAft>
              <a:buClr>
                <a:srgbClr val="55565A"/>
              </a:buClr>
              <a:buSzPts val="1200"/>
              <a:buFont typeface="Arial"/>
              <a:buNone/>
              <a:defRPr sz="1200" b="1" i="0" u="none" strike="noStrike" cap="none">
                <a:solidFill>
                  <a:srgbClr val="55565A"/>
                </a:solidFill>
                <a:latin typeface="Roboto Light"/>
                <a:ea typeface="Roboto Light"/>
                <a:cs typeface="Roboto Light"/>
                <a:sym typeface="Roboto Light"/>
              </a:defRPr>
            </a:lvl4pPr>
            <a:lvl5pPr marL="2286000" marR="0" lvl="4" indent="-228600" algn="l" rtl="0">
              <a:lnSpc>
                <a:spcPct val="90000"/>
              </a:lnSpc>
              <a:spcBef>
                <a:spcPts val="400"/>
              </a:spcBef>
              <a:spcAft>
                <a:spcPts val="0"/>
              </a:spcAft>
              <a:buClr>
                <a:srgbClr val="55565A"/>
              </a:buClr>
              <a:buSzPts val="1200"/>
              <a:buFont typeface="Arial"/>
              <a:buNone/>
              <a:defRPr sz="1200" b="1" i="0" u="none" strike="noStrike" cap="none">
                <a:solidFill>
                  <a:srgbClr val="55565A"/>
                </a:solidFill>
                <a:latin typeface="Roboto Light"/>
                <a:ea typeface="Roboto Light"/>
                <a:cs typeface="Roboto Light"/>
                <a:sym typeface="Roboto Light"/>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9" name="Google Shape;29;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rgbClr val="55565A"/>
              </a:buClr>
              <a:buSzPts val="1800"/>
              <a:buFont typeface="Arial"/>
              <a:buNone/>
              <a:defRPr sz="1800" b="1" i="0" u="none" strike="noStrike" cap="none">
                <a:solidFill>
                  <a:srgbClr val="55565A"/>
                </a:solidFill>
                <a:latin typeface="Roboto Light"/>
                <a:ea typeface="Roboto Light"/>
                <a:cs typeface="Roboto Light"/>
                <a:sym typeface="Roboto Light"/>
              </a:defRPr>
            </a:lvl1pPr>
            <a:lvl2pPr marL="914400" marR="0" lvl="1" indent="-228600" algn="l" rtl="0">
              <a:lnSpc>
                <a:spcPct val="90000"/>
              </a:lnSpc>
              <a:spcBef>
                <a:spcPts val="400"/>
              </a:spcBef>
              <a:spcAft>
                <a:spcPts val="0"/>
              </a:spcAft>
              <a:buClr>
                <a:srgbClr val="55565A"/>
              </a:buClr>
              <a:buSzPts val="1500"/>
              <a:buFont typeface="Arial"/>
              <a:buNone/>
              <a:defRPr sz="1500" b="1" i="0" u="none" strike="noStrike" cap="none">
                <a:solidFill>
                  <a:srgbClr val="55565A"/>
                </a:solidFill>
                <a:latin typeface="Roboto Light"/>
                <a:ea typeface="Roboto Light"/>
                <a:cs typeface="Roboto Light"/>
                <a:sym typeface="Roboto Light"/>
              </a:defRPr>
            </a:lvl2pPr>
            <a:lvl3pPr marL="1371600" marR="0" lvl="2" indent="-228600" algn="l" rtl="0">
              <a:lnSpc>
                <a:spcPct val="90000"/>
              </a:lnSpc>
              <a:spcBef>
                <a:spcPts val="400"/>
              </a:spcBef>
              <a:spcAft>
                <a:spcPts val="0"/>
              </a:spcAft>
              <a:buClr>
                <a:srgbClr val="55565A"/>
              </a:buClr>
              <a:buSzPts val="1400"/>
              <a:buFont typeface="Arial"/>
              <a:buNone/>
              <a:defRPr sz="1400" b="1" i="0" u="none" strike="noStrike" cap="none">
                <a:solidFill>
                  <a:srgbClr val="55565A"/>
                </a:solidFill>
                <a:latin typeface="Roboto Light"/>
                <a:ea typeface="Roboto Light"/>
                <a:cs typeface="Roboto Light"/>
                <a:sym typeface="Roboto Light"/>
              </a:defRPr>
            </a:lvl3pPr>
            <a:lvl4pPr marL="1828800" marR="0" lvl="3" indent="-228600" algn="l" rtl="0">
              <a:lnSpc>
                <a:spcPct val="90000"/>
              </a:lnSpc>
              <a:spcBef>
                <a:spcPts val="400"/>
              </a:spcBef>
              <a:spcAft>
                <a:spcPts val="0"/>
              </a:spcAft>
              <a:buClr>
                <a:srgbClr val="55565A"/>
              </a:buClr>
              <a:buSzPts val="1200"/>
              <a:buFont typeface="Arial"/>
              <a:buNone/>
              <a:defRPr sz="1200" b="1" i="0" u="none" strike="noStrike" cap="none">
                <a:solidFill>
                  <a:srgbClr val="55565A"/>
                </a:solidFill>
                <a:latin typeface="Roboto Light"/>
                <a:ea typeface="Roboto Light"/>
                <a:cs typeface="Roboto Light"/>
                <a:sym typeface="Roboto Light"/>
              </a:defRPr>
            </a:lvl4pPr>
            <a:lvl5pPr marL="2286000" marR="0" lvl="4" indent="-228600" algn="l" rtl="0">
              <a:lnSpc>
                <a:spcPct val="90000"/>
              </a:lnSpc>
              <a:spcBef>
                <a:spcPts val="400"/>
              </a:spcBef>
              <a:spcAft>
                <a:spcPts val="0"/>
              </a:spcAft>
              <a:buClr>
                <a:srgbClr val="55565A"/>
              </a:buClr>
              <a:buSzPts val="1200"/>
              <a:buFont typeface="Arial"/>
              <a:buNone/>
              <a:defRPr sz="1200" b="1" i="0" u="none" strike="noStrike" cap="none">
                <a:solidFill>
                  <a:srgbClr val="55565A"/>
                </a:solidFill>
                <a:latin typeface="Roboto Light"/>
                <a:ea typeface="Roboto Light"/>
                <a:cs typeface="Roboto Light"/>
                <a:sym typeface="Roboto Light"/>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0" name="Google Shape;30;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1" name="Google Shape;31;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3" name="Google Shape;33;p6"/>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116586" y="137160"/>
            <a:ext cx="8915400" cy="6858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111820"/>
              </a:buClr>
              <a:buSzPts val="3300"/>
              <a:buFont typeface="Nunito SemiBold"/>
              <a:buNone/>
              <a:defRPr sz="33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6" name="Google Shape;36;p7"/>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8"/>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rtl="0">
              <a:lnSpc>
                <a:spcPct val="90000"/>
              </a:lnSpc>
              <a:spcBef>
                <a:spcPts val="0"/>
              </a:spcBef>
              <a:spcAft>
                <a:spcPts val="0"/>
              </a:spcAft>
              <a:buClr>
                <a:srgbClr val="111820"/>
              </a:buClr>
              <a:buSzPts val="2400"/>
              <a:buFont typeface="Nunito SemiBold"/>
              <a:buNone/>
              <a:defRPr sz="24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1" name="Google Shape;41;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rtl="0">
              <a:lnSpc>
                <a:spcPct val="90000"/>
              </a:lnSpc>
              <a:spcBef>
                <a:spcPts val="800"/>
              </a:spcBef>
              <a:spcAft>
                <a:spcPts val="0"/>
              </a:spcAft>
              <a:buClr>
                <a:srgbClr val="55565A"/>
              </a:buClr>
              <a:buSzPts val="2400"/>
              <a:buFont typeface="Arial"/>
              <a:buChar char="•"/>
              <a:defRPr sz="2400" b="0" i="0" u="none" strike="noStrike" cap="none">
                <a:solidFill>
                  <a:srgbClr val="55565A"/>
                </a:solidFill>
                <a:latin typeface="Roboto Light"/>
                <a:ea typeface="Roboto Light"/>
                <a:cs typeface="Roboto Light"/>
                <a:sym typeface="Roboto Light"/>
              </a:defRPr>
            </a:lvl1pPr>
            <a:lvl2pPr marL="914400" marR="0" lvl="1" indent="-361950" algn="l" rtl="0">
              <a:lnSpc>
                <a:spcPct val="90000"/>
              </a:lnSpc>
              <a:spcBef>
                <a:spcPts val="4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2pPr>
            <a:lvl3pPr marL="1371600" marR="0" lvl="2"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3pPr>
            <a:lvl4pPr marL="1828800" marR="0" lvl="3"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4pPr>
            <a:lvl5pPr marL="2286000" marR="0" lvl="4"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55565A"/>
              </a:buClr>
              <a:buSzPts val="1200"/>
              <a:buFont typeface="Arial"/>
              <a:buNone/>
              <a:defRPr sz="1200" b="0" i="0" u="none" strike="noStrike" cap="none">
                <a:solidFill>
                  <a:srgbClr val="55565A"/>
                </a:solidFill>
                <a:latin typeface="Roboto Light"/>
                <a:ea typeface="Roboto Light"/>
                <a:cs typeface="Roboto Light"/>
                <a:sym typeface="Roboto Light"/>
              </a:defRPr>
            </a:lvl1pPr>
            <a:lvl2pPr marL="914400" marR="0" lvl="1" indent="-228600" algn="l" rtl="0">
              <a:lnSpc>
                <a:spcPct val="90000"/>
              </a:lnSpc>
              <a:spcBef>
                <a:spcPts val="400"/>
              </a:spcBef>
              <a:spcAft>
                <a:spcPts val="0"/>
              </a:spcAft>
              <a:buClr>
                <a:srgbClr val="55565A"/>
              </a:buClr>
              <a:buSzPts val="1100"/>
              <a:buFont typeface="Arial"/>
              <a:buNone/>
              <a:defRPr sz="1100" b="0" i="0" u="none" strike="noStrike" cap="none">
                <a:solidFill>
                  <a:srgbClr val="55565A"/>
                </a:solidFill>
                <a:latin typeface="Roboto Light"/>
                <a:ea typeface="Roboto Light"/>
                <a:cs typeface="Roboto Light"/>
                <a:sym typeface="Roboto Light"/>
              </a:defRPr>
            </a:lvl2pPr>
            <a:lvl3pPr marL="1371600" marR="0" lvl="2" indent="-228600" algn="l" rtl="0">
              <a:lnSpc>
                <a:spcPct val="90000"/>
              </a:lnSpc>
              <a:spcBef>
                <a:spcPts val="400"/>
              </a:spcBef>
              <a:spcAft>
                <a:spcPts val="0"/>
              </a:spcAft>
              <a:buClr>
                <a:srgbClr val="55565A"/>
              </a:buClr>
              <a:buSzPts val="900"/>
              <a:buFont typeface="Arial"/>
              <a:buNone/>
              <a:defRPr sz="900" b="0" i="0" u="none" strike="noStrike" cap="none">
                <a:solidFill>
                  <a:srgbClr val="55565A"/>
                </a:solidFill>
                <a:latin typeface="Roboto Light"/>
                <a:ea typeface="Roboto Light"/>
                <a:cs typeface="Roboto Light"/>
                <a:sym typeface="Roboto Light"/>
              </a:defRPr>
            </a:lvl3pPr>
            <a:lvl4pPr marL="1828800" marR="0" lvl="3" indent="-228600" algn="l" rtl="0">
              <a:lnSpc>
                <a:spcPct val="90000"/>
              </a:lnSpc>
              <a:spcBef>
                <a:spcPts val="400"/>
              </a:spcBef>
              <a:spcAft>
                <a:spcPts val="0"/>
              </a:spcAft>
              <a:buClr>
                <a:srgbClr val="55565A"/>
              </a:buClr>
              <a:buSzPts val="800"/>
              <a:buFont typeface="Arial"/>
              <a:buNone/>
              <a:defRPr sz="800" b="0" i="0" u="none" strike="noStrike" cap="none">
                <a:solidFill>
                  <a:srgbClr val="55565A"/>
                </a:solidFill>
                <a:latin typeface="Roboto Light"/>
                <a:ea typeface="Roboto Light"/>
                <a:cs typeface="Roboto Light"/>
                <a:sym typeface="Roboto Light"/>
              </a:defRPr>
            </a:lvl4pPr>
            <a:lvl5pPr marL="2286000" marR="0" lvl="4" indent="-228600" algn="l" rtl="0">
              <a:lnSpc>
                <a:spcPct val="90000"/>
              </a:lnSpc>
              <a:spcBef>
                <a:spcPts val="400"/>
              </a:spcBef>
              <a:spcAft>
                <a:spcPts val="0"/>
              </a:spcAft>
              <a:buClr>
                <a:srgbClr val="55565A"/>
              </a:buClr>
              <a:buSzPts val="800"/>
              <a:buFont typeface="Arial"/>
              <a:buNone/>
              <a:defRPr sz="800" b="0" i="0" u="none" strike="noStrike" cap="none">
                <a:solidFill>
                  <a:srgbClr val="55565A"/>
                </a:solidFill>
                <a:latin typeface="Roboto Light"/>
                <a:ea typeface="Roboto Light"/>
                <a:cs typeface="Roboto Light"/>
                <a:sym typeface="Roboto Light"/>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rtl="0">
              <a:lnSpc>
                <a:spcPct val="90000"/>
              </a:lnSpc>
              <a:spcBef>
                <a:spcPts val="0"/>
              </a:spcBef>
              <a:spcAft>
                <a:spcPts val="0"/>
              </a:spcAft>
              <a:buClr>
                <a:srgbClr val="111820"/>
              </a:buClr>
              <a:buSzPts val="2400"/>
              <a:buFont typeface="Nunito SemiBold"/>
              <a:buNone/>
              <a:defRPr sz="24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6" name="Google Shape;46;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R="0" lvl="0" algn="l" rtl="0">
              <a:lnSpc>
                <a:spcPct val="90000"/>
              </a:lnSpc>
              <a:spcBef>
                <a:spcPts val="800"/>
              </a:spcBef>
              <a:spcAft>
                <a:spcPts val="0"/>
              </a:spcAft>
              <a:buClr>
                <a:srgbClr val="55565A"/>
              </a:buClr>
              <a:buSzPts val="2400"/>
              <a:buFont typeface="Arial"/>
              <a:buNone/>
              <a:defRPr sz="2400" b="0" i="0" u="none" strike="noStrike" cap="none">
                <a:solidFill>
                  <a:srgbClr val="55565A"/>
                </a:solidFill>
                <a:latin typeface="Roboto Light"/>
                <a:ea typeface="Roboto Light"/>
                <a:cs typeface="Roboto Light"/>
                <a:sym typeface="Roboto Light"/>
              </a:defRPr>
            </a:lvl1pPr>
            <a:lvl2pPr marR="0" lvl="1" algn="l" rtl="0">
              <a:lnSpc>
                <a:spcPct val="90000"/>
              </a:lnSpc>
              <a:spcBef>
                <a:spcPts val="400"/>
              </a:spcBef>
              <a:spcAft>
                <a:spcPts val="0"/>
              </a:spcAft>
              <a:buClr>
                <a:srgbClr val="55565A"/>
              </a:buClr>
              <a:buSzPts val="2100"/>
              <a:buFont typeface="Arial"/>
              <a:buNone/>
              <a:defRPr sz="2100" b="0" i="0" u="none" strike="noStrike" cap="none">
                <a:solidFill>
                  <a:srgbClr val="55565A"/>
                </a:solidFill>
                <a:latin typeface="Roboto Light"/>
                <a:ea typeface="Roboto Light"/>
                <a:cs typeface="Roboto Light"/>
                <a:sym typeface="Roboto Light"/>
              </a:defRPr>
            </a:lvl2pPr>
            <a:lvl3pPr marR="0" lvl="2" algn="l" rtl="0">
              <a:lnSpc>
                <a:spcPct val="90000"/>
              </a:lnSpc>
              <a:spcBef>
                <a:spcPts val="400"/>
              </a:spcBef>
              <a:spcAft>
                <a:spcPts val="0"/>
              </a:spcAft>
              <a:buClr>
                <a:srgbClr val="55565A"/>
              </a:buClr>
              <a:buSzPts val="1800"/>
              <a:buFont typeface="Arial"/>
              <a:buNone/>
              <a:defRPr sz="1800" b="0" i="0" u="none" strike="noStrike" cap="none">
                <a:solidFill>
                  <a:srgbClr val="55565A"/>
                </a:solidFill>
                <a:latin typeface="Roboto Light"/>
                <a:ea typeface="Roboto Light"/>
                <a:cs typeface="Roboto Light"/>
                <a:sym typeface="Roboto Light"/>
              </a:defRPr>
            </a:lvl3pPr>
            <a:lvl4pPr marR="0" lvl="3" algn="l" rtl="0">
              <a:lnSpc>
                <a:spcPct val="90000"/>
              </a:lnSpc>
              <a:spcBef>
                <a:spcPts val="400"/>
              </a:spcBef>
              <a:spcAft>
                <a:spcPts val="0"/>
              </a:spcAft>
              <a:buClr>
                <a:srgbClr val="55565A"/>
              </a:buClr>
              <a:buSzPts val="1500"/>
              <a:buFont typeface="Arial"/>
              <a:buNone/>
              <a:defRPr sz="1500" b="0" i="0" u="none" strike="noStrike" cap="none">
                <a:solidFill>
                  <a:srgbClr val="55565A"/>
                </a:solidFill>
                <a:latin typeface="Roboto Light"/>
                <a:ea typeface="Roboto Light"/>
                <a:cs typeface="Roboto Light"/>
                <a:sym typeface="Roboto Light"/>
              </a:defRPr>
            </a:lvl4pPr>
            <a:lvl5pPr marR="0" lvl="4" algn="l" rtl="0">
              <a:lnSpc>
                <a:spcPct val="90000"/>
              </a:lnSpc>
              <a:spcBef>
                <a:spcPts val="400"/>
              </a:spcBef>
              <a:spcAft>
                <a:spcPts val="0"/>
              </a:spcAft>
              <a:buClr>
                <a:srgbClr val="55565A"/>
              </a:buClr>
              <a:buSzPts val="1500"/>
              <a:buFont typeface="Arial"/>
              <a:buNone/>
              <a:defRPr sz="1500" b="0" i="0" u="none" strike="noStrike" cap="none">
                <a:solidFill>
                  <a:srgbClr val="55565A"/>
                </a:solidFill>
                <a:latin typeface="Roboto Light"/>
                <a:ea typeface="Roboto Light"/>
                <a:cs typeface="Roboto Light"/>
                <a:sym typeface="Roboto Light"/>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7" name="Google Shape;47;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55565A"/>
              </a:buClr>
              <a:buSzPts val="1200"/>
              <a:buFont typeface="Arial"/>
              <a:buNone/>
              <a:defRPr sz="1200" b="0" i="0" u="none" strike="noStrike" cap="none">
                <a:solidFill>
                  <a:srgbClr val="55565A"/>
                </a:solidFill>
                <a:latin typeface="Roboto Light"/>
                <a:ea typeface="Roboto Light"/>
                <a:cs typeface="Roboto Light"/>
                <a:sym typeface="Roboto Light"/>
              </a:defRPr>
            </a:lvl1pPr>
            <a:lvl2pPr marL="914400" marR="0" lvl="1" indent="-228600" algn="l" rtl="0">
              <a:lnSpc>
                <a:spcPct val="90000"/>
              </a:lnSpc>
              <a:spcBef>
                <a:spcPts val="400"/>
              </a:spcBef>
              <a:spcAft>
                <a:spcPts val="0"/>
              </a:spcAft>
              <a:buClr>
                <a:srgbClr val="55565A"/>
              </a:buClr>
              <a:buSzPts val="1100"/>
              <a:buFont typeface="Arial"/>
              <a:buNone/>
              <a:defRPr sz="1100" b="0" i="0" u="none" strike="noStrike" cap="none">
                <a:solidFill>
                  <a:srgbClr val="55565A"/>
                </a:solidFill>
                <a:latin typeface="Roboto Light"/>
                <a:ea typeface="Roboto Light"/>
                <a:cs typeface="Roboto Light"/>
                <a:sym typeface="Roboto Light"/>
              </a:defRPr>
            </a:lvl2pPr>
            <a:lvl3pPr marL="1371600" marR="0" lvl="2" indent="-228600" algn="l" rtl="0">
              <a:lnSpc>
                <a:spcPct val="90000"/>
              </a:lnSpc>
              <a:spcBef>
                <a:spcPts val="400"/>
              </a:spcBef>
              <a:spcAft>
                <a:spcPts val="0"/>
              </a:spcAft>
              <a:buClr>
                <a:srgbClr val="55565A"/>
              </a:buClr>
              <a:buSzPts val="900"/>
              <a:buFont typeface="Arial"/>
              <a:buNone/>
              <a:defRPr sz="900" b="0" i="0" u="none" strike="noStrike" cap="none">
                <a:solidFill>
                  <a:srgbClr val="55565A"/>
                </a:solidFill>
                <a:latin typeface="Roboto Light"/>
                <a:ea typeface="Roboto Light"/>
                <a:cs typeface="Roboto Light"/>
                <a:sym typeface="Roboto Light"/>
              </a:defRPr>
            </a:lvl3pPr>
            <a:lvl4pPr marL="1828800" marR="0" lvl="3" indent="-228600" algn="l" rtl="0">
              <a:lnSpc>
                <a:spcPct val="90000"/>
              </a:lnSpc>
              <a:spcBef>
                <a:spcPts val="400"/>
              </a:spcBef>
              <a:spcAft>
                <a:spcPts val="0"/>
              </a:spcAft>
              <a:buClr>
                <a:srgbClr val="55565A"/>
              </a:buClr>
              <a:buSzPts val="800"/>
              <a:buFont typeface="Arial"/>
              <a:buNone/>
              <a:defRPr sz="800" b="0" i="0" u="none" strike="noStrike" cap="none">
                <a:solidFill>
                  <a:srgbClr val="55565A"/>
                </a:solidFill>
                <a:latin typeface="Roboto Light"/>
                <a:ea typeface="Roboto Light"/>
                <a:cs typeface="Roboto Light"/>
                <a:sym typeface="Roboto Light"/>
              </a:defRPr>
            </a:lvl4pPr>
            <a:lvl5pPr marL="2286000" marR="0" lvl="4" indent="-228600" algn="l" rtl="0">
              <a:lnSpc>
                <a:spcPct val="90000"/>
              </a:lnSpc>
              <a:spcBef>
                <a:spcPts val="400"/>
              </a:spcBef>
              <a:spcAft>
                <a:spcPts val="0"/>
              </a:spcAft>
              <a:buClr>
                <a:srgbClr val="55565A"/>
              </a:buClr>
              <a:buSzPts val="800"/>
              <a:buFont typeface="Arial"/>
              <a:buNone/>
              <a:defRPr sz="800" b="0" i="0" u="none" strike="noStrike" cap="none">
                <a:solidFill>
                  <a:srgbClr val="55565A"/>
                </a:solidFill>
                <a:latin typeface="Roboto Light"/>
                <a:ea typeface="Roboto Light"/>
                <a:cs typeface="Roboto Light"/>
                <a:sym typeface="Roboto Light"/>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48" name="Google Shape;48;p10"/>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a:solidFill>
                  <a:srgbClr val="111820"/>
                </a:solidFill>
                <a:latin typeface="Roboto Light"/>
                <a:ea typeface="Roboto Light"/>
                <a:cs typeface="Roboto Light"/>
                <a:sym typeface="Roboto Light"/>
              </a:defRPr>
            </a:lvl1pPr>
            <a:lvl2pPr marL="0" marR="0" lvl="1" indent="0" algn="r" rtl="0">
              <a:spcBef>
                <a:spcPts val="0"/>
              </a:spcBef>
              <a:buNone/>
              <a:defRPr sz="800" b="0" i="0">
                <a:solidFill>
                  <a:srgbClr val="111820"/>
                </a:solidFill>
                <a:latin typeface="Roboto Light"/>
                <a:ea typeface="Roboto Light"/>
                <a:cs typeface="Roboto Light"/>
                <a:sym typeface="Roboto Light"/>
              </a:defRPr>
            </a:lvl2pPr>
            <a:lvl3pPr marL="0" marR="0" lvl="2" indent="0" algn="r" rtl="0">
              <a:spcBef>
                <a:spcPts val="0"/>
              </a:spcBef>
              <a:buNone/>
              <a:defRPr sz="800" b="0" i="0">
                <a:solidFill>
                  <a:srgbClr val="111820"/>
                </a:solidFill>
                <a:latin typeface="Roboto Light"/>
                <a:ea typeface="Roboto Light"/>
                <a:cs typeface="Roboto Light"/>
                <a:sym typeface="Roboto Light"/>
              </a:defRPr>
            </a:lvl3pPr>
            <a:lvl4pPr marL="0" marR="0" lvl="3" indent="0" algn="r" rtl="0">
              <a:spcBef>
                <a:spcPts val="0"/>
              </a:spcBef>
              <a:buNone/>
              <a:defRPr sz="800" b="0" i="0">
                <a:solidFill>
                  <a:srgbClr val="111820"/>
                </a:solidFill>
                <a:latin typeface="Roboto Light"/>
                <a:ea typeface="Roboto Light"/>
                <a:cs typeface="Roboto Light"/>
                <a:sym typeface="Roboto Light"/>
              </a:defRPr>
            </a:lvl4pPr>
            <a:lvl5pPr marL="0" marR="0" lvl="4" indent="0" algn="r" rtl="0">
              <a:spcBef>
                <a:spcPts val="0"/>
              </a:spcBef>
              <a:buNone/>
              <a:defRPr sz="800" b="0" i="0">
                <a:solidFill>
                  <a:srgbClr val="111820"/>
                </a:solidFill>
                <a:latin typeface="Roboto Light"/>
                <a:ea typeface="Roboto Light"/>
                <a:cs typeface="Roboto Light"/>
                <a:sym typeface="Roboto Light"/>
              </a:defRPr>
            </a:lvl5pPr>
            <a:lvl6pPr marL="0" marR="0" lvl="5" indent="0" algn="r" rtl="0">
              <a:spcBef>
                <a:spcPts val="0"/>
              </a:spcBef>
              <a:buNone/>
              <a:defRPr sz="800" b="0" i="0">
                <a:solidFill>
                  <a:srgbClr val="111820"/>
                </a:solidFill>
                <a:latin typeface="Roboto Light"/>
                <a:ea typeface="Roboto Light"/>
                <a:cs typeface="Roboto Light"/>
                <a:sym typeface="Roboto Light"/>
              </a:defRPr>
            </a:lvl6pPr>
            <a:lvl7pPr marL="0" marR="0" lvl="6" indent="0" algn="r" rtl="0">
              <a:spcBef>
                <a:spcPts val="0"/>
              </a:spcBef>
              <a:buNone/>
              <a:defRPr sz="800" b="0" i="0">
                <a:solidFill>
                  <a:srgbClr val="111820"/>
                </a:solidFill>
                <a:latin typeface="Roboto Light"/>
                <a:ea typeface="Roboto Light"/>
                <a:cs typeface="Roboto Light"/>
                <a:sym typeface="Roboto Light"/>
              </a:defRPr>
            </a:lvl7pPr>
            <a:lvl8pPr marL="0" marR="0" lvl="7" indent="0" algn="r" rtl="0">
              <a:spcBef>
                <a:spcPts val="0"/>
              </a:spcBef>
              <a:buNone/>
              <a:defRPr sz="800" b="0" i="0">
                <a:solidFill>
                  <a:srgbClr val="111820"/>
                </a:solidFill>
                <a:latin typeface="Roboto Light"/>
                <a:ea typeface="Roboto Light"/>
                <a:cs typeface="Roboto Light"/>
                <a:sym typeface="Roboto Light"/>
              </a:defRPr>
            </a:lvl8pPr>
            <a:lvl9pPr marL="0" marR="0" lvl="8" indent="0" algn="r" rtl="0">
              <a:spcBef>
                <a:spcPts val="0"/>
              </a:spcBef>
              <a:buNone/>
              <a:defRPr sz="800" b="0" i="0">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86" y="137160"/>
            <a:ext cx="8915400" cy="6858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111820"/>
              </a:buClr>
              <a:buSzPts val="3300"/>
              <a:buFont typeface="Nunito SemiBold"/>
              <a:buNone/>
              <a:defRPr sz="3300" b="1" i="0" u="none" strike="noStrike" cap="none">
                <a:solidFill>
                  <a:srgbClr val="111820"/>
                </a:solidFill>
                <a:latin typeface="Nunito SemiBold"/>
                <a:ea typeface="Nunito SemiBold"/>
                <a:cs typeface="Nunito SemiBold"/>
                <a:sym typeface="Nunito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288036" y="891540"/>
            <a:ext cx="8572500" cy="37032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rgbClr val="55565A"/>
              </a:buClr>
              <a:buSzPts val="2100"/>
              <a:buFont typeface="Arial"/>
              <a:buChar char="•"/>
              <a:defRPr sz="2100" b="0" i="0" u="none" strike="noStrike" cap="none">
                <a:solidFill>
                  <a:srgbClr val="55565A"/>
                </a:solidFill>
                <a:latin typeface="Roboto Light"/>
                <a:ea typeface="Roboto Light"/>
                <a:cs typeface="Roboto Light"/>
                <a:sym typeface="Roboto Light"/>
              </a:defRPr>
            </a:lvl1pPr>
            <a:lvl2pPr marL="914400" marR="0" lvl="1" indent="-342900" algn="l" rtl="0">
              <a:lnSpc>
                <a:spcPct val="90000"/>
              </a:lnSpc>
              <a:spcBef>
                <a:spcPts val="400"/>
              </a:spcBef>
              <a:spcAft>
                <a:spcPts val="0"/>
              </a:spcAft>
              <a:buClr>
                <a:srgbClr val="55565A"/>
              </a:buClr>
              <a:buSzPts val="1800"/>
              <a:buFont typeface="Arial"/>
              <a:buChar char="•"/>
              <a:defRPr sz="1800" b="0" i="0" u="none" strike="noStrike" cap="none">
                <a:solidFill>
                  <a:srgbClr val="55565A"/>
                </a:solidFill>
                <a:latin typeface="Roboto Light"/>
                <a:ea typeface="Roboto Light"/>
                <a:cs typeface="Roboto Light"/>
                <a:sym typeface="Roboto Light"/>
              </a:defRPr>
            </a:lvl2pPr>
            <a:lvl3pPr marL="1371600" marR="0" lvl="2" indent="-323850" algn="l" rtl="0">
              <a:lnSpc>
                <a:spcPct val="90000"/>
              </a:lnSpc>
              <a:spcBef>
                <a:spcPts val="400"/>
              </a:spcBef>
              <a:spcAft>
                <a:spcPts val="0"/>
              </a:spcAft>
              <a:buClr>
                <a:srgbClr val="55565A"/>
              </a:buClr>
              <a:buSzPts val="1500"/>
              <a:buFont typeface="Arial"/>
              <a:buChar char="•"/>
              <a:defRPr sz="1500" b="0" i="0" u="none" strike="noStrike" cap="none">
                <a:solidFill>
                  <a:srgbClr val="55565A"/>
                </a:solidFill>
                <a:latin typeface="Roboto Light"/>
                <a:ea typeface="Roboto Light"/>
                <a:cs typeface="Roboto Light"/>
                <a:sym typeface="Roboto Light"/>
              </a:defRPr>
            </a:lvl3pPr>
            <a:lvl4pPr marL="1828800" marR="0" lvl="3" indent="-317500" algn="l" rtl="0">
              <a:lnSpc>
                <a:spcPct val="90000"/>
              </a:lnSpc>
              <a:spcBef>
                <a:spcPts val="400"/>
              </a:spcBef>
              <a:spcAft>
                <a:spcPts val="0"/>
              </a:spcAft>
              <a:buClr>
                <a:srgbClr val="55565A"/>
              </a:buClr>
              <a:buSzPts val="1400"/>
              <a:buFont typeface="Arial"/>
              <a:buChar char="•"/>
              <a:defRPr sz="1400" b="0" i="0" u="none" strike="noStrike" cap="none">
                <a:solidFill>
                  <a:srgbClr val="55565A"/>
                </a:solidFill>
                <a:latin typeface="Roboto Light"/>
                <a:ea typeface="Roboto Light"/>
                <a:cs typeface="Roboto Light"/>
                <a:sym typeface="Roboto Light"/>
              </a:defRPr>
            </a:lvl4pPr>
            <a:lvl5pPr marL="2286000" marR="0" lvl="4" indent="-304800" algn="l" rtl="0">
              <a:lnSpc>
                <a:spcPct val="90000"/>
              </a:lnSpc>
              <a:spcBef>
                <a:spcPts val="400"/>
              </a:spcBef>
              <a:spcAft>
                <a:spcPts val="0"/>
              </a:spcAft>
              <a:buClr>
                <a:srgbClr val="55565A"/>
              </a:buClr>
              <a:buSzPts val="1200"/>
              <a:buFont typeface="Arial"/>
              <a:buChar char="•"/>
              <a:defRPr sz="1200" b="0" i="0" u="none" strike="noStrike" cap="none">
                <a:solidFill>
                  <a:srgbClr val="55565A"/>
                </a:solidFill>
                <a:latin typeface="Roboto Light"/>
                <a:ea typeface="Roboto Light"/>
                <a:cs typeface="Roboto Light"/>
                <a:sym typeface="Roboto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111820"/>
                </a:solidFill>
                <a:latin typeface="Roboto Light"/>
                <a:ea typeface="Roboto Light"/>
                <a:cs typeface="Roboto Light"/>
                <a:sym typeface="Roboto Light"/>
              </a:defRPr>
            </a:lvl1pPr>
            <a:lvl2pPr marL="0" marR="0" lvl="1" indent="0" algn="r" rtl="0">
              <a:spcBef>
                <a:spcPts val="0"/>
              </a:spcBef>
              <a:buNone/>
              <a:defRPr sz="800" b="0" i="0" u="none" strike="noStrike" cap="none">
                <a:solidFill>
                  <a:srgbClr val="111820"/>
                </a:solidFill>
                <a:latin typeface="Roboto Light"/>
                <a:ea typeface="Roboto Light"/>
                <a:cs typeface="Roboto Light"/>
                <a:sym typeface="Roboto Light"/>
              </a:defRPr>
            </a:lvl2pPr>
            <a:lvl3pPr marL="0" marR="0" lvl="2" indent="0" algn="r" rtl="0">
              <a:spcBef>
                <a:spcPts val="0"/>
              </a:spcBef>
              <a:buNone/>
              <a:defRPr sz="800" b="0" i="0" u="none" strike="noStrike" cap="none">
                <a:solidFill>
                  <a:srgbClr val="111820"/>
                </a:solidFill>
                <a:latin typeface="Roboto Light"/>
                <a:ea typeface="Roboto Light"/>
                <a:cs typeface="Roboto Light"/>
                <a:sym typeface="Roboto Light"/>
              </a:defRPr>
            </a:lvl3pPr>
            <a:lvl4pPr marL="0" marR="0" lvl="3" indent="0" algn="r" rtl="0">
              <a:spcBef>
                <a:spcPts val="0"/>
              </a:spcBef>
              <a:buNone/>
              <a:defRPr sz="800" b="0" i="0" u="none" strike="noStrike" cap="none">
                <a:solidFill>
                  <a:srgbClr val="111820"/>
                </a:solidFill>
                <a:latin typeface="Roboto Light"/>
                <a:ea typeface="Roboto Light"/>
                <a:cs typeface="Roboto Light"/>
                <a:sym typeface="Roboto Light"/>
              </a:defRPr>
            </a:lvl4pPr>
            <a:lvl5pPr marL="0" marR="0" lvl="4" indent="0" algn="r" rtl="0">
              <a:spcBef>
                <a:spcPts val="0"/>
              </a:spcBef>
              <a:buNone/>
              <a:defRPr sz="800" b="0" i="0" u="none" strike="noStrike" cap="none">
                <a:solidFill>
                  <a:srgbClr val="111820"/>
                </a:solidFill>
                <a:latin typeface="Roboto Light"/>
                <a:ea typeface="Roboto Light"/>
                <a:cs typeface="Roboto Light"/>
                <a:sym typeface="Roboto Light"/>
              </a:defRPr>
            </a:lvl5pPr>
            <a:lvl6pPr marL="0" marR="0" lvl="5" indent="0" algn="r" rtl="0">
              <a:spcBef>
                <a:spcPts val="0"/>
              </a:spcBef>
              <a:buNone/>
              <a:defRPr sz="800" b="0" i="0" u="none" strike="noStrike" cap="none">
                <a:solidFill>
                  <a:srgbClr val="111820"/>
                </a:solidFill>
                <a:latin typeface="Roboto Light"/>
                <a:ea typeface="Roboto Light"/>
                <a:cs typeface="Roboto Light"/>
                <a:sym typeface="Roboto Light"/>
              </a:defRPr>
            </a:lvl6pPr>
            <a:lvl7pPr marL="0" marR="0" lvl="6" indent="0" algn="r" rtl="0">
              <a:spcBef>
                <a:spcPts val="0"/>
              </a:spcBef>
              <a:buNone/>
              <a:defRPr sz="800" b="0" i="0" u="none" strike="noStrike" cap="none">
                <a:solidFill>
                  <a:srgbClr val="111820"/>
                </a:solidFill>
                <a:latin typeface="Roboto Light"/>
                <a:ea typeface="Roboto Light"/>
                <a:cs typeface="Roboto Light"/>
                <a:sym typeface="Roboto Light"/>
              </a:defRPr>
            </a:lvl7pPr>
            <a:lvl8pPr marL="0" marR="0" lvl="7" indent="0" algn="r" rtl="0">
              <a:spcBef>
                <a:spcPts val="0"/>
              </a:spcBef>
              <a:buNone/>
              <a:defRPr sz="800" b="0" i="0" u="none" strike="noStrike" cap="none">
                <a:solidFill>
                  <a:srgbClr val="111820"/>
                </a:solidFill>
                <a:latin typeface="Roboto Light"/>
                <a:ea typeface="Roboto Light"/>
                <a:cs typeface="Roboto Light"/>
                <a:sym typeface="Roboto Light"/>
              </a:defRPr>
            </a:lvl8pPr>
            <a:lvl9pPr marL="0" marR="0" lvl="8" indent="0" algn="r" rtl="0">
              <a:spcBef>
                <a:spcPts val="0"/>
              </a:spcBef>
              <a:buNone/>
              <a:defRPr sz="800" b="0" i="0" u="none" strike="noStrike" cap="none">
                <a:solidFill>
                  <a:srgbClr val="11182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pic>
        <p:nvPicPr>
          <p:cNvPr id="2" name="Picture 1">
            <a:extLst>
              <a:ext uri="{FF2B5EF4-FFF2-40B4-BE49-F238E27FC236}">
                <a16:creationId xmlns:a16="http://schemas.microsoft.com/office/drawing/2014/main" id="{F3CA4018-84BA-377A-8963-F9C726E73A2D}"/>
              </a:ext>
            </a:extLst>
          </p:cNvPr>
          <p:cNvPicPr>
            <a:picLocks noChangeAspect="1"/>
          </p:cNvPicPr>
          <p:nvPr userDrawn="1"/>
        </p:nvPicPr>
        <p:blipFill>
          <a:blip r:embed="rId15"/>
          <a:stretch>
            <a:fillRect/>
          </a:stretch>
        </p:blipFill>
        <p:spPr>
          <a:xfrm>
            <a:off x="311700" y="4675817"/>
            <a:ext cx="838200" cy="3810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forms.gle/unM1VvB5pq9ZkAAY7"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huaibiyy/awesome-terrafor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terraform.io/guides/running-terraform-in-automation.html"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s://docs.microsoft.com/en-us/azure/developer/terraform/get-started-cloud-shell" TargetMode="External"/><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hyperlink" Target="https://docs.microsoft.com/en-us/azure/developer/terraform/create-linux-virtual-machine-with-infrastructure"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a:stretch/>
        </p:blipFill>
        <p:spPr>
          <a:xfrm>
            <a:off x="3240072" y="982980"/>
            <a:ext cx="5903930" cy="4162269"/>
          </a:xfrm>
          <a:prstGeom prst="rect">
            <a:avLst/>
          </a:prstGeom>
          <a:noFill/>
          <a:ln>
            <a:noFill/>
          </a:ln>
        </p:spPr>
      </p:pic>
      <p:sp>
        <p:nvSpPr>
          <p:cNvPr id="66" name="Google Shape;66;p15"/>
          <p:cNvSpPr txBox="1">
            <a:spLocks noGrp="1"/>
          </p:cNvSpPr>
          <p:nvPr>
            <p:ph type="title"/>
          </p:nvPr>
        </p:nvSpPr>
        <p:spPr>
          <a:xfrm>
            <a:off x="245725" y="1361726"/>
            <a:ext cx="6853200" cy="12837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HashiCorp </a:t>
            </a:r>
            <a:endParaRPr/>
          </a:p>
          <a:p>
            <a:pPr marL="0" lvl="0" indent="0" algn="l" rtl="0">
              <a:spcBef>
                <a:spcPts val="0"/>
              </a:spcBef>
              <a:spcAft>
                <a:spcPts val="0"/>
              </a:spcAft>
              <a:buNone/>
            </a:pPr>
            <a:r>
              <a:rPr lang="en-US"/>
              <a:t>Terraform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When is Terraform a good fit?</a:t>
            </a:r>
            <a:endParaRPr b="0"/>
          </a:p>
        </p:txBody>
      </p:sp>
      <p:sp>
        <p:nvSpPr>
          <p:cNvPr id="122" name="Google Shape;122;p24"/>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Self Service, Infrastructure as a service or IAAS</a:t>
            </a:r>
            <a:endParaRPr/>
          </a:p>
          <a:p>
            <a:pPr marL="457200" lvl="0" indent="-361950" algn="l" rtl="0">
              <a:lnSpc>
                <a:spcPct val="115000"/>
              </a:lnSpc>
              <a:spcBef>
                <a:spcPts val="0"/>
              </a:spcBef>
              <a:spcAft>
                <a:spcPts val="0"/>
              </a:spcAft>
              <a:buSzPts val="2100"/>
              <a:buChar char="•"/>
            </a:pPr>
            <a:r>
              <a:rPr lang="en-US"/>
              <a:t>Allow product teams to manage their own infrastructure using tooling provided by the central operations team.</a:t>
            </a:r>
            <a:endParaRPr/>
          </a:p>
          <a:p>
            <a:pPr marL="457200" lvl="0" indent="-361950" algn="l" rtl="0">
              <a:lnSpc>
                <a:spcPct val="115000"/>
              </a:lnSpc>
              <a:spcBef>
                <a:spcPts val="0"/>
              </a:spcBef>
              <a:spcAft>
                <a:spcPts val="0"/>
              </a:spcAft>
              <a:buSzPts val="2100"/>
              <a:buChar char="•"/>
            </a:pPr>
            <a:r>
              <a:rPr lang="en-US"/>
              <a:t>Using Terraform, the knowledge of how to build and scale a service can be codified in a configuration. </a:t>
            </a:r>
            <a:endParaRPr/>
          </a:p>
          <a:p>
            <a:pPr marL="457200" lvl="0" indent="-361950" algn="l" rtl="0">
              <a:lnSpc>
                <a:spcPct val="115000"/>
              </a:lnSpc>
              <a:spcBef>
                <a:spcPts val="0"/>
              </a:spcBef>
              <a:spcAft>
                <a:spcPts val="0"/>
              </a:spcAft>
              <a:buSzPts val="2100"/>
              <a:buChar char="•"/>
            </a:pPr>
            <a:r>
              <a:rPr lang="en-US"/>
              <a:t>Terraform configurations can be shared within an organization enabling customer teams to use the configuration as a black box and use Terraform as a tool to manage their services.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When is Terraform a good fit?</a:t>
            </a:r>
            <a:endParaRPr b="0"/>
          </a:p>
        </p:txBody>
      </p:sp>
      <p:sp>
        <p:nvSpPr>
          <p:cNvPr id="128" name="Google Shape;128;p25"/>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Multi-Tier Apps</a:t>
            </a:r>
            <a:endParaRPr/>
          </a:p>
          <a:p>
            <a:pPr marL="457200" lvl="0" indent="-361950" algn="l" rtl="0">
              <a:lnSpc>
                <a:spcPct val="115000"/>
              </a:lnSpc>
              <a:spcBef>
                <a:spcPts val="0"/>
              </a:spcBef>
              <a:spcAft>
                <a:spcPts val="0"/>
              </a:spcAft>
              <a:buSzPts val="2100"/>
              <a:buChar char="•"/>
            </a:pPr>
            <a:r>
              <a:rPr lang="en-US"/>
              <a:t>Common 3-tier architecture is a pool of web servers that use a middle-ware and a database tier.</a:t>
            </a:r>
            <a:endParaRPr/>
          </a:p>
          <a:p>
            <a:pPr marL="457200" lvl="0" indent="-361950" algn="l" rtl="0">
              <a:lnSpc>
                <a:spcPct val="115000"/>
              </a:lnSpc>
              <a:spcBef>
                <a:spcPts val="0"/>
              </a:spcBef>
              <a:spcAft>
                <a:spcPts val="0"/>
              </a:spcAft>
              <a:buSzPts val="2100"/>
              <a:buChar char="•"/>
            </a:pPr>
            <a:r>
              <a:rPr lang="en-US"/>
              <a:t>Each tier can be described as a collection of resources, and the dependencies between each tier are handled automatically.</a:t>
            </a:r>
            <a:endParaRPr/>
          </a:p>
          <a:p>
            <a:pPr marL="457200" lvl="0" indent="-361950" algn="l" rtl="0">
              <a:lnSpc>
                <a:spcPct val="115000"/>
              </a:lnSpc>
              <a:spcBef>
                <a:spcPts val="0"/>
              </a:spcBef>
              <a:spcAft>
                <a:spcPts val="0"/>
              </a:spcAft>
              <a:buSzPts val="2100"/>
              <a:buChar char="•"/>
            </a:pPr>
            <a:r>
              <a:rPr lang="en-US"/>
              <a:t>Terraform will ensure the database tier is available before the web servers are started and that the load balancers are aware of the web nodes. Each tier can then be scaled by modifying a single count configuration value so elastically scaling with load becomes trivial.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When is Terraform a good fit?</a:t>
            </a:r>
            <a:endParaRPr b="0"/>
          </a:p>
        </p:txBody>
      </p:sp>
      <p:sp>
        <p:nvSpPr>
          <p:cNvPr id="134" name="Google Shape;134;p26"/>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Other uses</a:t>
            </a:r>
            <a:endParaRPr/>
          </a:p>
          <a:p>
            <a:pPr marL="457200" lvl="0" indent="-361950" algn="l" rtl="0">
              <a:lnSpc>
                <a:spcPct val="115000"/>
              </a:lnSpc>
              <a:spcBef>
                <a:spcPts val="0"/>
              </a:spcBef>
              <a:spcAft>
                <a:spcPts val="0"/>
              </a:spcAft>
              <a:buSzPts val="2100"/>
              <a:buChar char="•"/>
            </a:pPr>
            <a:r>
              <a:rPr lang="en-US"/>
              <a:t>Any managed platform, infrastructure, or software that is configurable and exposes an api)</a:t>
            </a:r>
            <a:endParaRPr/>
          </a:p>
          <a:p>
            <a:pPr marL="457200" lvl="0" indent="-361950" algn="l" rtl="0">
              <a:lnSpc>
                <a:spcPct val="115000"/>
              </a:lnSpc>
              <a:spcBef>
                <a:spcPts val="0"/>
              </a:spcBef>
              <a:spcAft>
                <a:spcPts val="0"/>
              </a:spcAft>
              <a:buSzPts val="2100"/>
              <a:buChar char="•"/>
            </a:pPr>
            <a:r>
              <a:rPr lang="en-US"/>
              <a:t>Resource schedules (Nomad, Kubernetes, Apache Spark)</a:t>
            </a:r>
            <a:endParaRPr/>
          </a:p>
          <a:p>
            <a:pPr marL="457200" lvl="0" indent="-361950" algn="l" rtl="0">
              <a:lnSpc>
                <a:spcPct val="115000"/>
              </a:lnSpc>
              <a:spcBef>
                <a:spcPts val="0"/>
              </a:spcBef>
              <a:spcAft>
                <a:spcPts val="0"/>
              </a:spcAft>
              <a:buSzPts val="2100"/>
              <a:buChar char="•"/>
            </a:pPr>
            <a:r>
              <a:rPr lang="en-US"/>
              <a:t>Multi Cloud Deployments</a:t>
            </a:r>
            <a:endParaRPr/>
          </a:p>
          <a:p>
            <a:pPr marL="457200" lvl="0" indent="-361950" algn="l" rtl="0">
              <a:lnSpc>
                <a:spcPct val="115000"/>
              </a:lnSpc>
              <a:spcBef>
                <a:spcPts val="0"/>
              </a:spcBef>
              <a:spcAft>
                <a:spcPts val="0"/>
              </a:spcAft>
              <a:buSzPts val="2100"/>
              <a:buChar char="•"/>
            </a:pPr>
            <a:r>
              <a:rPr lang="en-US"/>
              <a:t>Terraform can manage any system with an exposed API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40" name="Google Shape;140;p27"/>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a:t>
            </a:r>
            <a:endParaRPr/>
          </a:p>
          <a:p>
            <a:pPr marL="457200" lvl="0" indent="-361950" algn="l" rtl="0">
              <a:lnSpc>
                <a:spcPct val="115000"/>
              </a:lnSpc>
              <a:spcBef>
                <a:spcPts val="0"/>
              </a:spcBef>
              <a:spcAft>
                <a:spcPts val="0"/>
              </a:spcAft>
              <a:buSzPts val="2100"/>
              <a:buChar char="•"/>
            </a:pPr>
            <a:r>
              <a:rPr lang="en-US"/>
              <a:t>A tangible entity managed by Terraform. Resources are things like VM’s, or networks. </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46" name="Google Shape;146;p28"/>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Data Source</a:t>
            </a:r>
            <a:endParaRPr/>
          </a:p>
          <a:p>
            <a:pPr marL="457200" lvl="0" indent="-361950" algn="l" rtl="0">
              <a:lnSpc>
                <a:spcPct val="115000"/>
              </a:lnSpc>
              <a:spcBef>
                <a:spcPts val="0"/>
              </a:spcBef>
              <a:spcAft>
                <a:spcPts val="0"/>
              </a:spcAft>
              <a:buSzPts val="2100"/>
              <a:buChar char="•"/>
            </a:pPr>
            <a:r>
              <a:rPr lang="en-US"/>
              <a:t>A resource-like object that can be configured in Terraform's configuration language. Unlike resources, data sources do not create or manage infrastructure. Instead, they return information about some kind of external object in the form of readable attributes. This allows a Terraform configuration to make use of information defined outside of Terraform, or defined by another separate Terraform configuration.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52" name="Google Shape;152;p29"/>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Provider</a:t>
            </a:r>
            <a:endParaRPr/>
          </a:p>
          <a:p>
            <a:pPr marL="457200" lvl="0" indent="-361950" algn="l" rtl="0">
              <a:lnSpc>
                <a:spcPct val="115000"/>
              </a:lnSpc>
              <a:spcBef>
                <a:spcPts val="0"/>
              </a:spcBef>
              <a:spcAft>
                <a:spcPts val="0"/>
              </a:spcAft>
              <a:buSzPts val="2100"/>
              <a:buChar char="•"/>
            </a:pPr>
            <a:r>
              <a:rPr lang="en-US"/>
              <a:t>A Provider 'provides' a collection of callable resources and data sources that plugin to Terraform. This is achieved by pulling down the Golang code for that provider when using Terraform init.</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58" name="Google Shape;158;p30"/>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Module</a:t>
            </a:r>
            <a:endParaRPr/>
          </a:p>
          <a:p>
            <a:pPr marL="457200" lvl="0" indent="-361950" algn="l" rtl="0">
              <a:lnSpc>
                <a:spcPct val="115000"/>
              </a:lnSpc>
              <a:spcBef>
                <a:spcPts val="0"/>
              </a:spcBef>
              <a:spcAft>
                <a:spcPts val="0"/>
              </a:spcAft>
              <a:buSzPts val="2100"/>
              <a:buChar char="•"/>
            </a:pPr>
            <a:r>
              <a:rPr lang="en-US"/>
              <a:t>A self-contained collection of Terraform configurations that manages a collection of related infrastructure resources. Use modules for any Terraform code that would be used more than once.</a:t>
            </a:r>
            <a:endParaRPr/>
          </a:p>
          <a:p>
            <a:pPr marL="457200" lvl="0" indent="-361950" algn="l" rtl="0">
              <a:lnSpc>
                <a:spcPct val="115000"/>
              </a:lnSpc>
              <a:spcBef>
                <a:spcPts val="0"/>
              </a:spcBef>
              <a:spcAft>
                <a:spcPts val="0"/>
              </a:spcAft>
              <a:buSzPts val="2100"/>
              <a:buChar char="•"/>
            </a:pPr>
            <a:r>
              <a:rPr lang="en-US"/>
              <a:t>Other Terraform configurations can call a module, which tells Terraform to manage any resources described by that module.</a:t>
            </a:r>
            <a:endParaRPr/>
          </a:p>
          <a:p>
            <a:pPr marL="457200" lvl="0" indent="-361950" algn="l" rtl="0">
              <a:lnSpc>
                <a:spcPct val="115000"/>
              </a:lnSpc>
              <a:spcBef>
                <a:spcPts val="0"/>
              </a:spcBef>
              <a:spcAft>
                <a:spcPts val="0"/>
              </a:spcAft>
              <a:buSzPts val="2100"/>
              <a:buChar char="•"/>
            </a:pPr>
            <a:r>
              <a:rPr lang="en-US"/>
              <a:t>Modules define input variables (which the calling module can set values for) and output values (which the calling module can reference in expressions).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64" name="Google Shape;164;p31"/>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Variables </a:t>
            </a:r>
            <a:endParaRPr/>
          </a:p>
          <a:p>
            <a:pPr marL="457200" lvl="0" indent="-361950" algn="l" rtl="0">
              <a:lnSpc>
                <a:spcPct val="115000"/>
              </a:lnSpc>
              <a:spcBef>
                <a:spcPts val="0"/>
              </a:spcBef>
              <a:spcAft>
                <a:spcPts val="0"/>
              </a:spcAft>
              <a:buSzPts val="2100"/>
              <a:buChar char="•"/>
            </a:pPr>
            <a:r>
              <a:rPr lang="en-US"/>
              <a:t>Input Variables</a:t>
            </a:r>
            <a:endParaRPr/>
          </a:p>
          <a:p>
            <a:pPr marL="914400" lvl="1" indent="-342900" algn="l" rtl="0">
              <a:lnSpc>
                <a:spcPct val="115000"/>
              </a:lnSpc>
              <a:spcBef>
                <a:spcPts val="0"/>
              </a:spcBef>
              <a:spcAft>
                <a:spcPts val="0"/>
              </a:spcAft>
              <a:buSzPts val="1800"/>
              <a:buChar char="•"/>
            </a:pPr>
            <a:r>
              <a:rPr lang="en-US"/>
              <a:t>User provided inputs that define a modules behavior.</a:t>
            </a:r>
            <a:endParaRPr/>
          </a:p>
          <a:p>
            <a:pPr marL="45720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Output Variables</a:t>
            </a:r>
            <a:endParaRPr/>
          </a:p>
          <a:p>
            <a:pPr marL="914400" lvl="1" indent="-342900" algn="l" rtl="0">
              <a:lnSpc>
                <a:spcPct val="115000"/>
              </a:lnSpc>
              <a:spcBef>
                <a:spcPts val="0"/>
              </a:spcBef>
              <a:spcAft>
                <a:spcPts val="0"/>
              </a:spcAft>
              <a:buSzPts val="1800"/>
              <a:buChar char="•"/>
            </a:pPr>
            <a:r>
              <a:rPr lang="en-US"/>
              <a:t>Information output by a module to be used by terraform as a variable elsewhere.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70" name="Google Shape;170;p32"/>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HashiCorp Configuration Language</a:t>
            </a:r>
            <a:endParaRPr sz="2100"/>
          </a:p>
          <a:p>
            <a:pPr marL="457200" lvl="0" indent="-342900" algn="l" rtl="0">
              <a:lnSpc>
                <a:spcPct val="115000"/>
              </a:lnSpc>
              <a:spcBef>
                <a:spcPts val="0"/>
              </a:spcBef>
              <a:spcAft>
                <a:spcPts val="0"/>
              </a:spcAft>
              <a:buSzPts val="1800"/>
              <a:buChar char="•"/>
            </a:pPr>
            <a:r>
              <a:rPr lang="en-US" sz="1800"/>
              <a:t>The structured configuration syntax that serves as the basis for Terraform's configuration language, as well as the configuration layer for several other HashiCorp products.</a:t>
            </a:r>
            <a:endParaRPr sz="1800"/>
          </a:p>
          <a:p>
            <a:pPr marL="457200" lvl="0" indent="-342900" algn="l" rtl="0">
              <a:lnSpc>
                <a:spcPct val="115000"/>
              </a:lnSpc>
              <a:spcBef>
                <a:spcPts val="0"/>
              </a:spcBef>
              <a:spcAft>
                <a:spcPts val="0"/>
              </a:spcAft>
              <a:buSzPts val="1800"/>
              <a:buChar char="•"/>
            </a:pPr>
            <a:r>
              <a:rPr lang="en-US" sz="1800"/>
              <a:t>HCL establishes the syntax Terraform uses for things like arguments, blocks, literal values, and expressions. </a:t>
            </a:r>
            <a:endParaRPr sz="1800"/>
          </a:p>
          <a:p>
            <a:pPr marL="457200" lvl="0" indent="-342900" algn="l" rtl="0">
              <a:lnSpc>
                <a:spcPct val="115000"/>
              </a:lnSpc>
              <a:spcBef>
                <a:spcPts val="0"/>
              </a:spcBef>
              <a:spcAft>
                <a:spcPts val="0"/>
              </a:spcAft>
              <a:buSzPts val="1800"/>
              <a:buChar char="•"/>
            </a:pPr>
            <a:r>
              <a:rPr lang="en-US" sz="1800"/>
              <a:t>What most people think of as the Terraform language extends beyond just the syntax and includes the built-in functions, Terraform-specific block types (like resource and variable), and Terraform-specific named values available in expressions are all implementation details of Terraform itself.</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76" name="Google Shape;176;p33"/>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Expressions</a:t>
            </a:r>
            <a:endParaRPr sz="2100"/>
          </a:p>
          <a:p>
            <a:pPr marL="457200" lvl="0" indent="-361950" algn="l" rtl="0">
              <a:lnSpc>
                <a:spcPct val="115000"/>
              </a:lnSpc>
              <a:spcBef>
                <a:spcPts val="0"/>
              </a:spcBef>
              <a:spcAft>
                <a:spcPts val="0"/>
              </a:spcAft>
              <a:buSzPts val="2100"/>
              <a:buChar char="•"/>
            </a:pPr>
            <a:r>
              <a:rPr lang="en-US" sz="2100"/>
              <a:t>Expressions represent the computed values</a:t>
            </a:r>
            <a:r>
              <a:rPr lang="en-US"/>
              <a:t>.</a:t>
            </a:r>
            <a:endParaRPr sz="2100"/>
          </a:p>
          <a:p>
            <a:pPr marL="0" lvl="0" indent="0" algn="l" rtl="0">
              <a:lnSpc>
                <a:spcPct val="115000"/>
              </a:lnSpc>
              <a:spcBef>
                <a:spcPts val="0"/>
              </a:spcBef>
              <a:spcAft>
                <a:spcPts val="0"/>
              </a:spcAft>
              <a:buNone/>
            </a:pPr>
            <a:endParaRPr sz="2100"/>
          </a:p>
          <a:p>
            <a:pPr marL="0" lvl="0" indent="0" algn="l" rtl="0">
              <a:lnSpc>
                <a:spcPct val="115000"/>
              </a:lnSpc>
              <a:spcBef>
                <a:spcPts val="0"/>
              </a:spcBef>
              <a:spcAft>
                <a:spcPts val="0"/>
              </a:spcAft>
              <a:buNone/>
            </a:pPr>
            <a:r>
              <a:rPr lang="en-US" sz="2100"/>
              <a:t>Functions</a:t>
            </a:r>
            <a:endParaRPr sz="2100"/>
          </a:p>
          <a:p>
            <a:pPr marL="457200" lvl="0" indent="-361950" algn="l" rtl="0">
              <a:lnSpc>
                <a:spcPct val="115000"/>
              </a:lnSpc>
              <a:spcBef>
                <a:spcPts val="0"/>
              </a:spcBef>
              <a:spcAft>
                <a:spcPts val="0"/>
              </a:spcAft>
              <a:buSzPts val="2100"/>
              <a:buChar char="•"/>
            </a:pPr>
            <a:r>
              <a:rPr lang="en-US" sz="2100"/>
              <a:t>The Terraform language has a number of built-in functions that can be used within values as another way to transform and combine values.</a:t>
            </a:r>
            <a:endParaRPr sz="2100"/>
          </a:p>
          <a:p>
            <a:pPr marL="457200" lvl="0" indent="-361950" algn="l" rtl="0">
              <a:lnSpc>
                <a:spcPct val="115000"/>
              </a:lnSpc>
              <a:spcBef>
                <a:spcPts val="0"/>
              </a:spcBef>
              <a:spcAft>
                <a:spcPts val="0"/>
              </a:spcAft>
              <a:buSzPts val="2100"/>
              <a:buChar char="•"/>
            </a:pPr>
            <a:r>
              <a:rPr lang="en-US" sz="2100"/>
              <a:t>The general syntax for function calls is a function name followed by comma-separated arguments in parentheses.</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Agenda</a:t>
            </a:r>
            <a:endParaRPr/>
          </a:p>
        </p:txBody>
      </p:sp>
      <p:sp>
        <p:nvSpPr>
          <p:cNvPr id="73" name="Google Shape;73;p16"/>
          <p:cNvSpPr txBox="1">
            <a:spLocks noGrp="1"/>
          </p:cNvSpPr>
          <p:nvPr>
            <p:ph type="body" idx="1"/>
          </p:nvPr>
        </p:nvSpPr>
        <p:spPr>
          <a:xfrm>
            <a:off x="190275" y="963750"/>
            <a:ext cx="8325600" cy="371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US"/>
              <a:t>Discussion of:</a:t>
            </a:r>
            <a:endParaRPr/>
          </a:p>
          <a:p>
            <a:pPr marL="457200" marR="0" lvl="0" indent="-361950" algn="l" rtl="0">
              <a:lnSpc>
                <a:spcPct val="100000"/>
              </a:lnSpc>
              <a:spcBef>
                <a:spcPts val="0"/>
              </a:spcBef>
              <a:spcAft>
                <a:spcPts val="0"/>
              </a:spcAft>
              <a:buSzPts val="2100"/>
              <a:buChar char="•"/>
            </a:pPr>
            <a:r>
              <a:rPr lang="en-US" sz="2100"/>
              <a:t>Infrastructure </a:t>
            </a:r>
            <a:r>
              <a:rPr lang="en-US"/>
              <a:t>as </a:t>
            </a:r>
            <a:r>
              <a:rPr lang="en-US" sz="2100"/>
              <a:t>C</a:t>
            </a:r>
            <a:r>
              <a:rPr lang="en-US"/>
              <a:t>ode</a:t>
            </a:r>
            <a:endParaRPr sz="2100"/>
          </a:p>
          <a:p>
            <a:pPr marL="457200" marR="0" lvl="0" indent="-361950" algn="l" rtl="0">
              <a:lnSpc>
                <a:spcPct val="100000"/>
              </a:lnSpc>
              <a:spcBef>
                <a:spcPts val="0"/>
              </a:spcBef>
              <a:spcAft>
                <a:spcPts val="0"/>
              </a:spcAft>
              <a:buSzPts val="2100"/>
              <a:buChar char="•"/>
            </a:pPr>
            <a:r>
              <a:rPr lang="en-US" sz="2100"/>
              <a:t>Principles &amp; Strategies</a:t>
            </a:r>
            <a:endParaRPr sz="2100"/>
          </a:p>
          <a:p>
            <a:pPr marL="457200" marR="0" lvl="0" indent="-361950" algn="l" rtl="0">
              <a:lnSpc>
                <a:spcPct val="100000"/>
              </a:lnSpc>
              <a:spcBef>
                <a:spcPts val="0"/>
              </a:spcBef>
              <a:spcAft>
                <a:spcPts val="0"/>
              </a:spcAft>
              <a:buSzPts val="2100"/>
              <a:buChar char="•"/>
            </a:pPr>
            <a:r>
              <a:rPr lang="en-US" sz="2100"/>
              <a:t>Authoring Modules</a:t>
            </a:r>
            <a:endParaRPr sz="2100"/>
          </a:p>
          <a:p>
            <a:pPr marL="457200" marR="0" lvl="0" indent="-361950" algn="l" rtl="0">
              <a:lnSpc>
                <a:spcPct val="100000"/>
              </a:lnSpc>
              <a:spcBef>
                <a:spcPts val="0"/>
              </a:spcBef>
              <a:spcAft>
                <a:spcPts val="0"/>
              </a:spcAft>
              <a:buSzPts val="2100"/>
              <a:buChar char="•"/>
            </a:pPr>
            <a:r>
              <a:rPr lang="en-US" sz="2100"/>
              <a:t>Day 2 </a:t>
            </a:r>
            <a:r>
              <a:rPr lang="en-US"/>
              <a:t>M</a:t>
            </a:r>
            <a:r>
              <a:rPr lang="en-US" sz="2100"/>
              <a:t>anagement</a:t>
            </a:r>
            <a:endParaRPr sz="2100"/>
          </a:p>
          <a:p>
            <a:pPr marL="457200" marR="0" lvl="0" indent="-361950" algn="l" rtl="0">
              <a:lnSpc>
                <a:spcPct val="100000"/>
              </a:lnSpc>
              <a:spcBef>
                <a:spcPts val="0"/>
              </a:spcBef>
              <a:spcAft>
                <a:spcPts val="0"/>
              </a:spcAft>
              <a:buSzPts val="2100"/>
              <a:buChar char="•"/>
            </a:pPr>
            <a:r>
              <a:rPr lang="en-US" sz="2100"/>
              <a:t>Terraform Enterprise &amp; Teams</a:t>
            </a:r>
            <a:endParaRPr sz="2100"/>
          </a:p>
          <a:p>
            <a:pPr marL="457200" marR="0" lvl="0" indent="-361950" algn="l" rtl="0">
              <a:lnSpc>
                <a:spcPct val="100000"/>
              </a:lnSpc>
              <a:spcBef>
                <a:spcPts val="0"/>
              </a:spcBef>
              <a:spcAft>
                <a:spcPts val="0"/>
              </a:spcAft>
              <a:buSzPts val="2100"/>
              <a:buChar char="•"/>
            </a:pPr>
            <a:r>
              <a:rPr lang="en-US" sz="2100"/>
              <a:t>Core systems</a:t>
            </a:r>
            <a:endParaRPr sz="2100"/>
          </a:p>
          <a:p>
            <a:pPr marL="457200" marR="0" lvl="0" indent="-361950" algn="l" rtl="0">
              <a:lnSpc>
                <a:spcPct val="100000"/>
              </a:lnSpc>
              <a:spcBef>
                <a:spcPts val="0"/>
              </a:spcBef>
              <a:spcAft>
                <a:spcPts val="0"/>
              </a:spcAft>
              <a:buSzPts val="2100"/>
              <a:buChar char="•"/>
            </a:pPr>
            <a:r>
              <a:rPr lang="en-US" sz="2100"/>
              <a:t>Limitations</a:t>
            </a:r>
            <a:endParaRPr sz="2100"/>
          </a:p>
          <a:p>
            <a:pPr marL="457200" marR="0" lvl="0" indent="-361950" algn="l" rtl="0">
              <a:lnSpc>
                <a:spcPct val="100000"/>
              </a:lnSpc>
              <a:spcBef>
                <a:spcPts val="0"/>
              </a:spcBef>
              <a:spcAft>
                <a:spcPts val="0"/>
              </a:spcAft>
              <a:buSzPts val="2100"/>
              <a:buChar char="•"/>
            </a:pPr>
            <a:r>
              <a:rPr lang="en-US" sz="2100"/>
              <a:t>Gotchas</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82" name="Google Shape;182;p34"/>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State and State Locking</a:t>
            </a:r>
            <a:endParaRPr sz="2100"/>
          </a:p>
          <a:p>
            <a:pPr marL="457200" lvl="0" indent="-361950" algn="l" rtl="0">
              <a:lnSpc>
                <a:spcPct val="115000"/>
              </a:lnSpc>
              <a:spcBef>
                <a:spcPts val="0"/>
              </a:spcBef>
              <a:spcAft>
                <a:spcPts val="0"/>
              </a:spcAft>
              <a:buSzPts val="2100"/>
              <a:buChar char="•"/>
            </a:pPr>
            <a:r>
              <a:rPr lang="en-US" sz="2100"/>
              <a:t>Terraform keeps track of what infrastructure it is managing in a file called the terraform state. </a:t>
            </a:r>
            <a:endParaRPr sz="2100"/>
          </a:p>
          <a:p>
            <a:pPr marL="457200" lvl="0" indent="-361950" algn="l" rtl="0">
              <a:lnSpc>
                <a:spcPct val="115000"/>
              </a:lnSpc>
              <a:spcBef>
                <a:spcPts val="0"/>
              </a:spcBef>
              <a:spcAft>
                <a:spcPts val="0"/>
              </a:spcAft>
              <a:buSzPts val="2100"/>
              <a:buChar char="•"/>
            </a:pPr>
            <a:r>
              <a:rPr lang="en-US" sz="2100"/>
              <a:t>Some remote backends for this file support a locking mechanism, this keeps multiple people from </a:t>
            </a:r>
            <a:r>
              <a:rPr lang="en-US"/>
              <a:t>affecting</a:t>
            </a:r>
            <a:r>
              <a:rPr lang="en-US" sz="2100"/>
              <a:t> each-others work when operating against the same state.</a:t>
            </a:r>
            <a:endParaRPr sz="2100"/>
          </a:p>
          <a:p>
            <a:pPr marL="457200" lvl="0" indent="-361950" algn="l" rtl="0">
              <a:lnSpc>
                <a:spcPct val="115000"/>
              </a:lnSpc>
              <a:spcBef>
                <a:spcPts val="0"/>
              </a:spcBef>
              <a:spcAft>
                <a:spcPts val="0"/>
              </a:spcAft>
              <a:buSzPts val="2100"/>
              <a:buChar char="•"/>
            </a:pPr>
            <a:r>
              <a:rPr lang="en-US" sz="2100"/>
              <a:t>HashiCorp Consul is the preferred Terraform state backend</a:t>
            </a:r>
            <a:endParaRPr sz="2100"/>
          </a:p>
          <a:p>
            <a:pPr marL="0" lvl="0" indent="0" algn="l" rtl="0">
              <a:lnSpc>
                <a:spcPct val="115000"/>
              </a:lnSpc>
              <a:spcBef>
                <a:spcPts val="0"/>
              </a:spcBef>
              <a:spcAft>
                <a:spcPts val="0"/>
              </a:spcAft>
              <a:buNone/>
            </a:pP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88" name="Google Shape;188;p35"/>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Provisioner - </a:t>
            </a:r>
            <a:r>
              <a:rPr lang="en-US" sz="2100" i="1"/>
              <a:t>Not to be confused with a </a:t>
            </a:r>
            <a:r>
              <a:rPr lang="en-US" i="1"/>
              <a:t>P</a:t>
            </a:r>
            <a:r>
              <a:rPr lang="en-US" sz="2100" i="1"/>
              <a:t>rovider</a:t>
            </a:r>
            <a:r>
              <a:rPr lang="en-US" sz="2100"/>
              <a:t>.</a:t>
            </a:r>
            <a:endParaRPr sz="2100"/>
          </a:p>
          <a:p>
            <a:pPr marL="457200" lvl="0" indent="-355600" algn="l" rtl="0">
              <a:lnSpc>
                <a:spcPct val="115000"/>
              </a:lnSpc>
              <a:spcBef>
                <a:spcPts val="0"/>
              </a:spcBef>
              <a:spcAft>
                <a:spcPts val="0"/>
              </a:spcAft>
              <a:buSzPts val="2000"/>
              <a:buChar char="•"/>
            </a:pPr>
            <a:r>
              <a:rPr lang="en-US" sz="2000"/>
              <a:t>Terraform includes the concept of </a:t>
            </a:r>
            <a:r>
              <a:rPr lang="en-US" sz="2000" i="1"/>
              <a:t>provisioners</a:t>
            </a:r>
            <a:r>
              <a:rPr lang="en-US" sz="2000"/>
              <a:t> as a measure of pragmatism, knowing that there will always be certain behaviors that can't be directly represented in Terraform's declarative model.</a:t>
            </a:r>
            <a:endParaRPr sz="2000"/>
          </a:p>
          <a:p>
            <a:pPr marL="457200" lvl="0" indent="-355600" algn="l" rtl="0">
              <a:lnSpc>
                <a:spcPct val="115000"/>
              </a:lnSpc>
              <a:spcBef>
                <a:spcPts val="0"/>
              </a:spcBef>
              <a:spcAft>
                <a:spcPts val="0"/>
              </a:spcAft>
              <a:buSzPts val="2000"/>
              <a:buChar char="•"/>
            </a:pPr>
            <a:r>
              <a:rPr lang="en-US" sz="2000"/>
              <a:t>Should be used as little as possible. Not meant to replace Config management. </a:t>
            </a:r>
            <a:endParaRPr sz="2000"/>
          </a:p>
          <a:p>
            <a:pPr marL="457200" lvl="0" indent="-355600" algn="l" rtl="0">
              <a:lnSpc>
                <a:spcPct val="115000"/>
              </a:lnSpc>
              <a:spcBef>
                <a:spcPts val="0"/>
              </a:spcBef>
              <a:spcAft>
                <a:spcPts val="0"/>
              </a:spcAft>
              <a:buSzPts val="2000"/>
              <a:buChar char="•"/>
            </a:pPr>
            <a:r>
              <a:rPr lang="en-US" sz="2000"/>
              <a:t>Not to be used to pass data into virtual machines or other compute resources. If you need to pass data, mount it as a cd in VMware, or use the cloud native functions given by providers.</a:t>
            </a:r>
            <a:r>
              <a:rPr lang="en-US" sz="1800"/>
              <a:t>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Terraform Terminology</a:t>
            </a:r>
            <a:endParaRPr b="0"/>
          </a:p>
        </p:txBody>
      </p:sp>
      <p:sp>
        <p:nvSpPr>
          <p:cNvPr id="194" name="Google Shape;194;p36"/>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Configuration management software</a:t>
            </a:r>
            <a:endParaRPr sz="2100"/>
          </a:p>
          <a:p>
            <a:pPr marL="457200" lvl="0" indent="-361950" algn="l" rtl="0">
              <a:lnSpc>
                <a:spcPct val="115000"/>
              </a:lnSpc>
              <a:spcBef>
                <a:spcPts val="0"/>
              </a:spcBef>
              <a:spcAft>
                <a:spcPts val="0"/>
              </a:spcAft>
              <a:buSzPts val="2100"/>
              <a:buChar char="•"/>
            </a:pPr>
            <a:r>
              <a:rPr lang="en-US" sz="2100"/>
              <a:t>The key important note is, most config management systems can install a service.</a:t>
            </a:r>
            <a:endParaRPr sz="2100"/>
          </a:p>
          <a:p>
            <a:pPr marL="457200" lvl="0" indent="-361950" algn="l" rtl="0">
              <a:lnSpc>
                <a:spcPct val="115000"/>
              </a:lnSpc>
              <a:spcBef>
                <a:spcPts val="0"/>
              </a:spcBef>
              <a:spcAft>
                <a:spcPts val="0"/>
              </a:spcAft>
              <a:buSzPts val="2100"/>
              <a:buChar char="•"/>
            </a:pPr>
            <a:r>
              <a:rPr lang="en-US" sz="2100"/>
              <a:t>You are usually better off packaging your image using Packer and providing any information required at runtime </a:t>
            </a:r>
            <a:r>
              <a:rPr lang="en-US"/>
              <a:t>via</a:t>
            </a:r>
            <a:r>
              <a:rPr lang="en-US" sz="2100"/>
              <a:t> a service such as Consul.</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7"/>
          <p:cNvPicPr preferRelativeResize="0"/>
          <p:nvPr/>
        </p:nvPicPr>
        <p:blipFill rotWithShape="1">
          <a:blip r:embed="rId3">
            <a:alphaModFix/>
          </a:blip>
          <a:srcRect/>
          <a:stretch/>
        </p:blipFill>
        <p:spPr>
          <a:xfrm>
            <a:off x="3240072" y="982980"/>
            <a:ext cx="5903930" cy="4162269"/>
          </a:xfrm>
          <a:prstGeom prst="rect">
            <a:avLst/>
          </a:prstGeom>
          <a:noFill/>
          <a:ln>
            <a:noFill/>
          </a:ln>
        </p:spPr>
      </p:pic>
      <p:sp>
        <p:nvSpPr>
          <p:cNvPr id="200" name="Google Shape;200;p37"/>
          <p:cNvSpPr txBox="1">
            <a:spLocks noGrp="1"/>
          </p:cNvSpPr>
          <p:nvPr>
            <p:ph type="title"/>
          </p:nvPr>
        </p:nvSpPr>
        <p:spPr>
          <a:xfrm>
            <a:off x="245725" y="1361726"/>
            <a:ext cx="6853200" cy="12837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Infrastructure as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as Code</a:t>
            </a:r>
            <a:endParaRPr/>
          </a:p>
        </p:txBody>
      </p:sp>
      <p:sp>
        <p:nvSpPr>
          <p:cNvPr id="207" name="Google Shape;207;p38"/>
          <p:cNvSpPr txBox="1">
            <a:spLocks noGrp="1"/>
          </p:cNvSpPr>
          <p:nvPr>
            <p:ph type="body" idx="1"/>
          </p:nvPr>
        </p:nvSpPr>
        <p:spPr>
          <a:xfrm>
            <a:off x="204800" y="962925"/>
            <a:ext cx="83256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Technical Complexity</a:t>
            </a:r>
            <a:endParaRPr/>
          </a:p>
          <a:p>
            <a:pPr marL="457200" lvl="0" indent="-361950" algn="l" rtl="0">
              <a:lnSpc>
                <a:spcPct val="115000"/>
              </a:lnSpc>
              <a:spcBef>
                <a:spcPts val="0"/>
              </a:spcBef>
              <a:spcAft>
                <a:spcPts val="0"/>
              </a:spcAft>
              <a:buSzPts val="2100"/>
              <a:buChar char="•"/>
            </a:pPr>
            <a:r>
              <a:rPr lang="en-US"/>
              <a:t>Different infrastructure providers use different interfaces to provision new resources, and the inconsistency between these interfaces imposes extra costs on daily operations.</a:t>
            </a:r>
            <a:endParaRPr/>
          </a:p>
          <a:p>
            <a:pPr marL="457200" lvl="0" indent="-361950" algn="l" rtl="0">
              <a:lnSpc>
                <a:spcPct val="115000"/>
              </a:lnSpc>
              <a:spcBef>
                <a:spcPts val="0"/>
              </a:spcBef>
              <a:spcAft>
                <a:spcPts val="0"/>
              </a:spcAft>
              <a:buSzPts val="2100"/>
              <a:buChar char="•"/>
            </a:pPr>
            <a:r>
              <a:rPr lang="en-US"/>
              <a:t>Terraform uses a model of workflow-level abstraction, rather than resource-level abstraction. It lets you use a single workflow for managing infrastructure, but acknowledges the uniqueness of each provider instead of imposing generic concepts on non-equivalent resources.</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as Code</a:t>
            </a:r>
            <a:endParaRPr/>
          </a:p>
        </p:txBody>
      </p:sp>
      <p:sp>
        <p:nvSpPr>
          <p:cNvPr id="213" name="Google Shape;213;p39"/>
          <p:cNvSpPr txBox="1">
            <a:spLocks noGrp="1"/>
          </p:cNvSpPr>
          <p:nvPr>
            <p:ph type="body" idx="1"/>
          </p:nvPr>
        </p:nvSpPr>
        <p:spPr>
          <a:xfrm>
            <a:off x="204800" y="962925"/>
            <a:ext cx="83256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Organizational Complexity</a:t>
            </a:r>
            <a:endParaRPr/>
          </a:p>
          <a:p>
            <a:pPr marL="457200" lvl="0" indent="-361950" algn="l" rtl="0">
              <a:lnSpc>
                <a:spcPct val="115000"/>
              </a:lnSpc>
              <a:spcBef>
                <a:spcPts val="0"/>
              </a:spcBef>
              <a:spcAft>
                <a:spcPts val="0"/>
              </a:spcAft>
              <a:buSzPts val="2100"/>
              <a:buChar char="•"/>
            </a:pPr>
            <a:r>
              <a:rPr lang="en-US"/>
              <a:t>Growing infrastructure creates a growing organization, that must not prevent teams from accomplishing their work while protecting the business.</a:t>
            </a:r>
            <a:endParaRPr/>
          </a:p>
          <a:p>
            <a:pPr marL="457200" lvl="0" indent="-361950" algn="l" rtl="0">
              <a:lnSpc>
                <a:spcPct val="115000"/>
              </a:lnSpc>
              <a:spcBef>
                <a:spcPts val="0"/>
              </a:spcBef>
              <a:spcAft>
                <a:spcPts val="0"/>
              </a:spcAft>
              <a:buSzPts val="2100"/>
              <a:buChar char="•"/>
            </a:pPr>
            <a:r>
              <a:rPr lang="en-US"/>
              <a:t>Terraform uses a model of workflow-level abstraction, rather than resource-level abstraction. It lets you use a single workflow for managing infrastructure, but acknowledges the uniqueness of each provider instead of imposing generic concepts on non-equivalent resources.</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Personas</a:t>
            </a:r>
            <a:endParaRPr/>
          </a:p>
        </p:txBody>
      </p:sp>
      <p:sp>
        <p:nvSpPr>
          <p:cNvPr id="219" name="Google Shape;219;p40"/>
          <p:cNvSpPr txBox="1">
            <a:spLocks noGrp="1"/>
          </p:cNvSpPr>
          <p:nvPr>
            <p:ph type="body" idx="1"/>
          </p:nvPr>
        </p:nvSpPr>
        <p:spPr>
          <a:xfrm>
            <a:off x="204800" y="962925"/>
            <a:ext cx="83256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Central IT</a:t>
            </a:r>
            <a:endParaRPr/>
          </a:p>
          <a:p>
            <a:pPr marL="457200" lvl="0" indent="-361950" algn="l" rtl="0">
              <a:lnSpc>
                <a:spcPct val="115000"/>
              </a:lnSpc>
              <a:spcBef>
                <a:spcPts val="0"/>
              </a:spcBef>
              <a:spcAft>
                <a:spcPts val="0"/>
              </a:spcAft>
              <a:buSzPts val="2100"/>
              <a:buChar char="•"/>
            </a:pPr>
            <a:r>
              <a:rPr lang="en-US"/>
              <a:t>Defines common infrastructure practices, enforces policy across teams, and maintains shared services.</a:t>
            </a:r>
            <a:endParaRPr/>
          </a:p>
          <a:p>
            <a:pPr marL="45720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Central IT users want a single dashboard to view the status and compliance of all infrastructure, so they can quickly fix misconfigurations or malfunctions. Since Terraform is tightly integrated with Terraform's run data and is designed around Terraform's concepts of workspaces and runs, it offers a more integrated workflow experience than a general-purpose CI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Personas</a:t>
            </a:r>
            <a:endParaRPr/>
          </a:p>
        </p:txBody>
      </p:sp>
      <p:sp>
        <p:nvSpPr>
          <p:cNvPr id="225" name="Google Shape;225;p41"/>
          <p:cNvSpPr txBox="1">
            <a:spLocks noGrp="1"/>
          </p:cNvSpPr>
          <p:nvPr>
            <p:ph type="body" idx="1"/>
          </p:nvPr>
        </p:nvSpPr>
        <p:spPr>
          <a:xfrm>
            <a:off x="204800" y="962925"/>
            <a:ext cx="83256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Organization Architect</a:t>
            </a:r>
            <a:endParaRPr/>
          </a:p>
          <a:p>
            <a:pPr marL="457200" lvl="0" indent="-361950" algn="l" rtl="0">
              <a:lnSpc>
                <a:spcPct val="115000"/>
              </a:lnSpc>
              <a:spcBef>
                <a:spcPts val="0"/>
              </a:spcBef>
              <a:spcAft>
                <a:spcPts val="0"/>
              </a:spcAft>
              <a:buSzPts val="2100"/>
              <a:buChar char="•"/>
            </a:pPr>
            <a:r>
              <a:rPr lang="en-US"/>
              <a:t>Defines how global infrastructure is divided and delegated to the teams within the business unit.</a:t>
            </a:r>
            <a:endParaRPr/>
          </a:p>
          <a:p>
            <a:pPr marL="45720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Organization Architects want a single dashboard to view the status of all workspaces and the graph of connectivity between them. Since Terraform is tightly integrated with Terraform's run data and is designed around Terraform's concepts of workspaces and runs, it offers a more integrated workflow experience than a general-purpose CI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Personas</a:t>
            </a:r>
            <a:endParaRPr/>
          </a:p>
        </p:txBody>
      </p:sp>
      <p:sp>
        <p:nvSpPr>
          <p:cNvPr id="231" name="Google Shape;231;p42"/>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Workspace Owner</a:t>
            </a:r>
            <a:endParaRPr/>
          </a:p>
          <a:p>
            <a:pPr marL="457200" lvl="0" indent="-361950" algn="l" rtl="0">
              <a:lnSpc>
                <a:spcPct val="115000"/>
              </a:lnSpc>
              <a:spcBef>
                <a:spcPts val="0"/>
              </a:spcBef>
              <a:spcAft>
                <a:spcPts val="0"/>
              </a:spcAft>
              <a:buSzPts val="2100"/>
              <a:buChar char="•"/>
            </a:pPr>
            <a:r>
              <a:rPr lang="en-US"/>
              <a:t>This individual owns a specific set of workspaces, which build a given Terraform configuration across several environments. They are the main approver of changes to production within their domain.</a:t>
            </a:r>
            <a:endParaRPr/>
          </a:p>
          <a:p>
            <a:pPr marL="45720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Workspace Owners want a single dashboard to view the status of all workspaces that use their infrastructure code, a streamlined way to promote changes between environments, and an interface to set variables used by a Terraform configuration across environments.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Infrastructure Personas</a:t>
            </a:r>
            <a:endParaRPr/>
          </a:p>
        </p:txBody>
      </p:sp>
      <p:sp>
        <p:nvSpPr>
          <p:cNvPr id="237" name="Google Shape;237;p43"/>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Workspace Contributor</a:t>
            </a:r>
            <a:endParaRPr/>
          </a:p>
          <a:p>
            <a:pPr marL="457200" lvl="0" indent="-361950" algn="l" rtl="0">
              <a:lnSpc>
                <a:spcPct val="115000"/>
              </a:lnSpc>
              <a:spcBef>
                <a:spcPts val="0"/>
              </a:spcBef>
              <a:spcAft>
                <a:spcPts val="0"/>
              </a:spcAft>
              <a:buSzPts val="2100"/>
              <a:buChar char="•"/>
            </a:pPr>
            <a:r>
              <a:rPr lang="en-US"/>
              <a:t>Submit changes to workspaces by making updates to the infrastructure as code configuration.They usually do not have approval to make changes to production, but can make changes in dev, UAT, and staging.</a:t>
            </a:r>
            <a:endParaRPr/>
          </a:p>
          <a:p>
            <a:pPr marL="457200" lvl="0" indent="-361950" algn="l" rtl="0">
              <a:lnSpc>
                <a:spcPct val="115000"/>
              </a:lnSpc>
              <a:spcBef>
                <a:spcPts val="0"/>
              </a:spcBef>
              <a:spcAft>
                <a:spcPts val="0"/>
              </a:spcAft>
              <a:buSzPts val="2100"/>
              <a:buChar char="•"/>
            </a:pPr>
            <a:r>
              <a:rPr lang="en-US"/>
              <a:t>Workspace Contributors want a simple workflow to submit changes to a workspace and promote changes between workspaces. They can edit a subset of workspace variables and their own personal variables. Workspace contributors are often already familiar with Terraform's operating model and command line interface.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Guiding Principles</a:t>
            </a:r>
            <a:endParaRPr/>
          </a:p>
        </p:txBody>
      </p:sp>
      <p:sp>
        <p:nvSpPr>
          <p:cNvPr id="79" name="Google Shape;79;p17"/>
          <p:cNvSpPr txBox="1">
            <a:spLocks noGrp="1"/>
          </p:cNvSpPr>
          <p:nvPr>
            <p:ph type="body" idx="1"/>
          </p:nvPr>
        </p:nvSpPr>
        <p:spPr>
          <a:xfrm>
            <a:off x="190275" y="1224175"/>
            <a:ext cx="8325600" cy="34497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Values</a:t>
            </a:r>
            <a:endParaRPr/>
          </a:p>
          <a:p>
            <a:pPr marL="457200" lvl="0" indent="-361950" algn="l" rtl="0">
              <a:lnSpc>
                <a:spcPct val="115000"/>
              </a:lnSpc>
              <a:spcBef>
                <a:spcPts val="0"/>
              </a:spcBef>
              <a:spcAft>
                <a:spcPts val="0"/>
              </a:spcAft>
              <a:buSzPts val="2100"/>
              <a:buChar char="•"/>
            </a:pPr>
            <a:r>
              <a:rPr lang="en-US"/>
              <a:t>Convention over Configuration</a:t>
            </a:r>
            <a:endParaRPr/>
          </a:p>
          <a:p>
            <a:pPr marL="457200" lvl="0" indent="-361950" algn="l" rtl="0">
              <a:lnSpc>
                <a:spcPct val="115000"/>
              </a:lnSpc>
              <a:spcBef>
                <a:spcPts val="0"/>
              </a:spcBef>
              <a:spcAft>
                <a:spcPts val="0"/>
              </a:spcAft>
              <a:buSzPts val="2100"/>
              <a:buChar char="•"/>
            </a:pPr>
            <a:r>
              <a:rPr lang="en-US"/>
              <a:t>Don't repeat yourself</a:t>
            </a:r>
            <a:endParaRPr/>
          </a:p>
          <a:p>
            <a:pPr marL="457200" lvl="0" indent="-361950" algn="l" rtl="0">
              <a:lnSpc>
                <a:spcPct val="115000"/>
              </a:lnSpc>
              <a:spcBef>
                <a:spcPts val="0"/>
              </a:spcBef>
              <a:spcAft>
                <a:spcPts val="0"/>
              </a:spcAft>
              <a:buSzPts val="2100"/>
              <a:buChar char="•"/>
            </a:pPr>
            <a:r>
              <a:rPr lang="en-US"/>
              <a:t>Do it right, do it slight</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i="1"/>
              <a:t>“If it ain't broke, you're not looking hard enough!”</a:t>
            </a:r>
            <a:endParaRPr i="1"/>
          </a:p>
          <a:p>
            <a:pPr marL="0" marR="0" lvl="0" indent="0" algn="l" rtl="0">
              <a:lnSpc>
                <a:spcPct val="100000"/>
              </a:lnSpc>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Organized Infrastructure</a:t>
            </a:r>
            <a:endParaRPr/>
          </a:p>
        </p:txBody>
      </p:sp>
      <p:sp>
        <p:nvSpPr>
          <p:cNvPr id="243" name="Google Shape;243;p44"/>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i="1"/>
              <a:t>Also called ‘mapping the calamity’</a:t>
            </a:r>
            <a:endParaRPr i="1"/>
          </a:p>
          <a:p>
            <a:pPr marL="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US"/>
              <a:t>Workspace Conventions</a:t>
            </a:r>
            <a:endParaRPr/>
          </a:p>
          <a:p>
            <a:pPr marL="457200" marR="0" lvl="0" indent="-361950" algn="l" rtl="0">
              <a:lnSpc>
                <a:spcPct val="150000"/>
              </a:lnSpc>
              <a:spcBef>
                <a:spcPts val="0"/>
              </a:spcBef>
              <a:spcAft>
                <a:spcPts val="0"/>
              </a:spcAft>
              <a:buSzPts val="2100"/>
              <a:buChar char="•"/>
            </a:pPr>
            <a:r>
              <a:rPr lang="en-US"/>
              <a:t>One workspace per Terraform Configuration per Environment.</a:t>
            </a:r>
            <a:endParaRPr/>
          </a:p>
          <a:p>
            <a:pPr marL="457200" marR="0" lvl="0" indent="-361950" algn="l" rtl="0">
              <a:lnSpc>
                <a:spcPct val="150000"/>
              </a:lnSpc>
              <a:spcBef>
                <a:spcPts val="0"/>
              </a:spcBef>
              <a:spcAft>
                <a:spcPts val="0"/>
              </a:spcAft>
              <a:buSzPts val="2100"/>
              <a:buChar char="•"/>
            </a:pPr>
            <a:r>
              <a:rPr lang="en-US"/>
              <a:t>Organizations, Teams, Users can be managed to control influence on workspaces.</a:t>
            </a:r>
            <a:endParaRPr/>
          </a:p>
          <a:p>
            <a:pPr marL="457200" marR="0" lvl="0" indent="-361950" algn="l" rtl="0">
              <a:lnSpc>
                <a:spcPct val="150000"/>
              </a:lnSpc>
              <a:spcBef>
                <a:spcPts val="0"/>
              </a:spcBef>
              <a:spcAft>
                <a:spcPts val="0"/>
              </a:spcAft>
              <a:buSzPts val="2100"/>
              <a:buChar char="•"/>
            </a:pPr>
            <a:r>
              <a:rPr lang="en-US"/>
              <a:t>Other abstractions such as data centers and Business Units should exist at Org or Team levels.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Organized Infrastructure</a:t>
            </a:r>
            <a:endParaRPr/>
          </a:p>
        </p:txBody>
      </p:sp>
      <p:sp>
        <p:nvSpPr>
          <p:cNvPr id="249" name="Google Shape;249;p45"/>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marR="0" lvl="0" indent="0" algn="l" rtl="0">
              <a:lnSpc>
                <a:spcPct val="115000"/>
              </a:lnSpc>
              <a:spcBef>
                <a:spcPts val="0"/>
              </a:spcBef>
              <a:spcAft>
                <a:spcPts val="0"/>
              </a:spcAft>
              <a:buNone/>
            </a:pPr>
            <a:r>
              <a:rPr lang="en-US"/>
              <a:t>Workspace Delegations</a:t>
            </a:r>
            <a:endParaRPr/>
          </a:p>
          <a:p>
            <a:pPr marL="457200" lvl="0" indent="-342900" algn="l" rtl="0">
              <a:lnSpc>
                <a:spcPct val="115000"/>
              </a:lnSpc>
              <a:spcBef>
                <a:spcPts val="0"/>
              </a:spcBef>
              <a:spcAft>
                <a:spcPts val="0"/>
              </a:spcAft>
              <a:buSzPts val="1800"/>
              <a:buChar char="•"/>
            </a:pPr>
            <a:r>
              <a:rPr lang="en-US" sz="1800"/>
              <a:t>Since each workspace is one environment of one infrastructure component, you can use per-workspace access controls to delegate ownership of components and regulate code promotion across environments.</a:t>
            </a:r>
            <a:endParaRPr sz="1800"/>
          </a:p>
          <a:p>
            <a:pPr marL="457200" lvl="0" indent="-342900" algn="l" rtl="0">
              <a:lnSpc>
                <a:spcPct val="115000"/>
              </a:lnSpc>
              <a:spcBef>
                <a:spcPts val="0"/>
              </a:spcBef>
              <a:spcAft>
                <a:spcPts val="0"/>
              </a:spcAft>
              <a:buSzPts val="1800"/>
              <a:buChar char="•"/>
            </a:pPr>
            <a:r>
              <a:rPr lang="en-US" sz="1800"/>
              <a:t>Teams that help manage a component can start Terraform runs and edit variables in dev or staging.</a:t>
            </a:r>
            <a:endParaRPr sz="1800"/>
          </a:p>
          <a:p>
            <a:pPr marL="457200" lvl="0" indent="-342900" algn="l" rtl="0">
              <a:lnSpc>
                <a:spcPct val="115000"/>
              </a:lnSpc>
              <a:spcBef>
                <a:spcPts val="0"/>
              </a:spcBef>
              <a:spcAft>
                <a:spcPts val="0"/>
              </a:spcAft>
              <a:buSzPts val="1800"/>
              <a:buChar char="•"/>
            </a:pPr>
            <a:r>
              <a:rPr lang="en-US" sz="1800"/>
              <a:t>The owners or senior contributors of a component can start Terraform runs in production, after reviewing other contributors' work.</a:t>
            </a:r>
            <a:endParaRPr sz="1800"/>
          </a:p>
          <a:p>
            <a:pPr marL="457200" lvl="0" indent="-342900" algn="l" rtl="0">
              <a:lnSpc>
                <a:spcPct val="115000"/>
              </a:lnSpc>
              <a:spcBef>
                <a:spcPts val="0"/>
              </a:spcBef>
              <a:spcAft>
                <a:spcPts val="0"/>
              </a:spcAft>
              <a:buSzPts val="1800"/>
              <a:buChar char="•"/>
            </a:pPr>
            <a:r>
              <a:rPr lang="en-US" sz="1800"/>
              <a:t>Central IT and organization architects can administer permissions on all workspaces, to ensure everyone has what they need to work.</a:t>
            </a:r>
            <a:endParaRPr sz="1800"/>
          </a:p>
          <a:p>
            <a:pPr marL="457200" lvl="0" indent="-342900" algn="l" rtl="0">
              <a:lnSpc>
                <a:spcPct val="115000"/>
              </a:lnSpc>
              <a:spcBef>
                <a:spcPts val="0"/>
              </a:spcBef>
              <a:spcAft>
                <a:spcPts val="0"/>
              </a:spcAft>
              <a:buSzPts val="1800"/>
              <a:buChar char="•"/>
            </a:pPr>
            <a:r>
              <a:rPr lang="en-US" sz="1800"/>
              <a:t>Teams that have no role managing a given component don't have access to its workspaces.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State of IAC</a:t>
            </a:r>
            <a:endParaRPr/>
          </a:p>
        </p:txBody>
      </p:sp>
      <p:sp>
        <p:nvSpPr>
          <p:cNvPr id="255" name="Google Shape;255;p46"/>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marR="0" lvl="0" indent="0" algn="l" rtl="0">
              <a:lnSpc>
                <a:spcPct val="115000"/>
              </a:lnSpc>
              <a:spcBef>
                <a:spcPts val="0"/>
              </a:spcBef>
              <a:spcAft>
                <a:spcPts val="0"/>
              </a:spcAft>
              <a:buNone/>
            </a:pPr>
            <a:r>
              <a:rPr lang="en-US"/>
              <a:t>Understanding where you are with Infrastructure of Code</a:t>
            </a:r>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Manual Infrastructure</a:t>
            </a:r>
            <a:endParaRPr sz="1800"/>
          </a:p>
          <a:p>
            <a:pPr marL="457200" lvl="0" indent="-342900" algn="l" rtl="0">
              <a:lnSpc>
                <a:spcPct val="150000"/>
              </a:lnSpc>
              <a:spcBef>
                <a:spcPts val="0"/>
              </a:spcBef>
              <a:spcAft>
                <a:spcPts val="0"/>
              </a:spcAft>
              <a:buSzPts val="1800"/>
              <a:buChar char="•"/>
            </a:pPr>
            <a:r>
              <a:rPr lang="en-US" sz="1800"/>
              <a:t>Infrastructure is provisioned through a UI or CLI.</a:t>
            </a:r>
            <a:endParaRPr sz="1800"/>
          </a:p>
          <a:p>
            <a:pPr marL="457200" lvl="0" indent="-342900" algn="l" rtl="0">
              <a:lnSpc>
                <a:spcPct val="150000"/>
              </a:lnSpc>
              <a:spcBef>
                <a:spcPts val="0"/>
              </a:spcBef>
              <a:spcAft>
                <a:spcPts val="0"/>
              </a:spcAft>
              <a:buSzPts val="1800"/>
              <a:buChar char="•"/>
            </a:pPr>
            <a:r>
              <a:rPr lang="en-US" sz="1800"/>
              <a:t>Configuration changes do not leave a traceable history, and aren't always visible.</a:t>
            </a:r>
            <a:endParaRPr sz="1800"/>
          </a:p>
          <a:p>
            <a:pPr marL="457200" lvl="0" indent="-342900" algn="l" rtl="0">
              <a:lnSpc>
                <a:spcPct val="150000"/>
              </a:lnSpc>
              <a:spcBef>
                <a:spcPts val="0"/>
              </a:spcBef>
              <a:spcAft>
                <a:spcPts val="0"/>
              </a:spcAft>
              <a:buSzPts val="1800"/>
              <a:buChar char="•"/>
            </a:pPr>
            <a:r>
              <a:rPr lang="en-US" sz="1800"/>
              <a:t>Limited or no naming standards in place.</a:t>
            </a:r>
            <a:endParaRPr sz="1800"/>
          </a:p>
          <a:p>
            <a:pPr marL="457200" lvl="0" indent="-342900" algn="l" rtl="0">
              <a:lnSpc>
                <a:spcPct val="150000"/>
              </a:lnSpc>
              <a:spcBef>
                <a:spcPts val="0"/>
              </a:spcBef>
              <a:spcAft>
                <a:spcPts val="0"/>
              </a:spcAft>
              <a:buSzPts val="1800"/>
              <a:buChar char="•"/>
            </a:pPr>
            <a:r>
              <a:rPr lang="en-US" sz="1800"/>
              <a:t>Also known as Automation using Service Now.</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State of IAC</a:t>
            </a:r>
            <a:endParaRPr/>
          </a:p>
        </p:txBody>
      </p:sp>
      <p:sp>
        <p:nvSpPr>
          <p:cNvPr id="261" name="Google Shape;261;p47"/>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marR="0" lvl="0" indent="0" algn="l" rtl="0">
              <a:lnSpc>
                <a:spcPct val="115000"/>
              </a:lnSpc>
              <a:spcBef>
                <a:spcPts val="0"/>
              </a:spcBef>
              <a:spcAft>
                <a:spcPts val="0"/>
              </a:spcAft>
              <a:buNone/>
            </a:pPr>
            <a:r>
              <a:rPr lang="en-US"/>
              <a:t>Understanding where you are with Infrastructure of Code</a:t>
            </a:r>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Semi-Automated</a:t>
            </a:r>
            <a:endParaRPr sz="1800"/>
          </a:p>
          <a:p>
            <a:pPr marL="457200" lvl="0" indent="-342900" algn="l" rtl="0">
              <a:lnSpc>
                <a:spcPct val="130000"/>
              </a:lnSpc>
              <a:spcBef>
                <a:spcPts val="0"/>
              </a:spcBef>
              <a:spcAft>
                <a:spcPts val="0"/>
              </a:spcAft>
              <a:buSzPts val="1800"/>
              <a:buChar char="•"/>
            </a:pPr>
            <a:r>
              <a:rPr lang="en-US" sz="1800"/>
              <a:t>Infrastructure is provisioned through a combination of UI/CLI, infrastructure as code, and scripts or configuration management.</a:t>
            </a:r>
            <a:endParaRPr sz="1800"/>
          </a:p>
          <a:p>
            <a:pPr marL="457200" lvl="0" indent="-342900" algn="l" rtl="0">
              <a:lnSpc>
                <a:spcPct val="130000"/>
              </a:lnSpc>
              <a:spcBef>
                <a:spcPts val="0"/>
              </a:spcBef>
              <a:spcAft>
                <a:spcPts val="0"/>
              </a:spcAft>
              <a:buSzPts val="1800"/>
              <a:buChar char="•"/>
            </a:pPr>
            <a:r>
              <a:rPr lang="en-US" sz="1800"/>
              <a:t>Traceability is limited, since different record-keeping methods are used across the organization.</a:t>
            </a:r>
            <a:endParaRPr sz="1800"/>
          </a:p>
          <a:p>
            <a:pPr marL="457200" lvl="0" indent="-342900" algn="l" rtl="0">
              <a:lnSpc>
                <a:spcPct val="130000"/>
              </a:lnSpc>
              <a:spcBef>
                <a:spcPts val="0"/>
              </a:spcBef>
              <a:spcAft>
                <a:spcPts val="0"/>
              </a:spcAft>
              <a:buSzPts val="1800"/>
              <a:buChar char="•"/>
            </a:pPr>
            <a:r>
              <a:rPr lang="en-US" sz="1800"/>
              <a:t>Rollbacks are hard to achieve due to differing record-keeping methods.</a:t>
            </a:r>
            <a:endParaRPr sz="1800"/>
          </a:p>
          <a:p>
            <a:pPr marL="457200" lvl="0" indent="-342900" algn="l" rtl="0">
              <a:lnSpc>
                <a:spcPct val="130000"/>
              </a:lnSpc>
              <a:spcBef>
                <a:spcPts val="0"/>
              </a:spcBef>
              <a:spcAft>
                <a:spcPts val="0"/>
              </a:spcAft>
              <a:buSzPts val="1800"/>
              <a:buChar char="•"/>
            </a:pPr>
            <a:r>
              <a:rPr lang="en-US" sz="1800"/>
              <a:t>Also known as, we built our own automation because nothing fit our problems.</a:t>
            </a:r>
            <a:endParaRPr sz="1800"/>
          </a:p>
          <a:p>
            <a:pPr marL="457200" lvl="0" indent="-342900" algn="l" rtl="0">
              <a:lnSpc>
                <a:spcPct val="130000"/>
              </a:lnSpc>
              <a:spcBef>
                <a:spcPts val="0"/>
              </a:spcBef>
              <a:spcAft>
                <a:spcPts val="0"/>
              </a:spcAft>
              <a:buSzPts val="1800"/>
              <a:buChar char="•"/>
            </a:pPr>
            <a:r>
              <a:rPr lang="en-US" sz="1800"/>
              <a:t>Let me just say, you are unique, your job is unique, your outcomes are unique, your problems are not unique.</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State of IAC</a:t>
            </a:r>
            <a:endParaRPr/>
          </a:p>
        </p:txBody>
      </p:sp>
      <p:sp>
        <p:nvSpPr>
          <p:cNvPr id="267" name="Google Shape;267;p48"/>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Understanding where you are with Infrastructure of Code</a:t>
            </a:r>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True IAC</a:t>
            </a:r>
            <a:endParaRPr sz="1800"/>
          </a:p>
          <a:p>
            <a:pPr marL="457200" marR="0" lvl="0" indent="-330200" algn="l" rtl="0">
              <a:lnSpc>
                <a:spcPct val="115000"/>
              </a:lnSpc>
              <a:spcBef>
                <a:spcPts val="0"/>
              </a:spcBef>
              <a:spcAft>
                <a:spcPts val="0"/>
              </a:spcAft>
              <a:buSzPts val="1600"/>
              <a:buChar char="•"/>
            </a:pPr>
            <a:r>
              <a:rPr lang="en-US" sz="1600"/>
              <a:t>Infrastructure is provisioned using Terraform OSS and Provisioning and deployment processes are automated.</a:t>
            </a:r>
            <a:endParaRPr sz="1600"/>
          </a:p>
          <a:p>
            <a:pPr marL="457200" lvl="0" indent="-330200" algn="l" rtl="0">
              <a:lnSpc>
                <a:spcPct val="115000"/>
              </a:lnSpc>
              <a:spcBef>
                <a:spcPts val="0"/>
              </a:spcBef>
              <a:spcAft>
                <a:spcPts val="0"/>
              </a:spcAft>
              <a:buSzPts val="1600"/>
              <a:buChar char="•"/>
            </a:pPr>
            <a:r>
              <a:rPr lang="en-US" sz="1600"/>
              <a:t>Infrastructure configuration is consistent, with all necessary details fully documented (nothing siloed in a sysadmin's head).</a:t>
            </a:r>
            <a:endParaRPr sz="1600"/>
          </a:p>
          <a:p>
            <a:pPr marL="457200" lvl="0" indent="-330200" algn="l" rtl="0">
              <a:lnSpc>
                <a:spcPct val="115000"/>
              </a:lnSpc>
              <a:spcBef>
                <a:spcPts val="0"/>
              </a:spcBef>
              <a:spcAft>
                <a:spcPts val="0"/>
              </a:spcAft>
              <a:buSzPts val="1600"/>
              <a:buChar char="•"/>
            </a:pPr>
            <a:r>
              <a:rPr lang="en-US" sz="1600"/>
              <a:t>Source files are stored in version control to record editing history, and, if necessary, roll back to older versions.</a:t>
            </a:r>
            <a:endParaRPr sz="1600"/>
          </a:p>
          <a:p>
            <a:pPr marL="457200" lvl="0" indent="-330200" algn="l" rtl="0">
              <a:lnSpc>
                <a:spcPct val="115000"/>
              </a:lnSpc>
              <a:spcBef>
                <a:spcPts val="0"/>
              </a:spcBef>
              <a:spcAft>
                <a:spcPts val="0"/>
              </a:spcAft>
              <a:buSzPts val="1600"/>
              <a:buChar char="•"/>
            </a:pPr>
            <a:r>
              <a:rPr lang="en-US" sz="1600"/>
              <a:t>Some Terraform code is split out into modules, to promote consistent reuse of your organization's more common architectural patterns.</a:t>
            </a:r>
            <a:endParaRPr sz="1600"/>
          </a:p>
          <a:p>
            <a:pPr marL="457200" lvl="0" indent="-330200" algn="l" rtl="0">
              <a:lnSpc>
                <a:spcPct val="115000"/>
              </a:lnSpc>
              <a:spcBef>
                <a:spcPts val="0"/>
              </a:spcBef>
              <a:spcAft>
                <a:spcPts val="0"/>
              </a:spcAft>
              <a:buSzPts val="1600"/>
              <a:buChar char="•"/>
            </a:pPr>
            <a:r>
              <a:rPr lang="en-US" sz="1600"/>
              <a:t>This is where smaller single team/application/datacenter/cloud organizations want to be.</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State of IAC</a:t>
            </a:r>
            <a:endParaRPr/>
          </a:p>
        </p:txBody>
      </p:sp>
      <p:sp>
        <p:nvSpPr>
          <p:cNvPr id="273" name="Google Shape;273;p49"/>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Understanding where you are with Infrastructure of Code</a:t>
            </a:r>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Collaborative IAC</a:t>
            </a:r>
            <a:endParaRPr sz="1800"/>
          </a:p>
          <a:p>
            <a:pPr marL="457200" lvl="0" indent="-330200" algn="l" rtl="0">
              <a:lnSpc>
                <a:spcPct val="115000"/>
              </a:lnSpc>
              <a:spcBef>
                <a:spcPts val="0"/>
              </a:spcBef>
              <a:spcAft>
                <a:spcPts val="0"/>
              </a:spcAft>
              <a:buSzPts val="1600"/>
              <a:buChar char="•"/>
            </a:pPr>
            <a:r>
              <a:rPr lang="en-US" sz="1600"/>
              <a:t>Users across the organization can safely provision infrastructure with Terraform, without conflicts and with clear understanding of their access permissions.</a:t>
            </a:r>
            <a:endParaRPr sz="1600"/>
          </a:p>
          <a:p>
            <a:pPr marL="457200" lvl="0" indent="-330200" algn="l" rtl="0">
              <a:lnSpc>
                <a:spcPct val="115000"/>
              </a:lnSpc>
              <a:spcBef>
                <a:spcPts val="0"/>
              </a:spcBef>
              <a:spcAft>
                <a:spcPts val="0"/>
              </a:spcAft>
              <a:buSzPts val="1600"/>
              <a:buChar char="•"/>
            </a:pPr>
            <a:r>
              <a:rPr lang="en-US" sz="1600"/>
              <a:t>Expert users within an organization can produce standardized infrastructure templates, and beginner users can consume those to follow infrastructure best practices for the organization.</a:t>
            </a:r>
            <a:endParaRPr sz="1600"/>
          </a:p>
          <a:p>
            <a:pPr marL="457200" lvl="0" indent="-330200" algn="l" rtl="0">
              <a:lnSpc>
                <a:spcPct val="115000"/>
              </a:lnSpc>
              <a:spcBef>
                <a:spcPts val="0"/>
              </a:spcBef>
              <a:spcAft>
                <a:spcPts val="0"/>
              </a:spcAft>
              <a:buSzPts val="1600"/>
              <a:buChar char="•"/>
            </a:pPr>
            <a:r>
              <a:rPr lang="en-US" sz="1600"/>
              <a:t>Per-workspace access control helps committers and approvers on workspaces protect production environments.</a:t>
            </a:r>
            <a:endParaRPr sz="1600"/>
          </a:p>
          <a:p>
            <a:pPr marL="457200" lvl="0" indent="-330200" algn="l" rtl="0">
              <a:lnSpc>
                <a:spcPct val="115000"/>
              </a:lnSpc>
              <a:spcBef>
                <a:spcPts val="0"/>
              </a:spcBef>
              <a:spcAft>
                <a:spcPts val="0"/>
              </a:spcAft>
              <a:buSzPts val="1600"/>
              <a:buChar char="•"/>
            </a:pPr>
            <a:r>
              <a:rPr lang="en-US" sz="1600"/>
              <a:t>Functional groups that don't directly write Terraform code have visibility into infrastructure status and changes through Terraform's UI.</a:t>
            </a:r>
            <a:endParaRPr sz="1600"/>
          </a:p>
          <a:p>
            <a:pPr marL="457200" lvl="0" indent="-330200" algn="l" rtl="0">
              <a:lnSpc>
                <a:spcPct val="115000"/>
              </a:lnSpc>
              <a:spcBef>
                <a:spcPts val="0"/>
              </a:spcBef>
              <a:spcAft>
                <a:spcPts val="0"/>
              </a:spcAft>
              <a:buSzPts val="1600"/>
              <a:buChar char="•"/>
            </a:pPr>
            <a:r>
              <a:rPr lang="en-US" sz="1600"/>
              <a:t>Where smaller single team/application/datacenter/cloud organizations want to be.</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5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State of IAC</a:t>
            </a:r>
            <a:endParaRPr/>
          </a:p>
        </p:txBody>
      </p:sp>
      <p:sp>
        <p:nvSpPr>
          <p:cNvPr id="279" name="Google Shape;279;p50"/>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Understanding where you are with Infrastructure of Code</a:t>
            </a:r>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Where are you today?</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US" sz="1800" u="sng">
                <a:solidFill>
                  <a:schemeClr val="hlink"/>
                </a:solidFill>
                <a:hlinkClick r:id="rId3"/>
              </a:rPr>
              <a:t>https://forms.gle/unM1VvB5pq9ZkAAY7</a:t>
            </a:r>
            <a:r>
              <a:rPr lang="en-US" sz="1800"/>
              <a:t> </a:t>
            </a:r>
            <a:r>
              <a:rPr lang="en-US" sz="1800">
                <a:solidFill>
                  <a:srgbClr val="E69138"/>
                </a:solidFill>
              </a:rPr>
              <a:t>{{ replace with custom form link }}</a:t>
            </a:r>
            <a:endParaRPr sz="1800">
              <a:solidFill>
                <a:srgbClr val="E6913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1200"/>
              </a:spcBef>
              <a:spcAft>
                <a:spcPts val="0"/>
              </a:spcAft>
              <a:buNone/>
            </a:pPr>
            <a:r>
              <a:rPr lang="en-US" sz="1800"/>
              <a:t>We will use this information to guide our approach today</a:t>
            </a:r>
            <a:endParaRPr sz="1800"/>
          </a:p>
          <a:p>
            <a:pPr marL="0" lvl="0" indent="0" algn="l" rtl="0">
              <a:lnSpc>
                <a:spcPct val="115000"/>
              </a:lnSpc>
              <a:spcBef>
                <a:spcPts val="1200"/>
              </a:spcBef>
              <a:spcAft>
                <a:spcPts val="0"/>
              </a:spcAft>
              <a:buNone/>
            </a:pP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Evolving your IAC</a:t>
            </a:r>
            <a:endParaRPr/>
          </a:p>
        </p:txBody>
      </p:sp>
      <p:sp>
        <p:nvSpPr>
          <p:cNvPr id="285" name="Google Shape;285;p51"/>
          <p:cNvSpPr txBox="1">
            <a:spLocks noGrp="1"/>
          </p:cNvSpPr>
          <p:nvPr>
            <p:ph type="body" idx="1"/>
          </p:nvPr>
        </p:nvSpPr>
        <p:spPr>
          <a:xfrm>
            <a:off x="215300" y="822950"/>
            <a:ext cx="8612700" cy="4031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Evolution of a Terraform Project</a:t>
            </a:r>
            <a:endParaRPr/>
          </a:p>
          <a:p>
            <a:pPr marL="457200" lvl="0" indent="-330200" algn="l" rtl="0">
              <a:lnSpc>
                <a:spcPct val="150000"/>
              </a:lnSpc>
              <a:spcBef>
                <a:spcPts val="0"/>
              </a:spcBef>
              <a:spcAft>
                <a:spcPts val="0"/>
              </a:spcAft>
              <a:buSzPts val="1600"/>
              <a:buChar char="•"/>
            </a:pPr>
            <a:r>
              <a:rPr lang="en-US" sz="1600"/>
              <a:t>Single File - just one large file with a ton of resources</a:t>
            </a:r>
            <a:endParaRPr sz="1600"/>
          </a:p>
          <a:p>
            <a:pPr marL="914400" lvl="1" indent="-317500" algn="l" rtl="0">
              <a:lnSpc>
                <a:spcPct val="115000"/>
              </a:lnSpc>
              <a:spcBef>
                <a:spcPts val="0"/>
              </a:spcBef>
              <a:spcAft>
                <a:spcPts val="0"/>
              </a:spcAft>
              <a:buSzPts val="1400"/>
              <a:buChar char="•"/>
            </a:pPr>
            <a:r>
              <a:rPr lang="en-US" sz="1400"/>
              <a:t>Quickly becomes unwieldy</a:t>
            </a:r>
            <a:br>
              <a:rPr lang="en-US" sz="1400"/>
            </a:br>
            <a:endParaRPr sz="1400"/>
          </a:p>
          <a:p>
            <a:pPr marL="457200" lvl="0" indent="-330200" algn="l" rtl="0">
              <a:lnSpc>
                <a:spcPct val="150000"/>
              </a:lnSpc>
              <a:spcBef>
                <a:spcPts val="0"/>
              </a:spcBef>
              <a:spcAft>
                <a:spcPts val="0"/>
              </a:spcAft>
              <a:buSzPts val="1600"/>
              <a:buChar char="•"/>
            </a:pPr>
            <a:r>
              <a:rPr lang="en-US" sz="1600"/>
              <a:t>Separate Environments - represented by separate files dev or prod</a:t>
            </a:r>
            <a:endParaRPr sz="1600"/>
          </a:p>
          <a:p>
            <a:pPr marL="914400" lvl="1" indent="-317500" algn="l" rtl="0">
              <a:lnSpc>
                <a:spcPct val="115000"/>
              </a:lnSpc>
              <a:spcBef>
                <a:spcPts val="0"/>
              </a:spcBef>
              <a:spcAft>
                <a:spcPts val="0"/>
              </a:spcAft>
              <a:buSzPts val="1400"/>
              <a:buChar char="•"/>
            </a:pPr>
            <a:r>
              <a:rPr lang="en-US" sz="1400"/>
              <a:t>First environment separate by file name.</a:t>
            </a:r>
            <a:endParaRPr sz="1400"/>
          </a:p>
          <a:p>
            <a:pPr marL="914400" lvl="1" indent="-317500" algn="l" rtl="0">
              <a:lnSpc>
                <a:spcPct val="115000"/>
              </a:lnSpc>
              <a:spcBef>
                <a:spcPts val="0"/>
              </a:spcBef>
              <a:spcAft>
                <a:spcPts val="0"/>
              </a:spcAft>
              <a:buSzPts val="1400"/>
              <a:buChar char="•"/>
            </a:pPr>
            <a:r>
              <a:rPr lang="en-US" sz="1400"/>
              <a:t>Falls apart when you want safety</a:t>
            </a:r>
            <a:br>
              <a:rPr lang="en-US" sz="1400"/>
            </a:br>
            <a:endParaRPr sz="1400"/>
          </a:p>
          <a:p>
            <a:pPr marL="457200" lvl="0" indent="-330200" algn="l" rtl="0">
              <a:lnSpc>
                <a:spcPct val="150000"/>
              </a:lnSpc>
              <a:spcBef>
                <a:spcPts val="0"/>
              </a:spcBef>
              <a:spcAft>
                <a:spcPts val="0"/>
              </a:spcAft>
              <a:buSzPts val="1600"/>
              <a:buChar char="•"/>
            </a:pPr>
            <a:r>
              <a:rPr lang="en-US" sz="1600"/>
              <a:t>State per Environments - states are implemented per environment to ensure parity</a:t>
            </a:r>
            <a:endParaRPr sz="1600"/>
          </a:p>
          <a:p>
            <a:pPr marL="914400" lvl="1" indent="-317500" algn="l" rtl="0">
              <a:lnSpc>
                <a:spcPct val="115000"/>
              </a:lnSpc>
              <a:spcBef>
                <a:spcPts val="0"/>
              </a:spcBef>
              <a:spcAft>
                <a:spcPts val="0"/>
              </a:spcAft>
              <a:buSzPts val="1400"/>
              <a:buChar char="•"/>
            </a:pPr>
            <a:r>
              <a:rPr lang="en-US" sz="1400"/>
              <a:t>Maintains safe, modular experience</a:t>
            </a:r>
            <a:endParaRPr sz="1400"/>
          </a:p>
          <a:p>
            <a:pPr marL="914400" lvl="1" indent="-317500" algn="l" rtl="0">
              <a:lnSpc>
                <a:spcPct val="115000"/>
              </a:lnSpc>
              <a:spcBef>
                <a:spcPts val="0"/>
              </a:spcBef>
              <a:spcAft>
                <a:spcPts val="0"/>
              </a:spcAft>
              <a:buSzPts val="1400"/>
              <a:buChar char="•"/>
            </a:pPr>
            <a:r>
              <a:rPr lang="en-US" sz="1400"/>
              <a:t>May contain test and prod (“web_test”, “web_prod”) Possibly in different files within a single repo. Lowest barrier to entry for testing changes.</a:t>
            </a:r>
            <a:endParaRPr sz="1400"/>
          </a:p>
          <a:p>
            <a:pPr marL="914400" lvl="1" indent="-317500" algn="l" rtl="0">
              <a:lnSpc>
                <a:spcPct val="115000"/>
              </a:lnSpc>
              <a:spcBef>
                <a:spcPts val="0"/>
              </a:spcBef>
              <a:spcAft>
                <a:spcPts val="0"/>
              </a:spcAft>
              <a:buSzPts val="1400"/>
              <a:buChar char="•"/>
            </a:pPr>
            <a:r>
              <a:rPr lang="en-US" sz="1400"/>
              <a:t>Separate States - Shrinks “blast radius” of changes between infrastructures and you can control timing and release schedule of provisioning. Also provides ability to isolate resources and secrets.</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Evolving your IAC</a:t>
            </a:r>
            <a:endParaRPr/>
          </a:p>
        </p:txBody>
      </p:sp>
      <p:sp>
        <p:nvSpPr>
          <p:cNvPr id="291" name="Google Shape;291;p52"/>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Evolution of a Terraform Project</a:t>
            </a:r>
            <a:endParaRPr/>
          </a:p>
          <a:p>
            <a:pPr marL="457200" lvl="0" indent="-330200" algn="l" rtl="0">
              <a:lnSpc>
                <a:spcPct val="150000"/>
              </a:lnSpc>
              <a:spcBef>
                <a:spcPts val="0"/>
              </a:spcBef>
              <a:spcAft>
                <a:spcPts val="0"/>
              </a:spcAft>
              <a:buSzPts val="1600"/>
              <a:buChar char="•"/>
            </a:pPr>
            <a:r>
              <a:rPr lang="en-US" sz="1600"/>
              <a:t>Modules - enable more granular use of components, allowing multiples to be used per environment. If you start by configuring your Terraform as modules, you'll have much less convention to learn and fewer bad habits to break.</a:t>
            </a:r>
            <a:endParaRPr sz="1600"/>
          </a:p>
          <a:p>
            <a:pPr marL="914400" lvl="1" indent="-330200" algn="l" rtl="0">
              <a:lnSpc>
                <a:spcPct val="115000"/>
              </a:lnSpc>
              <a:spcBef>
                <a:spcPts val="0"/>
              </a:spcBef>
              <a:spcAft>
                <a:spcPts val="0"/>
              </a:spcAft>
              <a:buSzPts val="1600"/>
              <a:buChar char="•"/>
            </a:pPr>
            <a:r>
              <a:rPr lang="en-US" sz="1600"/>
              <a:t>Improves long term maintenance </a:t>
            </a:r>
            <a:endParaRPr sz="1600"/>
          </a:p>
          <a:p>
            <a:pPr marL="914400" lvl="1" indent="-330200" algn="l" rtl="0">
              <a:lnSpc>
                <a:spcPct val="115000"/>
              </a:lnSpc>
              <a:spcBef>
                <a:spcPts val="0"/>
              </a:spcBef>
              <a:spcAft>
                <a:spcPts val="0"/>
              </a:spcAft>
              <a:buSzPts val="1600"/>
              <a:buChar char="•"/>
            </a:pPr>
            <a:r>
              <a:rPr lang="en-US" sz="1600"/>
              <a:t>Eases reuse</a:t>
            </a:r>
            <a:endParaRPr sz="1600"/>
          </a:p>
          <a:p>
            <a:pPr marL="914400" lvl="1" indent="-330200" algn="l" rtl="0">
              <a:lnSpc>
                <a:spcPct val="115000"/>
              </a:lnSpc>
              <a:spcBef>
                <a:spcPts val="0"/>
              </a:spcBef>
              <a:spcAft>
                <a:spcPts val="0"/>
              </a:spcAft>
              <a:buSzPts val="1600"/>
              <a:buChar char="•"/>
            </a:pPr>
            <a:r>
              <a:rPr lang="en-US" sz="1600"/>
              <a:t>Encourages consistency in design</a:t>
            </a:r>
            <a:br>
              <a:rPr lang="en-US" sz="1600"/>
            </a:br>
            <a:endParaRPr sz="1600"/>
          </a:p>
          <a:p>
            <a:pPr marL="457200" lvl="0" indent="-330200" algn="l" rtl="0">
              <a:lnSpc>
                <a:spcPct val="150000"/>
              </a:lnSpc>
              <a:spcBef>
                <a:spcPts val="0"/>
              </a:spcBef>
              <a:spcAft>
                <a:spcPts val="0"/>
              </a:spcAft>
              <a:buSzPts val="1600"/>
              <a:buChar char="•"/>
            </a:pPr>
            <a:r>
              <a:rPr lang="en-US" sz="1600"/>
              <a:t>Nested Modules - complex variable interpolation relationships</a:t>
            </a:r>
            <a:endParaRPr sz="1600"/>
          </a:p>
          <a:p>
            <a:pPr marL="914400" lvl="1" indent="-330200" algn="l" rtl="0">
              <a:lnSpc>
                <a:spcPct val="115000"/>
              </a:lnSpc>
              <a:spcBef>
                <a:spcPts val="0"/>
              </a:spcBef>
              <a:spcAft>
                <a:spcPts val="0"/>
              </a:spcAft>
              <a:buSzPts val="1600"/>
              <a:buChar char="•"/>
            </a:pPr>
            <a:r>
              <a:rPr lang="en-US" sz="1600"/>
              <a:t>Functionality of modules but in logical slices with hierarchical organization of Terraform code allowing using broad or concise pieces of larger modules</a:t>
            </a:r>
            <a:endParaRPr sz="1600"/>
          </a:p>
          <a:p>
            <a:pPr marL="914400" lvl="1" indent="-330200" algn="l" rtl="0">
              <a:lnSpc>
                <a:spcPct val="115000"/>
              </a:lnSpc>
              <a:spcBef>
                <a:spcPts val="0"/>
              </a:spcBef>
              <a:spcAft>
                <a:spcPts val="0"/>
              </a:spcAft>
              <a:buSzPts val="1600"/>
              <a:buChar char="•"/>
            </a:pPr>
            <a:r>
              <a:rPr lang="en-US" sz="1600"/>
              <a:t>Provides the ability to effectively namespace modules</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11820"/>
              </a:buClr>
              <a:buSzPts val="3300"/>
              <a:buFont typeface="Nunito SemiBold"/>
              <a:buNone/>
            </a:pPr>
            <a:r>
              <a:rPr lang="en-US" b="0"/>
              <a:t>Evolving your IAC</a:t>
            </a:r>
            <a:endParaRPr/>
          </a:p>
        </p:txBody>
      </p:sp>
      <p:sp>
        <p:nvSpPr>
          <p:cNvPr id="297" name="Google Shape;297;p53"/>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Evolution of a Terraform Project</a:t>
            </a:r>
            <a:endParaRPr sz="1600"/>
          </a:p>
          <a:p>
            <a:pPr marL="457200" lvl="0" indent="-330200" algn="l" rtl="0">
              <a:lnSpc>
                <a:spcPct val="100000"/>
              </a:lnSpc>
              <a:spcBef>
                <a:spcPts val="0"/>
              </a:spcBef>
              <a:spcAft>
                <a:spcPts val="0"/>
              </a:spcAft>
              <a:buSzPts val="1600"/>
              <a:buChar char="•"/>
            </a:pPr>
            <a:r>
              <a:rPr lang="en-US" sz="1600"/>
              <a:t>Distributed State - used to avoid state contention</a:t>
            </a:r>
            <a:endParaRPr sz="1600"/>
          </a:p>
          <a:p>
            <a:pPr marL="914400" lvl="1" indent="-330200" algn="l" rtl="0">
              <a:lnSpc>
                <a:spcPct val="100000"/>
              </a:lnSpc>
              <a:spcBef>
                <a:spcPts val="0"/>
              </a:spcBef>
              <a:spcAft>
                <a:spcPts val="0"/>
              </a:spcAft>
              <a:buSzPts val="1600"/>
              <a:buChar char="•"/>
            </a:pPr>
            <a:r>
              <a:rPr lang="en-US" sz="1600"/>
              <a:t>Break down monolithic Terraform projects into smaller, more concise segments</a:t>
            </a:r>
            <a:endParaRPr sz="1600"/>
          </a:p>
          <a:p>
            <a:pPr marL="914400" lvl="1" indent="-330200" algn="l" rtl="0">
              <a:lnSpc>
                <a:spcPct val="100000"/>
              </a:lnSpc>
              <a:spcBef>
                <a:spcPts val="0"/>
              </a:spcBef>
              <a:spcAft>
                <a:spcPts val="0"/>
              </a:spcAft>
              <a:buSzPts val="1600"/>
              <a:buChar char="•"/>
            </a:pPr>
            <a:r>
              <a:rPr lang="en-US" sz="1600"/>
              <a:t>Necessary for teams to avoid state contention</a:t>
            </a:r>
            <a:endParaRPr sz="1600"/>
          </a:p>
          <a:p>
            <a:pPr marL="914400" lvl="1" indent="-330200" algn="l" rtl="0">
              <a:lnSpc>
                <a:spcPct val="100000"/>
              </a:lnSpc>
              <a:spcBef>
                <a:spcPts val="0"/>
              </a:spcBef>
              <a:spcAft>
                <a:spcPts val="0"/>
              </a:spcAft>
              <a:buSzPts val="1600"/>
              <a:buChar char="•"/>
            </a:pPr>
            <a:r>
              <a:rPr lang="en-US" sz="1600"/>
              <a:t>Further isolates individual environments and deployment</a:t>
            </a:r>
            <a:endParaRPr sz="1600"/>
          </a:p>
          <a:p>
            <a:pPr marL="914400" lvl="1" indent="-330200" algn="l" rtl="0">
              <a:lnSpc>
                <a:spcPct val="100000"/>
              </a:lnSpc>
              <a:spcBef>
                <a:spcPts val="0"/>
              </a:spcBef>
              <a:spcAft>
                <a:spcPts val="0"/>
              </a:spcAft>
              <a:buSzPts val="1600"/>
              <a:buChar char="•"/>
            </a:pPr>
            <a:r>
              <a:rPr lang="en-US" sz="1600"/>
              <a:t>If you start by configuring your Terraform with distributed state, you'll have much less convention to learn and fewer bad habits to break.</a:t>
            </a:r>
            <a:endParaRPr sz="1600"/>
          </a:p>
          <a:p>
            <a:pPr marL="4572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US" sz="1600"/>
              <a:t>Repository Isolation - Each component of your infrastructure gets its own repository</a:t>
            </a:r>
            <a:endParaRPr sz="1600"/>
          </a:p>
          <a:p>
            <a:pPr marL="914400" lvl="1" indent="-330200" algn="l" rtl="0">
              <a:lnSpc>
                <a:spcPct val="115000"/>
              </a:lnSpc>
              <a:spcBef>
                <a:spcPts val="0"/>
              </a:spcBef>
              <a:spcAft>
                <a:spcPts val="0"/>
              </a:spcAft>
              <a:buSzPts val="1600"/>
              <a:buChar char="•"/>
            </a:pPr>
            <a:r>
              <a:rPr lang="en-US" sz="1600"/>
              <a:t>Full isolation as all “</a:t>
            </a:r>
            <a:r>
              <a:rPr lang="en-US" sz="1600" i="1"/>
              <a:t>apply”</a:t>
            </a:r>
            <a:r>
              <a:rPr lang="en-US" sz="1600"/>
              <a:t> actions are related to only the component</a:t>
            </a:r>
            <a:endParaRPr sz="1600"/>
          </a:p>
          <a:p>
            <a:pPr marL="914400" lvl="1" indent="-330200" algn="l" rtl="0">
              <a:lnSpc>
                <a:spcPct val="115000"/>
              </a:lnSpc>
              <a:spcBef>
                <a:spcPts val="0"/>
              </a:spcBef>
              <a:spcAft>
                <a:spcPts val="0"/>
              </a:spcAft>
              <a:buSzPts val="1600"/>
              <a:buChar char="•"/>
            </a:pPr>
            <a:r>
              <a:rPr lang="en-US" sz="1600"/>
              <a:t>Control team read/write permissions on each repo </a:t>
            </a:r>
            <a:endParaRPr sz="1600"/>
          </a:p>
          <a:p>
            <a:pPr marL="914400" lvl="1" indent="-330200" algn="l" rtl="0">
              <a:lnSpc>
                <a:spcPct val="115000"/>
              </a:lnSpc>
              <a:spcBef>
                <a:spcPts val="0"/>
              </a:spcBef>
              <a:spcAft>
                <a:spcPts val="0"/>
              </a:spcAft>
              <a:buSzPts val="1600"/>
              <a:buChar char="•"/>
            </a:pPr>
            <a:r>
              <a:rPr lang="en-US" sz="1600"/>
              <a:t>Full control over access to state outputs</a:t>
            </a:r>
            <a:endParaRPr sz="1600"/>
          </a:p>
          <a:p>
            <a:pPr marL="914400" lvl="1" indent="-330200" algn="l" rtl="0">
              <a:lnSpc>
                <a:spcPct val="115000"/>
              </a:lnSpc>
              <a:spcBef>
                <a:spcPts val="0"/>
              </a:spcBef>
              <a:spcAft>
                <a:spcPts val="0"/>
              </a:spcAft>
              <a:buSzPts val="1600"/>
              <a:buChar char="•"/>
            </a:pPr>
            <a:r>
              <a:rPr lang="en-US" sz="1600"/>
              <a:t>Much like roles and profiles in Puppet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p:cNvPicPr preferRelativeResize="0"/>
          <p:nvPr/>
        </p:nvPicPr>
        <p:blipFill rotWithShape="1">
          <a:blip r:embed="rId3">
            <a:alphaModFix/>
          </a:blip>
          <a:srcRect/>
          <a:stretch/>
        </p:blipFill>
        <p:spPr>
          <a:xfrm>
            <a:off x="3240072" y="982980"/>
            <a:ext cx="5903930" cy="4162269"/>
          </a:xfrm>
          <a:prstGeom prst="rect">
            <a:avLst/>
          </a:prstGeom>
          <a:noFill/>
          <a:ln>
            <a:noFill/>
          </a:ln>
        </p:spPr>
      </p:pic>
      <p:sp>
        <p:nvSpPr>
          <p:cNvPr id="85" name="Google Shape;85;p18"/>
          <p:cNvSpPr txBox="1">
            <a:spLocks noGrp="1"/>
          </p:cNvSpPr>
          <p:nvPr>
            <p:ph type="title"/>
          </p:nvPr>
        </p:nvSpPr>
        <p:spPr>
          <a:xfrm>
            <a:off x="245725" y="1361726"/>
            <a:ext cx="6853200" cy="12837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Introduction to </a:t>
            </a:r>
            <a:endParaRPr/>
          </a:p>
          <a:p>
            <a:pPr marL="0" lvl="0" indent="0" algn="l" rtl="0">
              <a:spcBef>
                <a:spcPts val="0"/>
              </a:spcBef>
              <a:spcAft>
                <a:spcPts val="0"/>
              </a:spcAft>
              <a:buNone/>
            </a:pPr>
            <a:r>
              <a:rPr lang="en-US"/>
              <a:t>Terraform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4"/>
          <p:cNvPicPr preferRelativeResize="0"/>
          <p:nvPr/>
        </p:nvPicPr>
        <p:blipFill rotWithShape="1">
          <a:blip r:embed="rId3">
            <a:alphaModFix/>
          </a:blip>
          <a:srcRect/>
          <a:stretch/>
        </p:blipFill>
        <p:spPr>
          <a:xfrm>
            <a:off x="3240072" y="982980"/>
            <a:ext cx="5903930" cy="4162269"/>
          </a:xfrm>
          <a:prstGeom prst="rect">
            <a:avLst/>
          </a:prstGeom>
          <a:noFill/>
          <a:ln>
            <a:noFill/>
          </a:ln>
        </p:spPr>
      </p:pic>
      <p:sp>
        <p:nvSpPr>
          <p:cNvPr id="303" name="Google Shape;303;p54"/>
          <p:cNvSpPr txBox="1">
            <a:spLocks noGrp="1"/>
          </p:cNvSpPr>
          <p:nvPr>
            <p:ph type="title"/>
          </p:nvPr>
        </p:nvSpPr>
        <p:spPr>
          <a:xfrm>
            <a:off x="245725" y="1361726"/>
            <a:ext cx="6853200" cy="12837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Working With</a:t>
            </a:r>
            <a:endParaRPr/>
          </a:p>
          <a:p>
            <a:pPr marL="0" lvl="0" indent="0" algn="l" rtl="0">
              <a:spcBef>
                <a:spcPts val="0"/>
              </a:spcBef>
              <a:spcAft>
                <a:spcPts val="0"/>
              </a:spcAft>
              <a:buNone/>
            </a:pPr>
            <a:r>
              <a:rPr lang="en-US"/>
              <a:t>Terraform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Workflow Patterns and Standards</a:t>
            </a:r>
            <a:endParaRPr b="0"/>
          </a:p>
        </p:txBody>
      </p:sp>
      <p:sp>
        <p:nvSpPr>
          <p:cNvPr id="310" name="Google Shape;310;p55"/>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Scoping your Terraform</a:t>
            </a:r>
            <a:r>
              <a:rPr lang="en-US"/>
              <a:t> - Questions to ask yourself:</a:t>
            </a:r>
            <a:endParaRPr sz="2100"/>
          </a:p>
          <a:p>
            <a:pPr marL="457200" lvl="0" indent="-330200" algn="l" rtl="0">
              <a:lnSpc>
                <a:spcPct val="115000"/>
              </a:lnSpc>
              <a:spcBef>
                <a:spcPts val="0"/>
              </a:spcBef>
              <a:spcAft>
                <a:spcPts val="0"/>
              </a:spcAft>
              <a:buSzPts val="1600"/>
              <a:buChar char="•"/>
            </a:pPr>
            <a:r>
              <a:rPr lang="en-US" sz="2100"/>
              <a:t>Am I the only contributor to this Terraform Code?</a:t>
            </a:r>
            <a:endParaRPr sz="2100"/>
          </a:p>
          <a:p>
            <a:pPr marL="914400" lvl="1" indent="-330200" algn="l" rtl="0">
              <a:lnSpc>
                <a:spcPct val="115000"/>
              </a:lnSpc>
              <a:spcBef>
                <a:spcPts val="0"/>
              </a:spcBef>
              <a:spcAft>
                <a:spcPts val="0"/>
              </a:spcAft>
              <a:buSzPts val="1600"/>
              <a:buChar char="•"/>
            </a:pPr>
            <a:r>
              <a:rPr lang="en-US" sz="2100"/>
              <a:t>  No, someone else will have to manage this or at least understand it in the future.</a:t>
            </a:r>
            <a:endParaRPr sz="2100"/>
          </a:p>
          <a:p>
            <a:pPr marL="457200" lvl="0" indent="-330200" algn="l" rtl="0">
              <a:lnSpc>
                <a:spcPct val="115000"/>
              </a:lnSpc>
              <a:spcBef>
                <a:spcPts val="0"/>
              </a:spcBef>
              <a:spcAft>
                <a:spcPts val="0"/>
              </a:spcAft>
              <a:buSzPts val="1600"/>
              <a:buChar char="•"/>
            </a:pPr>
            <a:r>
              <a:rPr lang="en-US" sz="2100"/>
              <a:t>Will others be consuming this code as a module?</a:t>
            </a:r>
            <a:endParaRPr sz="2100"/>
          </a:p>
          <a:p>
            <a:pPr marL="914400" lvl="1" indent="-330200" algn="l" rtl="0">
              <a:lnSpc>
                <a:spcPct val="115000"/>
              </a:lnSpc>
              <a:spcBef>
                <a:spcPts val="0"/>
              </a:spcBef>
              <a:spcAft>
                <a:spcPts val="0"/>
              </a:spcAft>
              <a:buSzPts val="1600"/>
              <a:buChar char="•"/>
            </a:pPr>
            <a:r>
              <a:rPr lang="en-US" sz="2100"/>
              <a:t>  Perhaps? Not at first? Let's be lazy, make the thing and move on! Or maybe we learn to do it now.</a:t>
            </a:r>
            <a:endParaRPr sz="2100"/>
          </a:p>
          <a:p>
            <a:pPr marL="457200" lvl="0" indent="-330200" algn="l" rtl="0">
              <a:lnSpc>
                <a:spcPct val="115000"/>
              </a:lnSpc>
              <a:spcBef>
                <a:spcPts val="0"/>
              </a:spcBef>
              <a:spcAft>
                <a:spcPts val="0"/>
              </a:spcAft>
              <a:buSzPts val="1600"/>
              <a:buChar char="•"/>
            </a:pPr>
            <a:r>
              <a:rPr lang="en-US" sz="2100"/>
              <a:t>How much do I expect this configuration of resources to vary?</a:t>
            </a:r>
            <a:endParaRPr sz="2100"/>
          </a:p>
          <a:p>
            <a:pPr marL="914400" lvl="1" indent="-330200" algn="l" rtl="0">
              <a:lnSpc>
                <a:spcPct val="115000"/>
              </a:lnSpc>
              <a:spcBef>
                <a:spcPts val="0"/>
              </a:spcBef>
              <a:spcAft>
                <a:spcPts val="0"/>
              </a:spcAft>
              <a:buSzPts val="1600"/>
              <a:buChar char="•"/>
            </a:pPr>
            <a:r>
              <a:rPr lang="en-US" sz="2100"/>
              <a:t>  You will have 3 different use cases that can re-use in the first month.</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Workflow Patterns and Standards</a:t>
            </a:r>
            <a:endParaRPr b="0"/>
          </a:p>
        </p:txBody>
      </p:sp>
      <p:sp>
        <p:nvSpPr>
          <p:cNvPr id="316" name="Google Shape;316;p56"/>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2100"/>
              <a:t>Scoping your Terraform</a:t>
            </a:r>
            <a:r>
              <a:rPr lang="en-US"/>
              <a:t> - Questions to ask yourself:</a:t>
            </a:r>
            <a:endParaRPr sz="2100"/>
          </a:p>
          <a:p>
            <a:pPr marL="457200" lvl="0" indent="-330200" algn="l" rtl="0">
              <a:lnSpc>
                <a:spcPct val="115000"/>
              </a:lnSpc>
              <a:spcBef>
                <a:spcPts val="0"/>
              </a:spcBef>
              <a:spcAft>
                <a:spcPts val="0"/>
              </a:spcAft>
              <a:buSzPts val="1600"/>
              <a:buChar char="•"/>
            </a:pPr>
            <a:r>
              <a:rPr lang="en-US" sz="2100"/>
              <a:t>Has someone else built something similar using my provider on Terraform Registry?</a:t>
            </a:r>
            <a:endParaRPr sz="2100"/>
          </a:p>
          <a:p>
            <a:pPr marL="914400" lvl="1" indent="-330200" algn="l" rtl="0">
              <a:lnSpc>
                <a:spcPct val="115000"/>
              </a:lnSpc>
              <a:spcBef>
                <a:spcPts val="0"/>
              </a:spcBef>
              <a:spcAft>
                <a:spcPts val="0"/>
              </a:spcAft>
              <a:buSzPts val="1600"/>
              <a:buChar char="•"/>
            </a:pPr>
            <a:r>
              <a:rPr lang="en-US" sz="2100"/>
              <a:t>  The hope is yes. The registry is not as robust as one might hope, but that is changing every year.</a:t>
            </a:r>
            <a:endParaRPr sz="2100"/>
          </a:p>
          <a:p>
            <a:pPr marL="457200" lvl="0" indent="-330200" algn="l" rtl="0">
              <a:lnSpc>
                <a:spcPct val="115000"/>
              </a:lnSpc>
              <a:spcBef>
                <a:spcPts val="0"/>
              </a:spcBef>
              <a:spcAft>
                <a:spcPts val="0"/>
              </a:spcAft>
              <a:buSzPts val="1600"/>
              <a:buChar char="•"/>
            </a:pPr>
            <a:r>
              <a:rPr lang="en-US" sz="2100"/>
              <a:t>Do I know explicitly what resource I need?</a:t>
            </a:r>
            <a:endParaRPr sz="2100"/>
          </a:p>
          <a:p>
            <a:pPr marL="914400" lvl="1" indent="-330200" algn="l" rtl="0">
              <a:lnSpc>
                <a:spcPct val="115000"/>
              </a:lnSpc>
              <a:spcBef>
                <a:spcPts val="0"/>
              </a:spcBef>
              <a:spcAft>
                <a:spcPts val="0"/>
              </a:spcAft>
              <a:buSzPts val="1600"/>
              <a:buChar char="•"/>
            </a:pPr>
            <a:r>
              <a:rPr lang="en-US" sz="2100"/>
              <a:t>  There are many providers on the Terraform Registry, but there are many many more floating around Github. Don't be afraid to investigate them. It is quickly easy to tell if they are decent or not. Become a contributor. It is a great way to learn Golang!</a:t>
            </a:r>
            <a:endParaRPr sz="21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22" name="Google Shape;322;p57"/>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Is there any chance this expression will change?</a:t>
            </a:r>
            <a:endParaRPr/>
          </a:p>
          <a:p>
            <a:pPr marL="457200" lvl="0" indent="-361950" algn="l" rtl="0">
              <a:lnSpc>
                <a:spcPct val="115000"/>
              </a:lnSpc>
              <a:spcBef>
                <a:spcPts val="0"/>
              </a:spcBef>
              <a:spcAft>
                <a:spcPts val="0"/>
              </a:spcAft>
              <a:buSzPts val="2100"/>
              <a:buChar char="•"/>
            </a:pPr>
            <a:r>
              <a:rPr lang="en-US"/>
              <a:t>Make it a variable</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a:t>Who can I steal effective Terraform constructs from?</a:t>
            </a:r>
            <a:endParaRPr/>
          </a:p>
          <a:p>
            <a:pPr marL="457200" lvl="0" indent="-361950" algn="l" rtl="0">
              <a:lnSpc>
                <a:spcPct val="115000"/>
              </a:lnSpc>
              <a:spcBef>
                <a:spcPts val="0"/>
              </a:spcBef>
              <a:spcAft>
                <a:spcPts val="0"/>
              </a:spcAft>
              <a:buSzPts val="2100"/>
              <a:buChar char="•"/>
            </a:pPr>
            <a:r>
              <a:rPr lang="en-US"/>
              <a:t>Take advantage of the great work that exists on the registry. There are amazing implementations of HCL to emulate.</a:t>
            </a:r>
            <a:endParaRPr/>
          </a:p>
          <a:p>
            <a:pPr marL="457200" lvl="0" indent="-361950" algn="l" rtl="0">
              <a:lnSpc>
                <a:spcPct val="115000"/>
              </a:lnSpc>
              <a:spcBef>
                <a:spcPts val="0"/>
              </a:spcBef>
              <a:spcAft>
                <a:spcPts val="0"/>
              </a:spcAft>
              <a:buSzPts val="2100"/>
              <a:buChar char="•"/>
            </a:pPr>
            <a:r>
              <a:rPr lang="en-US"/>
              <a:t>Rely heavily on existing modules to figure out how to do what you want.</a:t>
            </a:r>
            <a:endParaRPr/>
          </a:p>
          <a:p>
            <a:pPr marL="457200" lvl="0" indent="-361950" algn="l" rtl="0">
              <a:lnSpc>
                <a:spcPct val="115000"/>
              </a:lnSpc>
              <a:spcBef>
                <a:spcPts val="0"/>
              </a:spcBef>
              <a:spcAft>
                <a:spcPts val="0"/>
              </a:spcAft>
              <a:buSzPts val="2100"/>
              <a:buChar char="•"/>
            </a:pPr>
            <a:r>
              <a:rPr lang="en-US"/>
              <a:t>Take a look at other public codebases for config management systems or other provisioners for info.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28" name="Google Shape;328;p58"/>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Validate after every modification</a:t>
            </a:r>
            <a:endParaRPr/>
          </a:p>
          <a:p>
            <a:pPr marL="457200" lvl="0" indent="-361950" algn="l" rtl="0">
              <a:lnSpc>
                <a:spcPct val="115000"/>
              </a:lnSpc>
              <a:spcBef>
                <a:spcPts val="0"/>
              </a:spcBef>
              <a:spcAft>
                <a:spcPts val="0"/>
              </a:spcAft>
              <a:buSzPts val="2100"/>
              <a:buChar char="•"/>
            </a:pPr>
            <a:r>
              <a:rPr lang="en-US"/>
              <a:t> “</a:t>
            </a:r>
            <a:r>
              <a:rPr lang="en-US" b="1">
                <a:latin typeface="Roboto"/>
                <a:ea typeface="Roboto"/>
                <a:cs typeface="Roboto"/>
                <a:sym typeface="Roboto"/>
              </a:rPr>
              <a:t>terraform validate</a:t>
            </a:r>
            <a:r>
              <a:rPr lang="en-US"/>
              <a:t>”</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Format </a:t>
            </a:r>
            <a:endParaRPr/>
          </a:p>
          <a:p>
            <a:pPr marL="457200" lvl="0" indent="-361950" algn="l" rtl="0">
              <a:lnSpc>
                <a:spcPct val="115000"/>
              </a:lnSpc>
              <a:spcBef>
                <a:spcPts val="0"/>
              </a:spcBef>
              <a:spcAft>
                <a:spcPts val="0"/>
              </a:spcAft>
              <a:buSzPts val="2100"/>
              <a:buChar char="•"/>
            </a:pPr>
            <a:r>
              <a:rPr lang="en-US"/>
              <a:t>  “</a:t>
            </a:r>
            <a:r>
              <a:rPr lang="en-US" b="1">
                <a:latin typeface="Roboto"/>
                <a:ea typeface="Roboto"/>
                <a:cs typeface="Roboto"/>
                <a:sym typeface="Roboto"/>
              </a:rPr>
              <a:t>terraform fmt</a:t>
            </a:r>
            <a:r>
              <a:rPr lang="en-US"/>
              <a:t>”</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Prevent other people from suffering the same as you</a:t>
            </a:r>
            <a:endParaRPr/>
          </a:p>
          <a:p>
            <a:pPr marL="457200" lvl="0" indent="-361950" algn="l" rtl="0">
              <a:lnSpc>
                <a:spcPct val="115000"/>
              </a:lnSpc>
              <a:spcBef>
                <a:spcPts val="0"/>
              </a:spcBef>
              <a:spcAft>
                <a:spcPts val="0"/>
              </a:spcAft>
              <a:buSzPts val="2100"/>
              <a:buChar char="•"/>
            </a:pPr>
            <a:r>
              <a:rPr lang="en-US"/>
              <a:t>When you learn something document it! Put it in the commit message or in the Readme.</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34" name="Google Shape;334;p59"/>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Use the built in tools!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Terraform Plan</a:t>
            </a:r>
            <a:endParaRPr/>
          </a:p>
          <a:p>
            <a:pPr marL="457200" lvl="0" indent="-361950" algn="l" rtl="0">
              <a:lnSpc>
                <a:spcPct val="115000"/>
              </a:lnSpc>
              <a:spcBef>
                <a:spcPts val="0"/>
              </a:spcBef>
              <a:spcAft>
                <a:spcPts val="0"/>
              </a:spcAft>
              <a:buSzPts val="2100"/>
              <a:buChar char="•"/>
            </a:pPr>
            <a:r>
              <a:rPr lang="en-US"/>
              <a:t>Preview changes before applying them.</a:t>
            </a:r>
            <a:endParaRPr/>
          </a:p>
          <a:p>
            <a:pPr marL="457200" lvl="0" indent="-361950" algn="l" rtl="0">
              <a:lnSpc>
                <a:spcPct val="115000"/>
              </a:lnSpc>
              <a:spcBef>
                <a:spcPts val="0"/>
              </a:spcBef>
              <a:spcAft>
                <a:spcPts val="0"/>
              </a:spcAft>
              <a:buSzPts val="2100"/>
              <a:buChar char="•"/>
            </a:pPr>
            <a:r>
              <a:rPr lang="en-US"/>
              <a:t>You should always aim before you shoot.</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Terraform Apply</a:t>
            </a:r>
            <a:endParaRPr/>
          </a:p>
          <a:p>
            <a:pPr marL="457200" lvl="0" indent="-361950" algn="l" rtl="0">
              <a:lnSpc>
                <a:spcPct val="115000"/>
              </a:lnSpc>
              <a:spcBef>
                <a:spcPts val="0"/>
              </a:spcBef>
              <a:spcAft>
                <a:spcPts val="0"/>
              </a:spcAft>
              <a:buSzPts val="2100"/>
              <a:buChar char="•"/>
            </a:pPr>
            <a:r>
              <a:rPr lang="en-US"/>
              <a:t>Provision reproducible infrastructure.</a:t>
            </a:r>
            <a:endParaRPr/>
          </a:p>
          <a:p>
            <a:pPr marL="457200" lvl="0" indent="-361950" algn="l" rtl="0">
              <a:lnSpc>
                <a:spcPct val="115000"/>
              </a:lnSpc>
              <a:spcBef>
                <a:spcPts val="0"/>
              </a:spcBef>
              <a:spcAft>
                <a:spcPts val="0"/>
              </a:spcAft>
              <a:buSzPts val="2100"/>
              <a:buChar char="•"/>
            </a:pPr>
            <a:r>
              <a:rPr lang="en-US"/>
              <a:t>This is straight forward from a user perspective, but the graphing magic is wonderful.</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40" name="Google Shape;340;p60"/>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Use Helpers! Helpful links at </a:t>
            </a:r>
            <a:r>
              <a:rPr lang="en-US" u="sng">
                <a:solidFill>
                  <a:schemeClr val="hlink"/>
                </a:solidFill>
                <a:hlinkClick r:id="rId3"/>
              </a:rPr>
              <a:t>Awesome</a:t>
            </a:r>
            <a:r>
              <a:rPr lang="en-US" u="sng">
                <a:solidFill>
                  <a:schemeClr val="hlink"/>
                </a:solidFill>
                <a:hlinkClick r:id="rId3"/>
              </a:rPr>
              <a:t> Terraform</a:t>
            </a:r>
            <a:endParaRPr/>
          </a:p>
          <a:p>
            <a:pPr marL="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b="1">
                <a:latin typeface="Roboto"/>
                <a:ea typeface="Roboto"/>
                <a:cs typeface="Roboto"/>
                <a:sym typeface="Roboto"/>
              </a:rPr>
              <a:t>k2tf</a:t>
            </a:r>
            <a:r>
              <a:rPr lang="en-US"/>
              <a:t> - Because yamls are already formatted! Why do it again!? </a:t>
            </a:r>
            <a:endParaRPr/>
          </a:p>
          <a:p>
            <a:pPr marL="457200" lvl="0" indent="-361950" algn="l" rtl="0">
              <a:lnSpc>
                <a:spcPct val="115000"/>
              </a:lnSpc>
              <a:spcBef>
                <a:spcPts val="0"/>
              </a:spcBef>
              <a:spcAft>
                <a:spcPts val="0"/>
              </a:spcAft>
              <a:buSzPts val="2100"/>
              <a:buChar char="•"/>
            </a:pPr>
            <a:r>
              <a:rPr lang="en-US" b="1">
                <a:latin typeface="Roboto"/>
                <a:ea typeface="Roboto"/>
                <a:cs typeface="Roboto"/>
                <a:sym typeface="Roboto"/>
              </a:rPr>
              <a:t>json2hcl</a:t>
            </a:r>
            <a:r>
              <a:rPr lang="en-US"/>
              <a:t> - Terraform state is a JSON file from which you can get everything about a resource. If you build by hand before trying to automate, you can use this to copy the resources you made by hand.</a:t>
            </a:r>
            <a:endParaRPr/>
          </a:p>
          <a:p>
            <a:pPr marL="457200" lvl="0" indent="-361950" algn="l" rtl="0">
              <a:lnSpc>
                <a:spcPct val="115000"/>
              </a:lnSpc>
              <a:spcBef>
                <a:spcPts val="0"/>
              </a:spcBef>
              <a:spcAft>
                <a:spcPts val="0"/>
              </a:spcAft>
              <a:buSzPts val="2100"/>
              <a:buChar char="•"/>
            </a:pPr>
            <a:r>
              <a:rPr lang="en-US" b="1">
                <a:latin typeface="Roboto"/>
                <a:ea typeface="Roboto"/>
                <a:cs typeface="Roboto"/>
                <a:sym typeface="Roboto"/>
              </a:rPr>
              <a:t>scratchrelaxtv</a:t>
            </a:r>
            <a:r>
              <a:rPr lang="en-US"/>
              <a:t> - If you put variables in a main.tf, you should have to generate a variables file. This tool does it for you.</a:t>
            </a:r>
            <a:endParaRPr/>
          </a:p>
          <a:p>
            <a:pPr marL="457200" lvl="0" indent="-361950" algn="l" rtl="0">
              <a:lnSpc>
                <a:spcPct val="115000"/>
              </a:lnSpc>
              <a:spcBef>
                <a:spcPts val="0"/>
              </a:spcBef>
              <a:spcAft>
                <a:spcPts val="0"/>
              </a:spcAft>
              <a:buSzPts val="2100"/>
              <a:buChar char="•"/>
            </a:pPr>
            <a:r>
              <a:rPr lang="en-US" b="1">
                <a:latin typeface="Roboto"/>
                <a:ea typeface="Roboto"/>
                <a:cs typeface="Roboto"/>
                <a:sym typeface="Roboto"/>
              </a:rPr>
              <a:t>terraboard</a:t>
            </a:r>
            <a:r>
              <a:rPr lang="en-US"/>
              <a:t> - See what you have, in detail!</a:t>
            </a:r>
            <a:endParaRPr/>
          </a:p>
          <a:p>
            <a:pPr marL="457200" lvl="0" indent="-361950" algn="l" rtl="0">
              <a:lnSpc>
                <a:spcPct val="115000"/>
              </a:lnSpc>
              <a:spcBef>
                <a:spcPts val="0"/>
              </a:spcBef>
              <a:spcAft>
                <a:spcPts val="0"/>
              </a:spcAft>
              <a:buSzPts val="2100"/>
              <a:buChar char="•"/>
            </a:pPr>
            <a:r>
              <a:rPr lang="en-US" b="1">
                <a:latin typeface="Roboto"/>
                <a:ea typeface="Roboto"/>
                <a:cs typeface="Roboto"/>
                <a:sym typeface="Roboto"/>
              </a:rPr>
              <a:t>tfjson</a:t>
            </a:r>
            <a:r>
              <a:rPr lang="en-US"/>
              <a:t> - Writing Sentinel policies without this is waaaaay harder.</a:t>
            </a:r>
            <a:endParaRPr/>
          </a:p>
          <a:p>
            <a:pPr marL="0" lvl="0" indent="0" algn="l" rtl="0">
              <a:lnSpc>
                <a:spcPct val="115000"/>
              </a:lnSpc>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46" name="Google Shape;346;p61"/>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latin typeface="Roboto"/>
                <a:ea typeface="Roboto"/>
                <a:cs typeface="Roboto"/>
                <a:sym typeface="Roboto"/>
              </a:rPr>
              <a:t>Terraform without a team</a:t>
            </a:r>
            <a:endParaRPr b="1">
              <a:latin typeface="Roboto"/>
              <a:ea typeface="Roboto"/>
              <a:cs typeface="Roboto"/>
              <a:sym typeface="Roboto"/>
            </a:endParaRPr>
          </a:p>
          <a:p>
            <a:pPr marL="457200" lvl="0" indent="-342900" algn="l" rtl="0">
              <a:lnSpc>
                <a:spcPct val="115000"/>
              </a:lnSpc>
              <a:spcBef>
                <a:spcPts val="0"/>
              </a:spcBef>
              <a:spcAft>
                <a:spcPts val="0"/>
              </a:spcAft>
              <a:buSzPts val="1800"/>
              <a:buChar char="•"/>
            </a:pPr>
            <a:r>
              <a:rPr lang="en-US" sz="1800"/>
              <a:t>Most people writing their own terraform or as a singular DevOps team fail to utilize modules to their full potential nd don't realize the cost of not using modules. </a:t>
            </a:r>
            <a:endParaRPr sz="1800"/>
          </a:p>
          <a:p>
            <a:pPr marL="457200" lvl="0" indent="-342900" algn="l" rtl="0">
              <a:lnSpc>
                <a:spcPct val="115000"/>
              </a:lnSpc>
              <a:spcBef>
                <a:spcPts val="0"/>
              </a:spcBef>
              <a:spcAft>
                <a:spcPts val="0"/>
              </a:spcAft>
              <a:buSzPts val="1800"/>
              <a:buChar char="•"/>
            </a:pPr>
            <a:r>
              <a:rPr lang="en-US" sz="1800"/>
              <a:t>This makes them damage themselves 6 months down the road when they are no different than anyone else looking at that mess of resources in a file called </a:t>
            </a:r>
            <a:r>
              <a:rPr lang="en-US" sz="1800" b="1">
                <a:latin typeface="Roboto"/>
                <a:ea typeface="Roboto"/>
                <a:cs typeface="Roboto"/>
                <a:sym typeface="Roboto"/>
              </a:rPr>
              <a:t>“stuff.tf”</a:t>
            </a:r>
            <a:endParaRPr sz="1800" b="1">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52" name="Google Shape;352;p62"/>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Terraform without a team</a:t>
            </a:r>
            <a:endParaRPr b="1">
              <a:latin typeface="Roboto"/>
              <a:ea typeface="Roboto"/>
              <a:cs typeface="Roboto"/>
              <a:sym typeface="Roboto"/>
            </a:endParaRPr>
          </a:p>
          <a:p>
            <a:pPr marL="0" lvl="0" indent="0" algn="l" rtl="0">
              <a:lnSpc>
                <a:spcPct val="115000"/>
              </a:lnSpc>
              <a:spcBef>
                <a:spcPts val="0"/>
              </a:spcBef>
              <a:spcAft>
                <a:spcPts val="0"/>
              </a:spcAft>
              <a:buNone/>
            </a:pPr>
            <a:r>
              <a:rPr lang="en-US"/>
              <a:t>Authoring </a:t>
            </a:r>
            <a:endParaRPr/>
          </a:p>
          <a:p>
            <a:pPr marL="457200" lvl="0" indent="-361950" algn="l" rtl="0">
              <a:lnSpc>
                <a:spcPct val="115000"/>
              </a:lnSpc>
              <a:spcBef>
                <a:spcPts val="0"/>
              </a:spcBef>
              <a:spcAft>
                <a:spcPts val="0"/>
              </a:spcAft>
              <a:buSzPts val="2100"/>
              <a:buChar char="•"/>
            </a:pPr>
            <a:r>
              <a:rPr lang="en-US"/>
              <a:t>No worries about other people decrypting what you build</a:t>
            </a:r>
            <a:endParaRPr/>
          </a:p>
          <a:p>
            <a:pPr marL="0" lvl="0" indent="0" algn="l" rtl="0">
              <a:lnSpc>
                <a:spcPct val="115000"/>
              </a:lnSpc>
              <a:spcBef>
                <a:spcPts val="0"/>
              </a:spcBef>
              <a:spcAft>
                <a:spcPts val="0"/>
              </a:spcAft>
              <a:buNone/>
            </a:pPr>
            <a:r>
              <a:rPr lang="en-US"/>
              <a:t>Planning</a:t>
            </a:r>
            <a:endParaRPr/>
          </a:p>
          <a:p>
            <a:pPr marL="457200" lvl="0" indent="-361950" algn="l" rtl="0">
              <a:lnSpc>
                <a:spcPct val="115000"/>
              </a:lnSpc>
              <a:spcBef>
                <a:spcPts val="0"/>
              </a:spcBef>
              <a:spcAft>
                <a:spcPts val="0"/>
              </a:spcAft>
              <a:buSzPts val="2100"/>
              <a:buChar char="•"/>
            </a:pPr>
            <a:r>
              <a:rPr lang="en-US"/>
              <a:t>After you're happy with your authored code, now you can test what actually happens</a:t>
            </a:r>
            <a:endParaRPr/>
          </a:p>
          <a:p>
            <a:pPr marL="0" lvl="0" indent="0" algn="l" rtl="0">
              <a:lnSpc>
                <a:spcPct val="115000"/>
              </a:lnSpc>
              <a:spcBef>
                <a:spcPts val="0"/>
              </a:spcBef>
              <a:spcAft>
                <a:spcPts val="0"/>
              </a:spcAft>
              <a:buNone/>
            </a:pPr>
            <a:r>
              <a:rPr lang="en-US"/>
              <a:t>Apply</a:t>
            </a:r>
            <a:endParaRPr/>
          </a:p>
          <a:p>
            <a:pPr marL="457200" lvl="0" indent="-361950" algn="l" rtl="0">
              <a:lnSpc>
                <a:spcPct val="115000"/>
              </a:lnSpc>
              <a:spcBef>
                <a:spcPts val="0"/>
              </a:spcBef>
              <a:spcAft>
                <a:spcPts val="0"/>
              </a:spcAft>
              <a:buSzPts val="2100"/>
              <a:buChar char="•"/>
            </a:pPr>
            <a:r>
              <a:rPr lang="en-US"/>
              <a:t>After one last check, you are ready to tell Terraform to provision real infrastructure.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58" name="Google Shape;358;p63"/>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Terraform with a team</a:t>
            </a:r>
            <a:endParaRPr b="1">
              <a:latin typeface="Roboto"/>
              <a:ea typeface="Roboto"/>
              <a:cs typeface="Roboto"/>
              <a:sym typeface="Roboto"/>
            </a:endParaRPr>
          </a:p>
          <a:p>
            <a:pPr marL="0" lvl="0" indent="0" algn="l" rtl="0">
              <a:lnSpc>
                <a:spcPct val="115000"/>
              </a:lnSpc>
              <a:spcBef>
                <a:spcPts val="0"/>
              </a:spcBef>
              <a:spcAft>
                <a:spcPts val="0"/>
              </a:spcAft>
              <a:buNone/>
            </a:pPr>
            <a:r>
              <a:rPr lang="en-US" sz="1800"/>
              <a:t>Authoring </a:t>
            </a:r>
            <a:endParaRPr sz="1800"/>
          </a:p>
          <a:p>
            <a:pPr marL="457200" lvl="0" indent="-342900" algn="l" rtl="0">
              <a:lnSpc>
                <a:spcPct val="115000"/>
              </a:lnSpc>
              <a:spcBef>
                <a:spcPts val="0"/>
              </a:spcBef>
              <a:spcAft>
                <a:spcPts val="0"/>
              </a:spcAft>
              <a:buSzPts val="1800"/>
              <a:buChar char="•"/>
            </a:pPr>
            <a:r>
              <a:rPr lang="en-US" sz="1800"/>
              <a:t>Convention should be agreed upon. Modules used often. Code should always be in version control</a:t>
            </a:r>
            <a:endParaRPr sz="1800"/>
          </a:p>
          <a:p>
            <a:pPr marL="457200" lvl="0" indent="-342900" algn="l" rtl="0">
              <a:lnSpc>
                <a:spcPct val="115000"/>
              </a:lnSpc>
              <a:spcBef>
                <a:spcPts val="0"/>
              </a:spcBef>
              <a:spcAft>
                <a:spcPts val="0"/>
              </a:spcAft>
              <a:buSzPts val="1800"/>
              <a:buChar char="•"/>
            </a:pPr>
            <a:r>
              <a:rPr lang="en-US" sz="1800"/>
              <a:t>Secrets should exist in an external system, not on various working machines or bastions</a:t>
            </a:r>
            <a:endParaRPr sz="1800"/>
          </a:p>
          <a:p>
            <a:pPr marL="0" lvl="0" indent="0" algn="l" rtl="0">
              <a:lnSpc>
                <a:spcPct val="115000"/>
              </a:lnSpc>
              <a:spcBef>
                <a:spcPts val="0"/>
              </a:spcBef>
              <a:spcAft>
                <a:spcPts val="0"/>
              </a:spcAft>
              <a:buNone/>
            </a:pPr>
            <a:r>
              <a:rPr lang="en-US" sz="1800"/>
              <a:t>Planning</a:t>
            </a:r>
            <a:endParaRPr sz="1800"/>
          </a:p>
          <a:p>
            <a:pPr marL="457200" lvl="0" indent="-342900" algn="l" rtl="0">
              <a:lnSpc>
                <a:spcPct val="115000"/>
              </a:lnSpc>
              <a:spcBef>
                <a:spcPts val="0"/>
              </a:spcBef>
              <a:spcAft>
                <a:spcPts val="0"/>
              </a:spcAft>
              <a:buSzPts val="1800"/>
              <a:buChar char="•"/>
            </a:pPr>
            <a:r>
              <a:rPr lang="en-US" sz="1800"/>
              <a:t>You need to know that you are not changing anything at the same time as anyone else. State Locking enables this.</a:t>
            </a:r>
            <a:endParaRPr sz="1800"/>
          </a:p>
          <a:p>
            <a:pPr marL="457200" lvl="0" indent="-342900" algn="l" rtl="0">
              <a:lnSpc>
                <a:spcPct val="115000"/>
              </a:lnSpc>
              <a:spcBef>
                <a:spcPts val="0"/>
              </a:spcBef>
              <a:spcAft>
                <a:spcPts val="0"/>
              </a:spcAft>
              <a:buSzPts val="1800"/>
              <a:buChar char="•"/>
            </a:pPr>
            <a:r>
              <a:rPr lang="en-US" sz="1800"/>
              <a:t>Plans should be run on a centralized platform. State should exist in a reliable backend.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What Is Terraform?</a:t>
            </a:r>
            <a:endParaRPr/>
          </a:p>
        </p:txBody>
      </p:sp>
      <p:sp>
        <p:nvSpPr>
          <p:cNvPr id="92" name="Google Shape;92;p19"/>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Infrastructure as Code utility</a:t>
            </a:r>
            <a:endParaRPr/>
          </a:p>
          <a:p>
            <a:pPr marL="457200" lvl="0" indent="-361950" algn="l" rtl="0">
              <a:lnSpc>
                <a:spcPct val="115000"/>
              </a:lnSpc>
              <a:spcBef>
                <a:spcPts val="0"/>
              </a:spcBef>
              <a:spcAft>
                <a:spcPts val="0"/>
              </a:spcAft>
              <a:buSzPts val="2100"/>
              <a:buChar char="•"/>
            </a:pPr>
            <a:r>
              <a:rPr lang="en-US"/>
              <a:t>Utility for managing infrastructure declaratively that leans into immutable principles and advanced team management.</a:t>
            </a:r>
            <a:br>
              <a:rPr lang="en-US"/>
            </a:br>
            <a:endParaRPr/>
          </a:p>
          <a:p>
            <a:pPr marL="457200" lvl="0" indent="-361950" algn="l" rtl="0">
              <a:lnSpc>
                <a:spcPct val="115000"/>
              </a:lnSpc>
              <a:spcBef>
                <a:spcPts val="0"/>
              </a:spcBef>
              <a:spcAft>
                <a:spcPts val="0"/>
              </a:spcAft>
              <a:buSzPts val="2100"/>
              <a:buChar char="•"/>
            </a:pPr>
            <a:r>
              <a:rPr lang="en-US"/>
              <a:t>Not a scripting platform.</a:t>
            </a:r>
            <a:br>
              <a:rPr lang="en-US"/>
            </a:br>
            <a:endParaRPr/>
          </a:p>
          <a:p>
            <a:pPr marL="457200" lvl="0" indent="-361950" algn="l" rtl="0">
              <a:lnSpc>
                <a:spcPct val="115000"/>
              </a:lnSpc>
              <a:spcBef>
                <a:spcPts val="0"/>
              </a:spcBef>
              <a:spcAft>
                <a:spcPts val="0"/>
              </a:spcAft>
              <a:buSzPts val="2100"/>
              <a:buChar char="•"/>
            </a:pPr>
            <a:r>
              <a:rPr lang="en-US"/>
              <a:t>IAC must be organized in such a way that is managed, otherwise you are simply scripting provisioning. The value of Terraform is in its principles and management.</a:t>
            </a:r>
            <a:endParaRPr/>
          </a:p>
          <a:p>
            <a:pPr marL="0" lvl="0" indent="0" algn="l" rtl="0">
              <a:lnSpc>
                <a:spcPct val="115000"/>
              </a:lnSpc>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64" name="Google Shape;364;p64"/>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Terraform with a team</a:t>
            </a:r>
            <a:endParaRPr b="1">
              <a:latin typeface="Roboto"/>
              <a:ea typeface="Roboto"/>
              <a:cs typeface="Roboto"/>
              <a:sym typeface="Roboto"/>
            </a:endParaRPr>
          </a:p>
          <a:p>
            <a:pPr marL="0" lvl="0" indent="0" algn="l" rtl="0">
              <a:lnSpc>
                <a:spcPct val="115000"/>
              </a:lnSpc>
              <a:spcBef>
                <a:spcPts val="0"/>
              </a:spcBef>
              <a:spcAft>
                <a:spcPts val="0"/>
              </a:spcAft>
              <a:buNone/>
            </a:pPr>
            <a:r>
              <a:rPr lang="en-US" sz="1800"/>
              <a:t>Apply</a:t>
            </a:r>
            <a:endParaRPr sz="1800"/>
          </a:p>
          <a:p>
            <a:pPr marL="457200" lvl="0" indent="-342900" algn="l" rtl="0">
              <a:lnSpc>
                <a:spcPct val="115000"/>
              </a:lnSpc>
              <a:spcBef>
                <a:spcPts val="0"/>
              </a:spcBef>
              <a:spcAft>
                <a:spcPts val="0"/>
              </a:spcAft>
              <a:buSzPts val="1800"/>
              <a:buChar char="•"/>
            </a:pPr>
            <a:r>
              <a:rPr lang="en-US" sz="1800"/>
              <a:t>Ensure your plan and apply plan are identical!</a:t>
            </a:r>
            <a:endParaRPr sz="1800"/>
          </a:p>
          <a:p>
            <a:pPr marL="457200" lvl="0" indent="-342900" algn="l" rtl="0">
              <a:lnSpc>
                <a:spcPct val="115000"/>
              </a:lnSpc>
              <a:spcBef>
                <a:spcPts val="0"/>
              </a:spcBef>
              <a:spcAft>
                <a:spcPts val="0"/>
              </a:spcAft>
              <a:buSzPts val="1800"/>
              <a:buChar char="•"/>
            </a:pPr>
            <a:r>
              <a:rPr lang="en-US" sz="1800"/>
              <a:t>Applies should be run on a centralized platform. State should exist in a reliable backend.</a:t>
            </a:r>
            <a:endParaRPr sz="1800"/>
          </a:p>
          <a:p>
            <a:pPr marL="0" lvl="0" indent="0" algn="l" rtl="0">
              <a:lnSpc>
                <a:spcPct val="115000"/>
              </a:lnSpc>
              <a:spcBef>
                <a:spcPts val="0"/>
              </a:spcBef>
              <a:spcAft>
                <a:spcPts val="0"/>
              </a:spcAft>
              <a:buNone/>
            </a:pPr>
            <a:endParaRPr sz="1800"/>
          </a:p>
          <a:p>
            <a:pPr marL="457200" lvl="0" indent="-317500" algn="l" rtl="0">
              <a:lnSpc>
                <a:spcPct val="115000"/>
              </a:lnSpc>
              <a:spcBef>
                <a:spcPts val="0"/>
              </a:spcBef>
              <a:spcAft>
                <a:spcPts val="0"/>
              </a:spcAft>
              <a:buSzPts val="1400"/>
              <a:buChar char="•"/>
            </a:pPr>
            <a:r>
              <a:rPr lang="en-US" sz="1400"/>
              <a:t>Organizations often overlook the lesser Terraform Teams option of Terraform Enterprise. </a:t>
            </a:r>
            <a:endParaRPr sz="1400"/>
          </a:p>
          <a:p>
            <a:pPr marL="457200" lvl="0" indent="-317500" algn="l" rtl="0">
              <a:lnSpc>
                <a:spcPct val="115000"/>
              </a:lnSpc>
              <a:spcBef>
                <a:spcPts val="0"/>
              </a:spcBef>
              <a:spcAft>
                <a:spcPts val="0"/>
              </a:spcAft>
              <a:buSzPts val="1400"/>
              <a:buChar char="•"/>
            </a:pPr>
            <a:r>
              <a:rPr lang="en-US" sz="1400"/>
              <a:t>To avoid the burden and the security risk of each team member arranging all sensitive inputs locally, it's common for teams to migrate to a model in which Terraform operations are executed in a shared Continuous Integration (CI) environment. The work needed to create such a CI environment is nontrivial, and is outside the scope of this core workflow overview. HashiCorp has a guide for implementing a CI system with Terraform at: </a:t>
            </a:r>
            <a:r>
              <a:rPr lang="en-US" sz="1400" u="sng">
                <a:solidFill>
                  <a:schemeClr val="hlink"/>
                </a:solidFill>
                <a:hlinkClick r:id="rId3"/>
              </a:rPr>
              <a:t>https://www.terraform.io/guides/running-terraform-in-automation.html</a:t>
            </a:r>
            <a:r>
              <a:rPr lang="en-US" sz="1400"/>
              <a:t>.</a:t>
            </a:r>
            <a:endParaRPr sz="1400"/>
          </a:p>
          <a:p>
            <a:pPr marL="0" lvl="0" indent="0" algn="l" rtl="0">
              <a:lnSpc>
                <a:spcPct val="115000"/>
              </a:lnSpc>
              <a:spcBef>
                <a:spcPts val="0"/>
              </a:spcBef>
              <a:spcAft>
                <a:spcPts val="0"/>
              </a:spcAft>
              <a:buNone/>
            </a:pP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70" name="Google Shape;370;p65"/>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Terraform with multiple team</a:t>
            </a:r>
            <a:endParaRPr b="1">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800"/>
              <a:t>Same rules apply as team as well as these</a:t>
            </a: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15000"/>
              </a:lnSpc>
              <a:spcBef>
                <a:spcPts val="0"/>
              </a:spcBef>
              <a:spcAft>
                <a:spcPts val="0"/>
              </a:spcAft>
              <a:buClr>
                <a:schemeClr val="dk1"/>
              </a:buClr>
              <a:buSzPts val="1100"/>
              <a:buFont typeface="Arial"/>
              <a:buNone/>
            </a:pPr>
            <a:r>
              <a:rPr lang="en-US" sz="1800"/>
              <a:t>Authoring </a:t>
            </a:r>
            <a:endParaRPr sz="1800"/>
          </a:p>
          <a:p>
            <a:pPr marL="457200" lvl="0" indent="-342900" algn="l" rtl="0">
              <a:lnSpc>
                <a:spcPct val="115000"/>
              </a:lnSpc>
              <a:spcBef>
                <a:spcPts val="0"/>
              </a:spcBef>
              <a:spcAft>
                <a:spcPts val="0"/>
              </a:spcAft>
              <a:buSzPts val="1800"/>
              <a:buChar char="•"/>
            </a:pPr>
            <a:r>
              <a:rPr lang="en-US" sz="1800"/>
              <a:t>State should many workspaces to represent internal customer requirements.</a:t>
            </a:r>
            <a:endParaRPr sz="1800"/>
          </a:p>
          <a:p>
            <a:pPr marL="457200" lvl="0" indent="-342900" algn="l" rtl="0">
              <a:lnSpc>
                <a:spcPct val="115000"/>
              </a:lnSpc>
              <a:spcBef>
                <a:spcPts val="0"/>
              </a:spcBef>
              <a:spcAft>
                <a:spcPts val="0"/>
              </a:spcAft>
              <a:buSzPts val="1800"/>
              <a:buChar char="•"/>
            </a:pPr>
            <a:r>
              <a:rPr lang="en-US" sz="1800"/>
              <a:t>Modules should be granularized to allow component pluggability.</a:t>
            </a:r>
            <a:endParaRPr sz="1800"/>
          </a:p>
          <a:p>
            <a:pPr marL="457200" lvl="0" indent="-342900" algn="l" rtl="0">
              <a:lnSpc>
                <a:spcPct val="115000"/>
              </a:lnSpc>
              <a:spcBef>
                <a:spcPts val="0"/>
              </a:spcBef>
              <a:spcAft>
                <a:spcPts val="0"/>
              </a:spcAft>
              <a:buSzPts val="1800"/>
              <a:buChar char="•"/>
            </a:pPr>
            <a:r>
              <a:rPr lang="en-US" sz="1800"/>
              <a:t>Modules should make heavy use of variables, and switches to control module behavior.</a:t>
            </a:r>
            <a:endParaRPr sz="1800"/>
          </a:p>
          <a:p>
            <a:pPr marL="457200" lvl="0" indent="-342900" algn="l" rtl="0">
              <a:lnSpc>
                <a:spcPct val="115000"/>
              </a:lnSpc>
              <a:spcBef>
                <a:spcPts val="0"/>
              </a:spcBef>
              <a:spcAft>
                <a:spcPts val="0"/>
              </a:spcAft>
              <a:buSzPts val="1800"/>
              <a:buChar char="•"/>
            </a:pPr>
            <a:r>
              <a:rPr lang="en-US" sz="1800"/>
              <a:t>Names should be recognizable by anyone in the business unit.</a:t>
            </a:r>
            <a:endParaRPr sz="1800"/>
          </a:p>
          <a:p>
            <a:pPr marL="457200" lvl="0" indent="-342900" algn="l" rtl="0">
              <a:lnSpc>
                <a:spcPct val="115000"/>
              </a:lnSpc>
              <a:spcBef>
                <a:spcPts val="0"/>
              </a:spcBef>
              <a:spcAft>
                <a:spcPts val="0"/>
              </a:spcAft>
              <a:buSzPts val="1800"/>
              <a:buChar char="•"/>
            </a:pPr>
            <a:r>
              <a:rPr lang="en-US" sz="1800"/>
              <a:t>Variables must have descriptions highlighting the effect they have on the total configuration.</a:t>
            </a:r>
            <a:endParaRPr sz="1800"/>
          </a:p>
          <a:p>
            <a:pPr marL="457200" lvl="0" indent="-342900" algn="l" rtl="0">
              <a:lnSpc>
                <a:spcPct val="115000"/>
              </a:lnSpc>
              <a:spcBef>
                <a:spcPts val="0"/>
              </a:spcBef>
              <a:spcAft>
                <a:spcPts val="0"/>
              </a:spcAft>
              <a:buSzPts val="1800"/>
              <a:buChar char="•"/>
            </a:pPr>
            <a:r>
              <a:rPr lang="en-US" sz="1800"/>
              <a:t>Sentinel policy should be written to enforce infrastructure standards.</a:t>
            </a: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15000"/>
              </a:lnSpc>
              <a:spcBef>
                <a:spcPts val="0"/>
              </a:spcBef>
              <a:spcAft>
                <a:spcPts val="0"/>
              </a:spcAft>
              <a:buClr>
                <a:schemeClr val="dk1"/>
              </a:buClr>
              <a:buSzPts val="1100"/>
              <a:buFont typeface="Arial"/>
              <a:buNone/>
            </a:pPr>
            <a:r>
              <a:rPr lang="en-US" sz="1800"/>
              <a:t>Planning</a:t>
            </a:r>
            <a:endParaRPr sz="1800"/>
          </a:p>
          <a:p>
            <a:pPr marL="0" lvl="0" indent="0" algn="l" rtl="0">
              <a:lnSpc>
                <a:spcPct val="115000"/>
              </a:lnSpc>
              <a:spcBef>
                <a:spcPts val="0"/>
              </a:spcBef>
              <a:spcAft>
                <a:spcPts val="0"/>
              </a:spcAft>
              <a:buClr>
                <a:schemeClr val="dk1"/>
              </a:buClr>
              <a:buSzPts val="1100"/>
              <a:buFont typeface="Arial"/>
              <a:buNone/>
            </a:pPr>
            <a:r>
              <a:rPr lang="en-US" sz="1800"/>
              <a:t>Plans should validate the original intent of the modifications.</a:t>
            </a:r>
            <a:endParaRPr sz="1800"/>
          </a:p>
          <a:p>
            <a:pPr marL="0" lvl="0" indent="0" algn="l" rtl="0">
              <a:lnSpc>
                <a:spcPct val="115000"/>
              </a:lnSpc>
              <a:spcBef>
                <a:spcPts val="0"/>
              </a:spcBef>
              <a:spcAft>
                <a:spcPts val="0"/>
              </a:spcAft>
              <a:buClr>
                <a:schemeClr val="dk1"/>
              </a:buClr>
              <a:buSzPts val="1100"/>
              <a:buFont typeface="Arial"/>
              <a:buNone/>
            </a:pPr>
            <a:r>
              <a:rPr lang="en-US" sz="1800"/>
              <a:t>Teams should be managed in Terraform to prevent unwanted change.</a:t>
            </a:r>
            <a:endParaRPr sz="1800"/>
          </a:p>
          <a:p>
            <a:pPr marL="0" lvl="0" indent="0" algn="l" rtl="0">
              <a:lnSpc>
                <a:spcPct val="115000"/>
              </a:lnSpc>
              <a:spcBef>
                <a:spcPts val="0"/>
              </a:spcBef>
              <a:spcAft>
                <a:spcPts val="0"/>
              </a:spcAft>
              <a:buClr>
                <a:schemeClr val="dk1"/>
              </a:buClr>
              <a:buSzPts val="1100"/>
              <a:buFont typeface="Arial"/>
              <a:buNone/>
            </a:pPr>
            <a:r>
              <a:rPr lang="en-US" sz="1800"/>
              <a:t>Workspaces should be properly isolated from each-other to prevent unnecessary locks.</a:t>
            </a: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15000"/>
              </a:lnSpc>
              <a:spcBef>
                <a:spcPts val="0"/>
              </a:spcBef>
              <a:spcAft>
                <a:spcPts val="0"/>
              </a:spcAft>
              <a:buClr>
                <a:schemeClr val="dk1"/>
              </a:buClr>
              <a:buSzPts val="1100"/>
              <a:buFont typeface="Arial"/>
              <a:buNone/>
            </a:pPr>
            <a:r>
              <a:rPr lang="en-US" sz="1800"/>
              <a:t>Apply</a:t>
            </a:r>
            <a:endParaRPr sz="1800"/>
          </a:p>
          <a:p>
            <a:pPr marL="0" lvl="0" indent="0" algn="l" rtl="0">
              <a:lnSpc>
                <a:spcPct val="115000"/>
              </a:lnSpc>
              <a:spcBef>
                <a:spcPts val="0"/>
              </a:spcBef>
              <a:spcAft>
                <a:spcPts val="0"/>
              </a:spcAft>
              <a:buClr>
                <a:schemeClr val="dk1"/>
              </a:buClr>
              <a:buSzPts val="1100"/>
              <a:buFont typeface="Arial"/>
              <a:buNone/>
            </a:pPr>
            <a:r>
              <a:rPr lang="en-US" sz="1800"/>
              <a:t>This should be done by a CI system and treated as a typical production release.</a:t>
            </a: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76" name="Google Shape;376;p66"/>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Terraform with multiple team</a:t>
            </a:r>
            <a:endParaRPr b="1">
              <a:latin typeface="Roboto"/>
              <a:ea typeface="Roboto"/>
              <a:cs typeface="Roboto"/>
              <a:sym typeface="Roboto"/>
            </a:endParaRPr>
          </a:p>
          <a:p>
            <a:pPr marL="0" lvl="0" indent="0" algn="l" rtl="0">
              <a:lnSpc>
                <a:spcPct val="115000"/>
              </a:lnSpc>
              <a:spcBef>
                <a:spcPts val="0"/>
              </a:spcBef>
              <a:spcAft>
                <a:spcPts val="0"/>
              </a:spcAft>
              <a:buNone/>
            </a:pPr>
            <a:r>
              <a:rPr lang="en-US" sz="1800"/>
              <a:t>Same rules apply as team as well as these</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Planning</a:t>
            </a:r>
            <a:endParaRPr sz="1800"/>
          </a:p>
          <a:p>
            <a:pPr marL="457200" lvl="0" indent="-342900" algn="l" rtl="0">
              <a:lnSpc>
                <a:spcPct val="115000"/>
              </a:lnSpc>
              <a:spcBef>
                <a:spcPts val="0"/>
              </a:spcBef>
              <a:spcAft>
                <a:spcPts val="0"/>
              </a:spcAft>
              <a:buSzPts val="1800"/>
              <a:buChar char="•"/>
            </a:pPr>
            <a:r>
              <a:rPr lang="en-US" sz="1800"/>
              <a:t>Plans should validate the original intent of the modifications.</a:t>
            </a:r>
            <a:endParaRPr sz="1800"/>
          </a:p>
          <a:p>
            <a:pPr marL="457200" lvl="0" indent="-342900" algn="l" rtl="0">
              <a:lnSpc>
                <a:spcPct val="115000"/>
              </a:lnSpc>
              <a:spcBef>
                <a:spcPts val="0"/>
              </a:spcBef>
              <a:spcAft>
                <a:spcPts val="0"/>
              </a:spcAft>
              <a:buSzPts val="1800"/>
              <a:buChar char="•"/>
            </a:pPr>
            <a:r>
              <a:rPr lang="en-US" sz="1800"/>
              <a:t>Teams should be managed in Terraform to prevent unwanted change.</a:t>
            </a:r>
            <a:endParaRPr sz="1800"/>
          </a:p>
          <a:p>
            <a:pPr marL="457200" lvl="0" indent="-342900" algn="l" rtl="0">
              <a:lnSpc>
                <a:spcPct val="115000"/>
              </a:lnSpc>
              <a:spcBef>
                <a:spcPts val="0"/>
              </a:spcBef>
              <a:spcAft>
                <a:spcPts val="0"/>
              </a:spcAft>
              <a:buSzPts val="1800"/>
              <a:buChar char="•"/>
            </a:pPr>
            <a:r>
              <a:rPr lang="en-US" sz="1800"/>
              <a:t>Workspaces should be properly isolated from each-other to prevent unnecessary locks.</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Apply</a:t>
            </a:r>
            <a:endParaRPr sz="1800"/>
          </a:p>
          <a:p>
            <a:pPr marL="457200" lvl="0" indent="-342900" algn="l" rtl="0">
              <a:lnSpc>
                <a:spcPct val="115000"/>
              </a:lnSpc>
              <a:spcBef>
                <a:spcPts val="0"/>
              </a:spcBef>
              <a:spcAft>
                <a:spcPts val="0"/>
              </a:spcAft>
              <a:buSzPts val="1800"/>
              <a:buChar char="•"/>
            </a:pPr>
            <a:r>
              <a:rPr lang="en-US" sz="1800"/>
              <a:t>This should be done by a CI system and treated as a typical production release.</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82" name="Google Shape;382;p67"/>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Thoughts on Growing with Terraform</a:t>
            </a:r>
            <a:endParaRPr b="1">
              <a:latin typeface="Roboto"/>
              <a:ea typeface="Roboto"/>
              <a:cs typeface="Roboto"/>
              <a:sym typeface="Roboto"/>
            </a:endParaRPr>
          </a:p>
          <a:p>
            <a:pPr marL="0" lvl="0" indent="0" algn="l" rtl="0">
              <a:lnSpc>
                <a:spcPct val="115000"/>
              </a:lnSpc>
              <a:spcBef>
                <a:spcPts val="0"/>
              </a:spcBef>
              <a:spcAft>
                <a:spcPts val="0"/>
              </a:spcAft>
              <a:buNone/>
            </a:pPr>
            <a:r>
              <a:rPr lang="en-US" sz="1800"/>
              <a:t>Basic Terraform config</a:t>
            </a:r>
            <a:endParaRPr sz="1800"/>
          </a:p>
          <a:p>
            <a:pPr marL="457200" lvl="0" indent="-342900" algn="l" rtl="0">
              <a:lnSpc>
                <a:spcPct val="115000"/>
              </a:lnSpc>
              <a:spcBef>
                <a:spcPts val="0"/>
              </a:spcBef>
              <a:spcAft>
                <a:spcPts val="0"/>
              </a:spcAft>
              <a:buSzPts val="1800"/>
              <a:buChar char="•"/>
            </a:pPr>
            <a:r>
              <a:rPr lang="en-US" sz="1800"/>
              <a:t>Single file configuration of a few resource. </a:t>
            </a:r>
            <a:endParaRPr sz="1800"/>
          </a:p>
          <a:p>
            <a:pPr marL="457200" lvl="0" indent="-342900" algn="l" rtl="0">
              <a:lnSpc>
                <a:spcPct val="115000"/>
              </a:lnSpc>
              <a:spcBef>
                <a:spcPts val="0"/>
              </a:spcBef>
              <a:spcAft>
                <a:spcPts val="0"/>
              </a:spcAft>
              <a:buSzPts val="1800"/>
              <a:buChar char="•"/>
            </a:pPr>
            <a:r>
              <a:rPr lang="en-US" sz="1800"/>
              <a:t>Quickly becomes unwieldy.  </a:t>
            </a:r>
            <a:endParaRPr sz="1800"/>
          </a:p>
          <a:p>
            <a:pPr marL="0" lvl="0" indent="0" algn="l" rtl="0">
              <a:lnSpc>
                <a:spcPct val="115000"/>
              </a:lnSpc>
              <a:spcBef>
                <a:spcPts val="0"/>
              </a:spcBef>
              <a:spcAft>
                <a:spcPts val="0"/>
              </a:spcAft>
              <a:buNone/>
            </a:pPr>
            <a:br>
              <a:rPr lang="en-US" sz="1800"/>
            </a:br>
            <a:r>
              <a:rPr lang="en-US" sz="1800"/>
              <a:t>Environment Evolution </a:t>
            </a:r>
            <a:endParaRPr sz="1800"/>
          </a:p>
          <a:p>
            <a:pPr marL="457200" lvl="0" indent="-342900" algn="l" rtl="0">
              <a:lnSpc>
                <a:spcPct val="115000"/>
              </a:lnSpc>
              <a:spcBef>
                <a:spcPts val="0"/>
              </a:spcBef>
              <a:spcAft>
                <a:spcPts val="0"/>
              </a:spcAft>
              <a:buSzPts val="1800"/>
              <a:buChar char="•"/>
            </a:pPr>
            <a:r>
              <a:rPr lang="en-US" sz="1800"/>
              <a:t>First environment separate by file name.</a:t>
            </a:r>
            <a:endParaRPr sz="1800"/>
          </a:p>
          <a:p>
            <a:pPr marL="914400" lvl="1" indent="-342900" algn="l" rtl="0">
              <a:lnSpc>
                <a:spcPct val="115000"/>
              </a:lnSpc>
              <a:spcBef>
                <a:spcPts val="0"/>
              </a:spcBef>
              <a:spcAft>
                <a:spcPts val="0"/>
              </a:spcAft>
              <a:buSzPts val="1800"/>
              <a:buChar char="•"/>
            </a:pPr>
            <a:r>
              <a:rPr lang="en-US" sz="1800"/>
              <a:t>Falls apart when you want safety.</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US" sz="1800"/>
              <a:t>Then move to State Per Environment.</a:t>
            </a:r>
            <a:endParaRPr sz="1800"/>
          </a:p>
          <a:p>
            <a:pPr marL="914400" lvl="1" indent="-342900" algn="l" rtl="0">
              <a:lnSpc>
                <a:spcPct val="115000"/>
              </a:lnSpc>
              <a:spcBef>
                <a:spcPts val="0"/>
              </a:spcBef>
              <a:spcAft>
                <a:spcPts val="0"/>
              </a:spcAft>
              <a:buSzPts val="1800"/>
              <a:buChar char="•"/>
            </a:pPr>
            <a:r>
              <a:rPr lang="en-US" sz="1800"/>
              <a:t>Maintains safe, modular experience.</a:t>
            </a: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88" name="Google Shape;388;p68"/>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Thoughts on Growing with Terraform</a:t>
            </a:r>
            <a:endParaRPr b="1">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800"/>
              <a:t>Multiple Environments</a:t>
            </a:r>
            <a:endParaRPr sz="1800"/>
          </a:p>
          <a:p>
            <a:pPr marL="457200" lvl="0" indent="-342900" algn="l" rtl="0">
              <a:lnSpc>
                <a:spcPct val="115000"/>
              </a:lnSpc>
              <a:spcBef>
                <a:spcPts val="0"/>
              </a:spcBef>
              <a:spcAft>
                <a:spcPts val="0"/>
              </a:spcAft>
              <a:buSzPts val="1800"/>
              <a:buChar char="•"/>
            </a:pPr>
            <a:r>
              <a:rPr lang="en-US" sz="1800"/>
              <a:t>May contain test and prod (“web_test”, “web_prod”) in different files within a single repo. </a:t>
            </a:r>
            <a:endParaRPr sz="1800"/>
          </a:p>
          <a:p>
            <a:pPr marL="457200" lvl="0" indent="-342900" algn="l" rtl="0">
              <a:lnSpc>
                <a:spcPct val="115000"/>
              </a:lnSpc>
              <a:spcBef>
                <a:spcPts val="0"/>
              </a:spcBef>
              <a:spcAft>
                <a:spcPts val="0"/>
              </a:spcAft>
              <a:buSzPts val="1800"/>
              <a:buChar char="•"/>
            </a:pPr>
            <a:r>
              <a:rPr lang="en-US" sz="1800"/>
              <a:t>Lowest barrier to entry for testing changes.</a:t>
            </a: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15000"/>
              </a:lnSpc>
              <a:spcBef>
                <a:spcPts val="0"/>
              </a:spcBef>
              <a:spcAft>
                <a:spcPts val="0"/>
              </a:spcAft>
              <a:buClr>
                <a:schemeClr val="dk1"/>
              </a:buClr>
              <a:buSzPts val="1100"/>
              <a:buFont typeface="Arial"/>
              <a:buNone/>
            </a:pPr>
            <a:r>
              <a:rPr lang="en-US" sz="1800"/>
              <a:t>Separate States</a:t>
            </a:r>
            <a:endParaRPr sz="1800"/>
          </a:p>
          <a:p>
            <a:pPr marL="457200" lvl="0" indent="-342900" algn="l" rtl="0">
              <a:lnSpc>
                <a:spcPct val="115000"/>
              </a:lnSpc>
              <a:spcBef>
                <a:spcPts val="0"/>
              </a:spcBef>
              <a:spcAft>
                <a:spcPts val="0"/>
              </a:spcAft>
              <a:buSzPts val="1800"/>
              <a:buChar char="•"/>
            </a:pPr>
            <a:r>
              <a:rPr lang="en-US" sz="1800"/>
              <a:t>Shrinks “blast radius” of changes between infrastructures.</a:t>
            </a:r>
            <a:endParaRPr sz="1800"/>
          </a:p>
          <a:p>
            <a:pPr marL="457200" lvl="0" indent="-342900" algn="l" rtl="0">
              <a:lnSpc>
                <a:spcPct val="115000"/>
              </a:lnSpc>
              <a:spcBef>
                <a:spcPts val="0"/>
              </a:spcBef>
              <a:spcAft>
                <a:spcPts val="0"/>
              </a:spcAft>
              <a:buSzPts val="1800"/>
              <a:buChar char="•"/>
            </a:pPr>
            <a:r>
              <a:rPr lang="en-US" sz="1800"/>
              <a:t>Control timing and release schedule of provisioning.</a:t>
            </a:r>
            <a:endParaRPr sz="1800"/>
          </a:p>
          <a:p>
            <a:pPr marL="457200" lvl="0" indent="-342900" algn="l" rtl="0">
              <a:lnSpc>
                <a:spcPct val="115000"/>
              </a:lnSpc>
              <a:spcBef>
                <a:spcPts val="0"/>
              </a:spcBef>
              <a:spcAft>
                <a:spcPts val="0"/>
              </a:spcAft>
              <a:buSzPts val="1800"/>
              <a:buChar char="•"/>
            </a:pPr>
            <a:r>
              <a:rPr lang="en-US" sz="1800"/>
              <a:t>Provides ability to isolate resources and secrets.</a:t>
            </a: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394" name="Google Shape;394;p69"/>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Thoughts on Growing with Terraform</a:t>
            </a:r>
            <a:endParaRPr b="1">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800"/>
              <a:t>Modules - If you start by configuring your Terraform as modules, you'll have much less convention to learn and fewer bad habits to break.</a:t>
            </a:r>
            <a:endParaRPr sz="1800"/>
          </a:p>
          <a:p>
            <a:pPr marL="457200" lvl="0" indent="-342900" algn="l" rtl="0">
              <a:lnSpc>
                <a:spcPct val="115000"/>
              </a:lnSpc>
              <a:spcBef>
                <a:spcPts val="0"/>
              </a:spcBef>
              <a:spcAft>
                <a:spcPts val="0"/>
              </a:spcAft>
              <a:buSzPts val="1800"/>
              <a:buChar char="•"/>
            </a:pPr>
            <a:r>
              <a:rPr lang="en-US" sz="1800"/>
              <a:t>First - basic modules provide:</a:t>
            </a:r>
            <a:endParaRPr sz="1800"/>
          </a:p>
          <a:p>
            <a:pPr marL="914400" lvl="1" indent="-342900" algn="l" rtl="0">
              <a:lnSpc>
                <a:spcPct val="115000"/>
              </a:lnSpc>
              <a:spcBef>
                <a:spcPts val="0"/>
              </a:spcBef>
              <a:spcAft>
                <a:spcPts val="0"/>
              </a:spcAft>
              <a:buSzPts val="1800"/>
              <a:buChar char="•"/>
            </a:pPr>
            <a:r>
              <a:rPr lang="en-US" sz="1800"/>
              <a:t>Improves long term maintenance </a:t>
            </a:r>
            <a:endParaRPr sz="1800"/>
          </a:p>
          <a:p>
            <a:pPr marL="914400" lvl="1" indent="-342900" algn="l" rtl="0">
              <a:lnSpc>
                <a:spcPct val="115000"/>
              </a:lnSpc>
              <a:spcBef>
                <a:spcPts val="0"/>
              </a:spcBef>
              <a:spcAft>
                <a:spcPts val="0"/>
              </a:spcAft>
              <a:buSzPts val="1800"/>
              <a:buChar char="•"/>
            </a:pPr>
            <a:r>
              <a:rPr lang="en-US" sz="1800"/>
              <a:t>Eases reuse</a:t>
            </a:r>
            <a:endParaRPr sz="1800"/>
          </a:p>
          <a:p>
            <a:pPr marL="914400" lvl="1" indent="-342900" algn="l" rtl="0">
              <a:lnSpc>
                <a:spcPct val="115000"/>
              </a:lnSpc>
              <a:spcBef>
                <a:spcPts val="0"/>
              </a:spcBef>
              <a:spcAft>
                <a:spcPts val="0"/>
              </a:spcAft>
              <a:buSzPts val="1800"/>
              <a:buChar char="•"/>
            </a:pPr>
            <a:r>
              <a:rPr lang="en-US" sz="1800"/>
              <a:t>Encourages consistency in design</a:t>
            </a:r>
            <a:endParaRPr sz="1800"/>
          </a:p>
          <a:p>
            <a:pPr marL="457200" lvl="0" indent="-342900" algn="l" rtl="0">
              <a:lnSpc>
                <a:spcPct val="115000"/>
              </a:lnSpc>
              <a:spcBef>
                <a:spcPts val="0"/>
              </a:spcBef>
              <a:spcAft>
                <a:spcPts val="0"/>
              </a:spcAft>
              <a:buSzPts val="1800"/>
              <a:buChar char="•"/>
            </a:pPr>
            <a:r>
              <a:rPr lang="en-US" sz="1800"/>
              <a:t>Next - nested modules provide:</a:t>
            </a:r>
            <a:endParaRPr sz="1800"/>
          </a:p>
          <a:p>
            <a:pPr marL="914400" lvl="1" indent="-342900" algn="l" rtl="0">
              <a:lnSpc>
                <a:spcPct val="115000"/>
              </a:lnSpc>
              <a:spcBef>
                <a:spcPts val="0"/>
              </a:spcBef>
              <a:spcAft>
                <a:spcPts val="0"/>
              </a:spcAft>
              <a:buSzPts val="1800"/>
              <a:buChar char="•"/>
            </a:pPr>
            <a:r>
              <a:rPr lang="en-US" sz="1800"/>
              <a:t>Functionality of modules but in logical slices</a:t>
            </a:r>
            <a:endParaRPr sz="1800"/>
          </a:p>
          <a:p>
            <a:pPr marL="914400" lvl="1" indent="-342900" algn="l" rtl="0">
              <a:lnSpc>
                <a:spcPct val="115000"/>
              </a:lnSpc>
              <a:spcBef>
                <a:spcPts val="0"/>
              </a:spcBef>
              <a:spcAft>
                <a:spcPts val="0"/>
              </a:spcAft>
              <a:buSzPts val="1800"/>
              <a:buChar char="•"/>
            </a:pPr>
            <a:r>
              <a:rPr lang="en-US" sz="1800"/>
              <a:t>Allows hierarchical organization of Terraform code</a:t>
            </a:r>
            <a:endParaRPr sz="1800"/>
          </a:p>
          <a:p>
            <a:pPr marL="914400" lvl="1" indent="-342900" algn="l" rtl="0">
              <a:lnSpc>
                <a:spcPct val="115000"/>
              </a:lnSpc>
              <a:spcBef>
                <a:spcPts val="0"/>
              </a:spcBef>
              <a:spcAft>
                <a:spcPts val="0"/>
              </a:spcAft>
              <a:buSzPts val="1800"/>
              <a:buChar char="•"/>
            </a:pPr>
            <a:r>
              <a:rPr lang="en-US" sz="1800"/>
              <a:t>Provides the ability to effectively namespace modules</a:t>
            </a:r>
            <a:endParaRPr sz="1800"/>
          </a:p>
          <a:p>
            <a:pPr marL="914400" lvl="1" indent="-342900" algn="l" rtl="0">
              <a:lnSpc>
                <a:spcPct val="115000"/>
              </a:lnSpc>
              <a:spcBef>
                <a:spcPts val="0"/>
              </a:spcBef>
              <a:spcAft>
                <a:spcPts val="0"/>
              </a:spcAft>
              <a:buSzPts val="1800"/>
              <a:buChar char="•"/>
            </a:pPr>
            <a:r>
              <a:rPr lang="en-US" sz="1800"/>
              <a:t>Allows using broad or concise pieces of larger modules.</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00" name="Google Shape;400;p70"/>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Thoughts on Growing with Terraform</a:t>
            </a:r>
            <a:endParaRPr b="1">
              <a:latin typeface="Roboto"/>
              <a:ea typeface="Roboto"/>
              <a:cs typeface="Roboto"/>
              <a:sym typeface="Roboto"/>
            </a:endParaRPr>
          </a:p>
          <a:p>
            <a:pPr marL="0" lvl="0" indent="0" algn="l" rtl="0">
              <a:lnSpc>
                <a:spcPct val="115000"/>
              </a:lnSpc>
              <a:spcBef>
                <a:spcPts val="0"/>
              </a:spcBef>
              <a:spcAft>
                <a:spcPts val="0"/>
              </a:spcAft>
              <a:buNone/>
            </a:pPr>
            <a:r>
              <a:rPr lang="en-US"/>
              <a:t>Distributed State</a:t>
            </a:r>
            <a:endParaRPr/>
          </a:p>
          <a:p>
            <a:pPr marL="457200" lvl="0" indent="-342900" algn="l" rtl="0">
              <a:lnSpc>
                <a:spcPct val="115000"/>
              </a:lnSpc>
              <a:spcBef>
                <a:spcPts val="0"/>
              </a:spcBef>
              <a:spcAft>
                <a:spcPts val="0"/>
              </a:spcAft>
              <a:buSzPts val="1800"/>
              <a:buChar char="•"/>
            </a:pPr>
            <a:r>
              <a:rPr lang="en-US" sz="1800"/>
              <a:t>Break down monolithic Terraform projects into smaller, more concise segments.</a:t>
            </a:r>
            <a:endParaRPr sz="1800"/>
          </a:p>
          <a:p>
            <a:pPr marL="457200" lvl="0" indent="-342900" algn="l" rtl="0">
              <a:lnSpc>
                <a:spcPct val="115000"/>
              </a:lnSpc>
              <a:spcBef>
                <a:spcPts val="0"/>
              </a:spcBef>
              <a:spcAft>
                <a:spcPts val="0"/>
              </a:spcAft>
              <a:buSzPts val="1800"/>
              <a:buChar char="•"/>
            </a:pPr>
            <a:r>
              <a:rPr lang="en-US" sz="1800"/>
              <a:t>Necessary for teams to avoid state contention.</a:t>
            </a:r>
            <a:endParaRPr sz="1800"/>
          </a:p>
          <a:p>
            <a:pPr marL="457200" lvl="0" indent="-342900" algn="l" rtl="0">
              <a:lnSpc>
                <a:spcPct val="115000"/>
              </a:lnSpc>
              <a:spcBef>
                <a:spcPts val="0"/>
              </a:spcBef>
              <a:spcAft>
                <a:spcPts val="0"/>
              </a:spcAft>
              <a:buSzPts val="1800"/>
              <a:buChar char="•"/>
            </a:pPr>
            <a:r>
              <a:rPr lang="en-US" sz="1800"/>
              <a:t>Further isolates individual environments and deployments.</a:t>
            </a:r>
            <a:endParaRPr sz="1800"/>
          </a:p>
          <a:p>
            <a:pPr marL="0" lvl="0" indent="0" algn="l" rtl="0">
              <a:lnSpc>
                <a:spcPct val="115000"/>
              </a:lnSpc>
              <a:spcBef>
                <a:spcPts val="0"/>
              </a:spcBef>
              <a:spcAft>
                <a:spcPts val="0"/>
              </a:spcAft>
              <a:buNone/>
            </a:pPr>
            <a:r>
              <a:rPr lang="en-US"/>
              <a:t>Component Modules</a:t>
            </a:r>
            <a:endParaRPr/>
          </a:p>
          <a:p>
            <a:pPr marL="457200" lvl="0" indent="-342900" algn="l" rtl="0">
              <a:lnSpc>
                <a:spcPct val="115000"/>
              </a:lnSpc>
              <a:spcBef>
                <a:spcPts val="0"/>
              </a:spcBef>
              <a:spcAft>
                <a:spcPts val="0"/>
              </a:spcAft>
              <a:buSzPts val="1800"/>
              <a:buChar char="•"/>
            </a:pPr>
            <a:r>
              <a:rPr lang="en-US" sz="1800"/>
              <a:t>Full isolation</a:t>
            </a:r>
            <a:endParaRPr sz="1800"/>
          </a:p>
          <a:p>
            <a:pPr marL="457200" lvl="0" indent="-342900" algn="l" rtl="0">
              <a:lnSpc>
                <a:spcPct val="115000"/>
              </a:lnSpc>
              <a:spcBef>
                <a:spcPts val="0"/>
              </a:spcBef>
              <a:spcAft>
                <a:spcPts val="0"/>
              </a:spcAft>
              <a:buSzPts val="1800"/>
              <a:buChar char="•"/>
            </a:pPr>
            <a:r>
              <a:rPr lang="en-US" sz="1800"/>
              <a:t>Control team read/write permissions on each repo </a:t>
            </a:r>
            <a:endParaRPr sz="1800"/>
          </a:p>
          <a:p>
            <a:pPr marL="457200" lvl="0" indent="-342900" algn="l" rtl="0">
              <a:lnSpc>
                <a:spcPct val="115000"/>
              </a:lnSpc>
              <a:spcBef>
                <a:spcPts val="0"/>
              </a:spcBef>
              <a:spcAft>
                <a:spcPts val="0"/>
              </a:spcAft>
              <a:buSzPts val="1800"/>
              <a:buChar char="•"/>
            </a:pPr>
            <a:r>
              <a:rPr lang="en-US" sz="1800"/>
              <a:t>Full control over access to state outputs</a:t>
            </a:r>
            <a:endParaRPr sz="1800"/>
          </a:p>
          <a:p>
            <a:pPr marL="457200" lvl="0" indent="-342900" algn="l" rtl="0">
              <a:lnSpc>
                <a:spcPct val="115000"/>
              </a:lnSpc>
              <a:spcBef>
                <a:spcPts val="0"/>
              </a:spcBef>
              <a:spcAft>
                <a:spcPts val="0"/>
              </a:spcAft>
              <a:buSzPts val="1800"/>
              <a:buChar char="•"/>
            </a:pPr>
            <a:r>
              <a:rPr lang="en-US" sz="1800"/>
              <a:t>All apply actions are related to only the component.</a:t>
            </a:r>
            <a:endParaRPr sz="1800"/>
          </a:p>
          <a:p>
            <a:pPr marL="457200" lvl="0" indent="-342900" algn="l" rtl="0">
              <a:lnSpc>
                <a:spcPct val="115000"/>
              </a:lnSpc>
              <a:spcBef>
                <a:spcPts val="0"/>
              </a:spcBef>
              <a:spcAft>
                <a:spcPts val="0"/>
              </a:spcAft>
              <a:buSzPts val="1800"/>
              <a:buChar char="•"/>
            </a:pPr>
            <a:r>
              <a:rPr lang="en-US" sz="1800"/>
              <a:t>This is much like roles and profiles in Puppet.</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404"/>
        <p:cNvGrpSpPr/>
        <p:nvPr/>
      </p:nvGrpSpPr>
      <p:grpSpPr>
        <a:xfrm>
          <a:off x="0" y="0"/>
          <a:ext cx="0" cy="0"/>
          <a:chOff x="0" y="0"/>
          <a:chExt cx="0" cy="0"/>
        </a:xfrm>
      </p:grpSpPr>
      <p:sp>
        <p:nvSpPr>
          <p:cNvPr id="405" name="Google Shape;405;p7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06" name="Google Shape;406;p71"/>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Collaborating with Terraform Enterprise</a:t>
            </a:r>
            <a:endParaRPr/>
          </a:p>
          <a:p>
            <a:pPr marL="0" lvl="0" indent="0" algn="l" rtl="0">
              <a:lnSpc>
                <a:spcPct val="115000"/>
              </a:lnSpc>
              <a:spcBef>
                <a:spcPts val="0"/>
              </a:spcBef>
              <a:spcAft>
                <a:spcPts val="0"/>
              </a:spcAft>
              <a:buNone/>
            </a:pPr>
            <a:r>
              <a:rPr lang="en-US"/>
              <a:t>Key Features</a:t>
            </a:r>
            <a:endParaRPr/>
          </a:p>
          <a:p>
            <a:pPr marL="457200" lvl="0" indent="-361950" algn="l" rtl="0">
              <a:lnSpc>
                <a:spcPct val="115000"/>
              </a:lnSpc>
              <a:spcBef>
                <a:spcPts val="0"/>
              </a:spcBef>
              <a:spcAft>
                <a:spcPts val="0"/>
              </a:spcAft>
              <a:buSzPts val="2100"/>
              <a:buChar char="•"/>
            </a:pPr>
            <a:r>
              <a:rPr lang="en-US"/>
              <a:t>Platform for collaboration and governance with Terraform</a:t>
            </a:r>
            <a:endParaRPr/>
          </a:p>
          <a:p>
            <a:pPr marL="914400" lvl="1" indent="-342900" algn="l" rtl="0">
              <a:lnSpc>
                <a:spcPct val="115000"/>
              </a:lnSpc>
              <a:spcBef>
                <a:spcPts val="0"/>
              </a:spcBef>
              <a:spcAft>
                <a:spcPts val="0"/>
              </a:spcAft>
              <a:buSzPts val="1800"/>
              <a:buChar char="•"/>
            </a:pPr>
            <a:r>
              <a:rPr lang="en-US"/>
              <a:t>Sentinel is a JSON based domain specific language that is used to validate or invalidate patterns in Terraform Code</a:t>
            </a:r>
            <a:endParaRPr/>
          </a:p>
          <a:p>
            <a:pPr marL="457200" lvl="0" indent="-361950" algn="l" rtl="0">
              <a:lnSpc>
                <a:spcPct val="115000"/>
              </a:lnSpc>
              <a:spcBef>
                <a:spcPts val="0"/>
              </a:spcBef>
              <a:spcAft>
                <a:spcPts val="0"/>
              </a:spcAft>
              <a:buSzPts val="2100"/>
              <a:buChar char="•"/>
            </a:pPr>
            <a:r>
              <a:rPr lang="en-US"/>
              <a:t>Central module registry</a:t>
            </a:r>
            <a:endParaRPr/>
          </a:p>
          <a:p>
            <a:pPr marL="914400" lvl="1" indent="-342900" algn="l" rtl="0">
              <a:lnSpc>
                <a:spcPct val="115000"/>
              </a:lnSpc>
              <a:spcBef>
                <a:spcPts val="0"/>
              </a:spcBef>
              <a:spcAft>
                <a:spcPts val="0"/>
              </a:spcAft>
              <a:buSzPts val="1800"/>
              <a:buChar char="•"/>
            </a:pPr>
            <a:r>
              <a:rPr lang="en-US"/>
              <a:t>This allows people with no knowledge of Terraform to select a module from the registry, fill in the information they need, be governed by their policy as a team and org, and to generate their own infrastructure easily.</a:t>
            </a:r>
            <a:endParaRPr/>
          </a:p>
          <a:p>
            <a:pPr marL="0" lvl="0" indent="0" algn="l" rtl="0">
              <a:lnSpc>
                <a:spcPct val="115000"/>
              </a:lnSpc>
              <a:spcBef>
                <a:spcPts val="0"/>
              </a:spcBef>
              <a:spcAft>
                <a:spcPts val="0"/>
              </a:spcAft>
              <a:buNone/>
            </a:pPr>
            <a:endParaRPr b="1">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410"/>
        <p:cNvGrpSpPr/>
        <p:nvPr/>
      </p:nvGrpSpPr>
      <p:grpSpPr>
        <a:xfrm>
          <a:off x="0" y="0"/>
          <a:ext cx="0" cy="0"/>
          <a:chOff x="0" y="0"/>
          <a:chExt cx="0" cy="0"/>
        </a:xfrm>
      </p:grpSpPr>
      <p:sp>
        <p:nvSpPr>
          <p:cNvPr id="411" name="Google Shape;411;p7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12" name="Google Shape;412;p72"/>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Collaborating with Terraform Enterprise</a:t>
            </a:r>
            <a:endParaRPr/>
          </a:p>
          <a:p>
            <a:pPr marL="0" lvl="0" indent="0" algn="l" rtl="0">
              <a:lnSpc>
                <a:spcPct val="115000"/>
              </a:lnSpc>
              <a:spcBef>
                <a:spcPts val="0"/>
              </a:spcBef>
              <a:spcAft>
                <a:spcPts val="0"/>
              </a:spcAft>
              <a:buNone/>
            </a:pPr>
            <a:r>
              <a:rPr lang="en-US"/>
              <a:t>Key Features</a:t>
            </a:r>
            <a:endParaRPr/>
          </a:p>
          <a:p>
            <a:pPr marL="457200" lvl="0" indent="-361950" algn="l" rtl="0">
              <a:lnSpc>
                <a:spcPct val="115000"/>
              </a:lnSpc>
              <a:spcBef>
                <a:spcPts val="0"/>
              </a:spcBef>
              <a:spcAft>
                <a:spcPts val="0"/>
              </a:spcAft>
              <a:buSzPts val="2100"/>
              <a:buChar char="•"/>
            </a:pPr>
            <a:r>
              <a:rPr lang="en-US"/>
              <a:t>Connection to version control for Terraform configuration code</a:t>
            </a:r>
            <a:endParaRPr/>
          </a:p>
          <a:p>
            <a:pPr marL="914400" lvl="1" indent="-342900" algn="l" rtl="0">
              <a:lnSpc>
                <a:spcPct val="115000"/>
              </a:lnSpc>
              <a:spcBef>
                <a:spcPts val="0"/>
              </a:spcBef>
              <a:spcAft>
                <a:spcPts val="0"/>
              </a:spcAft>
              <a:buSzPts val="1800"/>
              <a:buChar char="•"/>
            </a:pPr>
            <a:r>
              <a:rPr lang="en-US"/>
              <a:t>This allows hooks to kick off plans and to auto apply if you want.</a:t>
            </a:r>
            <a:endParaRPr/>
          </a:p>
          <a:p>
            <a:pPr marL="914400" lvl="1" indent="-342900" algn="l" rtl="0">
              <a:lnSpc>
                <a:spcPct val="115000"/>
              </a:lnSpc>
              <a:spcBef>
                <a:spcPts val="0"/>
              </a:spcBef>
              <a:spcAft>
                <a:spcPts val="0"/>
              </a:spcAft>
              <a:buSzPts val="1800"/>
              <a:buChar char="•"/>
            </a:pPr>
            <a:r>
              <a:rPr lang="en-US"/>
              <a:t> People often do this through the cli, if it passes Sentinel and if the Pull Request is approved.</a:t>
            </a:r>
            <a:endParaRPr/>
          </a:p>
          <a:p>
            <a:pPr marL="457200" lvl="0" indent="-361950" algn="l" rtl="0">
              <a:lnSpc>
                <a:spcPct val="115000"/>
              </a:lnSpc>
              <a:spcBef>
                <a:spcPts val="0"/>
              </a:spcBef>
              <a:spcAft>
                <a:spcPts val="0"/>
              </a:spcAft>
              <a:buSzPts val="2100"/>
              <a:buChar char="•"/>
            </a:pPr>
            <a:r>
              <a:rPr lang="en-US"/>
              <a:t>A GUI Interface to run Terraform plan and apply</a:t>
            </a:r>
            <a:endParaRPr/>
          </a:p>
          <a:p>
            <a:pPr marL="457200" lvl="0" indent="-361950" algn="l" rtl="0">
              <a:lnSpc>
                <a:spcPct val="115000"/>
              </a:lnSpc>
              <a:spcBef>
                <a:spcPts val="0"/>
              </a:spcBef>
              <a:spcAft>
                <a:spcPts val="0"/>
              </a:spcAft>
              <a:buSzPts val="2100"/>
              <a:buChar char="•"/>
            </a:pPr>
            <a:r>
              <a:rPr lang="en-US"/>
              <a:t>Log of provisioning actions Stores state securely</a:t>
            </a:r>
            <a:endParaRPr/>
          </a:p>
          <a:p>
            <a:pPr marL="914400" lvl="1" indent="-342900" algn="l" rtl="0">
              <a:lnSpc>
                <a:spcPct val="115000"/>
              </a:lnSpc>
              <a:spcBef>
                <a:spcPts val="0"/>
              </a:spcBef>
              <a:spcAft>
                <a:spcPts val="0"/>
              </a:spcAft>
              <a:buSzPts val="1800"/>
              <a:buChar char="•"/>
            </a:pPr>
            <a:r>
              <a:rPr lang="en-US"/>
              <a:t>Logs for audit requirements</a:t>
            </a:r>
            <a:endParaRPr b="1">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416"/>
        <p:cNvGrpSpPr/>
        <p:nvPr/>
      </p:nvGrpSpPr>
      <p:grpSpPr>
        <a:xfrm>
          <a:off x="0" y="0"/>
          <a:ext cx="0" cy="0"/>
          <a:chOff x="0" y="0"/>
          <a:chExt cx="0" cy="0"/>
        </a:xfrm>
      </p:grpSpPr>
      <p:sp>
        <p:nvSpPr>
          <p:cNvPr id="417" name="Google Shape;417;p7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18" name="Google Shape;418;p73"/>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Collaborating with Terraform Enterprise</a:t>
            </a:r>
            <a:endParaRPr/>
          </a:p>
          <a:p>
            <a:pPr marL="0" lvl="0" indent="0" algn="l" rtl="0">
              <a:lnSpc>
                <a:spcPct val="115000"/>
              </a:lnSpc>
              <a:spcBef>
                <a:spcPts val="0"/>
              </a:spcBef>
              <a:spcAft>
                <a:spcPts val="0"/>
              </a:spcAft>
              <a:buNone/>
            </a:pPr>
            <a:r>
              <a:rPr lang="en-US"/>
              <a:t>Key Features</a:t>
            </a:r>
            <a:endParaRPr/>
          </a:p>
          <a:p>
            <a:pPr marL="457200" lvl="0" indent="-361950" algn="l" rtl="0">
              <a:lnSpc>
                <a:spcPct val="115000"/>
              </a:lnSpc>
              <a:spcBef>
                <a:spcPts val="0"/>
              </a:spcBef>
              <a:spcAft>
                <a:spcPts val="0"/>
              </a:spcAft>
              <a:buSzPts val="2100"/>
              <a:buChar char="•"/>
            </a:pPr>
            <a:r>
              <a:rPr lang="en-US"/>
              <a:t>Shares state within organizations</a:t>
            </a:r>
            <a:endParaRPr/>
          </a:p>
          <a:p>
            <a:pPr marL="914400" lvl="1" indent="-342900" algn="l" rtl="0">
              <a:lnSpc>
                <a:spcPct val="115000"/>
              </a:lnSpc>
              <a:spcBef>
                <a:spcPts val="0"/>
              </a:spcBef>
              <a:spcAft>
                <a:spcPts val="0"/>
              </a:spcAft>
              <a:buSzPts val="1800"/>
              <a:buChar char="•"/>
            </a:pPr>
            <a:r>
              <a:rPr lang="en-US"/>
              <a:t>Stores state securely and allows for easy abstraction of state for various needs</a:t>
            </a:r>
            <a:endParaRPr/>
          </a:p>
          <a:p>
            <a:pPr marL="914400" lvl="1" indent="-342900" algn="l" rtl="0">
              <a:lnSpc>
                <a:spcPct val="115000"/>
              </a:lnSpc>
              <a:spcBef>
                <a:spcPts val="0"/>
              </a:spcBef>
              <a:spcAft>
                <a:spcPts val="0"/>
              </a:spcAft>
              <a:buSzPts val="1800"/>
              <a:buChar char="•"/>
            </a:pPr>
            <a:r>
              <a:rPr lang="en-US"/>
              <a:t>Shares state within organizations, as sometimes you need a big picture</a:t>
            </a:r>
            <a:endParaRPr/>
          </a:p>
          <a:p>
            <a:pPr marL="457200" lvl="0" indent="-361950" algn="l" rtl="0">
              <a:lnSpc>
                <a:spcPct val="115000"/>
              </a:lnSpc>
              <a:spcBef>
                <a:spcPts val="0"/>
              </a:spcBef>
              <a:spcAft>
                <a:spcPts val="0"/>
              </a:spcAft>
              <a:buSzPts val="2100"/>
              <a:buChar char="•"/>
            </a:pPr>
            <a:r>
              <a:rPr lang="en-US"/>
              <a:t>Configurable permissions for user and team access</a:t>
            </a:r>
            <a:endParaRPr/>
          </a:p>
          <a:p>
            <a:pPr marL="914400" lvl="1" indent="-342900" algn="l" rtl="0">
              <a:lnSpc>
                <a:spcPct val="115000"/>
              </a:lnSpc>
              <a:spcBef>
                <a:spcPts val="0"/>
              </a:spcBef>
              <a:spcAft>
                <a:spcPts val="0"/>
              </a:spcAft>
              <a:buSzPts val="1800"/>
              <a:buChar char="•"/>
            </a:pPr>
            <a:r>
              <a:rPr lang="en-US"/>
              <a:t>RBAC for who can build how much of what infrastructure. </a:t>
            </a:r>
            <a:endParaRPr/>
          </a:p>
          <a:p>
            <a:pPr marL="914400" lvl="1" indent="-342900" algn="l" rtl="0">
              <a:lnSpc>
                <a:spcPct val="115000"/>
              </a:lnSpc>
              <a:spcBef>
                <a:spcPts val="0"/>
              </a:spcBef>
              <a:spcAft>
                <a:spcPts val="0"/>
              </a:spcAft>
              <a:buSzPts val="1800"/>
              <a:buChar char="•"/>
            </a:pPr>
            <a:r>
              <a:rPr lang="en-US"/>
              <a:t>If from datacenter X or Y, then enforce hostname rule at Z.</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How Does Terraform Work?</a:t>
            </a:r>
            <a:endParaRPr/>
          </a:p>
        </p:txBody>
      </p:sp>
      <p:sp>
        <p:nvSpPr>
          <p:cNvPr id="98" name="Google Shape;98;p20"/>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Plan -&gt; Graph -&gt; Apply</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a:t>
            </a:r>
            <a:r>
              <a:rPr lang="en-US" b="1" i="1">
                <a:latin typeface="Roboto"/>
                <a:ea typeface="Roboto"/>
                <a:cs typeface="Roboto"/>
                <a:sym typeface="Roboto"/>
              </a:rPr>
              <a:t>terraform plan</a:t>
            </a:r>
            <a:r>
              <a:rPr lang="en-US"/>
              <a:t>” - See what would change if the code was applied.</a:t>
            </a:r>
            <a:endParaRPr/>
          </a:p>
          <a:p>
            <a:pPr marL="457200" lvl="0" indent="-361950" algn="l" rtl="0">
              <a:lnSpc>
                <a:spcPct val="115000"/>
              </a:lnSpc>
              <a:spcBef>
                <a:spcPts val="0"/>
              </a:spcBef>
              <a:spcAft>
                <a:spcPts val="0"/>
              </a:spcAft>
              <a:buSzPts val="2100"/>
              <a:buChar char="•"/>
            </a:pPr>
            <a:r>
              <a:rPr lang="en-US"/>
              <a:t>This is essentially used for see what happens next. </a:t>
            </a:r>
            <a:endParaRPr/>
          </a:p>
          <a:p>
            <a:pPr marL="457200" lvl="0" indent="-361950" algn="l" rtl="0">
              <a:lnSpc>
                <a:spcPct val="115000"/>
              </a:lnSpc>
              <a:spcBef>
                <a:spcPts val="0"/>
              </a:spcBef>
              <a:spcAft>
                <a:spcPts val="0"/>
              </a:spcAft>
              <a:buSzPts val="2100"/>
              <a:buChar char="•"/>
            </a:pPr>
            <a:r>
              <a:rPr lang="en-US"/>
              <a:t>The output can be put into machine format and is easy to prevent unwanted changes with automation in Terraform Enterprise or Cloud using Sentinel Policy.</a:t>
            </a:r>
            <a:endParaRPr/>
          </a:p>
          <a:p>
            <a:pPr marL="0" lvl="0" indent="0" algn="l" rtl="0">
              <a:lnSpc>
                <a:spcPct val="115000"/>
              </a:lnSpc>
              <a:spcBef>
                <a:spcPts val="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423" name="Google Shape;423;p7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24" name="Google Shape;424;p74"/>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Collaborating with Terraform Enterprise</a:t>
            </a:r>
            <a:endParaRPr b="1">
              <a:latin typeface="Roboto"/>
              <a:ea typeface="Roboto"/>
              <a:cs typeface="Roboto"/>
              <a:sym typeface="Roboto"/>
            </a:endParaRPr>
          </a:p>
          <a:p>
            <a:pPr marL="0" lvl="0" indent="0" algn="l" rtl="0">
              <a:lnSpc>
                <a:spcPct val="115000"/>
              </a:lnSpc>
              <a:spcBef>
                <a:spcPts val="0"/>
              </a:spcBef>
              <a:spcAft>
                <a:spcPts val="0"/>
              </a:spcAft>
              <a:buNone/>
            </a:pPr>
            <a:r>
              <a:rPr lang="en-US"/>
              <a:t>Key Features</a:t>
            </a:r>
            <a:endParaRPr/>
          </a:p>
          <a:p>
            <a:pPr marL="457200" lvl="0" indent="-361950" algn="l" rtl="0">
              <a:lnSpc>
                <a:spcPct val="115000"/>
              </a:lnSpc>
              <a:spcBef>
                <a:spcPts val="0"/>
              </a:spcBef>
              <a:spcAft>
                <a:spcPts val="0"/>
              </a:spcAft>
              <a:buSzPts val="2100"/>
              <a:buChar char="•"/>
            </a:pPr>
            <a:r>
              <a:rPr lang="en-US"/>
              <a:t>Workspaces </a:t>
            </a:r>
            <a:endParaRPr/>
          </a:p>
          <a:p>
            <a:pPr marL="914400" lvl="1" indent="-342900" algn="l" rtl="0">
              <a:lnSpc>
                <a:spcPct val="115000"/>
              </a:lnSpc>
              <a:spcBef>
                <a:spcPts val="0"/>
              </a:spcBef>
              <a:spcAft>
                <a:spcPts val="0"/>
              </a:spcAft>
              <a:buSzPts val="1800"/>
              <a:buChar char="•"/>
            </a:pPr>
            <a:r>
              <a:rPr lang="en-US"/>
              <a:t>Create separate orgs for each environment with workspaces for teams, components, or data centers. </a:t>
            </a:r>
            <a:endParaRPr/>
          </a:p>
          <a:p>
            <a:pPr marL="914400" lvl="1" indent="-342900" algn="l" rtl="0">
              <a:lnSpc>
                <a:spcPct val="115000"/>
              </a:lnSpc>
              <a:spcBef>
                <a:spcPts val="0"/>
              </a:spcBef>
              <a:spcAft>
                <a:spcPts val="0"/>
              </a:spcAft>
              <a:buSzPts val="1800"/>
              <a:buChar char="•"/>
            </a:pPr>
            <a:r>
              <a:rPr lang="en-US"/>
              <a:t>One workspace per environment per config named accordingly.</a:t>
            </a:r>
            <a:endParaRPr/>
          </a:p>
          <a:p>
            <a:pPr marL="914400" lvl="1" indent="-342900" algn="l" rtl="0">
              <a:lnSpc>
                <a:spcPct val="115000"/>
              </a:lnSpc>
              <a:spcBef>
                <a:spcPts val="0"/>
              </a:spcBef>
              <a:spcAft>
                <a:spcPts val="0"/>
              </a:spcAft>
              <a:buSzPts val="1800"/>
              <a:buChar char="•"/>
            </a:pPr>
            <a:r>
              <a:rPr lang="en-US"/>
              <a:t>Use a roles and profiles approach in Terraform</a:t>
            </a:r>
            <a:endParaRPr/>
          </a:p>
          <a:p>
            <a:pPr marL="457200" lvl="0" indent="-361950" algn="l" rtl="0">
              <a:lnSpc>
                <a:spcPct val="115000"/>
              </a:lnSpc>
              <a:spcBef>
                <a:spcPts val="0"/>
              </a:spcBef>
              <a:spcAft>
                <a:spcPts val="0"/>
              </a:spcAft>
              <a:buSzPts val="2100"/>
              <a:buChar char="•"/>
            </a:pPr>
            <a:r>
              <a:rPr lang="en-US"/>
              <a:t>Variables</a:t>
            </a:r>
            <a:endParaRPr/>
          </a:p>
          <a:p>
            <a:pPr marL="914400" lvl="1" indent="-342900" algn="l" rtl="0">
              <a:lnSpc>
                <a:spcPct val="115000"/>
              </a:lnSpc>
              <a:spcBef>
                <a:spcPts val="0"/>
              </a:spcBef>
              <a:spcAft>
                <a:spcPts val="0"/>
              </a:spcAft>
              <a:buSzPts val="1800"/>
              <a:buChar char="•"/>
            </a:pPr>
            <a:r>
              <a:rPr lang="en-US"/>
              <a:t>Variables are centralized and secured limiting contention or secret sprawl</a:t>
            </a:r>
            <a:endParaRPr/>
          </a:p>
          <a:p>
            <a:pPr marL="914400" lvl="1" indent="-342900" algn="l" rtl="0">
              <a:lnSpc>
                <a:spcPct val="115000"/>
              </a:lnSpc>
              <a:spcBef>
                <a:spcPts val="0"/>
              </a:spcBef>
              <a:spcAft>
                <a:spcPts val="0"/>
              </a:spcAft>
              <a:buSzPts val="1800"/>
              <a:buChar char="•"/>
            </a:pPr>
            <a:r>
              <a:rPr lang="en-US"/>
              <a:t>Contention is a problem. When two resources would have the same name in a particular cloud they will fail.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428"/>
        <p:cNvGrpSpPr/>
        <p:nvPr/>
      </p:nvGrpSpPr>
      <p:grpSpPr>
        <a:xfrm>
          <a:off x="0" y="0"/>
          <a:ext cx="0" cy="0"/>
          <a:chOff x="0" y="0"/>
          <a:chExt cx="0" cy="0"/>
        </a:xfrm>
      </p:grpSpPr>
      <p:sp>
        <p:nvSpPr>
          <p:cNvPr id="429" name="Google Shape;429;p7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Authoring Terraform Code</a:t>
            </a:r>
            <a:endParaRPr b="0"/>
          </a:p>
        </p:txBody>
      </p:sp>
      <p:sp>
        <p:nvSpPr>
          <p:cNvPr id="430" name="Google Shape;430;p75"/>
          <p:cNvSpPr txBox="1">
            <a:spLocks noGrp="1"/>
          </p:cNvSpPr>
          <p:nvPr>
            <p:ph type="body" idx="1"/>
          </p:nvPr>
        </p:nvSpPr>
        <p:spPr>
          <a:xfrm>
            <a:off x="204800" y="96292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b="1">
                <a:latin typeface="Roboto"/>
                <a:ea typeface="Roboto"/>
                <a:cs typeface="Roboto"/>
                <a:sym typeface="Roboto"/>
              </a:rPr>
              <a:t>Collaborating with Terraform Enterprise</a:t>
            </a:r>
            <a:endParaRPr b="1">
              <a:latin typeface="Roboto"/>
              <a:ea typeface="Roboto"/>
              <a:cs typeface="Roboto"/>
              <a:sym typeface="Roboto"/>
            </a:endParaRPr>
          </a:p>
          <a:p>
            <a:pPr marL="0" lvl="0" indent="0" algn="l" rtl="0">
              <a:lnSpc>
                <a:spcPct val="115000"/>
              </a:lnSpc>
              <a:spcBef>
                <a:spcPts val="0"/>
              </a:spcBef>
              <a:spcAft>
                <a:spcPts val="0"/>
              </a:spcAft>
              <a:buNone/>
            </a:pPr>
            <a:r>
              <a:rPr lang="en-US"/>
              <a:t>Key Features</a:t>
            </a:r>
            <a:endParaRPr/>
          </a:p>
          <a:p>
            <a:pPr marL="457200" lvl="0" indent="-361950" algn="l" rtl="0">
              <a:lnSpc>
                <a:spcPct val="115000"/>
              </a:lnSpc>
              <a:spcBef>
                <a:spcPts val="0"/>
              </a:spcBef>
              <a:spcAft>
                <a:spcPts val="0"/>
              </a:spcAft>
              <a:buSzPts val="2100"/>
              <a:buChar char="•"/>
            </a:pPr>
            <a:r>
              <a:rPr lang="en-US"/>
              <a:t>Sentinel</a:t>
            </a:r>
            <a:endParaRPr/>
          </a:p>
          <a:p>
            <a:pPr marL="914400" lvl="1" indent="-342900" algn="l" rtl="0">
              <a:lnSpc>
                <a:spcPct val="115000"/>
              </a:lnSpc>
              <a:spcBef>
                <a:spcPts val="0"/>
              </a:spcBef>
              <a:spcAft>
                <a:spcPts val="0"/>
              </a:spcAft>
              <a:buSzPts val="1800"/>
              <a:buChar char="•"/>
            </a:pPr>
            <a:r>
              <a:rPr lang="en-US"/>
              <a:t>Designed to reduce mistakes by operators acting in good faith</a:t>
            </a:r>
            <a:endParaRPr/>
          </a:p>
          <a:p>
            <a:pPr marL="914400" lvl="1" indent="-342900" algn="l" rtl="0">
              <a:lnSpc>
                <a:spcPct val="115000"/>
              </a:lnSpc>
              <a:spcBef>
                <a:spcPts val="0"/>
              </a:spcBef>
              <a:spcAft>
                <a:spcPts val="0"/>
              </a:spcAft>
              <a:buSzPts val="1800"/>
              <a:buChar char="•"/>
            </a:pPr>
            <a:r>
              <a:rPr lang="en-US"/>
              <a:t>Enforcement Levels</a:t>
            </a:r>
            <a:endParaRPr/>
          </a:p>
          <a:p>
            <a:pPr marL="1371600" lvl="2" indent="-342900" algn="l" rtl="0">
              <a:lnSpc>
                <a:spcPct val="115000"/>
              </a:lnSpc>
              <a:spcBef>
                <a:spcPts val="0"/>
              </a:spcBef>
              <a:spcAft>
                <a:spcPts val="0"/>
              </a:spcAft>
              <a:buSzPts val="1800"/>
              <a:buChar char="•"/>
            </a:pPr>
            <a:r>
              <a:rPr lang="en-US" sz="1800"/>
              <a:t>hard-mandatory (permanent) </a:t>
            </a:r>
            <a:endParaRPr sz="1800"/>
          </a:p>
          <a:p>
            <a:pPr marL="1371600" lvl="2" indent="-342900" algn="l" rtl="0">
              <a:lnSpc>
                <a:spcPct val="115000"/>
              </a:lnSpc>
              <a:spcBef>
                <a:spcPts val="0"/>
              </a:spcBef>
              <a:spcAft>
                <a:spcPts val="0"/>
              </a:spcAft>
              <a:buSzPts val="1800"/>
              <a:buChar char="•"/>
            </a:pPr>
            <a:r>
              <a:rPr lang="en-US" sz="1800"/>
              <a:t>soft-mandatory (overridable by org owners) </a:t>
            </a:r>
            <a:endParaRPr sz="1800"/>
          </a:p>
          <a:p>
            <a:pPr marL="1371600" lvl="2" indent="-342900" algn="l" rtl="0">
              <a:lnSpc>
                <a:spcPct val="115000"/>
              </a:lnSpc>
              <a:spcBef>
                <a:spcPts val="0"/>
              </a:spcBef>
              <a:spcAft>
                <a:spcPts val="0"/>
              </a:spcAft>
              <a:buSzPts val="1800"/>
              <a:buChar char="•"/>
            </a:pPr>
            <a:r>
              <a:rPr lang="en-US" sz="1800"/>
              <a:t>advisory (log only)</a:t>
            </a:r>
            <a:endParaRPr sz="1800"/>
          </a:p>
          <a:p>
            <a:pPr marL="914400" lvl="1" indent="-342900" algn="l" rtl="0">
              <a:lnSpc>
                <a:spcPct val="115000"/>
              </a:lnSpc>
              <a:spcBef>
                <a:spcPts val="0"/>
              </a:spcBef>
              <a:spcAft>
                <a:spcPts val="0"/>
              </a:spcAft>
              <a:buSzPts val="1800"/>
              <a:buChar char="•"/>
            </a:pPr>
            <a:r>
              <a:rPr lang="en-US"/>
              <a:t>Lots of resources at https://github.com/HashiCorp/tfe-policies-example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76"/>
          <p:cNvPicPr preferRelativeResize="0"/>
          <p:nvPr/>
        </p:nvPicPr>
        <p:blipFill rotWithShape="1">
          <a:blip r:embed="rId3">
            <a:alphaModFix/>
          </a:blip>
          <a:srcRect/>
          <a:stretch/>
        </p:blipFill>
        <p:spPr>
          <a:xfrm>
            <a:off x="3240072" y="982980"/>
            <a:ext cx="5903930" cy="4162269"/>
          </a:xfrm>
          <a:prstGeom prst="rect">
            <a:avLst/>
          </a:prstGeom>
          <a:noFill/>
          <a:ln>
            <a:noFill/>
          </a:ln>
        </p:spPr>
      </p:pic>
      <p:sp>
        <p:nvSpPr>
          <p:cNvPr id="436" name="Google Shape;436;p76"/>
          <p:cNvSpPr txBox="1">
            <a:spLocks noGrp="1"/>
          </p:cNvSpPr>
          <p:nvPr>
            <p:ph type="title"/>
          </p:nvPr>
        </p:nvSpPr>
        <p:spPr>
          <a:xfrm>
            <a:off x="245725" y="1361726"/>
            <a:ext cx="6853200" cy="12837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Terraform Code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43" name="Google Shape;443;p77"/>
          <p:cNvSpPr txBox="1">
            <a:spLocks noGrp="1"/>
          </p:cNvSpPr>
          <p:nvPr>
            <p:ph type="body" idx="1"/>
          </p:nvPr>
        </p:nvSpPr>
        <p:spPr>
          <a:xfrm>
            <a:off x="204800" y="962925"/>
            <a:ext cx="44463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a:t>
            </a:r>
            <a:r>
              <a:rPr lang="en-US" i="1"/>
              <a:t>The Language of Infrastructure</a:t>
            </a:r>
            <a:r>
              <a:rPr lang="en-US"/>
              <a:t>” - </a:t>
            </a:r>
            <a:endParaRPr/>
          </a:p>
          <a:p>
            <a:pPr marL="0" lvl="0" indent="457200" algn="l" rtl="0">
              <a:lnSpc>
                <a:spcPct val="115000"/>
              </a:lnSpc>
              <a:spcBef>
                <a:spcPts val="0"/>
              </a:spcBef>
              <a:spcAft>
                <a:spcPts val="0"/>
              </a:spcAft>
              <a:buClr>
                <a:schemeClr val="dk1"/>
              </a:buClr>
              <a:buSzPts val="1100"/>
              <a:buFont typeface="Arial"/>
              <a:buNone/>
            </a:pPr>
            <a:r>
              <a:rPr lang="en-US"/>
              <a:t>Dig deep this is the meat.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b="1">
                <a:latin typeface="Roboto"/>
                <a:ea typeface="Roboto"/>
                <a:cs typeface="Roboto"/>
                <a:sym typeface="Roboto"/>
              </a:rPr>
              <a:t>Resources and Modules</a:t>
            </a:r>
            <a:endParaRPr/>
          </a:p>
          <a:p>
            <a:pPr marL="0" lvl="0" indent="0" algn="l" rtl="0">
              <a:lnSpc>
                <a:spcPct val="115000"/>
              </a:lnSpc>
              <a:spcBef>
                <a:spcPts val="0"/>
              </a:spcBef>
              <a:spcAft>
                <a:spcPts val="0"/>
              </a:spcAft>
              <a:buNone/>
            </a:pPr>
            <a:r>
              <a:rPr lang="en-US"/>
              <a:t>The main purpose of the Terraform language is declaring resources. All other language features exist only to make the definition of resources more flexible and convenient. </a:t>
            </a:r>
            <a:endParaRPr/>
          </a:p>
        </p:txBody>
      </p:sp>
      <p:sp>
        <p:nvSpPr>
          <p:cNvPr id="444" name="Google Shape;444;p77"/>
          <p:cNvSpPr txBox="1"/>
          <p:nvPr/>
        </p:nvSpPr>
        <p:spPr>
          <a:xfrm>
            <a:off x="4808275" y="508675"/>
            <a:ext cx="4169400" cy="450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Console</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main.tf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modules</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module1</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 main.tf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 outputs.tf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 variables.tf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module2</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main.tf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outputs.tf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 variables.tf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    └── variables.tf</a:t>
            </a: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endParaRPr sz="1800">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sz="1800">
                <a:solidFill>
                  <a:srgbClr val="55565A"/>
                </a:solidFill>
                <a:latin typeface="Roboto Light"/>
                <a:ea typeface="Roboto Light"/>
                <a:cs typeface="Roboto Light"/>
                <a:sym typeface="Roboto Light"/>
              </a:rPr>
              <a:t>This shows a set of nested modules</a:t>
            </a:r>
            <a:endParaRPr sz="1800">
              <a:latin typeface="Roboto Light"/>
              <a:ea typeface="Roboto Light"/>
              <a:cs typeface="Roboto Light"/>
              <a:sym typeface="Roboto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50" name="Google Shape;450;p78"/>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Basic Elements:</a:t>
            </a:r>
            <a:endParaRPr/>
          </a:p>
          <a:p>
            <a:pPr marL="457200" lvl="0" indent="-361950" algn="l" rtl="0">
              <a:lnSpc>
                <a:spcPct val="115000"/>
              </a:lnSpc>
              <a:spcBef>
                <a:spcPts val="0"/>
              </a:spcBef>
              <a:spcAft>
                <a:spcPts val="0"/>
              </a:spcAft>
              <a:buSzPts val="2100"/>
              <a:buChar char="•"/>
            </a:pPr>
            <a:r>
              <a:rPr lang="en-US"/>
              <a:t>Arguments</a:t>
            </a:r>
            <a:endParaRPr/>
          </a:p>
          <a:p>
            <a:pPr marL="457200" lvl="0" indent="-361950" algn="l" rtl="0">
              <a:lnSpc>
                <a:spcPct val="115000"/>
              </a:lnSpc>
              <a:spcBef>
                <a:spcPts val="0"/>
              </a:spcBef>
              <a:spcAft>
                <a:spcPts val="0"/>
              </a:spcAft>
              <a:buSzPts val="2100"/>
              <a:buChar char="•"/>
            </a:pPr>
            <a:r>
              <a:rPr lang="en-US"/>
              <a:t>Blocks</a:t>
            </a:r>
            <a:endParaRPr/>
          </a:p>
          <a:p>
            <a:pPr marL="457200" lvl="0" indent="-361950" algn="l" rtl="0">
              <a:lnSpc>
                <a:spcPct val="115000"/>
              </a:lnSpc>
              <a:spcBef>
                <a:spcPts val="0"/>
              </a:spcBef>
              <a:spcAft>
                <a:spcPts val="0"/>
              </a:spcAft>
              <a:buSzPts val="2100"/>
              <a:buChar char="•"/>
            </a:pPr>
            <a:r>
              <a:rPr lang="en-US"/>
              <a:t>Expressions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Resource declarations can include a number of advanced features, but only a small subset are required for initial use. More advanced syntax features, such as single resource declarations that produce multiple similar remote objects, are described later.</a:t>
            </a:r>
            <a:endParaRPr/>
          </a:p>
        </p:txBody>
      </p:sp>
      <p:sp>
        <p:nvSpPr>
          <p:cNvPr id="451" name="Google Shape;451;p78"/>
          <p:cNvSpPr txBox="1"/>
          <p:nvPr/>
        </p:nvSpPr>
        <p:spPr>
          <a:xfrm>
            <a:off x="4169275" y="232425"/>
            <a:ext cx="5143500" cy="263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@@@console</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resource "aws_vpc" "main"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cidr_block = var.base_cidr_block</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&lt;BLOCK TYPE&gt; "&lt;BLOCK LABEL&gt;" "&lt;BLOCK LABEL&gt;"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 Block body</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&lt;IDENTIFIER&gt; = &lt;EXPRESSION&gt; # Argument</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a:t>
            </a:r>
            <a:endParaRPr>
              <a:solidFill>
                <a:srgbClr val="55565A"/>
              </a:solidFill>
              <a:latin typeface="Roboto Light"/>
              <a:ea typeface="Roboto Light"/>
              <a:cs typeface="Roboto Light"/>
              <a:sym typeface="Roboto 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57" name="Google Shape;457;p79"/>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 Ordering</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Terraform automatically processes resources in the correct order based on relationships defined between them in configuration, and so you can organize resources into source files in whatever way makes sense for your infrastructure.</a:t>
            </a:r>
            <a:endParaRPr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8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63" name="Google Shape;463;p80"/>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 Ordering</a:t>
            </a:r>
            <a:endParaRPr/>
          </a:p>
          <a:p>
            <a:pPr marL="1371600" lvl="0" indent="0" algn="l" rtl="0">
              <a:lnSpc>
                <a:spcPct val="115000"/>
              </a:lnSpc>
              <a:spcBef>
                <a:spcPts val="0"/>
              </a:spcBef>
              <a:spcAft>
                <a:spcPts val="0"/>
              </a:spcAft>
              <a:buNone/>
            </a:pPr>
            <a:r>
              <a:rPr lang="en-US"/>
              <a:t>  </a:t>
            </a:r>
            <a:r>
              <a:rPr lang="en-US" sz="1200"/>
              <a:t>@@@console</a:t>
            </a:r>
            <a:endParaRPr sz="1200"/>
          </a:p>
          <a:p>
            <a:pPr marL="1371600" lvl="0" indent="0" algn="l" rtl="0">
              <a:lnSpc>
                <a:spcPct val="115000"/>
              </a:lnSpc>
              <a:spcBef>
                <a:spcPts val="0"/>
              </a:spcBef>
              <a:spcAft>
                <a:spcPts val="0"/>
              </a:spcAft>
              <a:buNone/>
            </a:pPr>
            <a:r>
              <a:rPr lang="en-US" sz="1200"/>
              <a:t>    data "vsphere_datastore" "datastore" {</a:t>
            </a:r>
            <a:endParaRPr sz="1200"/>
          </a:p>
          <a:p>
            <a:pPr marL="1371600" lvl="0" indent="0" algn="l" rtl="0">
              <a:lnSpc>
                <a:spcPct val="115000"/>
              </a:lnSpc>
              <a:spcBef>
                <a:spcPts val="0"/>
              </a:spcBef>
              <a:spcAft>
                <a:spcPts val="0"/>
              </a:spcAft>
              <a:buNone/>
            </a:pPr>
            <a:r>
              <a:rPr lang="en-US" sz="1200"/>
              <a:t>      name          = "datastore1"</a:t>
            </a:r>
            <a:endParaRPr sz="1200"/>
          </a:p>
          <a:p>
            <a:pPr marL="1371600" lvl="0" indent="0" algn="l" rtl="0">
              <a:lnSpc>
                <a:spcPct val="115000"/>
              </a:lnSpc>
              <a:spcBef>
                <a:spcPts val="0"/>
              </a:spcBef>
              <a:spcAft>
                <a:spcPts val="0"/>
              </a:spcAft>
              <a:buNone/>
            </a:pPr>
            <a:r>
              <a:rPr lang="en-US" sz="1200"/>
              <a:t>      datacenter_id = data.vsphere_datacenter.dc.id</a:t>
            </a:r>
            <a:endParaRPr sz="1200"/>
          </a:p>
          <a:p>
            <a:pPr marL="1371600" lvl="0" indent="0" algn="l" rtl="0">
              <a:lnSpc>
                <a:spcPct val="115000"/>
              </a:lnSpc>
              <a:spcBef>
                <a:spcPts val="0"/>
              </a:spcBef>
              <a:spcAft>
                <a:spcPts val="0"/>
              </a:spcAft>
              <a:buNone/>
            </a:pPr>
            <a:r>
              <a:rPr lang="en-US" sz="1200"/>
              <a:t>    }</a:t>
            </a:r>
            <a:endParaRPr sz="1200"/>
          </a:p>
          <a:p>
            <a:pPr marL="1371600" lvl="0" indent="0" algn="l" rtl="0">
              <a:lnSpc>
                <a:spcPct val="115000"/>
              </a:lnSpc>
              <a:spcBef>
                <a:spcPts val="0"/>
              </a:spcBef>
              <a:spcAft>
                <a:spcPts val="0"/>
              </a:spcAft>
              <a:buNone/>
            </a:pPr>
            <a:r>
              <a:rPr lang="en-US" sz="1200"/>
              <a:t>    resource "vsphere_virtual_machine" "vm" {</a:t>
            </a:r>
            <a:endParaRPr sz="1200"/>
          </a:p>
          <a:p>
            <a:pPr marL="1371600" lvl="0" indent="0" algn="l" rtl="0">
              <a:lnSpc>
                <a:spcPct val="115000"/>
              </a:lnSpc>
              <a:spcBef>
                <a:spcPts val="0"/>
              </a:spcBef>
              <a:spcAft>
                <a:spcPts val="0"/>
              </a:spcAft>
              <a:buNone/>
            </a:pPr>
            <a:r>
              <a:rPr lang="en-US" sz="1200"/>
              <a:t>      name             = "terraform-test"</a:t>
            </a:r>
            <a:endParaRPr sz="1200"/>
          </a:p>
          <a:p>
            <a:pPr marL="1371600" lvl="0" indent="0" algn="l" rtl="0">
              <a:lnSpc>
                <a:spcPct val="115000"/>
              </a:lnSpc>
              <a:spcBef>
                <a:spcPts val="0"/>
              </a:spcBef>
              <a:spcAft>
                <a:spcPts val="0"/>
              </a:spcAft>
              <a:buNone/>
            </a:pPr>
            <a:r>
              <a:rPr lang="en-US" sz="1200"/>
              <a:t>      datastore_id     = data.vsphere_datastore.datastore.id</a:t>
            </a:r>
            <a:endParaRPr sz="1200"/>
          </a:p>
          <a:p>
            <a:pPr marL="1371600" lvl="0" indent="0" algn="l" rtl="0">
              <a:lnSpc>
                <a:spcPct val="115000"/>
              </a:lnSpc>
              <a:spcBef>
                <a:spcPts val="0"/>
              </a:spcBef>
              <a:spcAft>
                <a:spcPts val="0"/>
              </a:spcAft>
              <a:buNone/>
            </a:pPr>
            <a:r>
              <a:rPr lang="en-US" sz="1200"/>
              <a:t>      num_cpus = 2</a:t>
            </a:r>
            <a:endParaRPr sz="1200"/>
          </a:p>
          <a:p>
            <a:pPr marL="1371600" lvl="0" indent="0" algn="l" rtl="0">
              <a:lnSpc>
                <a:spcPct val="115000"/>
              </a:lnSpc>
              <a:spcBef>
                <a:spcPts val="0"/>
              </a:spcBef>
              <a:spcAft>
                <a:spcPts val="0"/>
              </a:spcAft>
              <a:buNone/>
            </a:pPr>
            <a:r>
              <a:rPr lang="en-US" sz="1200"/>
              <a:t>      memory   = 1024</a:t>
            </a:r>
            <a:endParaRPr sz="1200"/>
          </a:p>
          <a:p>
            <a:pPr marL="1371600" lvl="0" indent="0" algn="l" rtl="0">
              <a:lnSpc>
                <a:spcPct val="115000"/>
              </a:lnSpc>
              <a:spcBef>
                <a:spcPts val="0"/>
              </a:spcBef>
              <a:spcAft>
                <a:spcPts val="0"/>
              </a:spcAft>
              <a:buNone/>
            </a:pPr>
            <a:r>
              <a:rPr lang="en-US" sz="1200"/>
              <a:t>      guest_id = "other3xLinux64Guest"</a:t>
            </a:r>
            <a:endParaRPr sz="1200"/>
          </a:p>
          <a:p>
            <a:pPr marL="1371600" lvl="0" indent="0" algn="l" rtl="0">
              <a:lnSpc>
                <a:spcPct val="115000"/>
              </a:lnSpc>
              <a:spcBef>
                <a:spcPts val="0"/>
              </a:spcBef>
              <a:spcAft>
                <a:spcPts val="0"/>
              </a:spcAft>
              <a:buNone/>
            </a:pPr>
            <a:r>
              <a:rPr lang="en-US" sz="1200"/>
              <a:t>      disk {</a:t>
            </a:r>
            <a:endParaRPr sz="1200"/>
          </a:p>
          <a:p>
            <a:pPr marL="1371600" lvl="0" indent="0" algn="l" rtl="0">
              <a:lnSpc>
                <a:spcPct val="115000"/>
              </a:lnSpc>
              <a:spcBef>
                <a:spcPts val="0"/>
              </a:spcBef>
              <a:spcAft>
                <a:spcPts val="0"/>
              </a:spcAft>
              <a:buNone/>
            </a:pPr>
            <a:r>
              <a:rPr lang="en-US" sz="1200"/>
              <a:t>        label = "disk0"</a:t>
            </a:r>
            <a:endParaRPr sz="1200"/>
          </a:p>
          <a:p>
            <a:pPr marL="1371600" lvl="0" indent="0" algn="l" rtl="0">
              <a:lnSpc>
                <a:spcPct val="115000"/>
              </a:lnSpc>
              <a:spcBef>
                <a:spcPts val="0"/>
              </a:spcBef>
              <a:spcAft>
                <a:spcPts val="0"/>
              </a:spcAft>
              <a:buNone/>
            </a:pPr>
            <a:r>
              <a:rPr lang="en-US" sz="1200"/>
              <a:t>        size  = 20</a:t>
            </a:r>
            <a:endParaRPr sz="1200"/>
          </a:p>
          <a:p>
            <a:pPr marL="1371600" lvl="0" indent="0" algn="l" rtl="0">
              <a:lnSpc>
                <a:spcPct val="115000"/>
              </a:lnSpc>
              <a:spcBef>
                <a:spcPts val="0"/>
              </a:spcBef>
              <a:spcAft>
                <a:spcPts val="0"/>
              </a:spcAft>
              <a:buNone/>
            </a:pPr>
            <a:r>
              <a:rPr lang="en-US" sz="1200"/>
              <a:t>      }</a:t>
            </a:r>
            <a:endParaRPr sz="1200"/>
          </a:p>
          <a:p>
            <a:pPr marL="1371600" lvl="0" indent="0" algn="l" rtl="0">
              <a:lnSpc>
                <a:spcPct val="115000"/>
              </a:lnSpc>
              <a:spcBef>
                <a:spcPts val="0"/>
              </a:spcBef>
              <a:spcAft>
                <a:spcPts val="0"/>
              </a:spcAft>
              <a:buNone/>
            </a:pPr>
            <a:r>
              <a:rPr lang="en-US" sz="1200"/>
              <a:t>    }</a:t>
            </a:r>
            <a:endParaRPr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8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69" name="Google Shape;469;p81"/>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Expressions - A compute value in a configuration. </a:t>
            </a:r>
            <a:endParaRPr/>
          </a:p>
          <a:p>
            <a:pPr marL="0" lvl="0" indent="0" algn="l" rtl="0">
              <a:lnSpc>
                <a:spcPct val="115000"/>
              </a:lnSpc>
              <a:spcBef>
                <a:spcPts val="0"/>
              </a:spcBef>
              <a:spcAft>
                <a:spcPts val="0"/>
              </a:spcAft>
              <a:buNone/>
            </a:pPr>
            <a:endParaRPr sz="1400"/>
          </a:p>
          <a:p>
            <a:pPr marL="457200" lvl="0" indent="-342900" algn="l" rtl="0">
              <a:lnSpc>
                <a:spcPct val="115000"/>
              </a:lnSpc>
              <a:spcBef>
                <a:spcPts val="0"/>
              </a:spcBef>
              <a:spcAft>
                <a:spcPts val="0"/>
              </a:spcAft>
              <a:buSzPts val="1800"/>
              <a:buChar char="•"/>
            </a:pPr>
            <a:r>
              <a:rPr lang="en-US" sz="1800"/>
              <a:t>   aws_instance.example.device["foo"].size</a:t>
            </a:r>
            <a:endParaRPr sz="1800"/>
          </a:p>
          <a:p>
            <a:pPr marL="457200" lvl="0" indent="-342900" algn="l" rtl="0">
              <a:lnSpc>
                <a:spcPct val="115000"/>
              </a:lnSpc>
              <a:spcBef>
                <a:spcPts val="0"/>
              </a:spcBef>
              <a:spcAft>
                <a:spcPts val="0"/>
              </a:spcAft>
              <a:buSzPts val="1800"/>
              <a:buChar char="•"/>
            </a:pPr>
            <a:r>
              <a:rPr lang="en-US" sz="1800"/>
              <a:t>   count.index</a:t>
            </a:r>
            <a:endParaRPr sz="1800"/>
          </a:p>
          <a:p>
            <a:pPr marL="457200" lvl="0" indent="-342900" algn="l" rtl="0">
              <a:lnSpc>
                <a:spcPct val="115000"/>
              </a:lnSpc>
              <a:spcBef>
                <a:spcPts val="0"/>
              </a:spcBef>
              <a:spcAft>
                <a:spcPts val="0"/>
              </a:spcAft>
              <a:buSzPts val="1800"/>
              <a:buChar char="•"/>
            </a:pPr>
            <a:r>
              <a:rPr lang="en-US" sz="1800"/>
              <a:t>   condition ? true_val : false_val</a:t>
            </a:r>
            <a:endParaRPr sz="1800"/>
          </a:p>
          <a:p>
            <a:pPr marL="457200" lvl="0" indent="-342900" algn="l" rtl="0">
              <a:lnSpc>
                <a:spcPct val="115000"/>
              </a:lnSpc>
              <a:spcBef>
                <a:spcPts val="0"/>
              </a:spcBef>
              <a:spcAft>
                <a:spcPts val="0"/>
              </a:spcAft>
              <a:buSzPts val="1800"/>
              <a:buChar char="•"/>
            </a:pPr>
            <a:r>
              <a:rPr lang="en-US" sz="1800"/>
              <a:t>   resource "aws_iam_instance_profile" "example" {</a:t>
            </a:r>
            <a:endParaRPr sz="1800"/>
          </a:p>
          <a:p>
            <a:pPr marL="457200" lvl="0" indent="0" algn="l" rtl="0">
              <a:lnSpc>
                <a:spcPct val="115000"/>
              </a:lnSpc>
              <a:spcBef>
                <a:spcPts val="0"/>
              </a:spcBef>
              <a:spcAft>
                <a:spcPts val="0"/>
              </a:spcAft>
              <a:buNone/>
            </a:pPr>
            <a:r>
              <a:rPr lang="en-US" sz="1800"/>
              <a:t>      role = aws_iam_role.example.name</a:t>
            </a:r>
            <a:endParaRPr sz="1800"/>
          </a:p>
          <a:p>
            <a:pPr marL="457200" lvl="0" indent="0" algn="l" rtl="0">
              <a:lnSpc>
                <a:spcPct val="115000"/>
              </a:lnSpc>
              <a:spcBef>
                <a:spcPts val="0"/>
              </a:spcBef>
              <a:spcAft>
                <a:spcPts val="0"/>
              </a:spcAft>
              <a:buNone/>
            </a:pPr>
            <a:r>
              <a:rPr lang="en-US" sz="1800"/>
              <a:t>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8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75" name="Google Shape;475;p82"/>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a:t>
            </a:r>
            <a:endParaRPr/>
          </a:p>
          <a:p>
            <a:pPr marL="0" lvl="0" indent="0" algn="l" rtl="0">
              <a:lnSpc>
                <a:spcPct val="115000"/>
              </a:lnSpc>
              <a:spcBef>
                <a:spcPts val="0"/>
              </a:spcBef>
              <a:spcAft>
                <a:spcPts val="0"/>
              </a:spcAft>
              <a:buNone/>
            </a:pPr>
            <a:r>
              <a:rPr lang="en-US" sz="1800"/>
              <a:t>Describes one or more infrastructure objects, such as virtual networks, compute instances, or higher-level components such as DNS records.</a:t>
            </a:r>
            <a:endParaRPr sz="18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400"/>
              <a:t>    resource "aws_instance" "web" {</a:t>
            </a:r>
            <a:endParaRPr sz="1400"/>
          </a:p>
          <a:p>
            <a:pPr marL="0" lvl="0" indent="0" algn="l" rtl="0">
              <a:lnSpc>
                <a:spcPct val="115000"/>
              </a:lnSpc>
              <a:spcBef>
                <a:spcPts val="0"/>
              </a:spcBef>
              <a:spcAft>
                <a:spcPts val="0"/>
              </a:spcAft>
              <a:buNone/>
            </a:pPr>
            <a:r>
              <a:rPr lang="en-US" sz="1400"/>
              <a:t>      ami           = "ami-a1b2c3d4"</a:t>
            </a:r>
            <a:endParaRPr sz="1400"/>
          </a:p>
          <a:p>
            <a:pPr marL="0" lvl="0" indent="0" algn="l" rtl="0">
              <a:lnSpc>
                <a:spcPct val="115000"/>
              </a:lnSpc>
              <a:spcBef>
                <a:spcPts val="0"/>
              </a:spcBef>
              <a:spcAft>
                <a:spcPts val="0"/>
              </a:spcAft>
              <a:buNone/>
            </a:pPr>
            <a:r>
              <a:rPr lang="en-US" sz="1400"/>
              <a:t>      instance_type = "t2.micro"</a:t>
            </a:r>
            <a:endParaRPr sz="1400"/>
          </a:p>
          <a:p>
            <a:pPr marL="0" lvl="0" indent="0" algn="l" rtl="0">
              <a:lnSpc>
                <a:spcPct val="115000"/>
              </a:lnSpc>
              <a:spcBef>
                <a:spcPts val="0"/>
              </a:spcBef>
              <a:spcAft>
                <a:spcPts val="0"/>
              </a:spcAft>
              <a:buNone/>
            </a:pPr>
            <a:r>
              <a:rPr lang="en-US" sz="1400"/>
              <a:t>      depends_on = ["aws_vpc.web_vpc.id"]</a:t>
            </a:r>
            <a:endParaRPr sz="1400"/>
          </a:p>
          <a:p>
            <a:pPr marL="0" lvl="0" indent="0" algn="l" rtl="0">
              <a:lnSpc>
                <a:spcPct val="115000"/>
              </a:lnSpc>
              <a:spcBef>
                <a:spcPts val="0"/>
              </a:spcBef>
              <a:spcAft>
                <a:spcPts val="0"/>
              </a:spcAft>
              <a:buNone/>
            </a:pPr>
            <a:r>
              <a:rPr lang="en-US" sz="1400"/>
              <a:t>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800"/>
              <a:t>Resource declarations can include a number of advanced features, but only a small subset are required for initial use. More advanced syntax features, such as single resource declarations that produce multiple similar remote objects are available.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81" name="Google Shape;481;p83"/>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Provider</a:t>
            </a:r>
            <a:endParaRPr/>
          </a:p>
          <a:p>
            <a:pPr marL="0" lvl="0" indent="0" algn="l" rtl="0">
              <a:lnSpc>
                <a:spcPct val="115000"/>
              </a:lnSpc>
              <a:spcBef>
                <a:spcPts val="0"/>
              </a:spcBef>
              <a:spcAft>
                <a:spcPts val="0"/>
              </a:spcAft>
              <a:buNone/>
            </a:pPr>
            <a:r>
              <a:rPr lang="en-US" sz="1800"/>
              <a:t>A Provider 'provides' a collection of callable resources and data sources that plugin to Terraform. </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   provider "google" {</a:t>
            </a:r>
            <a:endParaRPr sz="1800"/>
          </a:p>
          <a:p>
            <a:pPr marL="0" lvl="0" indent="0" algn="l" rtl="0">
              <a:lnSpc>
                <a:spcPct val="115000"/>
              </a:lnSpc>
              <a:spcBef>
                <a:spcPts val="0"/>
              </a:spcBef>
              <a:spcAft>
                <a:spcPts val="0"/>
              </a:spcAft>
              <a:buNone/>
            </a:pPr>
            <a:r>
              <a:rPr lang="en-US" sz="1800"/>
              <a:t>      project = "acme-app"</a:t>
            </a:r>
            <a:endParaRPr sz="1800"/>
          </a:p>
          <a:p>
            <a:pPr marL="0" lvl="0" indent="0" algn="l" rtl="0">
              <a:lnSpc>
                <a:spcPct val="115000"/>
              </a:lnSpc>
              <a:spcBef>
                <a:spcPts val="0"/>
              </a:spcBef>
              <a:spcAft>
                <a:spcPts val="0"/>
              </a:spcAft>
              <a:buNone/>
            </a:pPr>
            <a:r>
              <a:rPr lang="en-US" sz="1800"/>
              <a:t>      region  = "us-central1"</a:t>
            </a:r>
            <a:endParaRPr sz="1800"/>
          </a:p>
          <a:p>
            <a:pPr marL="0" lvl="0" indent="0" algn="l" rtl="0">
              <a:lnSpc>
                <a:spcPct val="115000"/>
              </a:lnSpc>
              <a:spcBef>
                <a:spcPts val="0"/>
              </a:spcBef>
              <a:spcAft>
                <a:spcPts val="0"/>
              </a:spcAft>
              <a:buNone/>
            </a:pPr>
            <a:r>
              <a:rPr lang="en-US" sz="1800"/>
              <a:t>    }</a:t>
            </a:r>
            <a:endParaRPr sz="1800"/>
          </a:p>
          <a:p>
            <a:pPr marL="0" lvl="0" indent="0" algn="l" rtl="0">
              <a:lnSpc>
                <a:spcPct val="115000"/>
              </a:lnSpc>
              <a:spcBef>
                <a:spcPts val="0"/>
              </a:spcBef>
              <a:spcAft>
                <a:spcPts val="0"/>
              </a:spcAft>
              <a:buNone/>
            </a:pPr>
            <a:r>
              <a:rPr lang="en-US" sz="1800"/>
              <a:t>    </a:t>
            </a:r>
            <a:endParaRPr sz="1800"/>
          </a:p>
          <a:p>
            <a:pPr marL="0" lvl="0" indent="0" algn="l" rtl="0">
              <a:lnSpc>
                <a:spcPct val="115000"/>
              </a:lnSpc>
              <a:spcBef>
                <a:spcPts val="0"/>
              </a:spcBef>
              <a:spcAft>
                <a:spcPts val="0"/>
              </a:spcAft>
              <a:buNone/>
            </a:pPr>
            <a:r>
              <a:rPr lang="en-US" sz="1800"/>
              <a:t>This is achieved by pulling down the Golang code for that provider when using “</a:t>
            </a:r>
            <a:r>
              <a:rPr lang="en-US" sz="1800" b="1">
                <a:latin typeface="Roboto"/>
                <a:ea typeface="Roboto"/>
                <a:cs typeface="Roboto"/>
                <a:sym typeface="Roboto"/>
              </a:rPr>
              <a:t>terraform init</a:t>
            </a:r>
            <a:r>
              <a:rPr lang="en-US" sz="1800"/>
              <a:t>”.</a:t>
            </a:r>
            <a:endParaRPr sz="1800"/>
          </a:p>
          <a:p>
            <a:pPr marL="0" lvl="0" indent="0" algn="l" rtl="0">
              <a:lnSpc>
                <a:spcPct val="115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How Does Terraform Work?</a:t>
            </a:r>
            <a:endParaRPr/>
          </a:p>
        </p:txBody>
      </p:sp>
      <p:sp>
        <p:nvSpPr>
          <p:cNvPr id="104" name="Google Shape;104;p21"/>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Plan -&gt; Graph -&gt; Apply</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Resource Graphing</a:t>
            </a:r>
            <a:endParaRPr/>
          </a:p>
          <a:p>
            <a:pPr marL="457200" lvl="0" indent="-361950" algn="l" rtl="0">
              <a:lnSpc>
                <a:spcPct val="115000"/>
              </a:lnSpc>
              <a:spcBef>
                <a:spcPts val="0"/>
              </a:spcBef>
              <a:spcAft>
                <a:spcPts val="0"/>
              </a:spcAft>
              <a:buSzPts val="2100"/>
              <a:buChar char="•"/>
            </a:pPr>
            <a:r>
              <a:rPr lang="en-US"/>
              <a:t>Terraform generates a graph that it will walk allowing the maximum parallelization while adhering to dependencies.</a:t>
            </a:r>
            <a:endParaRPr/>
          </a:p>
          <a:p>
            <a:pPr marL="45720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Dependencies are graphed based on what resource gives some information to another resource, some providers have implicit dependencies of resources built in, you can also manually declare dependencies.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87" name="Google Shape;487;p84"/>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Built In Functions</a:t>
            </a:r>
            <a:endParaRPr/>
          </a:p>
          <a:p>
            <a:pPr marL="0" lvl="0" indent="0" algn="l" rtl="0">
              <a:lnSpc>
                <a:spcPct val="115000"/>
              </a:lnSpc>
              <a:spcBef>
                <a:spcPts val="0"/>
              </a:spcBef>
              <a:spcAft>
                <a:spcPts val="0"/>
              </a:spcAft>
              <a:buNone/>
            </a:pPr>
            <a:r>
              <a:rPr lang="en-US" sz="1800"/>
              <a:t>Expressions to transform and combine values. Functions are your bread and butter when it comes to collaboration.</a:t>
            </a:r>
            <a:endParaRPr sz="18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400"/>
              <a:t>   &gt; base64decode("SGVsbG8gV29ybGQ=")</a:t>
            </a:r>
            <a:endParaRPr sz="1400"/>
          </a:p>
          <a:p>
            <a:pPr marL="0" lvl="0" indent="0" algn="l" rtl="0">
              <a:lnSpc>
                <a:spcPct val="115000"/>
              </a:lnSpc>
              <a:spcBef>
                <a:spcPts val="0"/>
              </a:spcBef>
              <a:spcAft>
                <a:spcPts val="0"/>
              </a:spcAft>
              <a:buNone/>
            </a:pPr>
            <a:r>
              <a:rPr lang="en-US" sz="1400"/>
              <a:t>    Hello World</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400"/>
              <a:t>   &gt; jsonencode({"hello"="world"})</a:t>
            </a:r>
            <a:endParaRPr sz="1400"/>
          </a:p>
          <a:p>
            <a:pPr marL="0" lvl="0" indent="0" algn="l" rtl="0">
              <a:lnSpc>
                <a:spcPct val="115000"/>
              </a:lnSpc>
              <a:spcBef>
                <a:spcPts val="0"/>
              </a:spcBef>
              <a:spcAft>
                <a:spcPts val="0"/>
              </a:spcAft>
              <a:buNone/>
            </a:pPr>
            <a:r>
              <a:rPr lang="en-US" sz="1400"/>
              <a:t>    {"hello":"world"}</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400"/>
              <a:t>   &gt;templatefile(path, vars)</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400"/>
              <a:t>   &gt; cidrhost("10.12.127.0/20", 16)</a:t>
            </a:r>
            <a:endParaRPr sz="1400"/>
          </a:p>
          <a:p>
            <a:pPr marL="0" lvl="0" indent="0" algn="l" rtl="0">
              <a:lnSpc>
                <a:spcPct val="115000"/>
              </a:lnSpc>
              <a:spcBef>
                <a:spcPts val="0"/>
              </a:spcBef>
              <a:spcAft>
                <a:spcPts val="0"/>
              </a:spcAft>
              <a:buNone/>
            </a:pPr>
            <a:r>
              <a:rPr lang="en-US" sz="1400"/>
              <a:t>    10.12.112.16</a:t>
            </a:r>
            <a:endParaRPr sz="1400"/>
          </a:p>
          <a:p>
            <a:pPr marL="0" lvl="0" indent="0" algn="l" rtl="0">
              <a:lnSpc>
                <a:spcPct val="115000"/>
              </a:lnSpc>
              <a:spcBef>
                <a:spcPts val="0"/>
              </a:spcBef>
              <a:spcAft>
                <a:spcPts val="0"/>
              </a:spcAft>
              <a:buNone/>
            </a:pP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93" name="Google Shape;493;p85"/>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Variables </a:t>
            </a:r>
            <a:endParaRPr/>
          </a:p>
          <a:p>
            <a:pPr marL="0" lvl="0" indent="0" algn="l" rtl="0">
              <a:lnSpc>
                <a:spcPct val="115000"/>
              </a:lnSpc>
              <a:spcBef>
                <a:spcPts val="0"/>
              </a:spcBef>
              <a:spcAft>
                <a:spcPts val="0"/>
              </a:spcAft>
              <a:buNone/>
            </a:pPr>
            <a:r>
              <a:rPr lang="en-US" sz="1800"/>
              <a:t>Input Variables are user provided inputs that define a modules behavior.</a:t>
            </a:r>
            <a:endParaRPr sz="18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   variable "availability_zone_names" {</a:t>
            </a:r>
            <a:endParaRPr sz="1400"/>
          </a:p>
          <a:p>
            <a:pPr marL="914400" lvl="0" indent="0" algn="l" rtl="0">
              <a:lnSpc>
                <a:spcPct val="115000"/>
              </a:lnSpc>
              <a:spcBef>
                <a:spcPts val="0"/>
              </a:spcBef>
              <a:spcAft>
                <a:spcPts val="0"/>
              </a:spcAft>
              <a:buNone/>
            </a:pPr>
            <a:r>
              <a:rPr lang="en-US" sz="1400"/>
              <a:t>      type    = list(string)</a:t>
            </a:r>
            <a:endParaRPr sz="1400"/>
          </a:p>
          <a:p>
            <a:pPr marL="914400" lvl="0" indent="0" algn="l" rtl="0">
              <a:lnSpc>
                <a:spcPct val="115000"/>
              </a:lnSpc>
              <a:spcBef>
                <a:spcPts val="0"/>
              </a:spcBef>
              <a:spcAft>
                <a:spcPts val="0"/>
              </a:spcAft>
              <a:buNone/>
            </a:pPr>
            <a:r>
              <a:rPr lang="en-US" sz="1400"/>
              <a:t>      default = ["us-west-1a"]</a:t>
            </a:r>
            <a:endParaRPr sz="1400"/>
          </a:p>
          <a:p>
            <a:pPr marL="914400" lvl="0" indent="0" algn="l" rtl="0">
              <a:lnSpc>
                <a:spcPct val="115000"/>
              </a:lnSpc>
              <a:spcBef>
                <a:spcPts val="0"/>
              </a:spcBef>
              <a:spcAft>
                <a:spcPts val="0"/>
              </a:spcAft>
              <a:buNone/>
            </a:pPr>
            <a:r>
              <a:rPr lang="en-US" sz="1400"/>
              <a:t>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US" sz="1800"/>
              <a:t>Output Variables are information output by a module to be used by terraform as a variable elsewhere.</a:t>
            </a:r>
            <a:endParaRPr sz="18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   output "instance_ip_addr" {</a:t>
            </a:r>
            <a:endParaRPr sz="1400"/>
          </a:p>
          <a:p>
            <a:pPr marL="914400" lvl="0" indent="0" algn="l" rtl="0">
              <a:lnSpc>
                <a:spcPct val="115000"/>
              </a:lnSpc>
              <a:spcBef>
                <a:spcPts val="0"/>
              </a:spcBef>
              <a:spcAft>
                <a:spcPts val="0"/>
              </a:spcAft>
              <a:buNone/>
            </a:pPr>
            <a:r>
              <a:rPr lang="en-US" sz="1400"/>
              <a:t>      value       = aws_instance.server.private_ip</a:t>
            </a:r>
            <a:endParaRPr sz="1400"/>
          </a:p>
          <a:p>
            <a:pPr marL="914400" lvl="0" indent="0" algn="l" rtl="0">
              <a:lnSpc>
                <a:spcPct val="115000"/>
              </a:lnSpc>
              <a:spcBef>
                <a:spcPts val="0"/>
              </a:spcBef>
              <a:spcAft>
                <a:spcPts val="0"/>
              </a:spcAft>
              <a:buNone/>
            </a:pPr>
            <a:r>
              <a:rPr lang="en-US" sz="1400"/>
              <a:t>      description = "The private IP address of the main server instance."</a:t>
            </a:r>
            <a:endParaRPr sz="1400"/>
          </a:p>
          <a:p>
            <a:pPr marL="914400" lvl="0" indent="0" algn="l" rtl="0">
              <a:lnSpc>
                <a:spcPct val="115000"/>
              </a:lnSpc>
              <a:spcBef>
                <a:spcPts val="0"/>
              </a:spcBef>
              <a:spcAft>
                <a:spcPts val="0"/>
              </a:spcAft>
              <a:buNone/>
            </a:pPr>
            <a:r>
              <a:rPr lang="en-US" sz="1400"/>
              <a:t>    }</a:t>
            </a:r>
            <a:endParaRPr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499" name="Google Shape;499;p86"/>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Resources - Basic Resource syntax </a:t>
            </a:r>
            <a:endParaRPr/>
          </a:p>
          <a:p>
            <a:pPr marL="457200" lvl="0" indent="-342900" algn="l" rtl="0">
              <a:lnSpc>
                <a:spcPct val="115000"/>
              </a:lnSpc>
              <a:spcBef>
                <a:spcPts val="0"/>
              </a:spcBef>
              <a:spcAft>
                <a:spcPts val="0"/>
              </a:spcAft>
              <a:buSzPts val="1800"/>
              <a:buChar char="•"/>
            </a:pPr>
            <a:r>
              <a:rPr lang="en-US" sz="1800"/>
              <a:t>Resource Type belongs to a provider</a:t>
            </a:r>
            <a:endParaRPr sz="1800"/>
          </a:p>
          <a:p>
            <a:pPr marL="457200" lvl="0" indent="-342900" algn="l" rtl="0">
              <a:lnSpc>
                <a:spcPct val="115000"/>
              </a:lnSpc>
              <a:spcBef>
                <a:spcPts val="0"/>
              </a:spcBef>
              <a:spcAft>
                <a:spcPts val="0"/>
              </a:spcAft>
              <a:buSzPts val="1800"/>
              <a:buChar char="•"/>
            </a:pPr>
            <a:r>
              <a:rPr lang="en-US" sz="1800"/>
              <a:t>Arguments are the parameters that describe the resource</a:t>
            </a:r>
            <a:endParaRPr sz="1800"/>
          </a:p>
          <a:p>
            <a:pPr marL="457200" lvl="0" indent="-361950" algn="l" rtl="0">
              <a:lnSpc>
                <a:spcPct val="115000"/>
              </a:lnSpc>
              <a:spcBef>
                <a:spcPts val="0"/>
              </a:spcBef>
              <a:spcAft>
                <a:spcPts val="0"/>
              </a:spcAft>
              <a:buSzPts val="2100"/>
              <a:buChar char="•"/>
            </a:pPr>
            <a:r>
              <a:rPr lang="en-US" sz="1800"/>
              <a:t>Meta Arguments exist across all resource Types</a:t>
            </a:r>
            <a:r>
              <a:rPr lang="en-US"/>
              <a:t> </a:t>
            </a:r>
            <a:endParaRPr/>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   resource "aws_vpc" "main" {</a:t>
            </a:r>
            <a:endParaRPr sz="1400"/>
          </a:p>
          <a:p>
            <a:pPr marL="914400" lvl="0" indent="0" algn="l" rtl="0">
              <a:lnSpc>
                <a:spcPct val="115000"/>
              </a:lnSpc>
              <a:spcBef>
                <a:spcPts val="0"/>
              </a:spcBef>
              <a:spcAft>
                <a:spcPts val="0"/>
              </a:spcAft>
              <a:buNone/>
            </a:pPr>
            <a:r>
              <a:rPr lang="en-US" sz="1400"/>
              <a:t>      cidr_block = var.base_cidr_block</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&lt;BLOCK TYPE&gt; "&lt;BLOCK LABEL&gt;" "&lt;BLOCK LABEL&gt;" {</a:t>
            </a:r>
            <a:endParaRPr sz="1400"/>
          </a:p>
          <a:p>
            <a:pPr marL="914400" lvl="0" indent="0" algn="l" rtl="0">
              <a:lnSpc>
                <a:spcPct val="115000"/>
              </a:lnSpc>
              <a:spcBef>
                <a:spcPts val="0"/>
              </a:spcBef>
              <a:spcAft>
                <a:spcPts val="0"/>
              </a:spcAft>
              <a:buNone/>
            </a:pPr>
            <a:r>
              <a:rPr lang="en-US" sz="1400"/>
              <a:t>      &lt;IDENTIFIER&gt; = &lt;EXPESSION&gt; # Argument</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&lt;BLOCK TYPE&gt; "&lt;RESOURCE TYPE&gt;" "&lt;RESOURCE NAME&gt;" {</a:t>
            </a:r>
            <a:endParaRPr sz="1400"/>
          </a:p>
          <a:p>
            <a:pPr marL="914400" lvl="0" indent="0" algn="l" rtl="0">
              <a:lnSpc>
                <a:spcPct val="115000"/>
              </a:lnSpc>
              <a:spcBef>
                <a:spcPts val="0"/>
              </a:spcBef>
              <a:spcAft>
                <a:spcPts val="0"/>
              </a:spcAft>
              <a:buNone/>
            </a:pPr>
            <a:r>
              <a:rPr lang="en-US" sz="1400"/>
              <a:t>      &lt;RESOURCE ARGUMENT IDENTIFIER&gt; = &lt;RESOURCE ARGUMENT EXPRESSION&gt; </a:t>
            </a:r>
            <a:endParaRPr sz="1400"/>
          </a:p>
          <a:p>
            <a:pPr marL="914400" lvl="0" indent="0" algn="l" rtl="0">
              <a:lnSpc>
                <a:spcPct val="115000"/>
              </a:lnSpc>
              <a:spcBef>
                <a:spcPts val="0"/>
              </a:spcBef>
              <a:spcAft>
                <a:spcPts val="0"/>
              </a:spcAft>
              <a:buNone/>
            </a:pPr>
            <a:r>
              <a:rPr lang="en-US" sz="1400"/>
              <a:t>      &lt;META ARGUMENT IDENTIFIER&gt; = &lt;RESOURCE ARGUMENT EXPRESSION&gt; </a:t>
            </a:r>
            <a:endParaRPr sz="1400"/>
          </a:p>
          <a:p>
            <a:pPr marL="914400" lvl="0" indent="0" algn="l" rtl="0">
              <a:lnSpc>
                <a:spcPct val="115000"/>
              </a:lnSpc>
              <a:spcBef>
                <a:spcPts val="0"/>
              </a:spcBef>
              <a:spcAft>
                <a:spcPts val="0"/>
              </a:spcAft>
              <a:buNone/>
            </a:pPr>
            <a:r>
              <a:rPr lang="en-US" sz="1400"/>
              <a:t>    }</a:t>
            </a:r>
            <a:endParaRPr sz="1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05" name="Google Shape;505;p87"/>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Meta Arguments</a:t>
            </a:r>
            <a:endParaRPr/>
          </a:p>
          <a:p>
            <a:pPr marL="0" lvl="0" indent="0" algn="l" rtl="0">
              <a:lnSpc>
                <a:spcPct val="115000"/>
              </a:lnSpc>
              <a:spcBef>
                <a:spcPts val="0"/>
              </a:spcBef>
              <a:spcAft>
                <a:spcPts val="0"/>
              </a:spcAft>
              <a:buNone/>
            </a:pPr>
            <a:r>
              <a:rPr lang="en-US" sz="1800"/>
              <a:t>Meta Arguments exist across all resources. These are:</a:t>
            </a:r>
            <a:endParaRPr sz="1800"/>
          </a:p>
          <a:p>
            <a:pPr marL="457200" lvl="0" indent="-342900" algn="l" rtl="0">
              <a:lnSpc>
                <a:spcPct val="115000"/>
              </a:lnSpc>
              <a:spcBef>
                <a:spcPts val="0"/>
              </a:spcBef>
              <a:spcAft>
                <a:spcPts val="0"/>
              </a:spcAft>
              <a:buSzPts val="1800"/>
              <a:buChar char="•"/>
            </a:pPr>
            <a:r>
              <a:rPr lang="en-US" sz="1800" i="1"/>
              <a:t>‘depends_on’</a:t>
            </a:r>
            <a:r>
              <a:rPr lang="en-US" sz="1800"/>
              <a:t> for specifying hidden dependencies</a:t>
            </a:r>
            <a:endParaRPr sz="1800"/>
          </a:p>
          <a:p>
            <a:pPr marL="457200" lvl="0" indent="-342900" algn="l" rtl="0">
              <a:lnSpc>
                <a:spcPct val="115000"/>
              </a:lnSpc>
              <a:spcBef>
                <a:spcPts val="0"/>
              </a:spcBef>
              <a:spcAft>
                <a:spcPts val="0"/>
              </a:spcAft>
              <a:buSzPts val="1800"/>
              <a:buChar char="•"/>
            </a:pPr>
            <a:r>
              <a:rPr lang="en-US" sz="1800" i="1"/>
              <a:t>‘count</a:t>
            </a:r>
            <a:r>
              <a:rPr lang="en-US" sz="1800"/>
              <a:t>’ for creating multiple resource instances according to a count</a:t>
            </a:r>
            <a:endParaRPr sz="1800"/>
          </a:p>
          <a:p>
            <a:pPr marL="457200" lvl="0" indent="-342900" algn="l" rtl="0">
              <a:lnSpc>
                <a:spcPct val="115000"/>
              </a:lnSpc>
              <a:spcBef>
                <a:spcPts val="0"/>
              </a:spcBef>
              <a:spcAft>
                <a:spcPts val="0"/>
              </a:spcAft>
              <a:buSzPts val="1800"/>
              <a:buChar char="•"/>
            </a:pPr>
            <a:r>
              <a:rPr lang="en-US" sz="1800"/>
              <a:t>‘</a:t>
            </a:r>
            <a:r>
              <a:rPr lang="en-US" sz="1800" i="1"/>
              <a:t>for_each</a:t>
            </a:r>
            <a:r>
              <a:rPr lang="en-US" sz="1800"/>
              <a:t>’ to create multiple instances according to a map, or set of strings</a:t>
            </a:r>
            <a:endParaRPr sz="1800"/>
          </a:p>
          <a:p>
            <a:pPr marL="457200" lvl="0" indent="-342900" algn="l" rtl="0">
              <a:lnSpc>
                <a:spcPct val="115000"/>
              </a:lnSpc>
              <a:spcBef>
                <a:spcPts val="0"/>
              </a:spcBef>
              <a:spcAft>
                <a:spcPts val="0"/>
              </a:spcAft>
              <a:buSzPts val="1800"/>
              <a:buChar char="•"/>
            </a:pPr>
            <a:r>
              <a:rPr lang="en-US" sz="1800"/>
              <a:t>‘</a:t>
            </a:r>
            <a:r>
              <a:rPr lang="en-US" sz="1800" i="1"/>
              <a:t>provider</a:t>
            </a:r>
            <a:r>
              <a:rPr lang="en-US" sz="1800"/>
              <a:t>’ for selecting a non-default provider configuration</a:t>
            </a:r>
            <a:endParaRPr sz="1800"/>
          </a:p>
          <a:p>
            <a:pPr marL="457200" lvl="0" indent="-342900" algn="l" rtl="0">
              <a:lnSpc>
                <a:spcPct val="115000"/>
              </a:lnSpc>
              <a:spcBef>
                <a:spcPts val="0"/>
              </a:spcBef>
              <a:spcAft>
                <a:spcPts val="0"/>
              </a:spcAft>
              <a:buSzPts val="1800"/>
              <a:buChar char="•"/>
            </a:pPr>
            <a:r>
              <a:rPr lang="en-US" sz="1800"/>
              <a:t>‘</a:t>
            </a:r>
            <a:r>
              <a:rPr lang="en-US" sz="1800" i="1"/>
              <a:t>lifecycle</a:t>
            </a:r>
            <a:r>
              <a:rPr lang="en-US" sz="1800"/>
              <a:t>’ for lifecycle customizations</a:t>
            </a:r>
            <a:endParaRPr sz="1800"/>
          </a:p>
          <a:p>
            <a:pPr marL="457200" lvl="0" indent="-342900" algn="l" rtl="0">
              <a:lnSpc>
                <a:spcPct val="115000"/>
              </a:lnSpc>
              <a:spcBef>
                <a:spcPts val="0"/>
              </a:spcBef>
              <a:spcAft>
                <a:spcPts val="0"/>
              </a:spcAft>
              <a:buSzPts val="1800"/>
              <a:buChar char="•"/>
            </a:pPr>
            <a:r>
              <a:rPr lang="en-US" sz="1800"/>
              <a:t>‘</a:t>
            </a:r>
            <a:r>
              <a:rPr lang="en-US" sz="1800" i="1"/>
              <a:t>provisioner’</a:t>
            </a:r>
            <a:r>
              <a:rPr lang="en-US" sz="1800"/>
              <a:t> and ‘</a:t>
            </a:r>
            <a:r>
              <a:rPr lang="en-US" sz="1800" i="1"/>
              <a:t>connection</a:t>
            </a:r>
            <a:r>
              <a:rPr lang="en-US" sz="1800"/>
              <a:t>’ for taking extra actions after resource creation</a:t>
            </a:r>
            <a:endParaRPr sz="1800"/>
          </a:p>
          <a:p>
            <a:pPr marL="0" lvl="0" indent="0" algn="l" rtl="0">
              <a:lnSpc>
                <a:spcPct val="115000"/>
              </a:lnSpc>
              <a:spcBef>
                <a:spcPts val="0"/>
              </a:spcBef>
              <a:spcAft>
                <a:spcPts val="0"/>
              </a:spcAft>
              <a:buNone/>
            </a:pPr>
            <a:endParaRPr sz="1800"/>
          </a:p>
          <a:p>
            <a:pPr marL="0" marR="0" lvl="0" indent="0" algn="l" rtl="0">
              <a:lnSpc>
                <a:spcPct val="115000"/>
              </a:lnSpc>
              <a:spcBef>
                <a:spcPts val="0"/>
              </a:spcBef>
              <a:spcAft>
                <a:spcPts val="0"/>
              </a:spcAft>
              <a:buNone/>
            </a:pPr>
            <a:r>
              <a:rPr lang="en-US" sz="1800"/>
              <a:t>Most Important are </a:t>
            </a:r>
            <a:r>
              <a:rPr lang="en-US" sz="1800" i="1"/>
              <a:t>‘count’</a:t>
            </a:r>
            <a:r>
              <a:rPr lang="en-US" sz="1800"/>
              <a:t> and </a:t>
            </a:r>
            <a:r>
              <a:rPr lang="en-US" sz="1800" i="1"/>
              <a:t>‘for_each’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11" name="Google Shape;511;p88"/>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Implicit Resource Ordering</a:t>
            </a:r>
            <a:endParaRPr/>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US" sz="1400"/>
              <a:t>   data "vsphere_datastore" "datastore" {</a:t>
            </a:r>
            <a:endParaRPr sz="1400"/>
          </a:p>
          <a:p>
            <a:pPr marL="0" lvl="0" indent="0" algn="l" rtl="0">
              <a:lnSpc>
                <a:spcPct val="115000"/>
              </a:lnSpc>
              <a:spcBef>
                <a:spcPts val="0"/>
              </a:spcBef>
              <a:spcAft>
                <a:spcPts val="0"/>
              </a:spcAft>
              <a:buClr>
                <a:schemeClr val="dk1"/>
              </a:buClr>
              <a:buSzPts val="1100"/>
              <a:buFont typeface="Arial"/>
              <a:buNone/>
            </a:pPr>
            <a:r>
              <a:rPr lang="en-US" sz="1400"/>
              <a:t>      name          = "datastore1"</a:t>
            </a:r>
            <a:endParaRPr sz="1400"/>
          </a:p>
          <a:p>
            <a:pPr marL="0" lvl="0" indent="0" algn="l" rtl="0">
              <a:lnSpc>
                <a:spcPct val="115000"/>
              </a:lnSpc>
              <a:spcBef>
                <a:spcPts val="0"/>
              </a:spcBef>
              <a:spcAft>
                <a:spcPts val="0"/>
              </a:spcAft>
              <a:buClr>
                <a:schemeClr val="dk1"/>
              </a:buClr>
              <a:buSzPts val="1100"/>
              <a:buFont typeface="Arial"/>
              <a:buNone/>
            </a:pPr>
            <a:r>
              <a:rPr lang="en-US" sz="1400"/>
              <a:t>      datacenter_id = data.vsphere_datacenter.dc.id</a:t>
            </a:r>
            <a:endParaRPr sz="1400"/>
          </a:p>
          <a:p>
            <a:pPr marL="0" lvl="0" indent="0" algn="l" rtl="0">
              <a:lnSpc>
                <a:spcPct val="115000"/>
              </a:lnSpc>
              <a:spcBef>
                <a:spcPts val="0"/>
              </a:spcBef>
              <a:spcAft>
                <a:spcPts val="0"/>
              </a:spcAft>
              <a:buClr>
                <a:schemeClr val="dk1"/>
              </a:buClr>
              <a:buSzPts val="1100"/>
              <a:buFont typeface="Arial"/>
              <a:buNone/>
            </a:pPr>
            <a:r>
              <a:rPr lang="en-US" sz="1400"/>
              <a:t>    }</a:t>
            </a:r>
            <a:endParaRPr sz="1400"/>
          </a:p>
          <a:p>
            <a:pPr marL="0" lvl="0" indent="0" algn="l" rtl="0">
              <a:lnSpc>
                <a:spcPct val="115000"/>
              </a:lnSpc>
              <a:spcBef>
                <a:spcPts val="0"/>
              </a:spcBef>
              <a:spcAft>
                <a:spcPts val="0"/>
              </a:spcAft>
              <a:buClr>
                <a:schemeClr val="dk1"/>
              </a:buClr>
              <a:buSzPts val="1100"/>
              <a:buFont typeface="Arial"/>
              <a:buNone/>
            </a:pPr>
            <a:r>
              <a:rPr lang="en-US" sz="1400"/>
              <a:t>    </a:t>
            </a:r>
            <a:endParaRPr sz="1400"/>
          </a:p>
          <a:p>
            <a:pPr marL="0" lvl="0" indent="0" algn="l" rtl="0">
              <a:lnSpc>
                <a:spcPct val="115000"/>
              </a:lnSpc>
              <a:spcBef>
                <a:spcPts val="0"/>
              </a:spcBef>
              <a:spcAft>
                <a:spcPts val="0"/>
              </a:spcAft>
              <a:buClr>
                <a:schemeClr val="dk1"/>
              </a:buClr>
              <a:buSzPts val="1100"/>
              <a:buFont typeface="Arial"/>
              <a:buNone/>
            </a:pPr>
            <a:r>
              <a:rPr lang="en-US" sz="1400"/>
              <a:t>    resource "vsphere_virtual_machine" "vm" {</a:t>
            </a:r>
            <a:endParaRPr sz="1400"/>
          </a:p>
          <a:p>
            <a:pPr marL="0" lvl="0" indent="0" algn="l" rtl="0">
              <a:lnSpc>
                <a:spcPct val="115000"/>
              </a:lnSpc>
              <a:spcBef>
                <a:spcPts val="0"/>
              </a:spcBef>
              <a:spcAft>
                <a:spcPts val="0"/>
              </a:spcAft>
              <a:buNone/>
            </a:pPr>
            <a:r>
              <a:rPr lang="en-US" sz="1400"/>
              <a:t>      name             = "terraform-test"</a:t>
            </a:r>
            <a:endParaRPr sz="1400"/>
          </a:p>
          <a:p>
            <a:pPr marL="0" lvl="0" indent="0" algn="l" rtl="0">
              <a:lnSpc>
                <a:spcPct val="115000"/>
              </a:lnSpc>
              <a:spcBef>
                <a:spcPts val="0"/>
              </a:spcBef>
              <a:spcAft>
                <a:spcPts val="0"/>
              </a:spcAft>
              <a:buClr>
                <a:schemeClr val="dk1"/>
              </a:buClr>
              <a:buSzPts val="1100"/>
              <a:buFont typeface="Arial"/>
              <a:buNone/>
            </a:pPr>
            <a:r>
              <a:rPr lang="en-US" sz="1400"/>
              <a:t>      datastore      = "datastore1"</a:t>
            </a:r>
            <a:endParaRPr sz="1400"/>
          </a:p>
          <a:p>
            <a:pPr marL="0" lvl="0" indent="0" algn="l" rtl="0">
              <a:lnSpc>
                <a:spcPct val="115000"/>
              </a:lnSpc>
              <a:spcBef>
                <a:spcPts val="0"/>
              </a:spcBef>
              <a:spcAft>
                <a:spcPts val="0"/>
              </a:spcAft>
              <a:buClr>
                <a:schemeClr val="dk1"/>
              </a:buClr>
              <a:buSzPts val="1100"/>
              <a:buFont typeface="Arial"/>
              <a:buNone/>
            </a:pPr>
            <a:r>
              <a:rPr lang="en-US" sz="1400"/>
              <a:t>    }</a:t>
            </a:r>
            <a:endParaRPr sz="14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Terraform knows that the resource relies on the data based on its graph and the provider’s built in dependencies. </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17" name="Google Shape;517;p89"/>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Explicit Resource Ordering</a:t>
            </a:r>
            <a:endParaRPr sz="1400"/>
          </a:p>
          <a:p>
            <a:pPr marL="457200" lvl="0" indent="0" algn="l" rtl="0">
              <a:lnSpc>
                <a:spcPct val="115000"/>
              </a:lnSpc>
              <a:spcBef>
                <a:spcPts val="0"/>
              </a:spcBef>
              <a:spcAft>
                <a:spcPts val="0"/>
              </a:spcAft>
              <a:buNone/>
            </a:pPr>
            <a:r>
              <a:rPr lang="en-US" sz="1400"/>
              <a:t>   data "vsphere_datastore" "datastore" {</a:t>
            </a:r>
            <a:endParaRPr sz="1400"/>
          </a:p>
          <a:p>
            <a:pPr marL="457200" lvl="0" indent="0" algn="l" rtl="0">
              <a:lnSpc>
                <a:spcPct val="115000"/>
              </a:lnSpc>
              <a:spcBef>
                <a:spcPts val="0"/>
              </a:spcBef>
              <a:spcAft>
                <a:spcPts val="0"/>
              </a:spcAft>
              <a:buNone/>
            </a:pPr>
            <a:r>
              <a:rPr lang="en-US" sz="1400"/>
              <a:t>      name          = "datastore1"</a:t>
            </a:r>
            <a:endParaRPr sz="1400"/>
          </a:p>
          <a:p>
            <a:pPr marL="457200" lvl="0" indent="0" algn="l" rtl="0">
              <a:lnSpc>
                <a:spcPct val="115000"/>
              </a:lnSpc>
              <a:spcBef>
                <a:spcPts val="0"/>
              </a:spcBef>
              <a:spcAft>
                <a:spcPts val="0"/>
              </a:spcAft>
              <a:buNone/>
            </a:pPr>
            <a:r>
              <a:rPr lang="en-US" sz="1400"/>
              <a:t>      datacenter_id = data.vsphere_datacenter.dc.id</a:t>
            </a:r>
            <a:endParaRPr sz="1400"/>
          </a:p>
          <a:p>
            <a:pPr marL="457200" lvl="0" indent="0" algn="l" rtl="0">
              <a:lnSpc>
                <a:spcPct val="115000"/>
              </a:lnSpc>
              <a:spcBef>
                <a:spcPts val="0"/>
              </a:spcBef>
              <a:spcAft>
                <a:spcPts val="0"/>
              </a:spcAft>
              <a:buNone/>
            </a:pPr>
            <a:r>
              <a:rPr lang="en-US" sz="1400"/>
              <a:t>    }</a:t>
            </a:r>
            <a:endParaRPr sz="1400"/>
          </a:p>
          <a:p>
            <a:pPr marL="457200" lvl="0" indent="0" algn="l" rtl="0">
              <a:lnSpc>
                <a:spcPct val="115000"/>
              </a:lnSpc>
              <a:spcBef>
                <a:spcPts val="0"/>
              </a:spcBef>
              <a:spcAft>
                <a:spcPts val="0"/>
              </a:spcAft>
              <a:buNone/>
            </a:pPr>
            <a:r>
              <a:rPr lang="en-US" sz="1400"/>
              <a:t>  resource "vsphere_virtual_machine" "vm" {</a:t>
            </a:r>
            <a:endParaRPr sz="1400"/>
          </a:p>
          <a:p>
            <a:pPr marL="457200" lvl="0" indent="0" algn="l" rtl="0">
              <a:lnSpc>
                <a:spcPct val="115000"/>
              </a:lnSpc>
              <a:spcBef>
                <a:spcPts val="0"/>
              </a:spcBef>
              <a:spcAft>
                <a:spcPts val="0"/>
              </a:spcAft>
              <a:buNone/>
            </a:pPr>
            <a:r>
              <a:rPr lang="en-US" sz="1400"/>
              <a:t>      name             = "terraform-test"</a:t>
            </a:r>
            <a:endParaRPr sz="1400"/>
          </a:p>
          <a:p>
            <a:pPr marL="457200" lvl="0" indent="0" algn="l" rtl="0">
              <a:lnSpc>
                <a:spcPct val="115000"/>
              </a:lnSpc>
              <a:spcBef>
                <a:spcPts val="0"/>
              </a:spcBef>
              <a:spcAft>
                <a:spcPts val="0"/>
              </a:spcAft>
              <a:buNone/>
            </a:pPr>
            <a:r>
              <a:rPr lang="en-US" sz="1400"/>
              <a:t>      depends_on  = ["data.vsphere_datastore.datastore"]</a:t>
            </a:r>
            <a:endParaRPr sz="1400"/>
          </a:p>
          <a:p>
            <a:pPr marL="457200" lvl="0" indent="0" algn="l" rtl="0">
              <a:lnSpc>
                <a:spcPct val="115000"/>
              </a:lnSpc>
              <a:spcBef>
                <a:spcPts val="0"/>
              </a:spcBef>
              <a:spcAft>
                <a:spcPts val="0"/>
              </a:spcAft>
              <a:buNone/>
            </a:pPr>
            <a:r>
              <a:rPr lang="en-US" sz="1400"/>
              <a:t>    }</a:t>
            </a:r>
            <a:endParaRPr sz="14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Sometimes a provider does not have the appropriate knowledge to understand relationships. In times like this such a hard dependency is fine. Try not to make a habit out of it, as it becomes problematic at scale.</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23" name="Google Shape;523;p90"/>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Resource Count</a:t>
            </a:r>
            <a:endParaRPr/>
          </a:p>
          <a:p>
            <a:pPr marL="0" lvl="0" indent="0" algn="l" rtl="0">
              <a:lnSpc>
                <a:spcPct val="115000"/>
              </a:lnSpc>
              <a:spcBef>
                <a:spcPts val="0"/>
              </a:spcBef>
              <a:spcAft>
                <a:spcPts val="0"/>
              </a:spcAft>
              <a:buNone/>
            </a:pPr>
            <a:r>
              <a:rPr lang="en-US" sz="1800"/>
              <a:t>Resources can be repeated a number of times with the ‘</a:t>
            </a:r>
            <a:r>
              <a:rPr lang="en-US" sz="1800" i="1"/>
              <a:t>count</a:t>
            </a:r>
            <a:r>
              <a:rPr lang="en-US" sz="1800"/>
              <a:t>’ meta-argument.</a:t>
            </a:r>
            <a:endParaRPr sz="1800"/>
          </a:p>
          <a:p>
            <a:pPr marL="914400" lvl="0" indent="0" algn="l" rtl="0">
              <a:lnSpc>
                <a:spcPct val="115000"/>
              </a:lnSpc>
              <a:spcBef>
                <a:spcPts val="0"/>
              </a:spcBef>
              <a:spcAft>
                <a:spcPts val="0"/>
              </a:spcAft>
              <a:buNone/>
            </a:pPr>
            <a:r>
              <a:rPr lang="en-US" sz="1400"/>
              <a:t>    resource "aws_instance" "server" {</a:t>
            </a:r>
            <a:endParaRPr sz="1400"/>
          </a:p>
          <a:p>
            <a:pPr marL="914400" lvl="0" indent="0" algn="l" rtl="0">
              <a:lnSpc>
                <a:spcPct val="115000"/>
              </a:lnSpc>
              <a:spcBef>
                <a:spcPts val="0"/>
              </a:spcBef>
              <a:spcAft>
                <a:spcPts val="0"/>
              </a:spcAft>
              <a:buNone/>
            </a:pPr>
            <a:r>
              <a:rPr lang="en-US" sz="1400"/>
              <a:t>      count = 4 			# create four similar EC2 instances</a:t>
            </a:r>
            <a:endParaRPr sz="1400"/>
          </a:p>
          <a:p>
            <a:pPr marL="914400" lvl="0" indent="0" algn="l" rtl="0">
              <a:lnSpc>
                <a:spcPct val="115000"/>
              </a:lnSpc>
              <a:spcBef>
                <a:spcPts val="0"/>
              </a:spcBef>
              <a:spcAft>
                <a:spcPts val="0"/>
              </a:spcAft>
              <a:buNone/>
            </a:pPr>
            <a:r>
              <a:rPr lang="en-US" sz="1400"/>
              <a:t>      ami           = "ami-a1b2c3d4"</a:t>
            </a:r>
            <a:endParaRPr sz="1400"/>
          </a:p>
          <a:p>
            <a:pPr marL="914400" lvl="0" indent="0" algn="l" rtl="0">
              <a:lnSpc>
                <a:spcPct val="115000"/>
              </a:lnSpc>
              <a:spcBef>
                <a:spcPts val="0"/>
              </a:spcBef>
              <a:spcAft>
                <a:spcPts val="0"/>
              </a:spcAft>
              <a:buNone/>
            </a:pPr>
            <a:r>
              <a:rPr lang="en-US" sz="1400"/>
              <a:t>      instance_type = "t2.micro”</a:t>
            </a:r>
            <a:endParaRPr sz="1400"/>
          </a:p>
          <a:p>
            <a:pPr marL="914400" lvl="0" indent="0" algn="l" rtl="0">
              <a:lnSpc>
                <a:spcPct val="115000"/>
              </a:lnSpc>
              <a:spcBef>
                <a:spcPts val="0"/>
              </a:spcBef>
              <a:spcAft>
                <a:spcPts val="0"/>
              </a:spcAft>
              <a:buNone/>
            </a:pPr>
            <a:r>
              <a:rPr lang="en-US" sz="1400"/>
              <a:t>      tags = {</a:t>
            </a:r>
            <a:endParaRPr sz="1400"/>
          </a:p>
          <a:p>
            <a:pPr marL="914400" lvl="0" indent="0" algn="l" rtl="0">
              <a:lnSpc>
                <a:spcPct val="115000"/>
              </a:lnSpc>
              <a:spcBef>
                <a:spcPts val="0"/>
              </a:spcBef>
              <a:spcAft>
                <a:spcPts val="0"/>
              </a:spcAft>
              <a:buNone/>
            </a:pPr>
            <a:r>
              <a:rPr lang="en-US" sz="1400"/>
              <a:t>        Name = "Server ${count.index}"</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a:t>
            </a:r>
            <a:endParaRPr sz="14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This was the primary way to reuse a resource configuration until ‘</a:t>
            </a:r>
            <a:r>
              <a:rPr lang="en-US" sz="1800" i="1"/>
              <a:t>for_each</a:t>
            </a:r>
            <a:r>
              <a:rPr lang="en-US" sz="1800"/>
              <a:t>’ was introduced in Terraform 0.12.</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1"/>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29" name="Google Shape;529;p91"/>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For Each over a List?</a:t>
            </a:r>
            <a:endParaRPr/>
          </a:p>
          <a:p>
            <a:pPr marL="0" lvl="0" indent="0" algn="l" rtl="0">
              <a:lnSpc>
                <a:spcPct val="115000"/>
              </a:lnSpc>
              <a:spcBef>
                <a:spcPts val="0"/>
              </a:spcBef>
              <a:spcAft>
                <a:spcPts val="0"/>
              </a:spcAft>
              <a:buNone/>
            </a:pPr>
            <a:r>
              <a:rPr lang="en-US" sz="1800"/>
              <a:t>‘</a:t>
            </a:r>
            <a:r>
              <a:rPr lang="en-US" sz="1800" i="1"/>
              <a:t>for_each</a:t>
            </a:r>
            <a:r>
              <a:rPr lang="en-US" sz="1800"/>
              <a:t>’ doesn't loop over a list, to make that work you must use a function to convert the </a:t>
            </a:r>
            <a:r>
              <a:rPr lang="en-US" sz="1800" i="1"/>
              <a:t>list</a:t>
            </a:r>
            <a:r>
              <a:rPr lang="en-US" sz="1800"/>
              <a:t> to a </a:t>
            </a:r>
            <a:r>
              <a:rPr lang="en-US" sz="1800" i="1"/>
              <a:t>set</a:t>
            </a:r>
            <a:r>
              <a:rPr lang="en-US" sz="1800"/>
              <a:t>.</a:t>
            </a:r>
            <a:endParaRPr sz="1800"/>
          </a:p>
          <a:p>
            <a:pPr marL="914400" lvl="0" indent="0" algn="l" rtl="0">
              <a:lnSpc>
                <a:spcPct val="115000"/>
              </a:lnSpc>
              <a:spcBef>
                <a:spcPts val="0"/>
              </a:spcBef>
              <a:spcAft>
                <a:spcPts val="0"/>
              </a:spcAft>
              <a:buNone/>
            </a:pPr>
            <a:r>
              <a:rPr lang="en-US" sz="1400"/>
              <a:t>   variable "subnet_ids" {</a:t>
            </a:r>
            <a:endParaRPr sz="1400"/>
          </a:p>
          <a:p>
            <a:pPr marL="914400" lvl="0" indent="0" algn="l" rtl="0">
              <a:lnSpc>
                <a:spcPct val="115000"/>
              </a:lnSpc>
              <a:spcBef>
                <a:spcPts val="0"/>
              </a:spcBef>
              <a:spcAft>
                <a:spcPts val="0"/>
              </a:spcAft>
              <a:buNone/>
            </a:pPr>
            <a:r>
              <a:rPr lang="en-US" sz="1400"/>
              <a:t>      type = list(string)</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resource "aws_instance" "server" {</a:t>
            </a:r>
            <a:endParaRPr sz="1400"/>
          </a:p>
          <a:p>
            <a:pPr marL="914400" lvl="0" indent="0" algn="l" rtl="0">
              <a:lnSpc>
                <a:spcPct val="115000"/>
              </a:lnSpc>
              <a:spcBef>
                <a:spcPts val="0"/>
              </a:spcBef>
              <a:spcAft>
                <a:spcPts val="0"/>
              </a:spcAft>
              <a:buNone/>
            </a:pPr>
            <a:r>
              <a:rPr lang="en-US" sz="1400"/>
              <a:t>      for_each = toset(var.subnet_ids)</a:t>
            </a:r>
            <a:endParaRPr sz="1400"/>
          </a:p>
          <a:p>
            <a:pPr marL="914400" lvl="0" indent="0" algn="l" rtl="0">
              <a:lnSpc>
                <a:spcPct val="115000"/>
              </a:lnSpc>
              <a:spcBef>
                <a:spcPts val="0"/>
              </a:spcBef>
              <a:spcAft>
                <a:spcPts val="0"/>
              </a:spcAft>
              <a:buNone/>
            </a:pPr>
            <a:r>
              <a:rPr lang="en-US" sz="1400"/>
              <a:t>      ami           = "ami-a1b2c3d4"</a:t>
            </a:r>
            <a:endParaRPr sz="1400"/>
          </a:p>
          <a:p>
            <a:pPr marL="914400" lvl="0" indent="0" algn="l" rtl="0">
              <a:lnSpc>
                <a:spcPct val="115000"/>
              </a:lnSpc>
              <a:spcBef>
                <a:spcPts val="0"/>
              </a:spcBef>
              <a:spcAft>
                <a:spcPts val="0"/>
              </a:spcAft>
              <a:buNone/>
            </a:pPr>
            <a:r>
              <a:rPr lang="en-US" sz="1400"/>
              <a:t>      instance_type = "t2.micro"</a:t>
            </a:r>
            <a:endParaRPr sz="1400"/>
          </a:p>
          <a:p>
            <a:pPr marL="914400" lvl="0" indent="0" algn="l" rtl="0">
              <a:lnSpc>
                <a:spcPct val="115000"/>
              </a:lnSpc>
              <a:spcBef>
                <a:spcPts val="0"/>
              </a:spcBef>
              <a:spcAft>
                <a:spcPts val="0"/>
              </a:spcAft>
              <a:buNone/>
            </a:pPr>
            <a:r>
              <a:rPr lang="en-US" sz="1400"/>
              <a:t>      subnet_id     = each.key 		# note: each.key and each.value are the same for a set</a:t>
            </a:r>
            <a:endParaRPr sz="1400"/>
          </a:p>
          <a:p>
            <a:pPr marL="914400" lvl="0" indent="0" algn="l" rtl="0">
              <a:lnSpc>
                <a:spcPct val="115000"/>
              </a:lnSpc>
              <a:spcBef>
                <a:spcPts val="0"/>
              </a:spcBef>
              <a:spcAft>
                <a:spcPts val="0"/>
              </a:spcAft>
              <a:buNone/>
            </a:pPr>
            <a:r>
              <a:rPr lang="en-US" sz="1400"/>
              <a:t>      tags = {</a:t>
            </a:r>
            <a:endParaRPr sz="1400"/>
          </a:p>
          <a:p>
            <a:pPr marL="914400" lvl="0" indent="0" algn="l" rtl="0">
              <a:lnSpc>
                <a:spcPct val="115000"/>
              </a:lnSpc>
              <a:spcBef>
                <a:spcPts val="0"/>
              </a:spcBef>
              <a:spcAft>
                <a:spcPts val="0"/>
              </a:spcAft>
              <a:buNone/>
            </a:pPr>
            <a:r>
              <a:rPr lang="en-US" sz="1400"/>
              <a:t>        Name = "Server ${each.key}"</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a:t>
            </a:r>
            <a:endParaRPr sz="1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35" name="Google Shape;535;p92"/>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Never destroy this resource!</a:t>
            </a:r>
            <a:endParaRPr/>
          </a:p>
          <a:p>
            <a:pPr marL="0" lvl="0" indent="0" algn="l" rtl="0">
              <a:lnSpc>
                <a:spcPct val="115000"/>
              </a:lnSpc>
              <a:spcBef>
                <a:spcPts val="0"/>
              </a:spcBef>
              <a:spcAft>
                <a:spcPts val="0"/>
              </a:spcAft>
              <a:buNone/>
            </a:pPr>
            <a:r>
              <a:rPr lang="en-US" sz="1800"/>
              <a:t>Sometimes you want a resource to be immortal. For those situations where you know toe stepping will occur…</a:t>
            </a:r>
            <a:endParaRPr sz="18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   resource "aws_instance" "server" {</a:t>
            </a:r>
            <a:endParaRPr sz="1400"/>
          </a:p>
          <a:p>
            <a:pPr marL="914400" lvl="0" indent="0" algn="l" rtl="0">
              <a:lnSpc>
                <a:spcPct val="115000"/>
              </a:lnSpc>
              <a:spcBef>
                <a:spcPts val="0"/>
              </a:spcBef>
              <a:spcAft>
                <a:spcPts val="0"/>
              </a:spcAft>
              <a:buNone/>
            </a:pPr>
            <a:r>
              <a:rPr lang="en-US" sz="1400"/>
              <a:t>      ami           = "ami-a1b2c3d4"</a:t>
            </a:r>
            <a:endParaRPr sz="1400"/>
          </a:p>
          <a:p>
            <a:pPr marL="914400" lvl="0" indent="0" algn="l" rtl="0">
              <a:lnSpc>
                <a:spcPct val="115000"/>
              </a:lnSpc>
              <a:spcBef>
                <a:spcPts val="0"/>
              </a:spcBef>
              <a:spcAft>
                <a:spcPts val="0"/>
              </a:spcAft>
              <a:buNone/>
            </a:pPr>
            <a:r>
              <a:rPr lang="en-US" sz="1400"/>
              <a:t>      instance_type = "t2.micro"</a:t>
            </a:r>
            <a:endParaRPr sz="1400"/>
          </a:p>
          <a:p>
            <a:pPr marL="914400" lvl="0" indent="0" algn="l" rtl="0">
              <a:lnSpc>
                <a:spcPct val="115000"/>
              </a:lnSpc>
              <a:spcBef>
                <a:spcPts val="0"/>
              </a:spcBef>
              <a:spcAft>
                <a:spcPts val="0"/>
              </a:spcAft>
              <a:buNone/>
            </a:pPr>
            <a:r>
              <a:rPr lang="en-US" sz="1400"/>
              <a:t>      lifecycle {</a:t>
            </a:r>
            <a:endParaRPr sz="1400"/>
          </a:p>
          <a:p>
            <a:pPr marL="914400" lvl="0" indent="0" algn="l" rtl="0">
              <a:lnSpc>
                <a:spcPct val="115000"/>
              </a:lnSpc>
              <a:spcBef>
                <a:spcPts val="0"/>
              </a:spcBef>
              <a:spcAft>
                <a:spcPts val="0"/>
              </a:spcAft>
              <a:buNone/>
            </a:pPr>
            <a:r>
              <a:rPr lang="en-US" sz="1400"/>
              <a:t>        prevent_destroy = true</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a:t>
            </a:r>
            <a:endParaRPr sz="1400"/>
          </a:p>
          <a:p>
            <a:pPr marL="0" lvl="0" indent="0" algn="l" rtl="0">
              <a:lnSpc>
                <a:spcPct val="115000"/>
              </a:lnSpc>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41" name="Google Shape;541;p93"/>
          <p:cNvSpPr txBox="1">
            <a:spLocks noGrp="1"/>
          </p:cNvSpPr>
          <p:nvPr>
            <p:ph type="body" idx="1"/>
          </p:nvPr>
        </p:nvSpPr>
        <p:spPr>
          <a:xfrm>
            <a:off x="204800" y="962925"/>
            <a:ext cx="85005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Provisioners and Connections</a:t>
            </a:r>
            <a:endParaRPr/>
          </a:p>
          <a:p>
            <a:pPr marL="0" lvl="0" indent="0" algn="l" rtl="0">
              <a:lnSpc>
                <a:spcPct val="115000"/>
              </a:lnSpc>
              <a:spcBef>
                <a:spcPts val="0"/>
              </a:spcBef>
              <a:spcAft>
                <a:spcPts val="0"/>
              </a:spcAft>
              <a:buNone/>
            </a:pPr>
            <a:r>
              <a:rPr lang="en-US" sz="1800"/>
              <a:t>Provisioners allow actions to happen after a resource has been created.</a:t>
            </a:r>
            <a:endParaRPr sz="1800"/>
          </a:p>
          <a:p>
            <a:pPr marL="457200" lvl="0" indent="-342900" algn="l" rtl="0">
              <a:lnSpc>
                <a:spcPct val="115000"/>
              </a:lnSpc>
              <a:spcBef>
                <a:spcPts val="0"/>
              </a:spcBef>
              <a:spcAft>
                <a:spcPts val="0"/>
              </a:spcAft>
              <a:buSzPts val="1800"/>
              <a:buChar char="•"/>
            </a:pPr>
            <a:r>
              <a:rPr lang="en-US" sz="1800"/>
              <a:t>Provisioners can gather variables using `self` in an expression</a:t>
            </a:r>
            <a:endParaRPr sz="1800"/>
          </a:p>
          <a:p>
            <a:pPr marL="457200" lvl="0" indent="-342900" algn="l" rtl="0">
              <a:lnSpc>
                <a:spcPct val="115000"/>
              </a:lnSpc>
              <a:spcBef>
                <a:spcPts val="0"/>
              </a:spcBef>
              <a:spcAft>
                <a:spcPts val="0"/>
              </a:spcAft>
              <a:buSzPts val="1800"/>
              <a:buChar char="•"/>
            </a:pPr>
            <a:r>
              <a:rPr lang="en-US" sz="1800"/>
              <a:t>Creation time provisioners run after the resources are created.</a:t>
            </a:r>
            <a:endParaRPr sz="1800"/>
          </a:p>
          <a:p>
            <a:pPr marL="457200" lvl="0" indent="-342900" algn="l" rtl="0">
              <a:lnSpc>
                <a:spcPct val="115000"/>
              </a:lnSpc>
              <a:spcBef>
                <a:spcPts val="0"/>
              </a:spcBef>
              <a:spcAft>
                <a:spcPts val="0"/>
              </a:spcAft>
              <a:buSzPts val="1800"/>
              <a:buChar char="•"/>
            </a:pPr>
            <a:r>
              <a:rPr lang="en-US" sz="1800"/>
              <a:t>Destroy-time provisioners run before a resource is destroyed. A database backup is a good example.</a:t>
            </a:r>
            <a:endParaRPr sz="18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   resource "aws_instance" "web" {</a:t>
            </a:r>
            <a:endParaRPr sz="1400"/>
          </a:p>
          <a:p>
            <a:pPr marL="914400" lvl="0" indent="0" algn="l" rtl="0">
              <a:lnSpc>
                <a:spcPct val="115000"/>
              </a:lnSpc>
              <a:spcBef>
                <a:spcPts val="0"/>
              </a:spcBef>
              <a:spcAft>
                <a:spcPts val="0"/>
              </a:spcAft>
              <a:buNone/>
            </a:pPr>
            <a:r>
              <a:rPr lang="en-US" sz="1400"/>
              <a:t>      provisioner "local-exec" {</a:t>
            </a:r>
            <a:endParaRPr sz="1400"/>
          </a:p>
          <a:p>
            <a:pPr marL="914400" lvl="0" indent="0" algn="l" rtl="0">
              <a:lnSpc>
                <a:spcPct val="115000"/>
              </a:lnSpc>
              <a:spcBef>
                <a:spcPts val="0"/>
              </a:spcBef>
              <a:spcAft>
                <a:spcPts val="0"/>
              </a:spcAft>
              <a:buNone/>
            </a:pPr>
            <a:r>
              <a:rPr lang="en-US" sz="1400"/>
              <a:t>        when    = "destroy"</a:t>
            </a:r>
            <a:endParaRPr sz="1400"/>
          </a:p>
          <a:p>
            <a:pPr marL="914400" lvl="0" indent="0" algn="l" rtl="0">
              <a:lnSpc>
                <a:spcPct val="115000"/>
              </a:lnSpc>
              <a:spcBef>
                <a:spcPts val="0"/>
              </a:spcBef>
              <a:spcAft>
                <a:spcPts val="0"/>
              </a:spcAft>
              <a:buNone/>
            </a:pPr>
            <a:r>
              <a:rPr lang="en-US" sz="1400"/>
              <a:t>        command = "echo The server's IP address is ${self.private_ip}"</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How Does Terraform Work?</a:t>
            </a:r>
            <a:endParaRPr/>
          </a:p>
        </p:txBody>
      </p:sp>
      <p:sp>
        <p:nvSpPr>
          <p:cNvPr id="110" name="Google Shape;110;p22"/>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Plan -&gt; Graph -&gt; Apply</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a:t>
            </a:r>
            <a:r>
              <a:rPr lang="en-US" b="1" i="1">
                <a:latin typeface="Roboto"/>
                <a:ea typeface="Roboto"/>
                <a:cs typeface="Roboto"/>
                <a:sym typeface="Roboto"/>
              </a:rPr>
              <a:t>terraform apply</a:t>
            </a:r>
            <a:r>
              <a:rPr lang="en-US"/>
              <a:t>” - Using the previous graph, Terraform will execute api or cli calls against the configured provider.</a:t>
            </a:r>
            <a:endParaRPr/>
          </a:p>
          <a:p>
            <a:pPr marL="0" lvl="0" indent="0" algn="l" rtl="0">
              <a:lnSpc>
                <a:spcPct val="115000"/>
              </a:lnSpc>
              <a:spcBef>
                <a:spcPts val="0"/>
              </a:spcBef>
              <a:spcAft>
                <a:spcPts val="0"/>
              </a:spcAft>
              <a:buNone/>
            </a:pPr>
            <a:endParaRPr/>
          </a:p>
          <a:p>
            <a:pPr marL="457200" lvl="0" indent="-361950" algn="l" rtl="0">
              <a:lnSpc>
                <a:spcPct val="115000"/>
              </a:lnSpc>
              <a:spcBef>
                <a:spcPts val="0"/>
              </a:spcBef>
              <a:spcAft>
                <a:spcPts val="0"/>
              </a:spcAft>
              <a:buSzPts val="2100"/>
              <a:buChar char="•"/>
            </a:pPr>
            <a:r>
              <a:rPr lang="en-US"/>
              <a:t>Knowing what was going to be made limits the issues that we see in the final configuration.</a:t>
            </a:r>
            <a:endParaRPr/>
          </a:p>
          <a:p>
            <a:pPr marL="0" lvl="0" indent="0" algn="l" rtl="0">
              <a:lnSpc>
                <a:spcPct val="115000"/>
              </a:lnSpc>
              <a:spcBef>
                <a:spcPts val="0"/>
              </a:spcBef>
              <a:spcAft>
                <a:spcPts val="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4"/>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47" name="Google Shape;547;p94"/>
          <p:cNvSpPr txBox="1">
            <a:spLocks noGrp="1"/>
          </p:cNvSpPr>
          <p:nvPr>
            <p:ph type="body" idx="1"/>
          </p:nvPr>
        </p:nvSpPr>
        <p:spPr>
          <a:xfrm>
            <a:off x="204800" y="962925"/>
            <a:ext cx="52950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Modules take inputs and provide outputs </a:t>
            </a:r>
            <a:endParaRPr/>
          </a:p>
          <a:p>
            <a:pPr marL="457200" lvl="0" indent="-342900" algn="l" rtl="0">
              <a:lnSpc>
                <a:spcPct val="115000"/>
              </a:lnSpc>
              <a:spcBef>
                <a:spcPts val="0"/>
              </a:spcBef>
              <a:spcAft>
                <a:spcPts val="0"/>
              </a:spcAft>
              <a:buSzPts val="1800"/>
              <a:buChar char="•"/>
            </a:pPr>
            <a:r>
              <a:rPr lang="en-US" sz="1800"/>
              <a:t>You can create modules strictly to retrieve data for use in other modules. </a:t>
            </a:r>
            <a:endParaRPr sz="1800"/>
          </a:p>
          <a:p>
            <a:pPr marL="457200" lvl="0" indent="-342900" algn="l" rtl="0">
              <a:lnSpc>
                <a:spcPct val="115000"/>
              </a:lnSpc>
              <a:spcBef>
                <a:spcPts val="0"/>
              </a:spcBef>
              <a:spcAft>
                <a:spcPts val="0"/>
              </a:spcAft>
              <a:buSzPts val="1800"/>
              <a:buChar char="•"/>
            </a:pPr>
            <a:r>
              <a:rPr lang="en-US" sz="1800"/>
              <a:t>The key benefit of this approach is that the source of this information can change over time without updating every configuration that depends on it. </a:t>
            </a:r>
            <a:endParaRPr sz="1800"/>
          </a:p>
          <a:p>
            <a:pPr marL="457200" lvl="0" indent="-342900" algn="l" rtl="0">
              <a:lnSpc>
                <a:spcPct val="115000"/>
              </a:lnSpc>
              <a:spcBef>
                <a:spcPts val="0"/>
              </a:spcBef>
              <a:spcAft>
                <a:spcPts val="0"/>
              </a:spcAft>
              <a:buSzPts val="1800"/>
              <a:buChar char="•"/>
            </a:pPr>
            <a:r>
              <a:rPr lang="en-US" sz="1800"/>
              <a:t>If you design your data-only module with a similar set of outputs as a corresponding management module, you can swap between the two relatively easily when refactoring.</a:t>
            </a:r>
            <a:endParaRPr/>
          </a:p>
        </p:txBody>
      </p:sp>
      <p:sp>
        <p:nvSpPr>
          <p:cNvPr id="548" name="Google Shape;548;p94"/>
          <p:cNvSpPr txBox="1"/>
          <p:nvPr/>
        </p:nvSpPr>
        <p:spPr>
          <a:xfrm>
            <a:off x="5256650" y="1681950"/>
            <a:ext cx="4359900" cy="279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module "network"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source = "./modules/join-network-aws"</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environment = "production"</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US">
                <a:solidFill>
                  <a:srgbClr val="55565A"/>
                </a:solidFill>
                <a:latin typeface="Roboto Light"/>
                <a:ea typeface="Roboto Light"/>
                <a:cs typeface="Roboto Light"/>
                <a:sym typeface="Roboto Light"/>
              </a:rPr>
              <a:t>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module "k8s_cluster" {</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source = "./modules/aws-k8s-cluster"</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subnet_ids = module.network.subnet_ids</a:t>
            </a:r>
            <a:endParaRPr>
              <a:solidFill>
                <a:srgbClr val="55565A"/>
              </a:solidFill>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r>
              <a:rPr lang="en-US">
                <a:solidFill>
                  <a:srgbClr val="55565A"/>
                </a:solidFill>
                <a:latin typeface="Roboto Light"/>
                <a:ea typeface="Roboto Light"/>
                <a:cs typeface="Roboto Light"/>
                <a:sym typeface="Roboto Light"/>
              </a:rPr>
              <a:t>    }</a:t>
            </a:r>
            <a:endParaRPr sz="2100">
              <a:solidFill>
                <a:srgbClr val="55565A"/>
              </a:solidFill>
              <a:latin typeface="Roboto Light"/>
              <a:ea typeface="Roboto Light"/>
              <a:cs typeface="Roboto Light"/>
              <a:sym typeface="Roboto Light"/>
            </a:endParaRPr>
          </a:p>
          <a:p>
            <a:pPr marL="0" lvl="0" indent="0" algn="l" rtl="0">
              <a:spcBef>
                <a:spcPts val="0"/>
              </a:spcBef>
              <a:spcAft>
                <a:spcPts val="0"/>
              </a:spcAft>
              <a:buNone/>
            </a:pPr>
            <a:endParaRPr>
              <a:latin typeface="Roboto Light"/>
              <a:ea typeface="Roboto Light"/>
              <a:cs typeface="Roboto Light"/>
              <a:sym typeface="Roboto 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5"/>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54" name="Google Shape;554;p95"/>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sz="1800"/>
              <a:t>You can define logic to control how a module acts consistent with Terraform's declarative style. Rather than creating modules with complex conditional branches, you directly describe what should already exist and what you want Terraform to manage on its own. The caller of a module can directly represent whether this is an AMI to be created inline or an AMI to be retrieved from elsewhere.</a:t>
            </a:r>
            <a:endParaRPr sz="1400"/>
          </a:p>
          <a:p>
            <a:pPr marL="1371600" lvl="0" indent="0" algn="l" rtl="0">
              <a:lnSpc>
                <a:spcPct val="115000"/>
              </a:lnSpc>
              <a:spcBef>
                <a:spcPts val="0"/>
              </a:spcBef>
              <a:spcAft>
                <a:spcPts val="0"/>
              </a:spcAft>
              <a:buNone/>
            </a:pPr>
            <a:r>
              <a:rPr lang="en-US" sz="1400"/>
              <a:t>    module "example" {</a:t>
            </a:r>
            <a:endParaRPr sz="1400"/>
          </a:p>
          <a:p>
            <a:pPr marL="1371600" lvl="0" indent="0" algn="l" rtl="0">
              <a:lnSpc>
                <a:spcPct val="115000"/>
              </a:lnSpc>
              <a:spcBef>
                <a:spcPts val="0"/>
              </a:spcBef>
              <a:spcAft>
                <a:spcPts val="0"/>
              </a:spcAft>
              <a:buNone/>
            </a:pPr>
            <a:r>
              <a:rPr lang="en-US" sz="1400"/>
              <a:t>      source = "./modules/example"</a:t>
            </a:r>
            <a:endParaRPr sz="1400"/>
          </a:p>
          <a:p>
            <a:pPr marL="1371600" lvl="0" indent="0" algn="l" rtl="0">
              <a:lnSpc>
                <a:spcPct val="115000"/>
              </a:lnSpc>
              <a:spcBef>
                <a:spcPts val="0"/>
              </a:spcBef>
              <a:spcAft>
                <a:spcPts val="0"/>
              </a:spcAft>
              <a:buNone/>
            </a:pPr>
            <a:r>
              <a:rPr lang="en-US" sz="1400"/>
              <a:t>      ami = aws_ami_copy.example</a:t>
            </a:r>
            <a:endParaRPr sz="1400"/>
          </a:p>
          <a:p>
            <a:pPr marL="1371600" lvl="0" indent="0" algn="l" rtl="0">
              <a:lnSpc>
                <a:spcPct val="115000"/>
              </a:lnSpc>
              <a:spcBef>
                <a:spcPts val="0"/>
              </a:spcBef>
              <a:spcAft>
                <a:spcPts val="0"/>
              </a:spcAft>
              <a:buNone/>
            </a:pPr>
            <a:r>
              <a:rPr lang="en-US" sz="1400"/>
              <a:t>    }</a:t>
            </a:r>
            <a:endParaRPr sz="1400"/>
          </a:p>
          <a:p>
            <a:pPr marL="1371600" lvl="0" indent="0" algn="l" rtl="0">
              <a:lnSpc>
                <a:spcPct val="115000"/>
              </a:lnSpc>
              <a:spcBef>
                <a:spcPts val="0"/>
              </a:spcBef>
              <a:spcAft>
                <a:spcPts val="0"/>
              </a:spcAft>
              <a:buNone/>
            </a:pPr>
            <a:endParaRPr sz="1400"/>
          </a:p>
          <a:p>
            <a:pPr marL="1371600" lvl="0" indent="0" algn="l" rtl="0">
              <a:lnSpc>
                <a:spcPct val="115000"/>
              </a:lnSpc>
              <a:spcBef>
                <a:spcPts val="0"/>
              </a:spcBef>
              <a:spcAft>
                <a:spcPts val="0"/>
              </a:spcAft>
              <a:buNone/>
            </a:pPr>
            <a:r>
              <a:rPr lang="en-US" sz="1400"/>
              <a:t>    module "example" {</a:t>
            </a:r>
            <a:endParaRPr sz="1400"/>
          </a:p>
          <a:p>
            <a:pPr marL="1371600" lvl="0" indent="0" algn="l" rtl="0">
              <a:lnSpc>
                <a:spcPct val="115000"/>
              </a:lnSpc>
              <a:spcBef>
                <a:spcPts val="0"/>
              </a:spcBef>
              <a:spcAft>
                <a:spcPts val="0"/>
              </a:spcAft>
              <a:buNone/>
            </a:pPr>
            <a:r>
              <a:rPr lang="en-US" sz="1400"/>
              <a:t>      source = "./modules/example"</a:t>
            </a:r>
            <a:endParaRPr sz="1400"/>
          </a:p>
          <a:p>
            <a:pPr marL="1371600" lvl="0" indent="0" algn="l" rtl="0">
              <a:lnSpc>
                <a:spcPct val="115000"/>
              </a:lnSpc>
              <a:spcBef>
                <a:spcPts val="0"/>
              </a:spcBef>
              <a:spcAft>
                <a:spcPts val="0"/>
              </a:spcAft>
              <a:buNone/>
            </a:pPr>
            <a:r>
              <a:rPr lang="en-US" sz="1400"/>
              <a:t>      ami = data.aws_ami.example</a:t>
            </a:r>
            <a:endParaRPr sz="1400"/>
          </a:p>
          <a:p>
            <a:pPr marL="1371600" lvl="0" indent="0" algn="l" rtl="0">
              <a:lnSpc>
                <a:spcPct val="115000"/>
              </a:lnSpc>
              <a:spcBef>
                <a:spcPts val="0"/>
              </a:spcBef>
              <a:spcAft>
                <a:spcPts val="0"/>
              </a:spcAft>
              <a:buNone/>
            </a:pPr>
            <a:r>
              <a:rPr lang="en-US" sz="1400"/>
              <a:t>    }</a:t>
            </a:r>
            <a:endParaRPr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60" name="Google Shape;560;p96"/>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Input Output &amp; Output Input</a:t>
            </a:r>
            <a:endParaRPr/>
          </a:p>
          <a:p>
            <a:pPr marL="0" lvl="0" indent="0" algn="l" rtl="0">
              <a:lnSpc>
                <a:spcPct val="115000"/>
              </a:lnSpc>
              <a:spcBef>
                <a:spcPts val="0"/>
              </a:spcBef>
              <a:spcAft>
                <a:spcPts val="0"/>
              </a:spcAft>
              <a:buClr>
                <a:schemeClr val="dk1"/>
              </a:buClr>
              <a:buSzPts val="1100"/>
              <a:buFont typeface="Arial"/>
              <a:buNone/>
            </a:pPr>
            <a:r>
              <a:rPr lang="en-US" sz="1800"/>
              <a:t>The piped nature of Modules (take inputs and provide outputs), means Terraform allows nested modules to be used together.</a:t>
            </a:r>
            <a:endParaRPr sz="1400"/>
          </a:p>
          <a:p>
            <a:pPr marL="1371600" lvl="0" indent="0" algn="l" rtl="0">
              <a:lnSpc>
                <a:spcPct val="115000"/>
              </a:lnSpc>
              <a:spcBef>
                <a:spcPts val="0"/>
              </a:spcBef>
              <a:spcAft>
                <a:spcPts val="0"/>
              </a:spcAft>
              <a:buNone/>
            </a:pPr>
            <a:endParaRPr sz="1400"/>
          </a:p>
          <a:p>
            <a:pPr marL="1371600" lvl="0" indent="0" algn="l" rtl="0">
              <a:lnSpc>
                <a:spcPct val="115000"/>
              </a:lnSpc>
              <a:spcBef>
                <a:spcPts val="0"/>
              </a:spcBef>
              <a:spcAft>
                <a:spcPts val="0"/>
              </a:spcAft>
              <a:buClr>
                <a:schemeClr val="dk1"/>
              </a:buClr>
              <a:buSzPts val="1100"/>
              <a:buFont typeface="Arial"/>
              <a:buNone/>
            </a:pPr>
            <a:r>
              <a:rPr lang="en-US" sz="1400"/>
              <a:t>   module "network" {</a:t>
            </a:r>
            <a:endParaRPr sz="1400"/>
          </a:p>
          <a:p>
            <a:pPr marL="1371600" lvl="0" indent="0" algn="l" rtl="0">
              <a:lnSpc>
                <a:spcPct val="115000"/>
              </a:lnSpc>
              <a:spcBef>
                <a:spcPts val="0"/>
              </a:spcBef>
              <a:spcAft>
                <a:spcPts val="0"/>
              </a:spcAft>
              <a:buClr>
                <a:schemeClr val="dk1"/>
              </a:buClr>
              <a:buSzPts val="1100"/>
              <a:buFont typeface="Arial"/>
              <a:buNone/>
            </a:pPr>
            <a:r>
              <a:rPr lang="en-US" sz="1400"/>
              <a:t>      source = "./modules/aws-network"</a:t>
            </a:r>
            <a:endParaRPr sz="1400"/>
          </a:p>
          <a:p>
            <a:pPr marL="1371600" lvl="0" indent="0" algn="l" rtl="0">
              <a:lnSpc>
                <a:spcPct val="115000"/>
              </a:lnSpc>
              <a:spcBef>
                <a:spcPts val="0"/>
              </a:spcBef>
              <a:spcAft>
                <a:spcPts val="0"/>
              </a:spcAft>
              <a:buClr>
                <a:schemeClr val="dk1"/>
              </a:buClr>
              <a:buSzPts val="1100"/>
              <a:buFont typeface="Arial"/>
              <a:buNone/>
            </a:pPr>
            <a:r>
              <a:rPr lang="en-US" sz="1400"/>
              <a:t>      base_cidr_block = "10.0.0.0/8"</a:t>
            </a:r>
            <a:endParaRPr sz="1400"/>
          </a:p>
          <a:p>
            <a:pPr marL="1371600" lvl="0" indent="0" algn="l" rtl="0">
              <a:lnSpc>
                <a:spcPct val="115000"/>
              </a:lnSpc>
              <a:spcBef>
                <a:spcPts val="0"/>
              </a:spcBef>
              <a:spcAft>
                <a:spcPts val="0"/>
              </a:spcAft>
              <a:buClr>
                <a:schemeClr val="dk1"/>
              </a:buClr>
              <a:buSzPts val="1100"/>
              <a:buFont typeface="Arial"/>
              <a:buNone/>
            </a:pPr>
            <a:r>
              <a:rPr lang="en-US" sz="1400"/>
              <a:t>    }</a:t>
            </a:r>
            <a:endParaRPr sz="1400"/>
          </a:p>
          <a:p>
            <a:pPr marL="1371600" lvl="0" indent="0" algn="l" rtl="0">
              <a:lnSpc>
                <a:spcPct val="115000"/>
              </a:lnSpc>
              <a:spcBef>
                <a:spcPts val="0"/>
              </a:spcBef>
              <a:spcAft>
                <a:spcPts val="0"/>
              </a:spcAft>
              <a:buClr>
                <a:schemeClr val="dk1"/>
              </a:buClr>
              <a:buSzPts val="1100"/>
              <a:buFont typeface="Arial"/>
              <a:buNone/>
            </a:pPr>
            <a:r>
              <a:rPr lang="en-US" sz="1400"/>
              <a:t>    </a:t>
            </a:r>
            <a:endParaRPr sz="1400"/>
          </a:p>
          <a:p>
            <a:pPr marL="1371600" lvl="0" indent="0" algn="l" rtl="0">
              <a:lnSpc>
                <a:spcPct val="115000"/>
              </a:lnSpc>
              <a:spcBef>
                <a:spcPts val="0"/>
              </a:spcBef>
              <a:spcAft>
                <a:spcPts val="0"/>
              </a:spcAft>
              <a:buClr>
                <a:schemeClr val="dk1"/>
              </a:buClr>
              <a:buSzPts val="1100"/>
              <a:buFont typeface="Arial"/>
              <a:buNone/>
            </a:pPr>
            <a:r>
              <a:rPr lang="en-US" sz="1400"/>
              <a:t>    module "consul_cluster" {</a:t>
            </a:r>
            <a:endParaRPr sz="1400"/>
          </a:p>
          <a:p>
            <a:pPr marL="1371600" lvl="0" indent="0" algn="l" rtl="0">
              <a:lnSpc>
                <a:spcPct val="115000"/>
              </a:lnSpc>
              <a:spcBef>
                <a:spcPts val="0"/>
              </a:spcBef>
              <a:spcAft>
                <a:spcPts val="0"/>
              </a:spcAft>
              <a:buClr>
                <a:schemeClr val="dk1"/>
              </a:buClr>
              <a:buSzPts val="1100"/>
              <a:buFont typeface="Arial"/>
              <a:buNone/>
            </a:pPr>
            <a:r>
              <a:rPr lang="en-US" sz="1400"/>
              <a:t>      source = "./modules/aws-consul-cluster”</a:t>
            </a:r>
            <a:endParaRPr sz="1400"/>
          </a:p>
          <a:p>
            <a:pPr marL="1371600" lvl="0" indent="0" algn="l" rtl="0">
              <a:lnSpc>
                <a:spcPct val="115000"/>
              </a:lnSpc>
              <a:spcBef>
                <a:spcPts val="0"/>
              </a:spcBef>
              <a:spcAft>
                <a:spcPts val="0"/>
              </a:spcAft>
              <a:buClr>
                <a:schemeClr val="dk1"/>
              </a:buClr>
              <a:buSzPts val="1100"/>
              <a:buFont typeface="Arial"/>
              <a:buNone/>
            </a:pPr>
            <a:r>
              <a:rPr lang="en-US" sz="1400"/>
              <a:t>      vpc_id     = module.network.vpc_id</a:t>
            </a:r>
            <a:endParaRPr sz="1400"/>
          </a:p>
          <a:p>
            <a:pPr marL="1371600" lvl="0" indent="0" algn="l" rtl="0">
              <a:lnSpc>
                <a:spcPct val="115000"/>
              </a:lnSpc>
              <a:spcBef>
                <a:spcPts val="0"/>
              </a:spcBef>
              <a:spcAft>
                <a:spcPts val="0"/>
              </a:spcAft>
              <a:buClr>
                <a:schemeClr val="dk1"/>
              </a:buClr>
              <a:buSzPts val="1100"/>
              <a:buFont typeface="Arial"/>
              <a:buNone/>
            </a:pPr>
            <a:r>
              <a:rPr lang="en-US" sz="1400"/>
              <a:t>      subnet_ids = module.network.subnet_ids</a:t>
            </a:r>
            <a:endParaRPr sz="1400"/>
          </a:p>
          <a:p>
            <a:pPr marL="1371600" lvl="0" indent="0" algn="l" rtl="0">
              <a:lnSpc>
                <a:spcPct val="115000"/>
              </a:lnSpc>
              <a:spcBef>
                <a:spcPts val="0"/>
              </a:spcBef>
              <a:spcAft>
                <a:spcPts val="0"/>
              </a:spcAft>
              <a:buNone/>
            </a:pPr>
            <a:r>
              <a:rPr lang="en-US" sz="1400"/>
              <a:t>    }</a:t>
            </a:r>
            <a:endParaRPr sz="1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97"/>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66" name="Google Shape;566;p97"/>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Author you own Modules</a:t>
            </a:r>
            <a:endParaRPr/>
          </a:p>
          <a:p>
            <a:pPr marL="0" lvl="0" indent="0" algn="l" rtl="0">
              <a:lnSpc>
                <a:spcPct val="115000"/>
              </a:lnSpc>
              <a:spcBef>
                <a:spcPts val="0"/>
              </a:spcBef>
              <a:spcAft>
                <a:spcPts val="0"/>
              </a:spcAft>
              <a:buNone/>
            </a:pPr>
            <a:r>
              <a:rPr lang="en-US" sz="1800"/>
              <a:t>Framework</a:t>
            </a:r>
            <a:endParaRPr sz="1800"/>
          </a:p>
          <a:p>
            <a:pPr marL="0" lvl="0" indent="0" algn="l" rtl="0">
              <a:lnSpc>
                <a:spcPct val="115000"/>
              </a:lnSpc>
              <a:spcBef>
                <a:spcPts val="0"/>
              </a:spcBef>
              <a:spcAft>
                <a:spcPts val="0"/>
              </a:spcAft>
              <a:buNone/>
            </a:pPr>
            <a:r>
              <a:rPr lang="en-US" sz="1800"/>
              <a:t>First - Create directory structure and files</a:t>
            </a:r>
            <a:endParaRPr sz="1800"/>
          </a:p>
          <a:p>
            <a:pPr marL="0" lvl="0" indent="0" algn="l" rtl="0">
              <a:lnSpc>
                <a:spcPct val="115000"/>
              </a:lnSpc>
              <a:spcBef>
                <a:spcPts val="0"/>
              </a:spcBef>
              <a:spcAft>
                <a:spcPts val="0"/>
              </a:spcAft>
              <a:buNone/>
            </a:pPr>
            <a:endParaRPr sz="1800"/>
          </a:p>
          <a:p>
            <a:pPr marL="457200" lvl="0" indent="0" algn="l" rtl="0">
              <a:lnSpc>
                <a:spcPct val="115000"/>
              </a:lnSpc>
              <a:spcBef>
                <a:spcPts val="0"/>
              </a:spcBef>
              <a:spcAft>
                <a:spcPts val="0"/>
              </a:spcAft>
              <a:buNone/>
            </a:pPr>
            <a:r>
              <a:rPr lang="en-US" sz="1800"/>
              <a:t>    mkdir -p modules/nested2 modules/nested2 </a:t>
            </a:r>
            <a:endParaRPr sz="1800"/>
          </a:p>
          <a:p>
            <a:pPr marL="457200" lvl="0" indent="0" algn="l" rtl="0">
              <a:lnSpc>
                <a:spcPct val="115000"/>
              </a:lnSpc>
              <a:spcBef>
                <a:spcPts val="0"/>
              </a:spcBef>
              <a:spcAft>
                <a:spcPts val="0"/>
              </a:spcAft>
              <a:buNone/>
            </a:pPr>
            <a:r>
              <a:rPr lang="en-US" sz="1800"/>
              <a:t>    touch main.tf variables.tf modules/nested1/main.tf \</a:t>
            </a:r>
            <a:endParaRPr sz="1800"/>
          </a:p>
          <a:p>
            <a:pPr marL="457200" lvl="0" indent="0" algn="l" rtl="0">
              <a:lnSpc>
                <a:spcPct val="115000"/>
              </a:lnSpc>
              <a:spcBef>
                <a:spcPts val="0"/>
              </a:spcBef>
              <a:spcAft>
                <a:spcPts val="0"/>
              </a:spcAft>
              <a:buNone/>
            </a:pPr>
            <a:r>
              <a:rPr lang="en-US" sz="1800"/>
              <a:t>    modules/nested1/variables.tf modules/nested1/outputs.tf \</a:t>
            </a:r>
            <a:endParaRPr sz="1800"/>
          </a:p>
          <a:p>
            <a:pPr marL="457200" lvl="0" indent="0" algn="l" rtl="0">
              <a:lnSpc>
                <a:spcPct val="115000"/>
              </a:lnSpc>
              <a:spcBef>
                <a:spcPts val="0"/>
              </a:spcBef>
              <a:spcAft>
                <a:spcPts val="0"/>
              </a:spcAft>
              <a:buNone/>
            </a:pPr>
            <a:r>
              <a:rPr lang="en-US" sz="1800"/>
              <a:t>    modules/nested2/main.tf modules/nested2/variables.tf \</a:t>
            </a:r>
            <a:endParaRPr sz="1800"/>
          </a:p>
          <a:p>
            <a:pPr marL="457200" lvl="0" indent="0" algn="l" rtl="0">
              <a:lnSpc>
                <a:spcPct val="115000"/>
              </a:lnSpc>
              <a:spcBef>
                <a:spcPts val="0"/>
              </a:spcBef>
              <a:spcAft>
                <a:spcPts val="0"/>
              </a:spcAft>
              <a:buNone/>
            </a:pPr>
            <a:r>
              <a:rPr lang="en-US" sz="1800"/>
              <a:t>    modules/nested2/outputs.tf </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This will contain nested modules.</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98"/>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72" name="Google Shape;572;p98"/>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Author you own Modules</a:t>
            </a:r>
            <a:endParaRPr/>
          </a:p>
          <a:p>
            <a:pPr marL="914400" lvl="0" indent="0" algn="l" rtl="0">
              <a:lnSpc>
                <a:spcPct val="115000"/>
              </a:lnSpc>
              <a:spcBef>
                <a:spcPts val="0"/>
              </a:spcBef>
              <a:spcAft>
                <a:spcPts val="0"/>
              </a:spcAft>
              <a:buNone/>
            </a:pPr>
            <a:r>
              <a:rPr lang="en-US" sz="1400"/>
              <a:t>##### main.tf </a:t>
            </a:r>
            <a:endParaRPr sz="1400"/>
          </a:p>
          <a:p>
            <a:pPr marL="914400" lvl="0" indent="0" algn="l" rtl="0">
              <a:lnSpc>
                <a:spcPct val="115000"/>
              </a:lnSpc>
              <a:spcBef>
                <a:spcPts val="0"/>
              </a:spcBef>
              <a:spcAft>
                <a:spcPts val="0"/>
              </a:spcAft>
              <a:buNone/>
            </a:pPr>
            <a:r>
              <a:rPr lang="en-US" sz="1400"/>
              <a:t>resource "local_file" "foo" {</a:t>
            </a:r>
            <a:endParaRPr sz="1400"/>
          </a:p>
          <a:p>
            <a:pPr marL="914400" lvl="0" indent="0" algn="l" rtl="0">
              <a:lnSpc>
                <a:spcPct val="115000"/>
              </a:lnSpc>
              <a:spcBef>
                <a:spcPts val="0"/>
              </a:spcBef>
              <a:spcAft>
                <a:spcPts val="0"/>
              </a:spcAft>
              <a:buNone/>
            </a:pPr>
            <a:r>
              <a:rPr lang="en-US" sz="1400"/>
              <a:t>    content     = "foo!"</a:t>
            </a:r>
            <a:endParaRPr sz="1400"/>
          </a:p>
          <a:p>
            <a:pPr marL="914400" lvl="0" indent="0" algn="l" rtl="0">
              <a:lnSpc>
                <a:spcPct val="115000"/>
              </a:lnSpc>
              <a:spcBef>
                <a:spcPts val="0"/>
              </a:spcBef>
              <a:spcAft>
                <a:spcPts val="0"/>
              </a:spcAft>
              <a:buNone/>
            </a:pPr>
            <a:r>
              <a:rPr lang="en-US" sz="1400"/>
              <a:t>    filename = "${path.module}/foo.bar"</a:t>
            </a:r>
            <a:endParaRPr sz="1400"/>
          </a:p>
          <a:p>
            <a:pPr marL="914400" lvl="0" indent="0" algn="l" rtl="0">
              <a:lnSpc>
                <a:spcPct val="115000"/>
              </a:lnSpc>
              <a:spcBef>
                <a:spcPts val="0"/>
              </a:spcBef>
              <a:spcAft>
                <a:spcPts val="0"/>
              </a:spcAft>
              <a:buNone/>
            </a:pPr>
            <a:r>
              <a:rPr lang="en-US" sz="1400"/>
              <a:t>}</a:t>
            </a:r>
            <a:endParaRPr sz="14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variable "tiers" {</a:t>
            </a:r>
            <a:endParaRPr sz="1400"/>
          </a:p>
          <a:p>
            <a:pPr marL="914400" lvl="0" indent="0" algn="l" rtl="0">
              <a:lnSpc>
                <a:spcPct val="115000"/>
              </a:lnSpc>
              <a:spcBef>
                <a:spcPts val="0"/>
              </a:spcBef>
              <a:spcAft>
                <a:spcPts val="0"/>
              </a:spcAft>
              <a:buNone/>
            </a:pPr>
            <a:r>
              <a:rPr lang="en-US" sz="1400"/>
              <a:t>  default = [</a:t>
            </a:r>
            <a:endParaRPr sz="1400"/>
          </a:p>
          <a:p>
            <a:pPr marL="914400" lvl="0" indent="0" algn="l" rtl="0">
              <a:lnSpc>
                <a:spcPct val="115000"/>
              </a:lnSpc>
              <a:spcBef>
                <a:spcPts val="0"/>
              </a:spcBef>
              <a:spcAft>
                <a:spcPts val="0"/>
              </a:spcAft>
              <a:buNone/>
            </a:pPr>
            <a:r>
              <a:rPr lang="en-US" sz="1400"/>
              <a:t>  "dev",</a:t>
            </a:r>
            <a:endParaRPr sz="1400"/>
          </a:p>
          <a:p>
            <a:pPr marL="914400" lvl="0" indent="0" algn="l" rtl="0">
              <a:lnSpc>
                <a:spcPct val="115000"/>
              </a:lnSpc>
              <a:spcBef>
                <a:spcPts val="0"/>
              </a:spcBef>
              <a:spcAft>
                <a:spcPts val="0"/>
              </a:spcAft>
              <a:buNone/>
            </a:pPr>
            <a:r>
              <a:rPr lang="en-US" sz="1400"/>
              <a:t>  "qa",</a:t>
            </a:r>
            <a:endParaRPr sz="1400"/>
          </a:p>
          <a:p>
            <a:pPr marL="914400" lvl="0" indent="0" algn="l" rtl="0">
              <a:lnSpc>
                <a:spcPct val="115000"/>
              </a:lnSpc>
              <a:spcBef>
                <a:spcPts val="0"/>
              </a:spcBef>
              <a:spcAft>
                <a:spcPts val="0"/>
              </a:spcAft>
              <a:buNone/>
            </a:pPr>
            <a:r>
              <a:rPr lang="en-US" sz="1400"/>
              <a:t>  "prod"</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a:t>
            </a:r>
            <a:endParaRPr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9"/>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78" name="Google Shape;578;p99"/>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Author you own Modules</a:t>
            </a:r>
            <a:endParaRPr/>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module "myvars" {</a:t>
            </a:r>
            <a:endParaRPr sz="1400"/>
          </a:p>
          <a:p>
            <a:pPr marL="914400" lvl="0" indent="0" algn="l" rtl="0">
              <a:lnSpc>
                <a:spcPct val="115000"/>
              </a:lnSpc>
              <a:spcBef>
                <a:spcPts val="0"/>
              </a:spcBef>
              <a:spcAft>
                <a:spcPts val="0"/>
              </a:spcAft>
              <a:buNone/>
            </a:pPr>
            <a:r>
              <a:rPr lang="en-US" sz="1400"/>
              <a:t>  source = "./modules/nested1"</a:t>
            </a:r>
            <a:endParaRPr sz="1400"/>
          </a:p>
          <a:p>
            <a:pPr marL="914400" lvl="0" indent="0" algn="l" rtl="0">
              <a:lnSpc>
                <a:spcPct val="115000"/>
              </a:lnSpc>
              <a:spcBef>
                <a:spcPts val="0"/>
              </a:spcBef>
              <a:spcAft>
                <a:spcPts val="0"/>
              </a:spcAft>
              <a:buNone/>
            </a:pPr>
            <a:r>
              <a:rPr lang="en-US" sz="1400"/>
              <a:t>  myvars = "${var.tiers}"</a:t>
            </a:r>
            <a:endParaRPr sz="1400"/>
          </a:p>
          <a:p>
            <a:pPr marL="914400" lvl="0" indent="0" algn="l" rtl="0">
              <a:lnSpc>
                <a:spcPct val="115000"/>
              </a:lnSpc>
              <a:spcBef>
                <a:spcPts val="0"/>
              </a:spcBef>
              <a:spcAft>
                <a:spcPts val="0"/>
              </a:spcAft>
              <a:buNone/>
            </a:pPr>
            <a:r>
              <a:rPr lang="en-US" sz="1400"/>
              <a:t>}</a:t>
            </a:r>
            <a:endParaRPr sz="14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resource "local_file" "baz" {</a:t>
            </a:r>
            <a:endParaRPr sz="1400"/>
          </a:p>
          <a:p>
            <a:pPr marL="914400" lvl="0" indent="0" algn="l" rtl="0">
              <a:lnSpc>
                <a:spcPct val="115000"/>
              </a:lnSpc>
              <a:spcBef>
                <a:spcPts val="0"/>
              </a:spcBef>
              <a:spcAft>
                <a:spcPts val="0"/>
              </a:spcAft>
              <a:buNone/>
            </a:pPr>
            <a:r>
              <a:rPr lang="en-US" sz="1400"/>
              <a:t>    for_each    = toset(module.myvars.myfilenames)</a:t>
            </a:r>
            <a:endParaRPr sz="1400"/>
          </a:p>
          <a:p>
            <a:pPr marL="914400" lvl="0" indent="0" algn="l" rtl="0">
              <a:lnSpc>
                <a:spcPct val="115000"/>
              </a:lnSpc>
              <a:spcBef>
                <a:spcPts val="0"/>
              </a:spcBef>
              <a:spcAft>
                <a:spcPts val="0"/>
              </a:spcAft>
              <a:buNone/>
            </a:pPr>
            <a:r>
              <a:rPr lang="en-US" sz="1400"/>
              <a:t>    content     = jsonencode(toset(module.myvars.myfilenames))</a:t>
            </a:r>
            <a:endParaRPr sz="1400"/>
          </a:p>
          <a:p>
            <a:pPr marL="914400" lvl="0" indent="0" algn="l" rtl="0">
              <a:lnSpc>
                <a:spcPct val="115000"/>
              </a:lnSpc>
              <a:spcBef>
                <a:spcPts val="0"/>
              </a:spcBef>
              <a:spcAft>
                <a:spcPts val="0"/>
              </a:spcAft>
              <a:buNone/>
            </a:pPr>
            <a:r>
              <a:rPr lang="en-US" sz="1400"/>
              <a:t>    filename = "${each.value}"</a:t>
            </a:r>
            <a:endParaRPr sz="1400"/>
          </a:p>
          <a:p>
            <a:pPr marL="914400" lvl="0" indent="0" algn="l" rtl="0">
              <a:lnSpc>
                <a:spcPct val="115000"/>
              </a:lnSpc>
              <a:spcBef>
                <a:spcPts val="0"/>
              </a:spcBef>
              <a:spcAft>
                <a:spcPts val="0"/>
              </a:spcAft>
              <a:buNone/>
            </a:pPr>
            <a:r>
              <a:rPr lang="en-US" sz="1400"/>
              <a:t>}</a:t>
            </a:r>
            <a:endParaRPr sz="1400"/>
          </a:p>
          <a:p>
            <a:pPr marL="0" lvl="0" indent="0" algn="l" rtl="0">
              <a:lnSpc>
                <a:spcPct val="115000"/>
              </a:lnSpc>
              <a:spcBef>
                <a:spcPts val="0"/>
              </a:spcBef>
              <a:spcAft>
                <a:spcPts val="0"/>
              </a:spcAft>
              <a:buNone/>
            </a:pP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100"/>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b="0"/>
              <a:t>Terraform Code</a:t>
            </a:r>
            <a:endParaRPr b="0"/>
          </a:p>
        </p:txBody>
      </p:sp>
      <p:sp>
        <p:nvSpPr>
          <p:cNvPr id="584" name="Google Shape;584;p100"/>
          <p:cNvSpPr txBox="1">
            <a:spLocks noGrp="1"/>
          </p:cNvSpPr>
          <p:nvPr>
            <p:ph type="body" idx="1"/>
          </p:nvPr>
        </p:nvSpPr>
        <p:spPr>
          <a:xfrm>
            <a:off x="215275" y="921025"/>
            <a:ext cx="8615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Author you own Modules</a:t>
            </a:r>
            <a:endParaRPr sz="1400"/>
          </a:p>
          <a:p>
            <a:pPr marL="914400" lvl="0" indent="0" algn="l" rtl="0">
              <a:lnSpc>
                <a:spcPct val="115000"/>
              </a:lnSpc>
              <a:spcBef>
                <a:spcPts val="0"/>
              </a:spcBef>
              <a:spcAft>
                <a:spcPts val="0"/>
              </a:spcAft>
              <a:buNone/>
            </a:pPr>
            <a:r>
              <a:rPr lang="en-US" sz="1400"/>
              <a:t>## Won't work if our variable is a list type!</a:t>
            </a:r>
            <a:endParaRPr sz="1400"/>
          </a:p>
          <a:p>
            <a:pPr marL="914400" lvl="0" indent="0" algn="l" rtl="0">
              <a:lnSpc>
                <a:spcPct val="115000"/>
              </a:lnSpc>
              <a:spcBef>
                <a:spcPts val="0"/>
              </a:spcBef>
              <a:spcAft>
                <a:spcPts val="0"/>
              </a:spcAft>
              <a:buNone/>
            </a:pPr>
            <a:r>
              <a:rPr lang="en-US" sz="1400"/>
              <a:t>#resource "local_file" "bar" {</a:t>
            </a:r>
            <a:endParaRPr sz="1400"/>
          </a:p>
          <a:p>
            <a:pPr marL="914400" lvl="0" indent="0" algn="l" rtl="0">
              <a:lnSpc>
                <a:spcPct val="115000"/>
              </a:lnSpc>
              <a:spcBef>
                <a:spcPts val="0"/>
              </a:spcBef>
              <a:spcAft>
                <a:spcPts val="0"/>
              </a:spcAft>
              <a:buNone/>
            </a:pPr>
            <a:r>
              <a:rPr lang="en-US" sz="1400"/>
              <a:t>#    for_each = var.tiers</a:t>
            </a:r>
            <a:endParaRPr sz="1400"/>
          </a:p>
          <a:p>
            <a:pPr marL="914400" lvl="0" indent="0" algn="l" rtl="0">
              <a:lnSpc>
                <a:spcPct val="115000"/>
              </a:lnSpc>
              <a:spcBef>
                <a:spcPts val="0"/>
              </a:spcBef>
              <a:spcAft>
                <a:spcPts val="0"/>
              </a:spcAft>
              <a:buNone/>
            </a:pPr>
            <a:r>
              <a:rPr lang="en-US" sz="1400"/>
              <a:t>#    content     = "foo!"</a:t>
            </a:r>
            <a:endParaRPr sz="1400"/>
          </a:p>
          <a:p>
            <a:pPr marL="914400" lvl="0" indent="0" algn="l" rtl="0">
              <a:lnSpc>
                <a:spcPct val="115000"/>
              </a:lnSpc>
              <a:spcBef>
                <a:spcPts val="0"/>
              </a:spcBef>
              <a:spcAft>
                <a:spcPts val="0"/>
              </a:spcAft>
              <a:buNone/>
            </a:pPr>
            <a:r>
              <a:rPr lang="en-US" sz="1400"/>
              <a:t>#    filename = "${path.module}/${each.value}"</a:t>
            </a:r>
            <a:endParaRPr sz="1400"/>
          </a:p>
          <a:p>
            <a:pPr marL="914400" lvl="0" indent="0" algn="l" rtl="0">
              <a:lnSpc>
                <a:spcPct val="115000"/>
              </a:lnSpc>
              <a:spcBef>
                <a:spcPts val="0"/>
              </a:spcBef>
              <a:spcAft>
                <a:spcPts val="0"/>
              </a:spcAft>
              <a:buNone/>
            </a:pPr>
            <a:r>
              <a:rPr lang="en-US" sz="1400"/>
              <a:t>#}</a:t>
            </a:r>
            <a:endParaRPr sz="1400"/>
          </a:p>
          <a:p>
            <a:pPr marL="914400" lvl="0" indent="0" algn="l" rtl="0">
              <a:lnSpc>
                <a:spcPct val="115000"/>
              </a:lnSpc>
              <a:spcBef>
                <a:spcPts val="0"/>
              </a:spcBef>
              <a:spcAft>
                <a:spcPts val="0"/>
              </a:spcAft>
              <a:buNone/>
            </a:pPr>
            <a:endParaRPr sz="1400"/>
          </a:p>
          <a:p>
            <a:pPr marL="914400" lvl="0" indent="0" algn="l" rtl="0">
              <a:lnSpc>
                <a:spcPct val="115000"/>
              </a:lnSpc>
              <a:spcBef>
                <a:spcPts val="0"/>
              </a:spcBef>
              <a:spcAft>
                <a:spcPts val="0"/>
              </a:spcAft>
              <a:buNone/>
            </a:pPr>
            <a:r>
              <a:rPr lang="en-US" sz="1400"/>
              <a:t>####backend.tf </a:t>
            </a:r>
            <a:endParaRPr sz="1400"/>
          </a:p>
          <a:p>
            <a:pPr marL="914400" lvl="0" indent="0" algn="l" rtl="0">
              <a:lnSpc>
                <a:spcPct val="115000"/>
              </a:lnSpc>
              <a:spcBef>
                <a:spcPts val="0"/>
              </a:spcBef>
              <a:spcAft>
                <a:spcPts val="0"/>
              </a:spcAft>
              <a:buNone/>
            </a:pPr>
            <a:r>
              <a:rPr lang="en-US" sz="1400"/>
              <a:t>terraform {</a:t>
            </a:r>
            <a:endParaRPr sz="1400"/>
          </a:p>
          <a:p>
            <a:pPr marL="914400" lvl="0" indent="0" algn="l" rtl="0">
              <a:lnSpc>
                <a:spcPct val="115000"/>
              </a:lnSpc>
              <a:spcBef>
                <a:spcPts val="0"/>
              </a:spcBef>
              <a:spcAft>
                <a:spcPts val="0"/>
              </a:spcAft>
              <a:buNone/>
            </a:pPr>
            <a:r>
              <a:rPr lang="en-US" sz="1400"/>
              <a:t>  backend "consul" {</a:t>
            </a:r>
            <a:endParaRPr sz="1400"/>
          </a:p>
          <a:p>
            <a:pPr marL="914400" lvl="0" indent="0" algn="l" rtl="0">
              <a:lnSpc>
                <a:spcPct val="115000"/>
              </a:lnSpc>
              <a:spcBef>
                <a:spcPts val="0"/>
              </a:spcBef>
              <a:spcAft>
                <a:spcPts val="0"/>
              </a:spcAft>
              <a:buNone/>
            </a:pPr>
            <a:r>
              <a:rPr lang="en-US" sz="1400"/>
              <a:t>    path    = "terraform/state"</a:t>
            </a:r>
            <a:endParaRPr sz="1400"/>
          </a:p>
          <a:p>
            <a:pPr marL="914400" lvl="0" indent="0" algn="l" rtl="0">
              <a:lnSpc>
                <a:spcPct val="115000"/>
              </a:lnSpc>
              <a:spcBef>
                <a:spcPts val="0"/>
              </a:spcBef>
              <a:spcAft>
                <a:spcPts val="0"/>
              </a:spcAft>
              <a:buNone/>
            </a:pPr>
            <a:r>
              <a:rPr lang="en-US" sz="1400"/>
              <a:t>    lock = true</a:t>
            </a:r>
            <a:endParaRPr sz="1400"/>
          </a:p>
          <a:p>
            <a:pPr marL="914400" lvl="0" indent="0" algn="l" rtl="0">
              <a:lnSpc>
                <a:spcPct val="115000"/>
              </a:lnSpc>
              <a:spcBef>
                <a:spcPts val="0"/>
              </a:spcBef>
              <a:spcAft>
                <a:spcPts val="0"/>
              </a:spcAft>
              <a:buNone/>
            </a:pPr>
            <a:r>
              <a:rPr lang="en-US" sz="1400"/>
              <a:t>  }</a:t>
            </a:r>
            <a:endParaRPr sz="1400"/>
          </a:p>
          <a:p>
            <a:pPr marL="914400" lvl="0" indent="0" algn="l" rtl="0">
              <a:lnSpc>
                <a:spcPct val="115000"/>
              </a:lnSpc>
              <a:spcBef>
                <a:spcPts val="0"/>
              </a:spcBef>
              <a:spcAft>
                <a:spcPts val="0"/>
              </a:spcAft>
              <a:buNone/>
            </a:pPr>
            <a:r>
              <a:rPr lang="en-US" sz="1400"/>
              <a:t>}</a:t>
            </a:r>
            <a:endParaRPr sz="1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1"/>
          <p:cNvSpPr txBox="1">
            <a:spLocks noGrp="1"/>
          </p:cNvSpPr>
          <p:nvPr>
            <p:ph type="title"/>
          </p:nvPr>
        </p:nvSpPr>
        <p:spPr>
          <a:xfrm>
            <a:off x="116586" y="137160"/>
            <a:ext cx="8915400" cy="6858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US"/>
              <a:t>Azure resources	</a:t>
            </a:r>
            <a:endParaRPr/>
          </a:p>
        </p:txBody>
      </p:sp>
      <p:sp>
        <p:nvSpPr>
          <p:cNvPr id="590" name="Google Shape;590;p101"/>
          <p:cNvSpPr txBox="1">
            <a:spLocks noGrp="1"/>
          </p:cNvSpPr>
          <p:nvPr>
            <p:ph type="body" idx="1"/>
          </p:nvPr>
        </p:nvSpPr>
        <p:spPr>
          <a:xfrm>
            <a:off x="288036" y="891540"/>
            <a:ext cx="8572500" cy="37032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US" u="sng">
                <a:solidFill>
                  <a:schemeClr val="hlink"/>
                </a:solidFill>
                <a:hlinkClick r:id="rId3"/>
              </a:rPr>
              <a:t>https://docs.microsoft.com/en-us/azure/developer/terraform/get-started-cloud-shell</a:t>
            </a:r>
            <a:endParaRPr/>
          </a:p>
          <a:p>
            <a:pPr marL="0" lvl="0" indent="0" algn="l" rtl="0">
              <a:spcBef>
                <a:spcPts val="800"/>
              </a:spcBef>
              <a:spcAft>
                <a:spcPts val="0"/>
              </a:spcAft>
              <a:buNone/>
            </a:pPr>
            <a:endParaRPr/>
          </a:p>
          <a:p>
            <a:pPr marL="0" lvl="0" indent="0" algn="l" rtl="0">
              <a:spcBef>
                <a:spcPts val="800"/>
              </a:spcBef>
              <a:spcAft>
                <a:spcPts val="0"/>
              </a:spcAft>
              <a:buNone/>
            </a:pPr>
            <a:r>
              <a:rPr lang="en-US" u="sng">
                <a:solidFill>
                  <a:schemeClr val="hlink"/>
                </a:solidFill>
                <a:hlinkClick r:id="rId4"/>
              </a:rPr>
              <a:t>https://docs.microsoft.com/en-us/azure/developer/terraform/create-linux-virtual-machine-with-infrastructure</a:t>
            </a:r>
            <a:endParaRPr/>
          </a:p>
          <a:p>
            <a:pPr marL="0" lvl="0" indent="0" algn="l" rtl="0">
              <a:spcBef>
                <a:spcPts val="800"/>
              </a:spcBef>
              <a:spcAft>
                <a:spcPts val="0"/>
              </a:spcAft>
              <a:buNone/>
            </a:pPr>
            <a:endParaRPr/>
          </a:p>
          <a:p>
            <a:pPr marL="0" lvl="0" indent="0" algn="l" rtl="0">
              <a:spcBef>
                <a:spcPts val="800"/>
              </a:spcBef>
              <a:spcAft>
                <a:spcPts val="0"/>
              </a:spcAft>
              <a:buNone/>
            </a:pPr>
            <a:r>
              <a:rPr lang="en-US"/>
              <a:t>Build super simple linux deploy in gitlab:</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95"/>
        <p:cNvGrpSpPr/>
        <p:nvPr/>
      </p:nvGrpSpPr>
      <p:grpSpPr>
        <a:xfrm>
          <a:off x="0" y="0"/>
          <a:ext cx="0" cy="0"/>
          <a:chOff x="0" y="0"/>
          <a:chExt cx="0" cy="0"/>
        </a:xfrm>
      </p:grpSpPr>
      <p:sp>
        <p:nvSpPr>
          <p:cNvPr id="596" name="Google Shape;596;p102"/>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111820"/>
              </a:buClr>
              <a:buSzPts val="3300"/>
              <a:buFont typeface="Nunito SemiBold"/>
              <a:buNone/>
            </a:pPr>
            <a:r>
              <a:rPr lang="en-US" sz="3300" b="0" i="0" u="none" strike="noStrike" cap="none">
                <a:solidFill>
                  <a:srgbClr val="111820"/>
                </a:solidFill>
                <a:latin typeface="Nunito SemiBold"/>
                <a:ea typeface="Nunito SemiBold"/>
                <a:cs typeface="Nunito SemiBold"/>
                <a:sym typeface="Nunito SemiBold"/>
              </a:rPr>
              <a:t>Deck Revision Detail</a:t>
            </a:r>
            <a:endParaRPr/>
          </a:p>
        </p:txBody>
      </p:sp>
      <p:sp>
        <p:nvSpPr>
          <p:cNvPr id="597" name="Google Shape;597;p102"/>
          <p:cNvSpPr txBox="1">
            <a:spLocks noGrp="1"/>
          </p:cNvSpPr>
          <p:nvPr>
            <p:ph type="body" idx="1"/>
          </p:nvPr>
        </p:nvSpPr>
        <p:spPr>
          <a:xfrm>
            <a:off x="285750" y="891540"/>
            <a:ext cx="8572500" cy="3703200"/>
          </a:xfrm>
          <a:prstGeom prst="rect">
            <a:avLst/>
          </a:prstGeom>
          <a:noFill/>
          <a:ln>
            <a:noFill/>
          </a:ln>
        </p:spPr>
        <p:txBody>
          <a:bodyPr spcFirstLastPara="1" wrap="square" lIns="68575" tIns="34275" rIns="68575" bIns="34275" anchor="t" anchorCtr="0">
            <a:noAutofit/>
          </a:bodyPr>
          <a:lstStyle/>
          <a:p>
            <a:pPr marL="0" lvl="1" indent="0" algn="l" rtl="0">
              <a:lnSpc>
                <a:spcPct val="100000"/>
              </a:lnSpc>
              <a:spcBef>
                <a:spcPts val="0"/>
              </a:spcBef>
              <a:spcAft>
                <a:spcPts val="0"/>
              </a:spcAft>
              <a:buClr>
                <a:srgbClr val="55565A"/>
              </a:buClr>
              <a:buSzPts val="1400"/>
              <a:buFont typeface="Arial"/>
              <a:buNone/>
            </a:pPr>
            <a:endParaRPr sz="1400"/>
          </a:p>
          <a:p>
            <a:pPr marL="342900" marR="0" lvl="1" indent="-342900" algn="l" rtl="0">
              <a:lnSpc>
                <a:spcPct val="100000"/>
              </a:lnSpc>
              <a:spcBef>
                <a:spcPts val="0"/>
              </a:spcBef>
              <a:spcAft>
                <a:spcPts val="0"/>
              </a:spcAft>
              <a:buClr>
                <a:srgbClr val="55565A"/>
              </a:buClr>
              <a:buSzPts val="1400"/>
              <a:buFont typeface="Arial"/>
              <a:buNone/>
            </a:pPr>
            <a:endParaRPr sz="1400"/>
          </a:p>
          <a:p>
            <a:pPr marL="342900" marR="0" lvl="1" indent="-342900" algn="l" rtl="0">
              <a:lnSpc>
                <a:spcPct val="100000"/>
              </a:lnSpc>
              <a:spcBef>
                <a:spcPts val="0"/>
              </a:spcBef>
              <a:spcAft>
                <a:spcPts val="0"/>
              </a:spcAft>
              <a:buClr>
                <a:srgbClr val="55565A"/>
              </a:buClr>
              <a:buSzPts val="1400"/>
              <a:buFont typeface="Arial"/>
              <a:buNone/>
            </a:pPr>
            <a:r>
              <a:rPr lang="en-US" sz="1400"/>
              <a:t>V0.1 = TWalker 2020.1.28</a:t>
            </a:r>
            <a:endParaRPr sz="1400"/>
          </a:p>
          <a:p>
            <a:pPr marL="342900" marR="0" lvl="1" indent="-342900" algn="l" rtl="0">
              <a:lnSpc>
                <a:spcPct val="100000"/>
              </a:lnSpc>
              <a:spcBef>
                <a:spcPts val="0"/>
              </a:spcBef>
              <a:spcAft>
                <a:spcPts val="0"/>
              </a:spcAft>
              <a:buClr>
                <a:srgbClr val="55565A"/>
              </a:buClr>
              <a:buSzPts val="1400"/>
              <a:buFont typeface="Arial"/>
              <a:buNone/>
            </a:pPr>
            <a:r>
              <a:rPr lang="en-US" sz="1400"/>
              <a:t>Base = IGNW Template </a:t>
            </a:r>
            <a:r>
              <a:rPr lang="en-US" sz="1400" b="0" i="0" u="none" strike="noStrike" cap="none">
                <a:solidFill>
                  <a:srgbClr val="55565A"/>
                </a:solidFill>
                <a:latin typeface="Roboto Light"/>
                <a:ea typeface="Roboto Light"/>
                <a:cs typeface="Roboto Light"/>
                <a:sym typeface="Roboto Light"/>
              </a:rPr>
              <a:t>V3 – 2018.04.18</a:t>
            </a:r>
            <a:endParaRPr/>
          </a:p>
        </p:txBody>
      </p:sp>
      <p:sp>
        <p:nvSpPr>
          <p:cNvPr id="598" name="Google Shape;598;p102"/>
          <p:cNvSpPr txBox="1">
            <a:spLocks noGrp="1"/>
          </p:cNvSpPr>
          <p:nvPr>
            <p:ph type="sldNum" idx="12"/>
          </p:nvPr>
        </p:nvSpPr>
        <p:spPr>
          <a:xfrm>
            <a:off x="6958402"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n-US" sz="800" b="0" i="0">
                <a:solidFill>
                  <a:srgbClr val="111820"/>
                </a:solidFill>
                <a:latin typeface="Roboto Light"/>
                <a:ea typeface="Roboto Light"/>
                <a:cs typeface="Roboto Light"/>
                <a:sym typeface="Roboto Light"/>
              </a:rPr>
              <a:t>88</a:t>
            </a:fld>
            <a:endParaRPr sz="800" b="0" i="0">
              <a:solidFill>
                <a:srgbClr val="111820"/>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03238" y="137160"/>
            <a:ext cx="8922900" cy="6858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b="0"/>
              <a:t>When is Terraform a good fit?</a:t>
            </a:r>
            <a:endParaRPr b="0"/>
          </a:p>
        </p:txBody>
      </p:sp>
      <p:sp>
        <p:nvSpPr>
          <p:cNvPr id="116" name="Google Shape;116;p23"/>
          <p:cNvSpPr txBox="1">
            <a:spLocks noGrp="1"/>
          </p:cNvSpPr>
          <p:nvPr>
            <p:ph type="body" idx="1"/>
          </p:nvPr>
        </p:nvSpPr>
        <p:spPr>
          <a:xfrm>
            <a:off x="215275" y="941975"/>
            <a:ext cx="8612700" cy="3706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US"/>
              <a:t>Software Defined Networking</a:t>
            </a:r>
            <a:endParaRPr/>
          </a:p>
          <a:p>
            <a:pPr marL="457200" lvl="0" indent="-361950" algn="l" rtl="0">
              <a:lnSpc>
                <a:spcPct val="115000"/>
              </a:lnSpc>
              <a:spcBef>
                <a:spcPts val="0"/>
              </a:spcBef>
              <a:spcAft>
                <a:spcPts val="0"/>
              </a:spcAft>
              <a:buSzPts val="2100"/>
              <a:buChar char="•"/>
            </a:pPr>
            <a:r>
              <a:rPr lang="en-US"/>
              <a:t>Provides more control to operators and developers and allows the network to better support the applications running on top.</a:t>
            </a:r>
            <a:endParaRPr/>
          </a:p>
          <a:p>
            <a:pPr marL="457200" lvl="0" indent="-361950" algn="l" rtl="0">
              <a:lnSpc>
                <a:spcPct val="115000"/>
              </a:lnSpc>
              <a:spcBef>
                <a:spcPts val="0"/>
              </a:spcBef>
              <a:spcAft>
                <a:spcPts val="0"/>
              </a:spcAft>
              <a:buSzPts val="2100"/>
              <a:buChar char="•"/>
            </a:pPr>
            <a:r>
              <a:rPr lang="en-US"/>
              <a:t>Terraform can be used to codify the configuration for software defined networks. This configuration can then be used by Terraform to automatically setup and modify settings by interfacing with the control layer. </a:t>
            </a:r>
            <a:endParaRPr/>
          </a:p>
          <a:p>
            <a:pPr marL="457200" lvl="0" indent="-361950" algn="l" rtl="0">
              <a:lnSpc>
                <a:spcPct val="115000"/>
              </a:lnSpc>
              <a:spcBef>
                <a:spcPts val="0"/>
              </a:spcBef>
              <a:spcAft>
                <a:spcPts val="0"/>
              </a:spcAft>
              <a:buSzPts val="2100"/>
              <a:buChar char="•"/>
            </a:pPr>
            <a:r>
              <a:rPr lang="en-US"/>
              <a:t>Allows configuration to be versioned and changes to be automated.</a:t>
            </a:r>
            <a:endParaRPr/>
          </a:p>
        </p:txBody>
      </p:sp>
    </p:spTree>
  </p:cSld>
  <p:clrMapOvr>
    <a:masterClrMapping/>
  </p:clrMapOvr>
</p:sld>
</file>

<file path=ppt/theme/theme1.xml><?xml version="1.0" encoding="utf-8"?>
<a:theme xmlns:a="http://schemas.openxmlformats.org/drawingml/2006/main" name="IGNW Dark Them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4_Office Theme">
      <a:dk1>
        <a:srgbClr val="000000"/>
      </a:dk1>
      <a:lt1>
        <a:srgbClr val="FFFFFF"/>
      </a:lt1>
      <a:dk2>
        <a:srgbClr val="A7A7A7"/>
      </a:dk2>
      <a:lt2>
        <a:srgbClr val="535353"/>
      </a:lt2>
      <a:accent1>
        <a:srgbClr val="008FBD"/>
      </a:accent1>
      <a:accent2>
        <a:srgbClr val="9437FF"/>
      </a:accent2>
      <a:accent3>
        <a:srgbClr val="FF9200"/>
      </a:accent3>
      <a:accent4>
        <a:srgbClr val="FF2600"/>
      </a:accent4>
      <a:accent5>
        <a:srgbClr val="54575A"/>
      </a:accent5>
      <a:accent6>
        <a:srgbClr val="00F9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0CA1D4BC985B40A6DDCD7B8C7B1F46" ma:contentTypeVersion="4" ma:contentTypeDescription="Create a new document." ma:contentTypeScope="" ma:versionID="4d405c7651a27b974409e63d93cdb2ff">
  <xsd:schema xmlns:xsd="http://www.w3.org/2001/XMLSchema" xmlns:xs="http://www.w3.org/2001/XMLSchema" xmlns:p="http://schemas.microsoft.com/office/2006/metadata/properties" xmlns:ns2="65a04930-b38f-4c89-97ac-3bef81b7423f" xmlns:ns3="18d41721-174d-4cc9-b3f4-b4ed53ef4151" targetNamespace="http://schemas.microsoft.com/office/2006/metadata/properties" ma:root="true" ma:fieldsID="e70b69e56e4630b0d8d2a6c97bfad972" ns2:_="" ns3:_="">
    <xsd:import namespace="65a04930-b38f-4c89-97ac-3bef81b7423f"/>
    <xsd:import namespace="18d41721-174d-4cc9-b3f4-b4ed53ef415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a04930-b38f-4c89-97ac-3bef81b74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d41721-174d-4cc9-b3f4-b4ed53ef415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C5C347-1EAC-4C39-B3B1-C06458D8AE59}">
  <ds:schemaRefs>
    <ds:schemaRef ds:uri="http://schemas.microsoft.com/sharepoint/v3/contenttype/forms"/>
  </ds:schemaRefs>
</ds:datastoreItem>
</file>

<file path=customXml/itemProps2.xml><?xml version="1.0" encoding="utf-8"?>
<ds:datastoreItem xmlns:ds="http://schemas.openxmlformats.org/officeDocument/2006/customXml" ds:itemID="{F31BE3CA-55CE-4BA3-A74A-79F856200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a04930-b38f-4c89-97ac-3bef81b7423f"/>
    <ds:schemaRef ds:uri="18d41721-174d-4cc9-b3f4-b4ed53ef4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6516</Words>
  <Application>Microsoft Macintosh PowerPoint</Application>
  <PresentationFormat>On-screen Show (16:9)</PresentationFormat>
  <Paragraphs>764</Paragraphs>
  <Slides>88</Slides>
  <Notes>88</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Roboto</vt:lpstr>
      <vt:lpstr>Roboto Light</vt:lpstr>
      <vt:lpstr>Nunito SemiBold</vt:lpstr>
      <vt:lpstr>Calibri</vt:lpstr>
      <vt:lpstr>IGNW Dark Theme 1</vt:lpstr>
      <vt:lpstr>HashiCorp  Terraform</vt:lpstr>
      <vt:lpstr>Agenda</vt:lpstr>
      <vt:lpstr>Guiding Principles</vt:lpstr>
      <vt:lpstr>Introduction to  Terraform</vt:lpstr>
      <vt:lpstr>What Is Terraform?</vt:lpstr>
      <vt:lpstr>How Does Terraform Work?</vt:lpstr>
      <vt:lpstr>How Does Terraform Work?</vt:lpstr>
      <vt:lpstr>How Does Terraform Work?</vt:lpstr>
      <vt:lpstr>When is Terraform a good fit?</vt:lpstr>
      <vt:lpstr>When is Terraform a good fit?</vt:lpstr>
      <vt:lpstr>When is Terraform a good fit?</vt:lpstr>
      <vt:lpstr>When is Terraform a good fit?</vt:lpstr>
      <vt:lpstr>Terraform Terminology</vt:lpstr>
      <vt:lpstr>Terraform Terminology</vt:lpstr>
      <vt:lpstr>Terraform Terminology</vt:lpstr>
      <vt:lpstr>Terraform Terminology</vt:lpstr>
      <vt:lpstr>Terraform Terminology</vt:lpstr>
      <vt:lpstr>Terraform Terminology</vt:lpstr>
      <vt:lpstr>Terraform Terminology</vt:lpstr>
      <vt:lpstr>Terraform Terminology</vt:lpstr>
      <vt:lpstr>Terraform Terminology</vt:lpstr>
      <vt:lpstr>Terraform Terminology</vt:lpstr>
      <vt:lpstr>Infrastructure as Code</vt:lpstr>
      <vt:lpstr>Infrastructure as Code</vt:lpstr>
      <vt:lpstr>Infrastructure as Code</vt:lpstr>
      <vt:lpstr>Infrastructure Personas</vt:lpstr>
      <vt:lpstr>Infrastructure Personas</vt:lpstr>
      <vt:lpstr>Infrastructure Personas</vt:lpstr>
      <vt:lpstr>Infrastructure Personas</vt:lpstr>
      <vt:lpstr>Organized Infrastructure</vt:lpstr>
      <vt:lpstr>Organized Infrastructure</vt:lpstr>
      <vt:lpstr>State of IAC</vt:lpstr>
      <vt:lpstr>State of IAC</vt:lpstr>
      <vt:lpstr>State of IAC</vt:lpstr>
      <vt:lpstr>State of IAC</vt:lpstr>
      <vt:lpstr>State of IAC</vt:lpstr>
      <vt:lpstr>Evolving your IAC</vt:lpstr>
      <vt:lpstr>Evolving your IAC</vt:lpstr>
      <vt:lpstr>Evolving your IAC</vt:lpstr>
      <vt:lpstr>Working With Terraform</vt:lpstr>
      <vt:lpstr>Terraform Workflow Patterns and Standards</vt:lpstr>
      <vt:lpstr>Terraform Workflow Patterns and Standards</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Authoring 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Terraform Code</vt:lpstr>
      <vt:lpstr>Azure resources </vt:lpstr>
      <vt:lpstr>Deck Revision Detail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HashiCorp  Terraform</dc:title>
  <cp:lastModifiedBy>Steve Jones</cp:lastModifiedBy>
  <cp:revision>1</cp:revision>
  <dcterms:modified xsi:type="dcterms:W3CDTF">2023-02-06T13:46:28Z</dcterms:modified>
</cp:coreProperties>
</file>