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9" r:id="rId3"/>
    <p:sldId id="264" r:id="rId4"/>
    <p:sldId id="274" r:id="rId5"/>
    <p:sldId id="273" r:id="rId6"/>
    <p:sldId id="275" r:id="rId7"/>
    <p:sldId id="294" r:id="rId8"/>
    <p:sldId id="276" r:id="rId9"/>
    <p:sldId id="277" r:id="rId10"/>
    <p:sldId id="286" r:id="rId11"/>
    <p:sldId id="287" r:id="rId12"/>
    <p:sldId id="288" r:id="rId13"/>
    <p:sldId id="289" r:id="rId14"/>
    <p:sldId id="278" r:id="rId15"/>
    <p:sldId id="279" r:id="rId16"/>
    <p:sldId id="290" r:id="rId17"/>
    <p:sldId id="291" r:id="rId18"/>
    <p:sldId id="280" r:id="rId19"/>
    <p:sldId id="282" r:id="rId20"/>
    <p:sldId id="283" r:id="rId21"/>
    <p:sldId id="284" r:id="rId22"/>
    <p:sldId id="285" r:id="rId23"/>
    <p:sldId id="292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p (Sang Pyo Hong ) [Marketplace Settlements &amp; Promotions]" initials="MS(PH)[S&amp;P" lastIdx="4" clrIdx="0">
    <p:extLst>
      <p:ext uri="{19B8F6BF-5375-455C-9EA6-DF929625EA0E}">
        <p15:presenceInfo xmlns:p15="http://schemas.microsoft.com/office/powerpoint/2012/main" userId="S::hspmuse@coupang.com::12b0ce10-d55c-42bd-933e-28c99503a7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576EA-2201-417D-877B-F51DE3133605}" v="373" dt="2020-06-22T02:11:10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>
        <p:scale>
          <a:sx n="139" d="100"/>
          <a:sy n="139" d="100"/>
        </p:scale>
        <p:origin x="109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3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spmuse/Documents/kaistsw/datascience/report/SEP592_&#4368;&#4469;&#4535;&#4369;&#4467;&#4357;&#4457;&#4364;&#4454;&#4520;&#4368;&#4467;&#4364;&#4449;&#4357;&#4461;B&#4364;&#4457;/Documents/&#4364;&#4469;&#4527;&#4370;&#4458;&#4523;&#4367;&#4457;&#4355;&#4467;&#4352;&#4469;&#4364;&#4462;&#4523;10&#4361;&#4462;&#4523;&#4363;&#4465;(&#4363;&#4466;&#4357;&#4455;&#4536;4&#4352;&#4462;&#4520;&#4352;&#4449;_&#4358;&#4469;&#4352;&#4462;&#4520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프랑스!$B$2:$B$11</c:f>
              <c:strCache>
                <c:ptCount val="10"/>
                <c:pt idx="0">
                  <c:v>인플루엔자 및 폐렴</c:v>
                </c:pt>
                <c:pt idx="1">
                  <c:v>전염성 질환과 관련되어 잠재적인 건강위험이 있는 사람</c:v>
                </c:pt>
                <c:pt idx="2">
                  <c:v>전신증상 및 징후</c:v>
                </c:pt>
                <c:pt idx="3">
                  <c:v>순환계통 및 호흡계통의 증상 및 징후</c:v>
                </c:pt>
                <c:pt idx="4">
                  <c:v>호흡계통의 기타 질환</c:v>
                </c:pt>
                <c:pt idx="5">
                  <c:v>고혈압성 질환</c:v>
                </c:pt>
                <c:pt idx="6">
                  <c:v>기타 상황에서 보건서비스와 접하고 있는 사람</c:v>
                </c:pt>
                <c:pt idx="7">
                  <c:v>당뇨병</c:v>
                </c:pt>
                <c:pt idx="8">
                  <c:v>특정 처치 및 건강관리를 위하여 보건서비스와 접하고 있는 사람</c:v>
                </c:pt>
                <c:pt idx="9">
                  <c:v>가족 및 개인 기왕력과 건강상태에 영향을 주는 특정 병태에 관련된 잠재적 건강위험을 가진 사람</c:v>
                </c:pt>
              </c:strCache>
            </c:strRef>
          </c:cat>
          <c:val>
            <c:numRef>
              <c:f>프랑스!$C$2:$C$11</c:f>
              <c:numCache>
                <c:formatCode>General</c:formatCode>
                <c:ptCount val="10"/>
                <c:pt idx="0">
                  <c:v>1742</c:v>
                </c:pt>
                <c:pt idx="1">
                  <c:v>1282</c:v>
                </c:pt>
                <c:pt idx="2">
                  <c:v>1116</c:v>
                </c:pt>
                <c:pt idx="3">
                  <c:v>648</c:v>
                </c:pt>
                <c:pt idx="4">
                  <c:v>645</c:v>
                </c:pt>
                <c:pt idx="5">
                  <c:v>607</c:v>
                </c:pt>
                <c:pt idx="6">
                  <c:v>481</c:v>
                </c:pt>
                <c:pt idx="7">
                  <c:v>472</c:v>
                </c:pt>
                <c:pt idx="8">
                  <c:v>450</c:v>
                </c:pt>
                <c:pt idx="9">
                  <c:v>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6-364E-89E0-8F245F28D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독일!$B$2:$B$11</c:f>
              <c:strCache>
                <c:ptCount val="10"/>
                <c:pt idx="0">
                  <c:v>병인이 불확실한 신종질환의 임시적 지정이나 응급사용</c:v>
                </c:pt>
                <c:pt idx="1">
                  <c:v>급성 상기도감염</c:v>
                </c:pt>
                <c:pt idx="2">
                  <c:v>인플루엔자 및 폐렴</c:v>
                </c:pt>
                <c:pt idx="3">
                  <c:v>전염성 질환과 관련되어 잠재적인 건강위험이 있는 사람</c:v>
                </c:pt>
                <c:pt idx="4">
                  <c:v>대사장애</c:v>
                </c:pt>
                <c:pt idx="5">
                  <c:v>전신증상 및 징후</c:v>
                </c:pt>
                <c:pt idx="6">
                  <c:v>검사 및 조사를 위해 보건서비스와 접하고 있는 사람</c:v>
                </c:pt>
                <c:pt idx="7">
                  <c:v>기타 형태의 심장병</c:v>
                </c:pt>
                <c:pt idx="8">
                  <c:v>가족 및 개인 기왕력과 건강상태에 영향을 주는 특정 병태에 관련된 잠재적 건강위험을 가진 사람</c:v>
                </c:pt>
                <c:pt idx="9">
                  <c:v>호흡계통의 기타 질환</c:v>
                </c:pt>
              </c:strCache>
            </c:strRef>
          </c:cat>
          <c:val>
            <c:numRef>
              <c:f>독일!$C$2:$C$11</c:f>
              <c:numCache>
                <c:formatCode>General</c:formatCode>
                <c:ptCount val="10"/>
                <c:pt idx="0">
                  <c:v>726</c:v>
                </c:pt>
                <c:pt idx="1">
                  <c:v>276</c:v>
                </c:pt>
                <c:pt idx="2">
                  <c:v>174</c:v>
                </c:pt>
                <c:pt idx="3">
                  <c:v>135</c:v>
                </c:pt>
                <c:pt idx="4">
                  <c:v>127</c:v>
                </c:pt>
                <c:pt idx="5">
                  <c:v>94</c:v>
                </c:pt>
                <c:pt idx="6">
                  <c:v>92</c:v>
                </c:pt>
                <c:pt idx="7">
                  <c:v>91</c:v>
                </c:pt>
                <c:pt idx="8">
                  <c:v>84</c:v>
                </c:pt>
                <c:pt idx="9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D6-1540-89F0-C5B333982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이태리!$B$2:$B$11</c:f>
              <c:strCache>
                <c:ptCount val="10"/>
                <c:pt idx="0">
                  <c:v>호흡계통의 기타 질환</c:v>
                </c:pt>
                <c:pt idx="1">
                  <c:v>인플루엔자 및 폐렴</c:v>
                </c:pt>
                <c:pt idx="2">
                  <c:v>주로 임신에 관련된 기타 산모장애</c:v>
                </c:pt>
                <c:pt idx="3">
                  <c:v>불명확하고 원인불명의 사인</c:v>
                </c:pt>
                <c:pt idx="4">
                  <c:v>허혈심장질환</c:v>
                </c:pt>
                <c:pt idx="5">
                  <c:v>당뇨병</c:v>
                </c:pt>
                <c:pt idx="6">
                  <c:v>신부전</c:v>
                </c:pt>
                <c:pt idx="7">
                  <c:v>기타 형태의 심장병</c:v>
                </c:pt>
                <c:pt idx="8">
                  <c:v>고혈압성 질환</c:v>
                </c:pt>
                <c:pt idx="9">
                  <c:v>만성 하부호흡기질환</c:v>
                </c:pt>
              </c:strCache>
            </c:strRef>
          </c:cat>
          <c:val>
            <c:numRef>
              <c:f>이태리!$C$2:$C$11</c:f>
              <c:numCache>
                <c:formatCode>General</c:formatCode>
                <c:ptCount val="10"/>
                <c:pt idx="0">
                  <c:v>2976</c:v>
                </c:pt>
                <c:pt idx="1">
                  <c:v>684</c:v>
                </c:pt>
                <c:pt idx="2">
                  <c:v>156</c:v>
                </c:pt>
                <c:pt idx="3">
                  <c:v>126</c:v>
                </c:pt>
                <c:pt idx="4">
                  <c:v>90</c:v>
                </c:pt>
                <c:pt idx="5">
                  <c:v>69</c:v>
                </c:pt>
                <c:pt idx="6">
                  <c:v>65</c:v>
                </c:pt>
                <c:pt idx="7">
                  <c:v>47</c:v>
                </c:pt>
                <c:pt idx="8">
                  <c:v>43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B-FA43-9B27-B03A3A74D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/>
              <a:t>KoICD 대분류 기준 전체 순위</a:t>
            </a:r>
            <a:endParaRPr lang="ko-KR"/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미국!$B$2:$B$11</c:f>
              <c:strCache>
                <c:ptCount val="10"/>
                <c:pt idx="0">
                  <c:v>순환계통 및 호흡계통의 증상 및 징후</c:v>
                </c:pt>
                <c:pt idx="1">
                  <c:v>전신증상 및 징후</c:v>
                </c:pt>
                <c:pt idx="2">
                  <c:v>세균, 바이러스 및 기타 감염체</c:v>
                </c:pt>
                <c:pt idx="3">
                  <c:v>인플루엔자 및 폐렴</c:v>
                </c:pt>
                <c:pt idx="4">
                  <c:v>급성 상기도감염</c:v>
                </c:pt>
                <c:pt idx="5">
                  <c:v>전염성 질환과 관련되어 잠재적인 건강위험이 있는 사람</c:v>
                </c:pt>
                <c:pt idx="6">
                  <c:v>호흡계통의 기타 질환</c:v>
                </c:pt>
                <c:pt idx="7">
                  <c:v>기타 바이러스질환</c:v>
                </c:pt>
                <c:pt idx="8">
                  <c:v>병인이 불확실한 신종질환의 임시적 지정이나 응급사용</c:v>
                </c:pt>
                <c:pt idx="9">
                  <c:v>고혈압성 질환</c:v>
                </c:pt>
              </c:strCache>
            </c:strRef>
          </c:cat>
          <c:val>
            <c:numRef>
              <c:f>미국!$C$2:$C$11</c:f>
              <c:numCache>
                <c:formatCode>General</c:formatCode>
                <c:ptCount val="10"/>
                <c:pt idx="0">
                  <c:v>1380</c:v>
                </c:pt>
                <c:pt idx="1">
                  <c:v>1340</c:v>
                </c:pt>
                <c:pt idx="2">
                  <c:v>545</c:v>
                </c:pt>
                <c:pt idx="3">
                  <c:v>530</c:v>
                </c:pt>
                <c:pt idx="4">
                  <c:v>504</c:v>
                </c:pt>
                <c:pt idx="5">
                  <c:v>425</c:v>
                </c:pt>
                <c:pt idx="6">
                  <c:v>336</c:v>
                </c:pt>
                <c:pt idx="7">
                  <c:v>261</c:v>
                </c:pt>
                <c:pt idx="8">
                  <c:v>248</c:v>
                </c:pt>
                <c:pt idx="9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A-784D-A2BF-EE0FD8E93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0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-1"/>
    </c:ext>
  </c:extLst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5T13:15:31.485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5T13:38:26.922" idx="4">
    <p:pos x="10" y="10"/>
    <p:text>460개증상 항목 중 빈도수 높은 것을 이용하여 분석.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5T13:13:03.391" idx="2">
    <p:pos x="146" y="146"/>
    <p:text>자세이상, 서동, 떨림
변실금, 건망증, 지남력장애, 성격의변화
설사, 심부전, 복부통증
물집, 괴사, 저혈압, 빈상출혈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1C4EE-2AED-40C6-A831-F6EB9B360240}" type="datetime1">
              <a:rPr lang="ko-KR" altLang="en-US" smtClean="0"/>
              <a:t>2020. 6. 25.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078E7B-A6E3-4F90-88B5-479D11B75433}" type="datetime1">
              <a:rPr lang="ko-KR" altLang="en-US" smtClean="0"/>
              <a:t>2020. 6. 25.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2CEE2321-33BE-44EA-ADDF-29848B620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2020. 6. 25.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F592CAF6-1C68-4B5B-A718-49D804256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9">
            <a:extLst>
              <a:ext uri="{FF2B5EF4-FFF2-40B4-BE49-F238E27FC236}">
                <a16:creationId xmlns:a16="http://schemas.microsoft.com/office/drawing/2014/main" id="{FB55343C-14BF-47C0-9DCB-0CBE845B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2020. 6. 25.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2020. 6. 25.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슬라이드 번호 개체 틀 9">
            <a:extLst>
              <a:ext uri="{FF2B5EF4-FFF2-40B4-BE49-F238E27FC236}">
                <a16:creationId xmlns:a16="http://schemas.microsoft.com/office/drawing/2014/main" id="{5B8DFC8B-EF7A-40EC-A907-AB7A97D6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B0C98-3A35-49D4-B3C8-941586E37537}"/>
              </a:ext>
            </a:extLst>
          </p:cNvPr>
          <p:cNvSpPr/>
          <p:nvPr userDrawn="1"/>
        </p:nvSpPr>
        <p:spPr>
          <a:xfrm>
            <a:off x="33065" y="6458553"/>
            <a:ext cx="6567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KAIST SOFTWARE 2020 / SEP592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특강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데이터사이언스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13" name="슬라이드 번호 개체 틀 9">
            <a:extLst>
              <a:ext uri="{FF2B5EF4-FFF2-40B4-BE49-F238E27FC236}">
                <a16:creationId xmlns:a16="http://schemas.microsoft.com/office/drawing/2014/main" id="{9B939581-7335-483F-87FC-F4F305C7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rtlCol="0"/>
          <a:lstStyle>
            <a:lvl1pPr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vidclinical.net/data/index.html#publication_paper-0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c.seoul.kr/asan/healthinfo/disease/diseaseSubmain.do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 fontScale="90000"/>
          </a:bodyPr>
          <a:lstStyle/>
          <a:p>
            <a:r>
              <a:rPr lang="en-US" altLang="k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COVID19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질병 증상 분석 </a:t>
            </a:r>
            <a:b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Clinical Characterization of COVID-19 by EHR                    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Sep592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소프트웨어특강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&lt;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데이타사이언스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&gt;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정유채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교수님</a:t>
            </a:r>
            <a:endParaRPr lang="ko" dirty="0">
              <a:solidFill>
                <a:schemeClr val="tx1">
                  <a:lumMod val="65000"/>
                  <a:lumOff val="3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9859A-281F-408F-8B10-405F31171BF2}"/>
              </a:ext>
            </a:extLst>
          </p:cNvPr>
          <p:cNvSpPr txBox="1"/>
          <p:nvPr/>
        </p:nvSpPr>
        <p:spPr>
          <a:xfrm>
            <a:off x="9262979" y="711163"/>
            <a:ext cx="244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     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정대욱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홍상표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조성민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질병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프랑스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3913"/>
              </p:ext>
            </p:extLst>
          </p:nvPr>
        </p:nvGraphicFramePr>
        <p:xfrm>
          <a:off x="4403031" y="1017892"/>
          <a:ext cx="7298296" cy="4822216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4626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전신증상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순환계통 및 호흡계통의 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고혈압성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상황에서 보건서비스와 접하고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당뇨병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특정 처치 및 건강관리를 위하여 보건서비스와 접하고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가족 및 개인 기왕력과 건강상태에 영향을 주는 특정 병태에 관련된 잠재적 건강위험을 가진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822300"/>
              </p:ext>
            </p:extLst>
          </p:nvPr>
        </p:nvGraphicFramePr>
        <p:xfrm>
          <a:off x="8577469" y="941652"/>
          <a:ext cx="3332645" cy="4822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질병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독일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13840"/>
              </p:ext>
            </p:extLst>
          </p:nvPr>
        </p:nvGraphicFramePr>
        <p:xfrm>
          <a:off x="4399718" y="933450"/>
          <a:ext cx="7298296" cy="4822216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4626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병인이 불확실한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신종질환의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임시적 지정이나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응급사용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급성 상기도감염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대사장애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58766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전신증상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검사 및 조사를 위해 보건서비스와 접하고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형태의 심장병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가족 및 개인 기왕력과 건강상태에 영향을 주는 특정 병태에 관련된 잠재적 건강위험을 가진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3230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22AB5FA-CE76-C748-A720-6CC91C038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95178"/>
              </p:ext>
            </p:extLst>
          </p:nvPr>
        </p:nvGraphicFramePr>
        <p:xfrm>
          <a:off x="8478981" y="952500"/>
          <a:ext cx="3381645" cy="4803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587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질병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이태리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4706"/>
              </p:ext>
            </p:extLst>
          </p:nvPr>
        </p:nvGraphicFramePr>
        <p:xfrm>
          <a:off x="4399718" y="933450"/>
          <a:ext cx="7298296" cy="5277062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578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2976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주로 임신에 관련된 기타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산모장애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불명확하고 원인불명의 사인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허혈심장질환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당뇨병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신부전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형태의 심장병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고혈압성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만성 하부호흡기질환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E2B48BF2-AB65-4241-AEEF-7F1F342B7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955971"/>
              </p:ext>
            </p:extLst>
          </p:nvPr>
        </p:nvGraphicFramePr>
        <p:xfrm>
          <a:off x="8467926" y="933450"/>
          <a:ext cx="3230088" cy="5277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426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질병 순위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미국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88773"/>
              </p:ext>
            </p:extLst>
          </p:nvPr>
        </p:nvGraphicFramePr>
        <p:xfrm>
          <a:off x="4399718" y="933450"/>
          <a:ext cx="7298296" cy="5279077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578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KoICD</a:t>
                      </a:r>
                      <a:r>
                        <a:rPr lang="en-US" sz="1300" b="1" i="0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  <a:r>
                        <a:rPr lang="ko-KR" altLang="en-US" sz="1300" b="1" i="0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1" i="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순환계통 및 호흡계통의 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전신증상 및 징후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세균</a:t>
                      </a:r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바이러스 및 기타 감염체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545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인플루엔자 및 폐렴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급성 상기도감염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7344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호흡계통의 기타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 바이러스질환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261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병인이 불확실한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신종질환의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임시적 지정이나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응급사용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4037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고혈압성 질환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1C8CA6FE-CC0A-1F4C-8684-B86606D88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02561"/>
              </p:ext>
            </p:extLst>
          </p:nvPr>
        </p:nvGraphicFramePr>
        <p:xfrm>
          <a:off x="8570727" y="1056905"/>
          <a:ext cx="3482728" cy="5155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470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질병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</a:t>
            </a:r>
            <a:r>
              <a:rPr lang="ko-KR" altLang="en-US" b="1" dirty="0">
                <a:solidFill>
                  <a:schemeClr val="bg1"/>
                </a:solidFill>
              </a:rPr>
              <a:t> 증상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58A608D-84B2-41BC-A352-33D536F7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51384"/>
              </p:ext>
            </p:extLst>
          </p:nvPr>
        </p:nvGraphicFramePr>
        <p:xfrm>
          <a:off x="4466897" y="660867"/>
          <a:ext cx="6589988" cy="58870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6942">
                  <a:extLst>
                    <a:ext uri="{9D8B030D-6E8A-4147-A177-3AD203B41FA5}">
                      <a16:colId xmlns:a16="http://schemas.microsoft.com/office/drawing/2014/main" val="2749844304"/>
                    </a:ext>
                  </a:extLst>
                </a:gridCol>
                <a:gridCol w="1785687">
                  <a:extLst>
                    <a:ext uri="{9D8B030D-6E8A-4147-A177-3AD203B41FA5}">
                      <a16:colId xmlns:a16="http://schemas.microsoft.com/office/drawing/2014/main" val="671023658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3359290832"/>
                    </a:ext>
                  </a:extLst>
                </a:gridCol>
                <a:gridCol w="217908">
                  <a:extLst>
                    <a:ext uri="{9D8B030D-6E8A-4147-A177-3AD203B41FA5}">
                      <a16:colId xmlns:a16="http://schemas.microsoft.com/office/drawing/2014/main" val="272753738"/>
                    </a:ext>
                  </a:extLst>
                </a:gridCol>
                <a:gridCol w="490161">
                  <a:extLst>
                    <a:ext uri="{9D8B030D-6E8A-4147-A177-3AD203B41FA5}">
                      <a16:colId xmlns:a16="http://schemas.microsoft.com/office/drawing/2014/main" val="1232060935"/>
                    </a:ext>
                  </a:extLst>
                </a:gridCol>
                <a:gridCol w="1728907">
                  <a:extLst>
                    <a:ext uri="{9D8B030D-6E8A-4147-A177-3AD203B41FA5}">
                      <a16:colId xmlns:a16="http://schemas.microsoft.com/office/drawing/2014/main" val="1345194317"/>
                    </a:ext>
                  </a:extLst>
                </a:gridCol>
                <a:gridCol w="603723">
                  <a:extLst>
                    <a:ext uri="{9D8B030D-6E8A-4147-A177-3AD203B41FA5}">
                      <a16:colId xmlns:a16="http://schemas.microsoft.com/office/drawing/2014/main" val="1207222170"/>
                    </a:ext>
                  </a:extLst>
                </a:gridCol>
              </a:tblGrid>
              <a:tr h="37130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</a:p>
                  </a:txBody>
                  <a:tcPr marL="54679" marR="54679" marT="27339" marB="2733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증상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가중치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endParaRPr lang="ko-KR" altLang="en-US" sz="105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54679" marR="54679" marT="27339" marB="2733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가중치점수</a:t>
                      </a:r>
                    </a:p>
                  </a:txBody>
                  <a:tcPr marL="54679" marR="54679" marT="27339" marB="27339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증상 </a:t>
                      </a:r>
                      <a:r>
                        <a:rPr lang="en-US" altLang="ko-KR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</a:t>
                      </a: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순위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점수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6029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열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218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열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600024121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호흡곤란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193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호흡곤란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81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19387562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기침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158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복부 통증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72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401934787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피로감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122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구토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53950317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가래</a:t>
                      </a:r>
                    </a:p>
                  </a:txBody>
                  <a:tcPr marL="54679" marR="54679" marT="27339" marB="2733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피로감</a:t>
                      </a:r>
                    </a:p>
                  </a:txBody>
                  <a:tcPr marL="54679" marR="54679" marT="27339" marB="2733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87418115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두통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기침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701375677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근육통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두통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08942742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복부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식욕부진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53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78997229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구토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45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4155175393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오한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91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41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787923049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의식 저하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11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체중감소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389266715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가슴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12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근육통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555789020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76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가래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36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05494923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청색증</a:t>
                      </a:r>
                      <a:endParaRPr lang="ko-KR" altLang="en-US" sz="14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환부 부종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34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894478735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식욕부진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15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무증상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33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29747031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천명음</a:t>
                      </a:r>
                      <a:endParaRPr lang="ko-KR" altLang="en-US" sz="14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16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오한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32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410575578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목의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64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17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피부 긴장도 저하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29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005673826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환부 부종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어지러움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28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468028921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오심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53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19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가슴 통증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27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1334040042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체중감소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48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20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황달</a:t>
                      </a:r>
                    </a:p>
                  </a:txBody>
                  <a:tcPr marL="54679" marR="54679" marT="27339" marB="27339" anchor="ctr"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26</a:t>
                      </a:r>
                    </a:p>
                  </a:txBody>
                  <a:tcPr marL="54679" marR="54679" marT="27339" marB="27339" anchor="ctr"/>
                </a:tc>
                <a:extLst>
                  <a:ext uri="{0D108BD9-81ED-4DB2-BD59-A6C34878D82A}">
                    <a16:rowId xmlns:a16="http://schemas.microsoft.com/office/drawing/2014/main" val="313167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6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질병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1"/>
                </a:solidFill>
              </a:rPr>
              <a:t>WordCount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3" name="_x409508416">
            <a:extLst>
              <a:ext uri="{FF2B5EF4-FFF2-40B4-BE49-F238E27FC236}">
                <a16:creationId xmlns:a16="http://schemas.microsoft.com/office/drawing/2014/main" id="{5FCDFA12-0F15-4A8F-ABD0-3C8C886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86" y="1757548"/>
            <a:ext cx="3520103" cy="315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57F3B50-D403-45F2-9847-768CD39E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56" y="1757548"/>
            <a:ext cx="3479283" cy="31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질병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</a:t>
            </a:r>
            <a:r>
              <a:rPr lang="ko-KR" altLang="en-US" b="1" dirty="0">
                <a:solidFill>
                  <a:schemeClr val="bg1"/>
                </a:solidFill>
              </a:rPr>
              <a:t> 증상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CFFF7-3098-E84B-9A95-537C947CFCA7}"/>
              </a:ext>
            </a:extLst>
          </p:cNvPr>
          <p:cNvSpPr txBox="1"/>
          <p:nvPr/>
        </p:nvSpPr>
        <p:spPr>
          <a:xfrm>
            <a:off x="4568259" y="760021"/>
            <a:ext cx="7042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코로나 대표 증상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공통 </a:t>
            </a: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 발열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마른기침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피로감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드물지만 나타나는 현상</a:t>
            </a: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몸살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인후통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결막염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두통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미각 또는 후각 상실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피부 발진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손가락 또는 발가락 변색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심각한증상</a:t>
            </a:r>
            <a:br>
              <a:rPr kumimoji="1" lang="en-US" altLang="ko-KR" dirty="0"/>
            </a:br>
            <a:r>
              <a:rPr kumimoji="1" lang="ko-KR" altLang="en-US" dirty="0"/>
              <a:t>   </a:t>
            </a:r>
            <a:r>
              <a:rPr kumimoji="1" lang="en-US" altLang="ko-KR" dirty="0"/>
              <a:t>&gt;&gt;</a:t>
            </a:r>
            <a:r>
              <a:rPr kumimoji="1" lang="ko-KR" altLang="en-US" dirty="0"/>
              <a:t> 호흡곤란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가슴통증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언어</a:t>
            </a:r>
            <a:r>
              <a:rPr kumimoji="1" lang="en-US" altLang="ko-KR" dirty="0"/>
              <a:t>/</a:t>
            </a:r>
            <a:r>
              <a:rPr kumimoji="1" lang="ko-KR" altLang="en-US" dirty="0"/>
              <a:t>운동장애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369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질병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COVID</a:t>
            </a:r>
            <a:r>
              <a:rPr lang="ko-KR" altLang="en-US" b="1" dirty="0">
                <a:solidFill>
                  <a:schemeClr val="bg1"/>
                </a:solidFill>
              </a:rPr>
              <a:t> 증상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순위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3015D-AE05-2545-9109-6ABDAC65439F}"/>
              </a:ext>
            </a:extLst>
          </p:cNvPr>
          <p:cNvSpPr txBox="1"/>
          <p:nvPr/>
        </p:nvSpPr>
        <p:spPr>
          <a:xfrm>
            <a:off x="4631376" y="748784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코로나 </a:t>
            </a:r>
            <a:r>
              <a:rPr kumimoji="1" lang="ko-KR" altLang="en-US" dirty="0" err="1"/>
              <a:t>주요증상을</a:t>
            </a:r>
            <a:r>
              <a:rPr kumimoji="1" lang="ko-KR" altLang="en-US" dirty="0"/>
              <a:t> 제외한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순위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CCE831-BFC0-1E40-B9F8-30D56A2F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00987"/>
              </p:ext>
            </p:extLst>
          </p:nvPr>
        </p:nvGraphicFramePr>
        <p:xfrm>
          <a:off x="4845132" y="1118116"/>
          <a:ext cx="3241965" cy="5211423"/>
        </p:xfrm>
        <a:graphic>
          <a:graphicData uri="http://schemas.openxmlformats.org/drawingml/2006/table">
            <a:tbl>
              <a:tblPr/>
              <a:tblGrid>
                <a:gridCol w="742813">
                  <a:extLst>
                    <a:ext uri="{9D8B030D-6E8A-4147-A177-3AD203B41FA5}">
                      <a16:colId xmlns:a16="http://schemas.microsoft.com/office/drawing/2014/main" val="3675188569"/>
                    </a:ext>
                  </a:extLst>
                </a:gridCol>
                <a:gridCol w="1416296">
                  <a:extLst>
                    <a:ext uri="{9D8B030D-6E8A-4147-A177-3AD203B41FA5}">
                      <a16:colId xmlns:a16="http://schemas.microsoft.com/office/drawing/2014/main" val="1777172772"/>
                    </a:ext>
                  </a:extLst>
                </a:gridCol>
                <a:gridCol w="1082856">
                  <a:extLst>
                    <a:ext uri="{9D8B030D-6E8A-4147-A177-3AD203B41FA5}">
                      <a16:colId xmlns:a16="http://schemas.microsoft.com/office/drawing/2014/main" val="1010514736"/>
                    </a:ext>
                  </a:extLst>
                </a:gridCol>
              </a:tblGrid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순위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증상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가중치점수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9800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778417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복부 통증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22968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구토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771786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오한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508127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의식 저하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87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827543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식욕부진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89103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환부 부종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5716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오심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07609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체중감소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248591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빈혈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07945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어지러움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35328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피부 긴장도 저하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5721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콧물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228945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14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황달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261898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우울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144302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16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기운없음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33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35743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17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권태감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50262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고혈압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12140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19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코막힘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172694"/>
                  </a:ext>
                </a:extLst>
              </a:tr>
              <a:tr h="2481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소변량 감소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28</a:t>
                      </a:r>
                    </a:p>
                  </a:txBody>
                  <a:tcPr marL="7248" marR="7248" marT="72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15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41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질병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빈도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7" name="_x409510216">
            <a:extLst>
              <a:ext uri="{FF2B5EF4-FFF2-40B4-BE49-F238E27FC236}">
                <a16:creationId xmlns:a16="http://schemas.microsoft.com/office/drawing/2014/main" id="{291CA649-F7EA-4F1F-81AC-87D52CD9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46" y="716604"/>
            <a:ext cx="7625437" cy="554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8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질병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FE2CB-4A14-478B-8918-0FED412B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7" y="712074"/>
            <a:ext cx="6282563" cy="56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9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1BFCF6-4F54-4D4A-968E-3228A2AA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87129"/>
          </a:xfrm>
          <a:solidFill>
            <a:schemeClr val="bg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연구 대상 주제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31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en-US" altLang="ko-KR" sz="1700" b="1" dirty="0">
                <a:solidFill>
                  <a:schemeClr val="bg1"/>
                </a:solidFill>
              </a:rPr>
              <a:t>COVID-19</a:t>
            </a:r>
            <a:r>
              <a:rPr lang="ko-KR" altLang="en-US" sz="1700" b="1" dirty="0">
                <a:solidFill>
                  <a:schemeClr val="bg1"/>
                </a:solidFill>
              </a:rPr>
              <a:t>의 </a:t>
            </a:r>
            <a:r>
              <a:rPr lang="en-US" altLang="ko-KR" sz="1700" b="1" dirty="0">
                <a:solidFill>
                  <a:schemeClr val="bg1"/>
                </a:solidFill>
              </a:rPr>
              <a:t>EHR </a:t>
            </a:r>
            <a:r>
              <a:rPr lang="ko-KR" altLang="en-US" sz="1700" b="1" dirty="0">
                <a:solidFill>
                  <a:schemeClr val="bg1"/>
                </a:solidFill>
              </a:rPr>
              <a:t>데이터 중 </a:t>
            </a:r>
            <a:r>
              <a:rPr lang="en-US" altLang="ko-KR" sz="1700" b="1" dirty="0">
                <a:solidFill>
                  <a:schemeClr val="bg1"/>
                </a:solidFill>
              </a:rPr>
              <a:t> Consortium for Clinical Characterization of COVID-19 </a:t>
            </a:r>
            <a:r>
              <a:rPr lang="ko-KR" altLang="en-US" sz="1700" b="1" dirty="0">
                <a:solidFill>
                  <a:schemeClr val="bg1"/>
                </a:solidFill>
              </a:rPr>
              <a:t> 데이터 분석</a:t>
            </a:r>
            <a:br>
              <a:rPr lang="en-US" altLang="ko-KR" sz="1700" b="1" dirty="0">
                <a:solidFill>
                  <a:schemeClr val="bg1"/>
                </a:solidFill>
              </a:rPr>
            </a:br>
            <a:r>
              <a:rPr lang="en-US" altLang="ko-KR" sz="1700" b="1" dirty="0">
                <a:solidFill>
                  <a:schemeClr val="bg1"/>
                </a:solidFill>
              </a:rPr>
              <a:t>   </a:t>
            </a:r>
            <a:r>
              <a:rPr lang="ko-KR" altLang="en-US" sz="1700" b="1" dirty="0">
                <a:solidFill>
                  <a:schemeClr val="bg1"/>
                </a:solidFill>
              </a:rPr>
              <a:t>환자의 </a:t>
            </a:r>
            <a:r>
              <a:rPr lang="en-US" altLang="ko-KR" sz="1700" b="1" dirty="0">
                <a:solidFill>
                  <a:schemeClr val="bg1"/>
                </a:solidFill>
              </a:rPr>
              <a:t>ICD </a:t>
            </a:r>
            <a:r>
              <a:rPr lang="ko-KR" altLang="en-US" sz="1700" b="1" dirty="0">
                <a:solidFill>
                  <a:schemeClr val="bg1"/>
                </a:solidFill>
              </a:rPr>
              <a:t>코드 분석을 통한 코로나 증상의 통계적 분석</a:t>
            </a:r>
            <a:br>
              <a:rPr lang="en-US" altLang="ko-KR" sz="1700" dirty="0">
                <a:solidFill>
                  <a:schemeClr val="bg1"/>
                </a:solidFill>
              </a:rPr>
            </a:b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ADDF81B-550D-4460-94E6-6CBFD965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2762"/>
            <a:ext cx="11029615" cy="4102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b="1" dirty="0"/>
              <a:t>목표</a:t>
            </a:r>
            <a:endParaRPr lang="en-US" altLang="ko-KR" sz="2500" b="1" dirty="0"/>
          </a:p>
          <a:p>
            <a:pPr marL="0" indent="0">
              <a:buNone/>
            </a:pPr>
            <a:r>
              <a:rPr lang="en-US" altLang="ko-KR" sz="1600" dirty="0"/>
              <a:t>ICD</a:t>
            </a:r>
            <a:r>
              <a:rPr lang="ko-KR" altLang="en-US" sz="1600" dirty="0"/>
              <a:t>코드로 실제 증상에 대한 통계적 발현 증세를 확인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국내 한국질병분류 중심으로 질병증상을 분석하여 발현 증세 분석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800" b="1" dirty="0"/>
              <a:t>분석 내용</a:t>
            </a:r>
            <a:r>
              <a:rPr lang="en-US" altLang="ko-KR" sz="1800" b="1" dirty="0"/>
              <a:t> COVID-19</a:t>
            </a:r>
          </a:p>
          <a:p>
            <a:pPr marL="0" indent="0">
              <a:buNone/>
            </a:pPr>
            <a:r>
              <a:rPr lang="ko-KR" altLang="en-US" sz="1600" dirty="0"/>
              <a:t>질병코드 분류에 의한 순위 분석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질병코드 분류에 의한 증상 분석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시각화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33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질병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916F61-36D8-420B-AA4B-10830133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554839"/>
            <a:ext cx="5987325" cy="57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1ECCCE-9F6B-4844-9D61-61551211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28" y="585216"/>
            <a:ext cx="6758512" cy="5761968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질병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환자 질병 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54F13C5-55CA-46C3-B56E-463E177AC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01821"/>
            <a:ext cx="5870448" cy="57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2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91BFCF6-4F54-4D4A-968E-3228A2AA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87129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31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코로나 증상의 대표적 증상 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강도 확인 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ADDF81B-550D-4460-94E6-6CBFD965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2762"/>
            <a:ext cx="11029615" cy="4102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b="1" dirty="0"/>
              <a:t>분석에서 </a:t>
            </a:r>
            <a:r>
              <a:rPr lang="en-US" altLang="ko-KR" sz="2500" b="1" dirty="0" err="1"/>
              <a:t>InSight</a:t>
            </a:r>
            <a:r>
              <a:rPr lang="en-US" altLang="ko-KR" sz="2500" b="1" dirty="0"/>
              <a:t> </a:t>
            </a:r>
            <a:r>
              <a:rPr lang="en-US" altLang="ko-KR" sz="1600" dirty="0"/>
              <a:t>ICD</a:t>
            </a:r>
            <a:r>
              <a:rPr lang="ko-KR" altLang="en-US" sz="1600" dirty="0"/>
              <a:t>코드로 실제 증상에 대한 통계적 발현 증세를 확인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분석결과 코로나의 주된 증상은 </a:t>
            </a:r>
            <a:r>
              <a:rPr lang="ko-KR" altLang="en-US" b="1" dirty="0"/>
              <a:t>열</a:t>
            </a:r>
            <a:r>
              <a:rPr lang="en-US" altLang="ko-KR" b="1" dirty="0"/>
              <a:t>, </a:t>
            </a:r>
            <a:r>
              <a:rPr lang="ko-KR" altLang="en-US" b="1" dirty="0"/>
              <a:t>호흡곤란</a:t>
            </a:r>
            <a:r>
              <a:rPr lang="en-US" altLang="ko-KR" b="1" dirty="0"/>
              <a:t>,</a:t>
            </a:r>
            <a:r>
              <a:rPr lang="ko-KR" altLang="en-US" b="1" dirty="0"/>
              <a:t> 기침</a:t>
            </a:r>
            <a:r>
              <a:rPr lang="ko-KR" altLang="en-US" dirty="0"/>
              <a:t>이 가장 큰 빈도를 차지함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주된 증상 외 </a:t>
            </a:r>
            <a:r>
              <a:rPr lang="ko-KR" altLang="en-US" b="1" dirty="0">
                <a:sym typeface="Wingdings" panose="05000000000000000000" pitchFamily="2" charset="2"/>
              </a:rPr>
              <a:t>가래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복부 통증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구토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오한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의식 저하</a:t>
            </a:r>
            <a:r>
              <a:rPr lang="ko-KR" altLang="en-US" dirty="0">
                <a:sym typeface="Wingdings" panose="05000000000000000000" pitchFamily="2" charset="2"/>
              </a:rPr>
              <a:t> 등의 증상을 보임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호흡기관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열 이외 소수 증상으로 혈관계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고혈압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신장이상 단백질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혈당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증상이 다음 상관관계를 보임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46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AADE29D-B102-4AB9-98B7-92BA9C604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949" y="2438378"/>
            <a:ext cx="4139590" cy="221959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b="1" dirty="0"/>
              <a:t>COVID-19 </a:t>
            </a:r>
            <a:r>
              <a:rPr lang="ko-KR" altLang="en-US" b="1" dirty="0"/>
              <a:t>진단자료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ICD &lt;-&gt; KOICD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질병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839D49-FE04-4D1D-8843-AF7A67BE42A2}"/>
              </a:ext>
            </a:extLst>
          </p:cNvPr>
          <p:cNvGrpSpPr/>
          <p:nvPr/>
        </p:nvGrpSpPr>
        <p:grpSpPr>
          <a:xfrm>
            <a:off x="6241421" y="2655869"/>
            <a:ext cx="5182722" cy="2523086"/>
            <a:chOff x="5032621" y="2627313"/>
            <a:chExt cx="6719343" cy="316836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0EAF6F6-EDDB-4676-B929-83FFF9C4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621" y="2627313"/>
              <a:ext cx="6719343" cy="316836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A339CE-58C7-4677-BE85-5692ED65FCE0}"/>
                </a:ext>
              </a:extLst>
            </p:cNvPr>
            <p:cNvSpPr/>
            <p:nvPr/>
          </p:nvSpPr>
          <p:spPr>
            <a:xfrm>
              <a:off x="5197152" y="3689089"/>
              <a:ext cx="6410130" cy="479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83D54C-9125-4944-BEE5-BC4B0E4B79E0}"/>
              </a:ext>
            </a:extLst>
          </p:cNvPr>
          <p:cNvSpPr txBox="1"/>
          <p:nvPr/>
        </p:nvSpPr>
        <p:spPr>
          <a:xfrm>
            <a:off x="4559968" y="1022684"/>
            <a:ext cx="68641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프랑스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이탈리아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싱가포르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병원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27,584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COVID-19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진단 환자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https://covidclinical.net/data/index.html#publication_paper-01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BECD0-E6DD-4A6E-A67B-60754BE62377}"/>
              </a:ext>
            </a:extLst>
          </p:cNvPr>
          <p:cNvSpPr txBox="1"/>
          <p:nvPr/>
        </p:nvSpPr>
        <p:spPr>
          <a:xfrm>
            <a:off x="4451685" y="5446663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Labs Data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국가별 코로나 진단환자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.CSV/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b="1" dirty="0"/>
              <a:t>COVID-19 </a:t>
            </a:r>
            <a:r>
              <a:rPr lang="ko-KR" altLang="en-US" b="1" dirty="0"/>
              <a:t>진단자료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질병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EF204AAF-2F2E-4136-96F4-0F7E79D6642A}"/>
              </a:ext>
            </a:extLst>
          </p:cNvPr>
          <p:cNvSpPr/>
          <p:nvPr/>
        </p:nvSpPr>
        <p:spPr>
          <a:xfrm>
            <a:off x="4393297" y="610159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Diagnoses-Combined.csv</a:t>
            </a:r>
          </a:p>
          <a:p>
            <a:pPr algn="ctr"/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icd_code, num_patients }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25231822-C167-4F93-B3B3-A1477BDFCC25}"/>
              </a:ext>
            </a:extLst>
          </p:cNvPr>
          <p:cNvSpPr/>
          <p:nvPr/>
        </p:nvSpPr>
        <p:spPr>
          <a:xfrm>
            <a:off x="4388672" y="1523901"/>
            <a:ext cx="3522877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질병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066787A-8E8D-413E-A606-980B80FA967D}"/>
              </a:ext>
            </a:extLst>
          </p:cNvPr>
          <p:cNvSpPr/>
          <p:nvPr/>
        </p:nvSpPr>
        <p:spPr>
          <a:xfrm>
            <a:off x="4388672" y="2409115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 명 정제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3E869CA9-2A0E-4A75-B2EA-C38026DDF06A}"/>
              </a:ext>
            </a:extLst>
          </p:cNvPr>
          <p:cNvSpPr/>
          <p:nvPr/>
        </p:nvSpPr>
        <p:spPr>
          <a:xfrm>
            <a:off x="4388672" y="3351385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 중분류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580F3367-3ED5-4DF8-B583-A2FAB942CD7D}"/>
              </a:ext>
            </a:extLst>
          </p:cNvPr>
          <p:cNvSpPr/>
          <p:nvPr/>
        </p:nvSpPr>
        <p:spPr>
          <a:xfrm>
            <a:off x="4388672" y="4265127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 검색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색인 작업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7C2DCEC6-B977-4F37-8469-717A33F4AF91}"/>
              </a:ext>
            </a:extLst>
          </p:cNvPr>
          <p:cNvSpPr/>
          <p:nvPr/>
        </p:nvSpPr>
        <p:spPr>
          <a:xfrm>
            <a:off x="4388672" y="5178868"/>
            <a:ext cx="3522875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증상 추가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298ADF9A-782E-47EE-8037-902E2CE969A6}"/>
              </a:ext>
            </a:extLst>
          </p:cNvPr>
          <p:cNvSpPr/>
          <p:nvPr/>
        </p:nvSpPr>
        <p:spPr>
          <a:xfrm>
            <a:off x="8703370" y="1523901"/>
            <a:ext cx="2844800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질병분류정보센터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www.koicd.kr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29D9D0ED-0DC1-4454-A18B-411D71BC653D}"/>
              </a:ext>
            </a:extLst>
          </p:cNvPr>
          <p:cNvSpPr/>
          <p:nvPr/>
        </p:nvSpPr>
        <p:spPr>
          <a:xfrm>
            <a:off x="8666620" y="2409277"/>
            <a:ext cx="2844800" cy="57150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BioBERT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NER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질병명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C5C6C9EA-E400-4707-A514-EB372B78FFE3}"/>
              </a:ext>
            </a:extLst>
          </p:cNvPr>
          <p:cNvSpPr/>
          <p:nvPr/>
        </p:nvSpPr>
        <p:spPr>
          <a:xfrm>
            <a:off x="8666620" y="4016390"/>
            <a:ext cx="2844800" cy="106897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서울아산병원 질환 백과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http://www.amc.seoul.kr/asan/healthinfo/disease/diseaseSubmain.do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0B9B63-FE0B-4943-87F4-AA1C240DDC7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150111" y="1181659"/>
            <a:ext cx="4624" cy="34224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3F364C-8462-480D-8620-2BC04CF40D5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150110" y="2095401"/>
            <a:ext cx="1" cy="313714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D9A7AD-0026-4638-A0B8-840766C2DDB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0110" y="2980615"/>
            <a:ext cx="0" cy="370770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7613E3-D57F-4923-9FF9-A9F13805D63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150110" y="3922885"/>
            <a:ext cx="0" cy="34224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8B4684-3803-436C-BE3E-B29DFCB6930E}"/>
              </a:ext>
            </a:extLst>
          </p:cNvPr>
          <p:cNvCxnSpPr/>
          <p:nvPr/>
        </p:nvCxnSpPr>
        <p:spPr>
          <a:xfrm>
            <a:off x="6024492" y="4836626"/>
            <a:ext cx="0" cy="34224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0ED900-6A00-4D4E-8991-89921AAD4533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7911549" y="1809651"/>
            <a:ext cx="791821" cy="0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7DF7C6-A783-4F3C-AB2E-BB1AD8035AC4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 flipH="1" flipV="1">
            <a:off x="7911547" y="2694865"/>
            <a:ext cx="755073" cy="162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AC70D57-12FC-4478-9797-37B76AFAC062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7911547" y="4550877"/>
            <a:ext cx="755073" cy="0"/>
          </a:xfrm>
          <a:prstGeom prst="straightConnector1">
            <a:avLst/>
          </a:prstGeom>
          <a:ln w="95250" cap="sq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34AD79-D397-9C45-8049-0D21EBC23EBE}"/>
              </a:ext>
            </a:extLst>
          </p:cNvPr>
          <p:cNvSpPr txBox="1"/>
          <p:nvPr/>
        </p:nvSpPr>
        <p:spPr>
          <a:xfrm>
            <a:off x="8808710" y="3063820"/>
            <a:ext cx="263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Other bacterial intestinal infections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세균성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장감염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29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질병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6321-3604-44DB-91A6-1A1B9EF5B671}"/>
              </a:ext>
            </a:extLst>
          </p:cNvPr>
          <p:cNvSpPr txBox="1"/>
          <p:nvPr/>
        </p:nvSpPr>
        <p:spPr>
          <a:xfrm>
            <a:off x="4355069" y="933450"/>
            <a:ext cx="725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Labs Data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국가별 코로나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국가명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ICD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환자수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R/Pythons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데이터 수집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044066A-5750-454E-80E2-81E8BB73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96" y="1755428"/>
            <a:ext cx="2783961" cy="42430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2CDFFF-BAD7-3A43-B4CE-9F34F9AA3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61" y="1582216"/>
            <a:ext cx="3985032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질병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6321-3604-44DB-91A6-1A1B9EF5B671}"/>
              </a:ext>
            </a:extLst>
          </p:cNvPr>
          <p:cNvSpPr txBox="1"/>
          <p:nvPr/>
        </p:nvSpPr>
        <p:spPr>
          <a:xfrm>
            <a:off x="4355069" y="654050"/>
            <a:ext cx="72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KOICD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한국질병분류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질병분류 수집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3E446E-4B11-40FD-A736-CA3BCFA4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69" y="1078737"/>
            <a:ext cx="7255741" cy="221974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6233FC4-1F88-7542-B543-E9B6ACDF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8483"/>
            <a:ext cx="1800332" cy="31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7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질병 증상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Mapping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15F5A-52C2-4503-9E30-3ECE97BA5FF5}"/>
              </a:ext>
            </a:extLst>
          </p:cNvPr>
          <p:cNvSpPr txBox="1"/>
          <p:nvPr/>
        </p:nvSpPr>
        <p:spPr>
          <a:xfrm>
            <a:off x="4168402" y="933450"/>
            <a:ext cx="72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서울아산병원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질환백과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질환명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 증상 수집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F936E5-E8BC-4D58-B885-02CD1F0B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34" y="1471085"/>
            <a:ext cx="4099795" cy="1611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E521E5-F941-4D93-9E45-7435B36A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60" y="2398403"/>
            <a:ext cx="2761502" cy="1497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3B319B-4BF0-4D1D-8D9C-B531B8035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620" y="4029307"/>
            <a:ext cx="2833364" cy="1611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53F067-721B-40C1-97FE-4FBA8BD32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525" y="1700784"/>
            <a:ext cx="2802685" cy="1886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CD8CDB-08BE-4FC1-B0F3-A066AC2D6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270" y="4010196"/>
            <a:ext cx="3151065" cy="2352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33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전처리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COVID-19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진단자료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ICD &lt;-&gt; KOICD</a:t>
            </a:r>
          </a:p>
          <a:p>
            <a:pPr marL="342900" indent="-342900">
              <a:buFont typeface="Wingdings 2" panose="05020102010507070707" pitchFamily="18" charset="2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질병 증상 </a:t>
            </a:r>
            <a:r>
              <a:rPr lang="en-US" altLang="ko-KR" b="1" dirty="0">
                <a:solidFill>
                  <a:schemeClr val="bg1"/>
                </a:solidFill>
              </a:rPr>
              <a:t>Mapping</a:t>
            </a:r>
            <a:r>
              <a:rPr lang="ko-KR" altLang="en-US" b="1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6321-3604-44DB-91A6-1A1B9EF5B671}"/>
              </a:ext>
            </a:extLst>
          </p:cNvPr>
          <p:cNvSpPr txBox="1"/>
          <p:nvPr/>
        </p:nvSpPr>
        <p:spPr>
          <a:xfrm>
            <a:off x="4355069" y="933450"/>
            <a:ext cx="72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환자수별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ICD ⇒ KOICD ⇒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질환명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증상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49F574-2E62-42CE-83C9-687342050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90082"/>
              </p:ext>
            </p:extLst>
          </p:nvPr>
        </p:nvGraphicFramePr>
        <p:xfrm>
          <a:off x="4355068" y="1760566"/>
          <a:ext cx="7255741" cy="429641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0757">
                  <a:extLst>
                    <a:ext uri="{9D8B030D-6E8A-4147-A177-3AD203B41FA5}">
                      <a16:colId xmlns:a16="http://schemas.microsoft.com/office/drawing/2014/main" val="30122822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758724296"/>
                    </a:ext>
                  </a:extLst>
                </a:gridCol>
                <a:gridCol w="1321865">
                  <a:extLst>
                    <a:ext uri="{9D8B030D-6E8A-4147-A177-3AD203B41FA5}">
                      <a16:colId xmlns:a16="http://schemas.microsoft.com/office/drawing/2014/main" val="2079560330"/>
                    </a:ext>
                  </a:extLst>
                </a:gridCol>
                <a:gridCol w="1391528">
                  <a:extLst>
                    <a:ext uri="{9D8B030D-6E8A-4147-A177-3AD203B41FA5}">
                      <a16:colId xmlns:a16="http://schemas.microsoft.com/office/drawing/2014/main" val="2961883644"/>
                    </a:ext>
                  </a:extLst>
                </a:gridCol>
                <a:gridCol w="2649643">
                  <a:extLst>
                    <a:ext uri="{9D8B030D-6E8A-4147-A177-3AD203B41FA5}">
                      <a16:colId xmlns:a16="http://schemas.microsoft.com/office/drawing/2014/main" val="1478703917"/>
                    </a:ext>
                  </a:extLst>
                </a:gridCol>
                <a:gridCol w="1237623">
                  <a:extLst>
                    <a:ext uri="{9D8B030D-6E8A-4147-A177-3AD203B41FA5}">
                      <a16:colId xmlns:a16="http://schemas.microsoft.com/office/drawing/2014/main" val="3908908842"/>
                    </a:ext>
                  </a:extLst>
                </a:gridCol>
              </a:tblGrid>
              <a:tr h="4078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ICD</a:t>
                      </a: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질환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 질환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증세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3343502064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bacterial intestinal infections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복부경련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빈혈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혈소판감소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혈변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요독증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1084324557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Viral and other specified intestinal infections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바이러스성 및 기타 명시된 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콧물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탈수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기침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640425017"/>
                  </a:ext>
                </a:extLst>
              </a:tr>
              <a:tr h="5464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gastroenteritis and colitis of infectious and unspecified origin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감염성 및 상세불명 기원의 기타 위장염 및 결장염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탈수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복부팽만감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장감염질환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796950167"/>
                  </a:ext>
                </a:extLst>
              </a:tr>
              <a:tr h="724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Streptococcal sepsis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연쇄구균패혈증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빈호흡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물집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의식 저하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심부전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저혈압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괴사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기운없음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환부 부종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반상출혈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소변량 감소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2726110809"/>
                  </a:ext>
                </a:extLst>
              </a:tr>
              <a:tr h="724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Other sepsis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패혈증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빈호흡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물집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의식 저하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심부전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저혈압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괴사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기운없음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환부 부종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반상출혈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소변량 감소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복부 통증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1348299822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Erysipelas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단독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丹毒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림프 부종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발진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열감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환부 통증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134972170"/>
                  </a:ext>
                </a:extLst>
              </a:tr>
              <a:tr h="412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Bacterial infection of unspecified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 부위의 세균감염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목의 통증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구토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두통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근육통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콧물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오심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오한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기침</a:t>
                      </a:r>
                      <a:r>
                        <a:rPr lang="en-US" altLang="ko-KR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||</a:t>
                      </a:r>
                      <a:r>
                        <a:rPr lang="ko-KR" altLang="en-US" sz="12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권태감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세균성 질환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274" marR="9274" marT="9274" marB="0" anchor="ctr"/>
                </a:tc>
                <a:extLst>
                  <a:ext uri="{0D108BD9-81ED-4DB2-BD59-A6C34878D82A}">
                    <a16:rowId xmlns:a16="http://schemas.microsoft.com/office/drawing/2014/main" val="409060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90CD5D6-7C79-42E3-85C3-B793DA1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</a:t>
            </a:r>
            <a:br>
              <a:rPr lang="en-US" altLang="ko-KR" dirty="0"/>
            </a:br>
            <a:r>
              <a:rPr lang="en-US" altLang="ko-KR" dirty="0"/>
              <a:t>Visualization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96C7AC-FDE3-45F7-B3F0-503F79EC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환자 질병 순위</a:t>
            </a:r>
            <a:r>
              <a:rPr lang="en-US" altLang="ko-KR" b="1" dirty="0">
                <a:solidFill>
                  <a:schemeClr val="bg1"/>
                </a:solidFill>
              </a:rPr>
              <a:t> : </a:t>
            </a:r>
            <a:r>
              <a:rPr lang="ko-KR" altLang="en-US" b="1" dirty="0">
                <a:solidFill>
                  <a:schemeClr val="bg1"/>
                </a:solidFill>
              </a:rPr>
              <a:t>전체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COVID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 증상 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20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순위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chemeClr val="bg2">
                    <a:lumMod val="75000"/>
                  </a:schemeClr>
                </a:solidFill>
              </a:rPr>
              <a:t>WordCount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빈도</a:t>
            </a:r>
            <a:endParaRPr lang="en-US" altLang="ko-KR" sz="1600" b="1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</a:rPr>
              <a:t>증상 연관도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15230-E573-4CE3-BA61-7C131AF19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D9DE5D-B0A2-4EBC-A6CE-B8C1D44A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15958"/>
              </p:ext>
            </p:extLst>
          </p:nvPr>
        </p:nvGraphicFramePr>
        <p:xfrm>
          <a:off x="4399718" y="933450"/>
          <a:ext cx="7298296" cy="4611573"/>
        </p:xfrm>
        <a:graphic>
          <a:graphicData uri="http://schemas.openxmlformats.org/drawingml/2006/table">
            <a:tbl>
              <a:tblPr/>
              <a:tblGrid>
                <a:gridCol w="3399947">
                  <a:extLst>
                    <a:ext uri="{9D8B030D-6E8A-4147-A177-3AD203B41FA5}">
                      <a16:colId xmlns:a16="http://schemas.microsoft.com/office/drawing/2014/main" val="1308708511"/>
                    </a:ext>
                  </a:extLst>
                </a:gridCol>
                <a:gridCol w="651641">
                  <a:extLst>
                    <a:ext uri="{9D8B030D-6E8A-4147-A177-3AD203B41FA5}">
                      <a16:colId xmlns:a16="http://schemas.microsoft.com/office/drawing/2014/main" val="1075972581"/>
                    </a:ext>
                  </a:extLst>
                </a:gridCol>
                <a:gridCol w="3246708">
                  <a:extLst>
                    <a:ext uri="{9D8B030D-6E8A-4147-A177-3AD203B41FA5}">
                      <a16:colId xmlns:a16="http://schemas.microsoft.com/office/drawing/2014/main" val="263711610"/>
                    </a:ext>
                  </a:extLst>
                </a:gridCol>
              </a:tblGrid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KoICD</a:t>
                      </a:r>
                      <a:r>
                        <a:rPr 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 기준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0592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호흡계통의 기타 질환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4030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77644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인플루엔자 및 폐렴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3130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3030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전신증상 및 징후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2551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4407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순환계통 및 호흡계통의 증상 및 징후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2118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46596"/>
                  </a:ext>
                </a:extLst>
              </a:tr>
              <a:tr h="4593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전염성 질환과 관련되어 잠재적인 건강위험이 있는 사람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1842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60467"/>
                  </a:ext>
                </a:extLst>
              </a:tr>
              <a:tr h="4593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병인이 불확실한 신종질환의 임시적 지정이나 응급사용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994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8142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고혈압성 질환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909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2229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급성 상기도감염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793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59538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당뇨병</a:t>
                      </a: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695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0048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세균</a:t>
                      </a:r>
                      <a:r>
                        <a:rPr lang="en-US" altLang="ko-KR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바이러스 및 기타 </a:t>
                      </a:r>
                      <a:r>
                        <a:rPr lang="ko-KR" altLang="en-US" sz="1300" b="1" kern="0" spc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감염체</a:t>
                      </a:r>
                      <a:endParaRPr lang="ko-KR" altLang="en-US" sz="13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851" marR="87851" marT="43925" marB="43925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681</a:t>
                      </a:r>
                    </a:p>
                  </a:txBody>
                  <a:tcPr marL="87851" marR="87851" marT="43925" marB="439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3391"/>
                  </a:ext>
                </a:extLst>
              </a:tr>
            </a:tbl>
          </a:graphicData>
        </a:graphic>
      </p:graphicFrame>
      <p:pic>
        <p:nvPicPr>
          <p:cNvPr id="1025" name="_x409536856">
            <a:extLst>
              <a:ext uri="{FF2B5EF4-FFF2-40B4-BE49-F238E27FC236}">
                <a16:creationId xmlns:a16="http://schemas.microsoft.com/office/drawing/2014/main" id="{B6D041A8-1F73-49A9-8C24-AC6071B0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923" y="1013918"/>
            <a:ext cx="3172091" cy="44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766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{9BDCC15B-AA85-43A8-9068-E790A6287AF9}tf33552983</Template>
  <TotalTime>0</TotalTime>
  <Words>1556</Words>
  <Application>Microsoft Macintosh PowerPoint</Application>
  <PresentationFormat>와이드스크린</PresentationFormat>
  <Paragraphs>550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Malgun Gothic</vt:lpstr>
      <vt:lpstr>Malgun Gothic</vt:lpstr>
      <vt:lpstr>HY그래픽M</vt:lpstr>
      <vt:lpstr>HY중고딕</vt:lpstr>
      <vt:lpstr>Arial</vt:lpstr>
      <vt:lpstr>Calibri</vt:lpstr>
      <vt:lpstr>Franklin Gothic Book</vt:lpstr>
      <vt:lpstr>Wingdings 2</vt:lpstr>
      <vt:lpstr>DividendVTI</vt:lpstr>
      <vt:lpstr>COVID19 질병 증상 분석  Clinical Characterization of COVID-19 by EHR                    </vt:lpstr>
      <vt:lpstr>연구 대상 주제   COVID-19의 EHR 데이터 중  Consortium for Clinical Characterization of COVID-19  데이터 분석    환자의 ICD 코드 분석을 통한 코로나 증상의 통계적 분석 </vt:lpstr>
      <vt:lpstr>데이터 수집   </vt:lpstr>
      <vt:lpstr>데이터 전처리   </vt:lpstr>
      <vt:lpstr>데이터 전처리   </vt:lpstr>
      <vt:lpstr>데이터 전처리   </vt:lpstr>
      <vt:lpstr>데이터 전처리   </vt:lpstr>
      <vt:lpstr>데이터 전처리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분석 결과 Visualization   </vt:lpstr>
      <vt:lpstr>결론   코로나 증상의 대표적 증상 , 강도 확인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2020-06-02T03:59:50Z</dcterms:created>
  <dcterms:modified xsi:type="dcterms:W3CDTF">2020-06-25T05:27:09Z</dcterms:modified>
</cp:coreProperties>
</file>