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4" r:id="rId4"/>
    <p:sldId id="260" r:id="rId5"/>
    <p:sldId id="266" r:id="rId6"/>
    <p:sldId id="267" r:id="rId7"/>
    <p:sldId id="268" r:id="rId8"/>
    <p:sldId id="270" r:id="rId9"/>
    <p:sldId id="261" r:id="rId10"/>
    <p:sldId id="262" r:id="rId11"/>
    <p:sldId id="271" r:id="rId12"/>
    <p:sldId id="272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9BDDD-B2C2-4540-BD96-90EF1523CC5C}" v="548" dt="2020-06-04T06:40:15.660"/>
    <p1510:client id="{BC66A4CA-53C0-4799-8183-615EC13FCE53}" v="208" dt="2020-06-04T03:23:0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1C4EE-2AED-40C6-A831-F6EB9B360240}" type="datetime1">
              <a:rPr lang="ko-KR" altLang="en-US" smtClean="0"/>
              <a:t>2020-06-04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078E7B-A6E3-4F90-88B5-479D11B75433}" type="datetime1">
              <a:rPr lang="ko-KR" altLang="en-US" smtClean="0"/>
              <a:t>2020-06-04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 altLang="ko-KR" dirty="0"/>
              <a:t>KAIST SOFTWARE 2020 / SEP592 </a:t>
            </a:r>
            <a:r>
              <a:rPr lang="ko-KR" altLang="en-US" dirty="0"/>
              <a:t>소프트웨어 특강</a:t>
            </a:r>
            <a:r>
              <a:rPr lang="en-US" altLang="ko-KR" dirty="0"/>
              <a:t>&lt;</a:t>
            </a:r>
            <a:r>
              <a:rPr lang="ko-KR" altLang="en-US" dirty="0" err="1"/>
              <a:t>데이터사이언스</a:t>
            </a:r>
            <a:r>
              <a:rPr lang="ko-KR" altLang="en-US" dirty="0"/>
              <a:t> 입문</a:t>
            </a:r>
            <a:r>
              <a:rPr lang="en-US" altLang="ko-KR" dirty="0"/>
              <a:t>&gt;</a:t>
            </a:r>
          </a:p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AB6AE7-FCD3-4934-BB17-7BB244327E7B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 altLang="ko-KR" dirty="0"/>
              <a:t>KAIST SOFTWARE 2020 / SEP592 </a:t>
            </a:r>
            <a:r>
              <a:rPr lang="ko-KR" altLang="en-US" dirty="0"/>
              <a:t>소프트웨어 특강</a:t>
            </a:r>
            <a:r>
              <a:rPr lang="en-US" altLang="ko-KR" dirty="0"/>
              <a:t>&lt;</a:t>
            </a:r>
            <a:r>
              <a:rPr lang="ko-KR" altLang="en-US" dirty="0" err="1"/>
              <a:t>데이터사이언스</a:t>
            </a:r>
            <a:r>
              <a:rPr lang="ko-KR" altLang="en-US" dirty="0"/>
              <a:t> 입문</a:t>
            </a:r>
            <a:r>
              <a:rPr lang="en-US" altLang="ko-KR" dirty="0"/>
              <a:t>&gt;</a:t>
            </a:r>
          </a:p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B0C98-3A35-49D4-B3C8-941586E37537}"/>
              </a:ext>
            </a:extLst>
          </p:cNvPr>
          <p:cNvSpPr/>
          <p:nvPr userDrawn="1"/>
        </p:nvSpPr>
        <p:spPr>
          <a:xfrm>
            <a:off x="33065" y="6458553"/>
            <a:ext cx="6113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KAIST SOFTWARE 2020 / SEP592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소프트웨어 특강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&lt;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데이터사이언스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입문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rean.cdc.gov/coronavirus/2019-ncov/symptoms-testing/sympto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vidclinical.net/data/index.html#publication_paper-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Sep592</a:t>
            </a:r>
            <a:r>
              <a:rPr lang="ko-KR" altLang="en-US" dirty="0"/>
              <a:t>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데이타사이언스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en-US" altLang="ko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COVID19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연관 질병 및 추세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분석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dirty="0"/>
              <a:t>Clinical Characterization of COVID-19 </a:t>
            </a:r>
            <a:r>
              <a:rPr lang="en-US" altLang="ko-KR"/>
              <a:t>by EHR</a:t>
            </a:r>
            <a:r>
              <a:rPr lang="en-US" altLang="ko-KR" dirty="0"/>
              <a:t>)                    2020-06-04</a:t>
            </a:r>
          </a:p>
          <a:p>
            <a:pPr rtl="0"/>
            <a:endParaRPr lang="en-US" altLang="ko-KR" dirty="0"/>
          </a:p>
          <a:p>
            <a:pPr rtl="0"/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9859A-281F-408F-8B10-405F31171BF2}"/>
              </a:ext>
            </a:extLst>
          </p:cNvPr>
          <p:cNvSpPr txBox="1"/>
          <p:nvPr/>
        </p:nvSpPr>
        <p:spPr>
          <a:xfrm>
            <a:off x="9262979" y="711163"/>
            <a:ext cx="2446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B</a:t>
            </a:r>
            <a:r>
              <a:rPr lang="ko-KR" altLang="en-US" sz="2800" dirty="0"/>
              <a:t>조       </a:t>
            </a:r>
            <a:r>
              <a:rPr lang="ko-KR" altLang="en-US" sz="2800" dirty="0" err="1"/>
              <a:t>정대욱</a:t>
            </a:r>
            <a:endParaRPr lang="en-US" altLang="ko-KR" sz="2800" dirty="0"/>
          </a:p>
          <a:p>
            <a:pPr algn="r"/>
            <a:r>
              <a:rPr lang="ko-KR" altLang="en-US" sz="2800" dirty="0"/>
              <a:t>홍상표</a:t>
            </a:r>
            <a:endParaRPr lang="en-US" altLang="ko-KR" sz="2800" dirty="0"/>
          </a:p>
          <a:p>
            <a:pPr algn="r"/>
            <a:r>
              <a:rPr lang="ko-KR" altLang="en-US" sz="2800" dirty="0"/>
              <a:t>조성민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D8056-FBFE-4C5D-92C7-6870C463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C1B1E-329D-45FC-8FA8-A48A3CDD9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GIT/GITHUB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RStudio – Git 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연계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F08C3-3D7C-4F22-8D8C-16A3137E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8D2-F0BD-4D49-8329-65D8C01408EF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EB01DD4-35CF-496F-A538-7B1AE809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0F7431-4DBA-4395-91D6-9533E2D0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47" y="1179829"/>
            <a:ext cx="6798264" cy="52222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A230CE-7E7D-42B4-8054-2D920366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786" y="2088403"/>
            <a:ext cx="2550081" cy="18358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3B4755-1BA6-4866-88E2-B5B5E784E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786" y="4337350"/>
            <a:ext cx="2562564" cy="1835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C71B83-EF2E-4D1B-B668-30847E950935}"/>
              </a:ext>
            </a:extLst>
          </p:cNvPr>
          <p:cNvSpPr txBox="1"/>
          <p:nvPr/>
        </p:nvSpPr>
        <p:spPr>
          <a:xfrm>
            <a:off x="4497356" y="704014"/>
            <a:ext cx="59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조원 개발 환경 </a:t>
            </a:r>
            <a:r>
              <a:rPr lang="en-US" altLang="ko-KR" dirty="0"/>
              <a:t>– </a:t>
            </a:r>
            <a:r>
              <a:rPr lang="en-US" altLang="ko-KR" dirty="0" err="1"/>
              <a:t>Rstudio</a:t>
            </a:r>
            <a:r>
              <a:rPr lang="en-US" altLang="ko-KR" dirty="0"/>
              <a:t> - Version Control </a:t>
            </a:r>
            <a:r>
              <a:rPr lang="ko-KR" altLang="en-US" dirty="0"/>
              <a:t>에  </a:t>
            </a:r>
            <a:r>
              <a:rPr lang="en-US" altLang="ko-KR" dirty="0"/>
              <a:t>git </a:t>
            </a:r>
            <a:r>
              <a:rPr lang="ko-KR" altLang="en-US" dirty="0"/>
              <a:t>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84648F-7F08-43A6-9678-55668FA76B4E}"/>
              </a:ext>
            </a:extLst>
          </p:cNvPr>
          <p:cNvSpPr/>
          <p:nvPr/>
        </p:nvSpPr>
        <p:spPr>
          <a:xfrm>
            <a:off x="6242180" y="4562669"/>
            <a:ext cx="2211355" cy="709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E7B6DA-0B6F-415C-A79F-F953A5CC951D}"/>
              </a:ext>
            </a:extLst>
          </p:cNvPr>
          <p:cNvSpPr/>
          <p:nvPr/>
        </p:nvSpPr>
        <p:spPr>
          <a:xfrm>
            <a:off x="8596786" y="2482091"/>
            <a:ext cx="2562564" cy="445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DC421E-186A-4834-9715-475BAD2E6E1D}"/>
              </a:ext>
            </a:extLst>
          </p:cNvPr>
          <p:cNvSpPr/>
          <p:nvPr/>
        </p:nvSpPr>
        <p:spPr>
          <a:xfrm>
            <a:off x="9182643" y="4684621"/>
            <a:ext cx="1629736" cy="33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0150A-A59E-4C17-BDB8-1C199BEA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E8A0A66-807E-441C-B17E-0C65BFD1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 COVID-19 science community !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39077B-A159-4EF5-AE1C-F76439F6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D092-1E7F-4E5E-8EFE-840944FCD807}" type="datetime1">
              <a:rPr lang="ko-KR" altLang="en-US" smtClean="0"/>
              <a:t>2020-06-04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4A8250-AB25-42BB-A049-964452AF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8" y="1519805"/>
            <a:ext cx="7105473" cy="3818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392D83-6659-4123-A00B-AF62EA74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070" y="2726506"/>
            <a:ext cx="7248525" cy="3514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22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64F238-C786-4FA8-889A-44855B12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61CE-22F1-4937-8687-025B237EBB03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E482-D9E4-46AC-BBC3-56127AA45395}"/>
              </a:ext>
            </a:extLst>
          </p:cNvPr>
          <p:cNvSpPr txBox="1"/>
          <p:nvPr/>
        </p:nvSpPr>
        <p:spPr>
          <a:xfrm>
            <a:off x="895133" y="1393003"/>
            <a:ext cx="74854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ICD 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ICD </a:t>
            </a:r>
            <a:r>
              <a:rPr lang="ko-KR" altLang="en-US" dirty="0"/>
              <a:t>코드로 증상 리스트 추출 </a:t>
            </a:r>
            <a:r>
              <a:rPr lang="en-US" altLang="ko-KR" dirty="0"/>
              <a:t>/ </a:t>
            </a:r>
            <a:r>
              <a:rPr lang="ko-KR" altLang="en-US" dirty="0"/>
              <a:t>질병학회에서 가져오기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en-US" altLang="ko-KR" dirty="0">
                <a:sym typeface="Wingdings" panose="05000000000000000000" pitchFamily="2" charset="2"/>
              </a:rPr>
              <a:t>1) ICD</a:t>
            </a:r>
            <a:r>
              <a:rPr lang="ko-KR" altLang="en-US" dirty="0">
                <a:sym typeface="Wingdings" panose="05000000000000000000" pitchFamily="2" charset="2"/>
              </a:rPr>
              <a:t> 대분류 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중분류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 		- </a:t>
            </a:r>
            <a:r>
              <a:rPr lang="ko-KR" altLang="en-US" dirty="0">
                <a:sym typeface="Wingdings" panose="05000000000000000000" pitchFamily="2" charset="2"/>
              </a:rPr>
              <a:t>그래프 시각화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 - </a:t>
            </a:r>
            <a:r>
              <a:rPr lang="ko-KR" altLang="en-US" dirty="0">
                <a:sym typeface="Wingdings" panose="05000000000000000000" pitchFamily="2" charset="2"/>
              </a:rPr>
              <a:t>코드 </a:t>
            </a:r>
            <a:r>
              <a:rPr lang="en-US" altLang="ko-KR" dirty="0">
                <a:sym typeface="Wingdings" panose="05000000000000000000" pitchFamily="2" charset="2"/>
              </a:rPr>
              <a:t>-  </a:t>
            </a:r>
            <a:r>
              <a:rPr lang="ko-KR" altLang="en-US" dirty="0">
                <a:sym typeface="Wingdings" panose="05000000000000000000" pitchFamily="2" charset="2"/>
              </a:rPr>
              <a:t>대분류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중분류 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en-US" altLang="ko-KR" dirty="0" err="1">
                <a:sym typeface="Wingdings" panose="05000000000000000000" pitchFamily="2" charset="2"/>
              </a:rPr>
              <a:t>dataframe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	2) </a:t>
            </a:r>
            <a:r>
              <a:rPr lang="ko-KR" altLang="en-US" dirty="0"/>
              <a:t>환자 </a:t>
            </a:r>
            <a:r>
              <a:rPr lang="en-US" altLang="ko-KR" dirty="0"/>
              <a:t>ICD </a:t>
            </a:r>
            <a:r>
              <a:rPr lang="ko-KR" altLang="en-US" dirty="0"/>
              <a:t>코드로 증상  </a:t>
            </a:r>
            <a:r>
              <a:rPr lang="en-US" altLang="ko-KR" dirty="0"/>
              <a:t>* </a:t>
            </a:r>
            <a:r>
              <a:rPr lang="ko-KR" altLang="en-US" dirty="0"/>
              <a:t>인원 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  : </a:t>
            </a:r>
            <a:r>
              <a:rPr lang="ko-KR" altLang="en-US" dirty="0"/>
              <a:t>어떤 증상이 있으면 바이러스에 대한 빈도가 높은가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6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1BFCF6-4F54-4D4A-968E-3228A2AA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84051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목차 및 연구 주제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현재 </a:t>
            </a:r>
            <a:r>
              <a:rPr lang="ko-KR" altLang="en-US" sz="1600" dirty="0" err="1"/>
              <a:t>판데믹이</a:t>
            </a:r>
            <a:r>
              <a:rPr lang="ko-KR" altLang="en-US" sz="1600" dirty="0"/>
              <a:t> 발생한 </a:t>
            </a:r>
            <a:r>
              <a:rPr lang="en-US" altLang="ko-KR" sz="1600" dirty="0"/>
              <a:t>COVID-19</a:t>
            </a:r>
            <a:r>
              <a:rPr lang="ko-KR" altLang="en-US" sz="1600" dirty="0"/>
              <a:t>의 </a:t>
            </a:r>
            <a:r>
              <a:rPr lang="en-US" altLang="ko-KR" sz="1600" dirty="0"/>
              <a:t>EHR </a:t>
            </a:r>
            <a:r>
              <a:rPr lang="ko-KR" altLang="en-US" sz="1600" dirty="0"/>
              <a:t>데이터 중 </a:t>
            </a:r>
            <a:r>
              <a:rPr lang="en-US" altLang="ko-KR" sz="1600" dirty="0"/>
              <a:t>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Consortium for Clinical Characterization of COVID-19 </a:t>
            </a:r>
            <a:r>
              <a:rPr lang="ko-KR" altLang="en-US" sz="1600" dirty="0"/>
              <a:t>의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 데이터 분석으로 </a:t>
            </a:r>
            <a:r>
              <a:rPr lang="en-US" altLang="ko-KR" sz="1600" dirty="0"/>
              <a:t>COVID-19 </a:t>
            </a:r>
            <a:r>
              <a:rPr lang="ko-KR" altLang="en-US" sz="1600" dirty="0"/>
              <a:t>질병에 대한 통찰적 데이터 조사를 목표</a:t>
            </a:r>
            <a:br>
              <a:rPr lang="en-US" altLang="ko-KR" sz="1600" dirty="0"/>
            </a:b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  -&gt; COVID-19 </a:t>
            </a:r>
            <a:r>
              <a:rPr lang="ko-KR" altLang="en-US" sz="1600" dirty="0"/>
              <a:t>확진 환자의 기저 질환을 분석을 통해 어떤 질환이 더욱 전파가 용의한가</a:t>
            </a:r>
            <a:r>
              <a:rPr lang="en-US" altLang="ko-KR" sz="1600" dirty="0"/>
              <a:t>, </a:t>
            </a:r>
            <a:r>
              <a:rPr lang="ko-KR" altLang="en-US" sz="1600" dirty="0"/>
              <a:t>취약점을 분석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ADDF81B-550D-4460-94E6-6CBFD965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분석 대상</a:t>
            </a:r>
            <a:r>
              <a:rPr lang="en-US" altLang="ko-KR" dirty="0"/>
              <a:t>(</a:t>
            </a:r>
            <a:r>
              <a:rPr lang="en-US" altLang="ko-KR" b="1" dirty="0"/>
              <a:t>EHR COVID-19)</a:t>
            </a:r>
            <a:endParaRPr lang="en-US" altLang="ko-KR" dirty="0"/>
          </a:p>
          <a:p>
            <a:pPr lvl="1"/>
            <a:r>
              <a:rPr lang="ko-KR" altLang="en-US" b="1" dirty="0"/>
              <a:t>질병코드 분류에 의한 유사관계 분석</a:t>
            </a:r>
            <a:endParaRPr lang="en-US" altLang="ko-KR" b="1" dirty="0"/>
          </a:p>
          <a:p>
            <a:pPr lvl="1"/>
            <a:r>
              <a:rPr lang="ko-KR" altLang="en-US" b="1" dirty="0"/>
              <a:t>국가별 확진자 데이터</a:t>
            </a:r>
            <a:endParaRPr lang="en-US" altLang="ko-KR" b="1" dirty="0"/>
          </a:p>
          <a:p>
            <a:pPr lvl="1"/>
            <a:r>
              <a:rPr lang="ko-KR" altLang="en-US" b="1" dirty="0"/>
              <a:t>연구실 데이터 분석</a:t>
            </a:r>
            <a:endParaRPr lang="en-US" altLang="ko-KR" b="1" dirty="0"/>
          </a:p>
          <a:p>
            <a:pPr lvl="1"/>
            <a:r>
              <a:rPr lang="ko-KR" altLang="en-US" b="1" dirty="0"/>
              <a:t>추가 이슈 사항 </a:t>
            </a:r>
            <a:r>
              <a:rPr lang="en-US" altLang="ko-KR" b="1" dirty="0"/>
              <a:t>– </a:t>
            </a:r>
            <a:r>
              <a:rPr lang="ko-KR" altLang="en-US" b="1" dirty="0"/>
              <a:t>코로나 증상</a:t>
            </a:r>
            <a:r>
              <a:rPr lang="en-US" altLang="ko-KR" b="1" dirty="0"/>
              <a:t>( </a:t>
            </a:r>
            <a:r>
              <a:rPr lang="en-US" altLang="ko-KR" b="1" dirty="0">
                <a:hlinkClick r:id="rId2"/>
              </a:rPr>
              <a:t>https://korean.cdc.gov/coronavirus/2019-ncov/symptoms-testing/symptoms.html</a:t>
            </a:r>
            <a:r>
              <a:rPr lang="en-US" altLang="ko-KR" b="1" dirty="0"/>
              <a:t>)</a:t>
            </a:r>
          </a:p>
          <a:p>
            <a:pPr marL="324000" lvl="1" indent="0">
              <a:buNone/>
            </a:pPr>
            <a:endParaRPr lang="en-US" altLang="ko-KR" dirty="0"/>
          </a:p>
          <a:p>
            <a:r>
              <a:rPr lang="ko-KR" altLang="en-US" dirty="0"/>
              <a:t>분석 방법</a:t>
            </a: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5190D-6AFF-4FBD-928C-C61B5EB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2020-06-04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3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대상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AADE29D-B102-4AB9-98B7-92BA9C604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948" y="2438378"/>
            <a:ext cx="4882707" cy="261804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/>
              <a:t>COVID-19 </a:t>
            </a:r>
            <a:r>
              <a:rPr lang="ko-KR" altLang="en-US" dirty="0"/>
              <a:t>진단자료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국가별 확진자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환자 진단 자료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EB02-F65E-48A9-B8FE-EAC4AC2F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E289-3D31-434B-82AD-8F2DE65937E0}" type="datetime1">
              <a:rPr lang="ko-KR" altLang="en-US" smtClean="0"/>
              <a:t>2020-06-04</a:t>
            </a:fld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839D49-FE04-4D1D-8843-AF7A67BE42A2}"/>
              </a:ext>
            </a:extLst>
          </p:cNvPr>
          <p:cNvGrpSpPr/>
          <p:nvPr/>
        </p:nvGrpSpPr>
        <p:grpSpPr>
          <a:xfrm>
            <a:off x="6360695" y="2836654"/>
            <a:ext cx="5182722" cy="2523086"/>
            <a:chOff x="5032621" y="2627313"/>
            <a:chExt cx="6719343" cy="316836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0EAF6F6-EDDB-4676-B929-83FFF9C4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621" y="2627313"/>
              <a:ext cx="6719343" cy="316836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51EB22-C721-44B5-8CBF-46B05F511A1F}"/>
                </a:ext>
              </a:extLst>
            </p:cNvPr>
            <p:cNvSpPr/>
            <p:nvPr/>
          </p:nvSpPr>
          <p:spPr>
            <a:xfrm>
              <a:off x="5197152" y="2655869"/>
              <a:ext cx="6410130" cy="479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A339CE-58C7-4677-BE85-5692ED65FCE0}"/>
                </a:ext>
              </a:extLst>
            </p:cNvPr>
            <p:cNvSpPr/>
            <p:nvPr/>
          </p:nvSpPr>
          <p:spPr>
            <a:xfrm>
              <a:off x="5197152" y="3689089"/>
              <a:ext cx="6410130" cy="479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C35CB9-6961-4C49-B728-A4C272726E6B}"/>
                </a:ext>
              </a:extLst>
            </p:cNvPr>
            <p:cNvSpPr/>
            <p:nvPr/>
          </p:nvSpPr>
          <p:spPr>
            <a:xfrm>
              <a:off x="5197152" y="4210328"/>
              <a:ext cx="6410130" cy="479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83D54C-9125-4944-BEE5-BC4B0E4B79E0}"/>
              </a:ext>
            </a:extLst>
          </p:cNvPr>
          <p:cNvSpPr txBox="1"/>
          <p:nvPr/>
        </p:nvSpPr>
        <p:spPr>
          <a:xfrm>
            <a:off x="4559968" y="1022684"/>
            <a:ext cx="68641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프랑스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이탈리아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싱가포르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병원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27,584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COVID-19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진단 환자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hlinkClick r:id="rId4"/>
              </a:rPr>
              <a:t>https://covidclinical.net/data/index.html#publication_paper-01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BECD0-E6DD-4A6E-A67B-60754BE62377}"/>
              </a:ext>
            </a:extLst>
          </p:cNvPr>
          <p:cNvSpPr txBox="1"/>
          <p:nvPr/>
        </p:nvSpPr>
        <p:spPr>
          <a:xfrm>
            <a:off x="4451685" y="5446663"/>
            <a:ext cx="4814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Diagnosis Data – </a:t>
            </a:r>
            <a:r>
              <a:rPr lang="ko-KR" altLang="en-US" dirty="0"/>
              <a:t>국가별 확진자 진단 및 환자 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Daily count Data – </a:t>
            </a:r>
            <a:r>
              <a:rPr lang="ko-KR" altLang="en-US" dirty="0"/>
              <a:t>국가별 확진자 추세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Labs Data – </a:t>
            </a:r>
            <a:r>
              <a:rPr lang="ko-KR" altLang="en-US" dirty="0"/>
              <a:t>연구실행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대상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2CF1E3-52A0-454B-8D49-84B5EA7F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ICD</a:t>
            </a:r>
            <a:r>
              <a:rPr lang="ko-KR" altLang="en-US" dirty="0"/>
              <a:t>코드</a:t>
            </a:r>
            <a:r>
              <a:rPr lang="en-US" altLang="ko-KR" dirty="0"/>
              <a:t>(</a:t>
            </a:r>
            <a:r>
              <a:rPr lang="ko-KR" altLang="en-US" dirty="0"/>
              <a:t>질병코드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lvl="1"/>
            <a:r>
              <a:rPr lang="en-US" altLang="ko-KR" sz="1400" dirty="0"/>
              <a:t>ICD </a:t>
            </a:r>
            <a:r>
              <a:rPr lang="ko-KR" altLang="en-US" sz="1400" dirty="0"/>
              <a:t>코드 구하기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dirty="0"/>
              <a:t>  - Diagnoses-CombinedByCountry200411.csv</a:t>
            </a:r>
            <a:r>
              <a:rPr lang="ko-KR" altLang="en-US" sz="1200" dirty="0"/>
              <a:t>는 각 국가별 </a:t>
            </a:r>
            <a:r>
              <a:rPr lang="ko-KR" altLang="en-US" sz="1200" dirty="0">
                <a:solidFill>
                  <a:srgbClr val="FF0000"/>
                </a:solidFill>
              </a:rPr>
              <a:t>질병코드</a:t>
            </a:r>
            <a:r>
              <a:rPr lang="en-US" altLang="ko-KR" sz="1200" dirty="0">
                <a:solidFill>
                  <a:srgbClr val="FF0000"/>
                </a:solidFill>
              </a:rPr>
              <a:t>ICD </a:t>
            </a:r>
            <a:r>
              <a:rPr lang="ko-KR" altLang="en-US" sz="1200" dirty="0"/>
              <a:t>와 </a:t>
            </a:r>
            <a:r>
              <a:rPr lang="ko-KR" altLang="en-US" sz="1200" dirty="0">
                <a:solidFill>
                  <a:srgbClr val="FF0000"/>
                </a:solidFill>
              </a:rPr>
              <a:t>환자 수</a:t>
            </a:r>
            <a:r>
              <a:rPr lang="ko-KR" altLang="en-US" sz="1200" dirty="0"/>
              <a:t> 데이터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- ICD</a:t>
            </a:r>
            <a:r>
              <a:rPr lang="ko-KR" altLang="en-US" sz="1200" dirty="0"/>
              <a:t> 의 </a:t>
            </a:r>
            <a:r>
              <a:rPr lang="en-US" altLang="ko-KR" sz="1200" dirty="0"/>
              <a:t>10ver.</a:t>
            </a:r>
            <a:r>
              <a:rPr lang="ko-KR" altLang="en-US" sz="1200" dirty="0"/>
              <a:t> 확인 및 </a:t>
            </a:r>
            <a:r>
              <a:rPr lang="en-US" altLang="ko-KR" sz="1200" dirty="0"/>
              <a:t>join </a:t>
            </a:r>
            <a:r>
              <a:rPr lang="ko-KR" altLang="en-US" sz="1200" dirty="0"/>
              <a:t>필요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lvl="1"/>
            <a:r>
              <a:rPr lang="ko-KR" altLang="en-US" sz="1400" dirty="0"/>
              <a:t>질병분류정보센터 </a:t>
            </a:r>
            <a:r>
              <a:rPr lang="ko-KR" altLang="en-US" sz="1400" dirty="0" err="1"/>
              <a:t>크롤링</a:t>
            </a:r>
            <a:r>
              <a:rPr lang="en-US" altLang="ko-KR" sz="1400" dirty="0"/>
              <a:t>(crawling)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24000" lvl="1" indent="0">
              <a:buNone/>
            </a:pP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COVID-19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진단자료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 2" panose="05020102010507070707" pitchFamily="18" charset="2"/>
              <a:buAutoNum type="arabicPeriod"/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ICD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코드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질병코드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크롤링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 2" panose="05020102010507070707" pitchFamily="18" charset="2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COVID-19</a:t>
            </a:r>
            <a:r>
              <a:rPr lang="ko-KR" altLang="en-US" dirty="0">
                <a:solidFill>
                  <a:schemeClr val="bg1"/>
                </a:solidFill>
              </a:rPr>
              <a:t> 진단 자료 비교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국가별 확진자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환자 진단 자료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EB02-F65E-48A9-B8FE-EAC4AC2F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018B-193D-424D-B58E-5B89DEC8B9DA}" type="datetime1">
              <a:rPr lang="ko-KR" altLang="en-US" smtClean="0"/>
              <a:t>2020-06-04</a:t>
            </a:fld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4D1B4D-4A45-424D-A86D-07D3F307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93" y="2604271"/>
            <a:ext cx="4361716" cy="12519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B5B4C2-DEE7-4214-84AB-B135E653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755" y="4242469"/>
            <a:ext cx="3753497" cy="207046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C5222D-A5C8-45E4-9555-E3DE93B0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대상</a:t>
            </a:r>
            <a:br>
              <a:rPr lang="en-US" altLang="ko-KR" dirty="0"/>
            </a:b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2CF1E3-52A0-454B-8D49-84B5EA7F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24000" lvl="1" indent="0">
              <a:buNone/>
            </a:pP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COVID-19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진단자료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 2" panose="05020102010507070707" pitchFamily="18" charset="2"/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</a:t>
            </a:r>
            <a:r>
              <a:rPr lang="ko-KR" altLang="en-US" b="1" dirty="0">
                <a:solidFill>
                  <a:schemeClr val="bg1"/>
                </a:solidFill>
              </a:rPr>
              <a:t>코드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질병코드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Font typeface="Wingdings 2" panose="05020102010507070707" pitchFamily="18" charset="2"/>
              <a:buAutoNum type="arabicPeriod"/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COVID-19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진단 자료 비교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국가별 확진자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환자 진단 자료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EB02-F65E-48A9-B8FE-EAC4AC2F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04A4-D623-4ED9-84D9-3D4FB75CFA61}" type="datetime1">
              <a:rPr lang="ko-KR" altLang="en-US" smtClean="0"/>
              <a:t>2020-06-04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16ED2A-5969-4F50-A0D6-6A62CAC6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03" y="685798"/>
            <a:ext cx="5223752" cy="4744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9879B4-9B2E-42E8-9C03-66371381C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88" y="2494142"/>
            <a:ext cx="4684355" cy="3872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A80E2-4947-43C3-83FC-DD56E5BEF17E}"/>
              </a:ext>
            </a:extLst>
          </p:cNvPr>
          <p:cNvSpPr txBox="1"/>
          <p:nvPr/>
        </p:nvSpPr>
        <p:spPr>
          <a:xfrm>
            <a:off x="7162800" y="1163018"/>
            <a:ext cx="43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7A34B-1F09-4187-B1E7-B487238A0A15}"/>
              </a:ext>
            </a:extLst>
          </p:cNvPr>
          <p:cNvSpPr txBox="1"/>
          <p:nvPr/>
        </p:nvSpPr>
        <p:spPr>
          <a:xfrm>
            <a:off x="8013154" y="95004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ICD</a:t>
            </a:r>
            <a:r>
              <a:rPr lang="ko-KR" altLang="en-US" dirty="0"/>
              <a:t> </a:t>
            </a:r>
            <a:r>
              <a:rPr lang="en-US" altLang="ko-KR" dirty="0"/>
              <a:t>CODE </a:t>
            </a:r>
            <a:r>
              <a:rPr lang="ko-KR" altLang="en-US" dirty="0"/>
              <a:t>데이터 로드 및 진단자료 비교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08DAE93-5B19-463A-B522-0BEFB3F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9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대상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2CF1E3-52A0-454B-8D49-84B5EA7F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24000" lvl="1" indent="0">
              <a:buNone/>
            </a:pP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COVID-19 </a:t>
            </a:r>
            <a:r>
              <a:rPr lang="ko-KR" altLang="en-US" b="1" dirty="0">
                <a:solidFill>
                  <a:schemeClr val="bg1"/>
                </a:solidFill>
              </a:rPr>
              <a:t>진단자료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Font typeface="Wingdings 2" panose="05020102010507070707" pitchFamily="18" charset="2"/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</a:t>
            </a:r>
            <a:r>
              <a:rPr lang="ko-KR" altLang="en-US" b="1" dirty="0">
                <a:solidFill>
                  <a:schemeClr val="bg1"/>
                </a:solidFill>
              </a:rPr>
              <a:t>코드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질병코드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Font typeface="Wingdings 2" panose="05020102010507070707" pitchFamily="18" charset="2"/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COVID-19</a:t>
            </a:r>
            <a:r>
              <a:rPr lang="ko-KR" altLang="en-US" b="1" dirty="0">
                <a:solidFill>
                  <a:schemeClr val="bg1"/>
                </a:solidFill>
              </a:rPr>
              <a:t> 진단 자료 비교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국가별 확진자 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환자 진단 자료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EB02-F65E-48A9-B8FE-EAC4AC2F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D799-C424-4707-93B7-66B7AC31320B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7A34B-1F09-4187-B1E7-B487238A0A15}"/>
              </a:ext>
            </a:extLst>
          </p:cNvPr>
          <p:cNvSpPr txBox="1"/>
          <p:nvPr/>
        </p:nvSpPr>
        <p:spPr>
          <a:xfrm>
            <a:off x="4869485" y="991122"/>
            <a:ext cx="543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국가별 확진자 추세 자료</a:t>
            </a:r>
            <a:endParaRPr lang="en-US" altLang="ko-KR" dirty="0"/>
          </a:p>
          <a:p>
            <a:r>
              <a:rPr lang="en-US" altLang="ko-KR" dirty="0"/>
              <a:t>  - COVID-19 </a:t>
            </a:r>
            <a:r>
              <a:rPr lang="ko-KR" altLang="en-US" dirty="0"/>
              <a:t>진단 분석과 결합하여 국가별 연관성 분석예정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679CA7-DB51-429D-90AF-F2F2CF0F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01" y="1759014"/>
            <a:ext cx="5715242" cy="3670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46EBB-41FB-4FD3-BE66-80783FFA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대상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2CF1E3-52A0-454B-8D49-84B5EA7F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24000" lvl="1" indent="0">
              <a:buNone/>
            </a:pP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COVID-19 </a:t>
            </a:r>
            <a:r>
              <a:rPr lang="ko-KR" altLang="en-US" b="1" dirty="0">
                <a:solidFill>
                  <a:schemeClr val="bg1"/>
                </a:solidFill>
              </a:rPr>
              <a:t>진단자료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Font typeface="Wingdings 2" panose="05020102010507070707" pitchFamily="18" charset="2"/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</a:t>
            </a:r>
            <a:r>
              <a:rPr lang="ko-KR" altLang="en-US" b="1" dirty="0">
                <a:solidFill>
                  <a:schemeClr val="bg1"/>
                </a:solidFill>
              </a:rPr>
              <a:t>코드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질병코드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Font typeface="Wingdings 2" panose="05020102010507070707" pitchFamily="18" charset="2"/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COVID-19</a:t>
            </a:r>
            <a:r>
              <a:rPr lang="ko-KR" altLang="en-US" b="1" dirty="0">
                <a:solidFill>
                  <a:schemeClr val="bg1"/>
                </a:solidFill>
              </a:rPr>
              <a:t> 진단 자료 비교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국가별 확진자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환자 진단 자료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EB02-F65E-48A9-B8FE-EAC4AC2F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6AB1-01C5-47FE-A9B4-77FF3F8CDFF8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A80E2-4947-43C3-83FC-DD56E5BEF17E}"/>
              </a:ext>
            </a:extLst>
          </p:cNvPr>
          <p:cNvSpPr txBox="1"/>
          <p:nvPr/>
        </p:nvSpPr>
        <p:spPr>
          <a:xfrm>
            <a:off x="7162800" y="1163018"/>
            <a:ext cx="43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7A34B-1F09-4187-B1E7-B487238A0A15}"/>
              </a:ext>
            </a:extLst>
          </p:cNvPr>
          <p:cNvSpPr txBox="1"/>
          <p:nvPr/>
        </p:nvSpPr>
        <p:spPr>
          <a:xfrm>
            <a:off x="4407741" y="805114"/>
            <a:ext cx="3886027" cy="1323439"/>
          </a:xfrm>
          <a:prstGeom prst="rect">
            <a:avLst/>
          </a:prstGeom>
          <a:noFill/>
          <a:ln w="47625" cmpd="sng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badi" panose="020B0604020202020204" pitchFamily="34" charset="0"/>
              </a:rPr>
              <a:t>Lab_drop_unadjusted.csv</a:t>
            </a:r>
          </a:p>
          <a:p>
            <a:r>
              <a:rPr lang="en-US" altLang="ko-KR" sz="1600" dirty="0">
                <a:latin typeface="Abadi" panose="020B0604020202020204" pitchFamily="34" charset="0"/>
              </a:rPr>
              <a:t>Lab_MetaCI_ran.csv</a:t>
            </a:r>
          </a:p>
          <a:p>
            <a:r>
              <a:rPr lang="en-US" altLang="ko-KR" sz="1600" dirty="0">
                <a:latin typeface="Abadi" panose="020B0604020202020204" pitchFamily="34" charset="0"/>
              </a:rPr>
              <a:t>Lab_VariationByCountry.csv</a:t>
            </a:r>
          </a:p>
          <a:p>
            <a:r>
              <a:rPr lang="en-US" altLang="ko-KR" sz="1600" dirty="0">
                <a:latin typeface="Abadi" panose="020B0604020202020204" pitchFamily="34" charset="0"/>
              </a:rPr>
              <a:t>Labs-CombinedByCountry200411.csv</a:t>
            </a:r>
          </a:p>
          <a:p>
            <a:r>
              <a:rPr lang="en-US" altLang="ko-KR" sz="1600" dirty="0">
                <a:latin typeface="Abadi" panose="020B0604020202020204" pitchFamily="34" charset="0"/>
              </a:rPr>
              <a:t>Labs-CombinedBySiteNumber200411.csv</a:t>
            </a:r>
            <a:endParaRPr lang="ko-KR" altLang="en-US" sz="1600" dirty="0">
              <a:latin typeface="Abadi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D744EB-FA0A-4B26-905E-3F4B556F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41" y="2228983"/>
            <a:ext cx="5028616" cy="1754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C9F632-9856-4702-99E0-052A77C9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283" y="2718666"/>
            <a:ext cx="3943034" cy="1961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1D24E4-47C7-4DEA-A2DC-17890D075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935" y="3460386"/>
            <a:ext cx="3156982" cy="2151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9E62C-43ED-41E6-AF40-79CE2048420E}"/>
              </a:ext>
            </a:extLst>
          </p:cNvPr>
          <p:cNvSpPr txBox="1"/>
          <p:nvPr/>
        </p:nvSpPr>
        <p:spPr>
          <a:xfrm>
            <a:off x="8013154" y="95004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각국 환자 분석 자료 </a:t>
            </a:r>
            <a:r>
              <a:rPr lang="en-US" altLang="ko-KR" dirty="0"/>
              <a:t>-&gt; </a:t>
            </a:r>
            <a:r>
              <a:rPr lang="ko-KR" altLang="en-US" dirty="0"/>
              <a:t>추가 분석 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CEF50F5-D044-4F24-A67C-413DFF4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2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방법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2CF1E3-52A0-454B-8D49-84B5EA7F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COVID-19 </a:t>
            </a:r>
            <a:r>
              <a:rPr lang="ko-KR" altLang="en-US" dirty="0"/>
              <a:t>진단자료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질병코드로 빈도수</a:t>
            </a:r>
            <a:r>
              <a:rPr lang="en-US" altLang="ko-KR" dirty="0"/>
              <a:t>, </a:t>
            </a:r>
            <a:r>
              <a:rPr lang="ko-KR" altLang="en-US" dirty="0"/>
              <a:t>연관관계</a:t>
            </a:r>
            <a:r>
              <a:rPr lang="en-US" altLang="ko-KR" dirty="0"/>
              <a:t>, </a:t>
            </a:r>
            <a:r>
              <a:rPr lang="ko-KR" altLang="en-US" dirty="0"/>
              <a:t>국가별 차이 분석 목포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국가별 확진자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1)</a:t>
            </a:r>
            <a:r>
              <a:rPr lang="ko-KR" altLang="en-US" dirty="0"/>
              <a:t>의 자료를 바탕으로 추세 분석</a:t>
            </a:r>
            <a:r>
              <a:rPr lang="en-US" altLang="ko-KR" dirty="0"/>
              <a:t>, </a:t>
            </a:r>
            <a:r>
              <a:rPr lang="ko-KR" altLang="en-US" dirty="0"/>
              <a:t>비교 그래프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환자 진단 자료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환자진단</a:t>
            </a:r>
            <a:r>
              <a:rPr lang="en-US" altLang="ko-KR" dirty="0"/>
              <a:t>(blood test)</a:t>
            </a:r>
            <a:r>
              <a:rPr lang="ko-KR" altLang="en-US" dirty="0"/>
              <a:t>로 추정</a:t>
            </a:r>
            <a:r>
              <a:rPr lang="en-US" altLang="ko-KR" dirty="0"/>
              <a:t>, 1)</a:t>
            </a:r>
            <a:r>
              <a:rPr lang="ko-KR" altLang="en-US" dirty="0"/>
              <a:t>과 비교 예정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24000" lvl="1" indent="0">
              <a:buNone/>
            </a:pP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COVID-19 </a:t>
            </a:r>
            <a:r>
              <a:rPr lang="ko-KR" altLang="en-US" dirty="0"/>
              <a:t>진단자료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국가별 확진자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환자 진단 자료</a:t>
            </a:r>
          </a:p>
          <a:p>
            <a:pPr marL="342900" indent="-342900">
              <a:buAutoNum type="arabicPeriod"/>
            </a:pP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EB02-F65E-48A9-B8FE-EAC4AC2F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948-A4AF-40F4-9178-9783B8C70048}" type="datetime1">
              <a:rPr lang="ko-KR" altLang="en-US" smtClean="0"/>
              <a:t>2020-06-04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A80E2-4947-43C3-83FC-DD56E5BEF17E}"/>
              </a:ext>
            </a:extLst>
          </p:cNvPr>
          <p:cNvSpPr txBox="1"/>
          <p:nvPr/>
        </p:nvSpPr>
        <p:spPr>
          <a:xfrm>
            <a:off x="7162800" y="1163018"/>
            <a:ext cx="43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D30F323-F5B3-4954-947D-29552EAB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D8056-FBFE-4C5D-92C7-6870C463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C1B1E-329D-45FC-8FA8-A48A3CDD9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GIT/GITHUB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RStudio – Git  </a:t>
            </a:r>
            <a:r>
              <a:rPr lang="ko-KR" altLang="en-US" dirty="0"/>
              <a:t>연계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F08C3-3D7C-4F22-8D8C-16A3137E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CD4-8912-4AF8-B4D0-220BED3ED543}" type="datetime1">
              <a:rPr lang="ko-KR" altLang="en-US" smtClean="0"/>
              <a:t>2020-06-04</a:t>
            </a:fld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6422C69-0E13-4445-A80A-E8D52B2D2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024" y="2292467"/>
            <a:ext cx="6651625" cy="3817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3FA3A-A49A-4480-9456-4ADEE6C692AC}"/>
              </a:ext>
            </a:extLst>
          </p:cNvPr>
          <p:cNvSpPr txBox="1"/>
          <p:nvPr/>
        </p:nvSpPr>
        <p:spPr>
          <a:xfrm>
            <a:off x="4497356" y="704014"/>
            <a:ext cx="59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설정 </a:t>
            </a:r>
            <a:r>
              <a:rPr lang="en-US" altLang="ko-KR" dirty="0"/>
              <a:t>-  R </a:t>
            </a:r>
            <a:r>
              <a:rPr lang="ko-KR" altLang="en-US" dirty="0"/>
              <a:t>코드 및 데이터</a:t>
            </a:r>
            <a:r>
              <a:rPr lang="en-US" altLang="ko-KR" dirty="0"/>
              <a:t>(csv)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D52738-8ADC-4763-A7A8-D388E853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106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{9BDCC15B-AA85-43A8-9068-E790A6287AF9}tf33552983</Template>
  <TotalTime>0</TotalTime>
  <Words>579</Words>
  <Application>Microsoft Office PowerPoint</Application>
  <PresentationFormat>와이드스크린</PresentationFormat>
  <Paragraphs>128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Malgun Gothic</vt:lpstr>
      <vt:lpstr>Malgun Gothic</vt:lpstr>
      <vt:lpstr>Abadi</vt:lpstr>
      <vt:lpstr>Calibri</vt:lpstr>
      <vt:lpstr>Franklin Gothic Book</vt:lpstr>
      <vt:lpstr>Wingdings 2</vt:lpstr>
      <vt:lpstr>DividendVTI</vt:lpstr>
      <vt:lpstr>Sep592 데이타사이언스</vt:lpstr>
      <vt:lpstr>목차 및 연구 주제   현재 판데믹이 발생한 COVID-19의 EHR 데이터 중  Consortium for Clinical Characterization of COVID-19 의    데이터 분석으로 COVID-19 질병에 대한 통찰적 데이터 조사를 목표     -&gt; COVID-19 확진 환자의 기저 질환을 분석을 통해 어떤 질환이 더욱 전파가 용의한가, 취약점을 분석</vt:lpstr>
      <vt:lpstr>분석 대상   </vt:lpstr>
      <vt:lpstr>분석 대상   </vt:lpstr>
      <vt:lpstr>분석 대상  </vt:lpstr>
      <vt:lpstr>분석 대상   </vt:lpstr>
      <vt:lpstr>분석 대상   </vt:lpstr>
      <vt:lpstr>분석 방법   </vt:lpstr>
      <vt:lpstr>개발환경</vt:lpstr>
      <vt:lpstr>개발환경</vt:lpstr>
      <vt:lpstr>JOIN COVID-19 science community !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2020-06-02T03:59:50Z</dcterms:created>
  <dcterms:modified xsi:type="dcterms:W3CDTF">2020-06-04T06:40:15Z</dcterms:modified>
</cp:coreProperties>
</file>