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71E10E-35B8-47D3-9928-6154DA9F5F9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4EEB86-F496-4E4F-8177-5ED3E84B3BB3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5F4B9-F1B0-40F5-8173-5B51380DB1E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01B09-E5B3-4255-99D1-E8D6E12FFBC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71E5F-836D-42BC-953F-FC50A1320578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9BC2B-8608-4C92-BFC1-109EE59EA62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8D62E-6229-450B-ABA0-A46BB7A2220C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05BE0-1BBE-4892-81AC-B2168C786F7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B1981-3C58-4D11-A147-F8A0681CD1E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ED271-FE3F-4F86-A29A-C649AC4E9E0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96831C-B66C-4213-A8C7-0B8BF9EE4B8C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37C7D90-4A77-446C-81CE-D117E7114A2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552D4A-6811-400E-B3D6-0E46414D9E26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D7C6DD-97B6-4D8D-952A-561C76A601B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gb" sz="7200" dirty="0">
                <a:solidFill>
                  <a:schemeClr val="tx1"/>
                </a:solidFill>
              </a:rPr>
              <a:t>CI/CD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How your organisation can save costs and deliver products faster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7200" dirty="0">
                <a:solidFill>
                  <a:schemeClr val="tx1"/>
                </a:solidFill>
              </a:rPr>
              <a:t>CONTINOUS INTEGRATION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E24CA-D3A4-20D1-62A1-4ADE20B40F83}"/>
              </a:ext>
            </a:extLst>
          </p:cNvPr>
          <p:cNvSpPr txBox="1">
            <a:spLocks/>
          </p:cNvSpPr>
          <p:nvPr/>
        </p:nvSpPr>
        <p:spPr>
          <a:xfrm>
            <a:off x="581189" y="2649799"/>
            <a:ext cx="11610808" cy="342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Integration bugs are detected early and are easy to track down due to small change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Avoids last-minute chaos at release dates, when everyone tries to check in their slightly incompatible versions</a:t>
            </a:r>
            <a:endParaRPr lang="en-GB" sz="2200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Frequent code check-in pushes developers to create modular, less complex code</a:t>
            </a:r>
            <a:endParaRPr lang="en-GB" sz="2200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Enforces discipline of frequent automated testing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2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Metrics generated from automated testing and CI (such as metrics for code coverage, code complexity, and features complete) focus developers on developing functional, quality code, and help develop momentum in a team</a:t>
            </a:r>
            <a:endParaRPr lang="en-GB" sz="3500" i="0" cap="non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B13CC-6CF3-E788-B6CA-098264C18CFC}"/>
              </a:ext>
            </a:extLst>
          </p:cNvPr>
          <p:cNvSpPr txBox="1"/>
          <p:nvPr/>
        </p:nvSpPr>
        <p:spPr>
          <a:xfrm>
            <a:off x="581191" y="1828099"/>
            <a:ext cx="11029615" cy="82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600" b="1" i="0" cap="none" dirty="0">
                <a:solidFill>
                  <a:schemeClr val="tx1"/>
                </a:solidFill>
                <a:effectLst/>
                <a:latin typeface="+mn-lt"/>
              </a:rPr>
              <a:t>Benefits Of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7200" dirty="0">
                <a:solidFill>
                  <a:schemeClr val="tx1"/>
                </a:solidFill>
              </a:rPr>
              <a:t>CONTINOUS DEPLOYMENT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E24CA-D3A4-20D1-62A1-4ADE20B40F83}"/>
              </a:ext>
            </a:extLst>
          </p:cNvPr>
          <p:cNvSpPr txBox="1">
            <a:spLocks/>
          </p:cNvSpPr>
          <p:nvPr/>
        </p:nvSpPr>
        <p:spPr>
          <a:xfrm>
            <a:off x="581192" y="2687298"/>
            <a:ext cx="11610808" cy="40465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marR="0" lvl="0" indent="-1143000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Eliminate DIY for continuous delivery and increase the focus on the product.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Automate the repetitive tasks and focus on actual testing.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Make deployments frictionless without compromising security.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Scale from a single application to an enterprise it portfolio.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Integrate teams and processes with a unified pipeline.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Create workflows across the development, testing, and production environments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Provide a single view across all applications and environments.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  <a:p>
            <a:pPr marL="1143000" marR="0" lvl="0" indent="-1143000" algn="l">
              <a:spcBef>
                <a:spcPts val="37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GB" sz="9600" cap="none" dirty="0">
                <a:solidFill>
                  <a:srgbClr val="222635"/>
                </a:solidFill>
                <a:effectLst/>
                <a:latin typeface="+mn-lt"/>
                <a:ea typeface="Times New Roman" panose="02020603050405020304" pitchFamily="18" charset="0"/>
              </a:rPr>
              <a:t>Improve overall productivity.</a:t>
            </a:r>
            <a:endParaRPr lang="en-GB" sz="9600" cap="none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7FA50-53EA-7A56-3CCF-1204081538B1}"/>
              </a:ext>
            </a:extLst>
          </p:cNvPr>
          <p:cNvSpPr txBox="1"/>
          <p:nvPr/>
        </p:nvSpPr>
        <p:spPr>
          <a:xfrm>
            <a:off x="581192" y="1906058"/>
            <a:ext cx="11029616" cy="78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400" b="1" i="0" cap="none" dirty="0">
                <a:solidFill>
                  <a:schemeClr val="tx1"/>
                </a:solidFill>
                <a:effectLst/>
                <a:latin typeface="+mn-lt"/>
              </a:rPr>
              <a:t>Benefits Of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7922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7200" dirty="0">
                <a:solidFill>
                  <a:schemeClr val="tx1"/>
                </a:solidFill>
              </a:rPr>
              <a:t>VALUE PROPOSTION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E24CA-D3A4-20D1-62A1-4ADE20B40F83}"/>
              </a:ext>
            </a:extLst>
          </p:cNvPr>
          <p:cNvSpPr txBox="1">
            <a:spLocks/>
          </p:cNvSpPr>
          <p:nvPr/>
        </p:nvSpPr>
        <p:spPr>
          <a:xfrm>
            <a:off x="581192" y="2825087"/>
            <a:ext cx="11029616" cy="1645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revenue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GB" sz="2400" b="0" i="0" cap="none" dirty="0">
                <a:solidFill>
                  <a:srgbClr val="515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GB" sz="2400" cap="none" dirty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GB" sz="2400" b="0" i="0" cap="none" dirty="0">
                <a:solidFill>
                  <a:srgbClr val="515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avoidance as a result </a:t>
            </a:r>
            <a:r>
              <a:rPr lang="en-GB" sz="2400" cap="none" dirty="0">
                <a:solidFill>
                  <a:srgbClr val="51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increased efficiency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GB" sz="2400" b="0" i="0" cap="none" dirty="0">
                <a:solidFill>
                  <a:srgbClr val="515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delivery of features to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4219F-1FAA-8BCF-525F-A1C1122CB104}"/>
              </a:ext>
            </a:extLst>
          </p:cNvPr>
          <p:cNvSpPr txBox="1"/>
          <p:nvPr/>
        </p:nvSpPr>
        <p:spPr>
          <a:xfrm>
            <a:off x="581192" y="2178756"/>
            <a:ext cx="11029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i="0" cap="none" dirty="0">
                <a:solidFill>
                  <a:schemeClr val="tx1"/>
                </a:solidFill>
                <a:effectLst/>
                <a:latin typeface="+mn-lt"/>
              </a:rPr>
              <a:t>Benefits Of CI/CD to the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493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7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E24CA-D3A4-20D1-62A1-4ADE20B40F83}"/>
              </a:ext>
            </a:extLst>
          </p:cNvPr>
          <p:cNvSpPr txBox="1">
            <a:spLocks/>
          </p:cNvSpPr>
          <p:nvPr/>
        </p:nvSpPr>
        <p:spPr>
          <a:xfrm>
            <a:off x="581192" y="1890876"/>
            <a:ext cx="11029616" cy="1538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0" i="0" cap="none" dirty="0">
                <a:solidFill>
                  <a:srgbClr val="515151"/>
                </a:solidFill>
                <a:effectLst/>
                <a:latin typeface="Europa"/>
              </a:rPr>
              <a:t>CI/CD tools in any projects greatly </a:t>
            </a:r>
            <a:r>
              <a:rPr lang="en-GB" cap="none" dirty="0">
                <a:solidFill>
                  <a:srgbClr val="515151"/>
                </a:solidFill>
                <a:latin typeface="Europa"/>
              </a:rPr>
              <a:t>helps in achieving deliverables and cuts costs significantly.</a:t>
            </a:r>
            <a:endParaRPr lang="en-GB" b="0" i="0" cap="none" dirty="0">
              <a:solidFill>
                <a:srgbClr val="222222"/>
              </a:solidFill>
              <a:effectLst/>
              <a:latin typeface="Europa"/>
            </a:endParaRPr>
          </a:p>
          <a:p>
            <a:pPr algn="l"/>
            <a:endParaRPr lang="en-GB" b="0" i="0" cap="none" dirty="0">
              <a:solidFill>
                <a:srgbClr val="515151"/>
              </a:solidFill>
              <a:effectLst/>
              <a:latin typeface="Europa"/>
            </a:endParaRPr>
          </a:p>
        </p:txBody>
      </p:sp>
    </p:spTree>
    <p:extLst>
      <p:ext uri="{BB962C8B-B14F-4D97-AF65-F5344CB8AC3E}">
        <p14:creationId xmlns:p14="http://schemas.microsoft.com/office/powerpoint/2010/main" val="1047696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8_TF33552983" id="{961483DA-4BD3-44EC-967F-28A9E73D864F}" vid="{5CA6A686-A782-4144-9C39-0617ED3EC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{79FCFEFF-76FF-48E7-A563-F317B53B8694}tf33552983_win32</Template>
  <TotalTime>35</TotalTime>
  <Words>236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Europa</vt:lpstr>
      <vt:lpstr>Franklin Gothic Book</vt:lpstr>
      <vt:lpstr>Franklin Gothic Demi</vt:lpstr>
      <vt:lpstr>Wingdings</vt:lpstr>
      <vt:lpstr>Wingdings 2</vt:lpstr>
      <vt:lpstr>DividendVTI</vt:lpstr>
      <vt:lpstr>CI/CD Benefits</vt:lpstr>
      <vt:lpstr>CONTINOUS INTEGRATION</vt:lpstr>
      <vt:lpstr>CONTINOUS DEPLOYMENT</vt:lpstr>
      <vt:lpstr>VALUE PROPOSTION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Benefits</dc:title>
  <dc:creator>Steve Njuguna</dc:creator>
  <cp:lastModifiedBy>Steve Njuguna</cp:lastModifiedBy>
  <cp:revision>2</cp:revision>
  <dcterms:created xsi:type="dcterms:W3CDTF">2023-01-26T13:56:45Z</dcterms:created>
  <dcterms:modified xsi:type="dcterms:W3CDTF">2023-01-26T14:33:28Z</dcterms:modified>
</cp:coreProperties>
</file>