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3" r:id="rId1"/>
  </p:sldMasterIdLst>
  <p:notesMasterIdLst>
    <p:notesMasterId r:id="rId26"/>
  </p:notesMasterIdLst>
  <p:sldIdLst>
    <p:sldId id="256" r:id="rId2"/>
    <p:sldId id="258" r:id="rId3"/>
    <p:sldId id="259" r:id="rId4"/>
    <p:sldId id="261" r:id="rId5"/>
    <p:sldId id="257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0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41" autoAdjust="0"/>
    <p:restoredTop sz="94660"/>
  </p:normalViewPr>
  <p:slideViewPr>
    <p:cSldViewPr snapToGrid="0">
      <p:cViewPr varScale="1">
        <p:scale>
          <a:sx n="156" d="100"/>
          <a:sy n="156" d="100"/>
        </p:scale>
        <p:origin x="876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5A254D-BD50-4C36-81EA-5D121BD9D863}" type="datetimeFigureOut">
              <a:rPr lang="en-US" smtClean="0"/>
              <a:t>23-May-25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66FA6E-FA75-47D4-AA72-D42555889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6486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66FA6E-FA75-47D4-AA72-D42555889C2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6948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46BE4-127E-4A49-852B-1A800E8C7C28}" type="datetime1">
              <a:rPr lang="en-US" smtClean="0"/>
              <a:t>23-May-25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CCSL - MATLAB-Enabled 6G NTN Maritime Simulator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8AE03-A29E-4CF6-B5FD-5D7624CCA8A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6130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0A008-FEA6-4562-A171-A9915336EEB8}" type="datetime1">
              <a:rPr lang="en-US" smtClean="0"/>
              <a:t>23-May-25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CCSL - MATLAB-Enabled 6G NTN Maritime Simulator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8AE03-A29E-4CF6-B5FD-5D7624CCA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370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73BCE-7707-44E8-9487-B632284EB16E}" type="datetime1">
              <a:rPr lang="en-US" smtClean="0"/>
              <a:t>23-May-25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CCSL - MATLAB-Enabled 6G NTN Maritime Simulator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8AE03-A29E-4CF6-B5FD-5D7624CCA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205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BD3F8-4BEA-4761-8448-9C57C5FE5DB5}" type="datetime1">
              <a:rPr lang="en-US" smtClean="0"/>
              <a:t>23-May-25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CCSL - MATLAB-Enabled 6G NTN Maritime Simulator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8AE03-A29E-4CF6-B5FD-5D7624CCA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535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18E37-67F9-4553-A67E-A4BC898416BA}" type="datetime1">
              <a:rPr lang="en-US" smtClean="0"/>
              <a:t>23-May-25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CCSL - MATLAB-Enabled 6G NTN Maritime Simulator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8AE03-A29E-4CF6-B5FD-5D7624CCA8A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535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5D880-EF8D-4575-A366-F7BFFE87AFF8}" type="datetime1">
              <a:rPr lang="en-US" smtClean="0"/>
              <a:t>23-May-25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CCSL - MATLAB-Enabled 6G NTN Maritime Simulator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8AE03-A29E-4CF6-B5FD-5D7624CCA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487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59E1D-B6CB-49F2-9074-FE74EBA038E7}" type="datetime1">
              <a:rPr lang="en-US" smtClean="0"/>
              <a:t>23-May-25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CCSL - MATLAB-Enabled 6G NTN Maritime Simulator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8AE03-A29E-4CF6-B5FD-5D7624CCA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383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F086D-EF04-4364-ADA9-831CF7463D12}" type="datetime1">
              <a:rPr lang="en-US" smtClean="0"/>
              <a:t>23-May-25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CCSL - MATLAB-Enabled 6G NTN Maritime Simulator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8AE03-A29E-4CF6-B5FD-5D7624CCA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296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5691A-0BDA-44A9-8858-DEBC1506503F}" type="datetime1">
              <a:rPr lang="en-US" smtClean="0"/>
              <a:t>23-May-25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CCSL - MATLAB-Enabled 6G NTN Maritime Simulator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8AE03-A29E-4CF6-B5FD-5D7624CCA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755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DBE1D23-3C2A-4309-94CA-3E372F3147AF}" type="datetime1">
              <a:rPr lang="en-US" smtClean="0"/>
              <a:t>23-May-25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CCSL - MATLAB-Enabled 6G NTN Maritime Simulator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D28AE03-A29E-4CF6-B5FD-5D7624CCA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471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93C72-6D75-42EF-ABD4-CB815D81F651}" type="datetime1">
              <a:rPr lang="en-US" smtClean="0"/>
              <a:t>23-May-25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CCSL - MATLAB-Enabled 6G NTN Maritime Simulator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8AE03-A29E-4CF6-B5FD-5D7624CCA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06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CDD51D0-9C5F-4D3C-BEBE-C9909D6588C2}" type="datetime1">
              <a:rPr lang="en-US" smtClean="0"/>
              <a:t>23-May-25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CCSL - MATLAB-Enabled 6G NTN Maritime Simulator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D28AE03-A29E-4CF6-B5FD-5D7624CCA8AE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6020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48B4202-DCD5-4F8C-B481-743A989A9D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DDFC73-F694-AF66-69E9-27C37B279B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1859" y="4689170"/>
            <a:ext cx="10154054" cy="820856"/>
          </a:xfrm>
          <a:solidFill>
            <a:schemeClr val="accent6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r>
              <a:rPr lang="en-US" sz="4400" dirty="0">
                <a:latin typeface="Georgia" panose="02040502050405020303" pitchFamily="18" charset="0"/>
              </a:rPr>
              <a:t>MATLAB-based 6G </a:t>
            </a:r>
            <a:r>
              <a:rPr lang="en-US" sz="4400" b="1" dirty="0">
                <a:latin typeface="Georgia" panose="02040502050405020303" pitchFamily="18" charset="0"/>
              </a:rPr>
              <a:t>MATINA</a:t>
            </a:r>
            <a:r>
              <a:rPr lang="en-US" sz="4400" dirty="0">
                <a:latin typeface="Georgia" panose="02040502050405020303" pitchFamily="18" charset="0"/>
              </a:rPr>
              <a:t> Simulator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03AE2D-421C-A544-36E3-401659C6F5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3999" y="5727515"/>
            <a:ext cx="10925101" cy="645073"/>
          </a:xfrm>
        </p:spPr>
        <p:txBody>
          <a:bodyPr>
            <a:noAutofit/>
          </a:bodyPr>
          <a:lstStyle/>
          <a:p>
            <a:r>
              <a:rPr lang="en-US" sz="1300" dirty="0">
                <a:solidFill>
                  <a:schemeClr val="tx1">
                    <a:lumMod val="85000"/>
                    <a:lumOff val="15000"/>
                  </a:schemeClr>
                </a:solidFill>
                <a:latin typeface="Georgia" panose="02040502050405020303" pitchFamily="18" charset="0"/>
              </a:rPr>
              <a:t>Stefanos </a:t>
            </a:r>
            <a:r>
              <a:rPr lang="en-US" sz="13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Georgia" panose="02040502050405020303" pitchFamily="18" charset="0"/>
              </a:rPr>
              <a:t>plastras</a:t>
            </a:r>
            <a:r>
              <a:rPr lang="en-US" sz="1300" dirty="0">
                <a:solidFill>
                  <a:schemeClr val="tx1">
                    <a:lumMod val="85000"/>
                    <a:lumOff val="15000"/>
                  </a:schemeClr>
                </a:solidFill>
                <a:latin typeface="Georgia" panose="02040502050405020303" pitchFamily="18" charset="0"/>
              </a:rPr>
              <a:t>, </a:t>
            </a:r>
            <a:r>
              <a:rPr lang="en-US" sz="13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Georgia" panose="02040502050405020303" pitchFamily="18" charset="0"/>
              </a:rPr>
              <a:t>Phd</a:t>
            </a:r>
            <a:r>
              <a:rPr lang="en-US" sz="1300" dirty="0">
                <a:solidFill>
                  <a:schemeClr val="tx1">
                    <a:lumMod val="85000"/>
                    <a:lumOff val="15000"/>
                  </a:schemeClr>
                </a:solidFill>
                <a:latin typeface="Georgia" panose="02040502050405020303" pitchFamily="18" charset="0"/>
              </a:rPr>
              <a:t> Candidate</a:t>
            </a:r>
          </a:p>
          <a:p>
            <a:r>
              <a:rPr lang="en-US" sz="1300" dirty="0">
                <a:solidFill>
                  <a:schemeClr val="tx1">
                    <a:lumMod val="85000"/>
                    <a:lumOff val="15000"/>
                  </a:schemeClr>
                </a:solidFill>
                <a:latin typeface="Georgia" panose="02040502050405020303" pitchFamily="18" charset="0"/>
              </a:rPr>
              <a:t>Dimitrios n. </a:t>
            </a:r>
            <a:r>
              <a:rPr lang="en-US" sz="13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Georgia" panose="02040502050405020303" pitchFamily="18" charset="0"/>
              </a:rPr>
              <a:t>skoutas</a:t>
            </a:r>
            <a:r>
              <a:rPr lang="en-US" sz="1300" dirty="0">
                <a:solidFill>
                  <a:schemeClr val="tx1">
                    <a:lumMod val="85000"/>
                    <a:lumOff val="15000"/>
                  </a:schemeClr>
                </a:solidFill>
                <a:latin typeface="Georgia" panose="02040502050405020303" pitchFamily="18" charset="0"/>
              </a:rPr>
              <a:t>, assistant professor</a:t>
            </a:r>
          </a:p>
          <a:p>
            <a:endParaRPr lang="en-US" sz="1300" dirty="0">
              <a:solidFill>
                <a:schemeClr val="tx1">
                  <a:lumMod val="85000"/>
                  <a:lumOff val="15000"/>
                </a:schemeClr>
              </a:solidFill>
              <a:latin typeface="Georgia" panose="02040502050405020303" pitchFamily="18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7F57F6B-E621-4E40-A34D-2FE12902A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7CFB8C0F-4E01-4C10-A861-0C16EB92D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EE702CF-91CE-4661-ACBF-3C8160D1B4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9A18C9-DAC5-F6DD-69F8-E68ED7CC9D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7506" y="1239229"/>
            <a:ext cx="2902760" cy="290276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 descr="A close-up of a logo&#10;&#10;AI-generated content may be incorrect.">
            <a:extLst>
              <a:ext uri="{FF2B5EF4-FFF2-40B4-BE49-F238E27FC236}">
                <a16:creationId xmlns:a16="http://schemas.microsoft.com/office/drawing/2014/main" id="{E70BB7AA-07BC-C155-7067-53270272A5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93" y="108199"/>
            <a:ext cx="2129753" cy="596331"/>
          </a:xfrm>
          <a:prstGeom prst="rect">
            <a:avLst/>
          </a:prstGeom>
        </p:spPr>
      </p:pic>
      <p:pic>
        <p:nvPicPr>
          <p:cNvPr id="8" name="Picture 7" descr="A blue and white logo&#10;&#10;AI-generated content may be incorrect.">
            <a:extLst>
              <a:ext uri="{FF2B5EF4-FFF2-40B4-BE49-F238E27FC236}">
                <a16:creationId xmlns:a16="http://schemas.microsoft.com/office/drawing/2014/main" id="{C7535AC0-6421-C6BF-5860-5FC172A155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7154" y="38273"/>
            <a:ext cx="1778906" cy="666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587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509557-9885-EE4A-80CC-A8F19254F4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C811A-B76E-DB76-61B9-6CD6A2CF2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286603"/>
            <a:ext cx="10461773" cy="1450757"/>
          </a:xfrm>
        </p:spPr>
        <p:txBody>
          <a:bodyPr>
            <a:normAutofit/>
          </a:bodyPr>
          <a:lstStyle/>
          <a:p>
            <a:r>
              <a:rPr lang="en-US" b="1" dirty="0">
                <a:latin typeface="Georgia" panose="02040502050405020303" pitchFamily="18" charset="0"/>
              </a:rPr>
              <a:t>5</a:t>
            </a:r>
            <a:r>
              <a:rPr lang="el-GR" b="1" dirty="0">
                <a:latin typeface="Georgia" panose="02040502050405020303" pitchFamily="18" charset="0"/>
              </a:rPr>
              <a:t>. Ρουτίνα υπολογισμού μετρικών για τα </a:t>
            </a:r>
            <a:r>
              <a:rPr lang="en-US" b="1" dirty="0">
                <a:latin typeface="Georgia" panose="02040502050405020303" pitchFamily="18" charset="0"/>
              </a:rPr>
              <a:t>UAVs ML (Back-haul)</a:t>
            </a:r>
            <a:endParaRPr lang="en-US" b="1" dirty="0">
              <a:highlight>
                <a:srgbClr val="00FF00"/>
              </a:highlight>
              <a:latin typeface="Georgia" panose="02040502050405020303" pitchFamily="18" charset="0"/>
            </a:endParaRPr>
          </a:p>
        </p:txBody>
      </p:sp>
      <p:pic>
        <p:nvPicPr>
          <p:cNvPr id="5" name="Content Placeholder 4" descr="A black and white image of a tower&#10;&#10;AI-generated content may be incorrect.">
            <a:extLst>
              <a:ext uri="{FF2B5EF4-FFF2-40B4-BE49-F238E27FC236}">
                <a16:creationId xmlns:a16="http://schemas.microsoft.com/office/drawing/2014/main" id="{EFD0A7E0-0777-AE66-087E-797F96D3EC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906" y="1902465"/>
            <a:ext cx="806747" cy="806747"/>
          </a:xfrm>
        </p:spPr>
      </p:pic>
      <p:pic>
        <p:nvPicPr>
          <p:cNvPr id="8" name="Content Placeholder 4" descr="A black and white image of a tower&#10;&#10;AI-generated content may be incorrect.">
            <a:extLst>
              <a:ext uri="{FF2B5EF4-FFF2-40B4-BE49-F238E27FC236}">
                <a16:creationId xmlns:a16="http://schemas.microsoft.com/office/drawing/2014/main" id="{876EE269-B084-069D-D0F1-DC184B4AF9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2306" y="1902466"/>
            <a:ext cx="806747" cy="806747"/>
          </a:xfrm>
          <a:prstGeom prst="rect">
            <a:avLst/>
          </a:prstGeom>
        </p:spPr>
      </p:pic>
      <p:pic>
        <p:nvPicPr>
          <p:cNvPr id="9" name="Content Placeholder 4" descr="A black and white image of a tower&#10;&#10;AI-generated content may be incorrect.">
            <a:extLst>
              <a:ext uri="{FF2B5EF4-FFF2-40B4-BE49-F238E27FC236}">
                <a16:creationId xmlns:a16="http://schemas.microsoft.com/office/drawing/2014/main" id="{75800407-B771-371A-9E4C-8F264F6717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2626" y="5285134"/>
            <a:ext cx="806747" cy="80674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5CBCB6D-F6BB-36C8-B647-A17DEA8C7E60}"/>
              </a:ext>
            </a:extLst>
          </p:cNvPr>
          <p:cNvSpPr txBox="1"/>
          <p:nvPr/>
        </p:nvSpPr>
        <p:spPr>
          <a:xfrm>
            <a:off x="5611895" y="6023919"/>
            <a:ext cx="12047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400" dirty="0">
                <a:latin typeface="Georgia" panose="02040502050405020303" pitchFamily="18" charset="0"/>
              </a:rPr>
              <a:t>(0, -2000)</a:t>
            </a:r>
            <a:endParaRPr lang="en-US" sz="1400" dirty="0">
              <a:latin typeface="Georgia" panose="02040502050405020303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9042642-200C-0BEA-ACBA-BA485AD9B014}"/>
              </a:ext>
            </a:extLst>
          </p:cNvPr>
          <p:cNvSpPr txBox="1"/>
          <p:nvPr/>
        </p:nvSpPr>
        <p:spPr>
          <a:xfrm>
            <a:off x="364391" y="2627184"/>
            <a:ext cx="1365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400" dirty="0">
                <a:latin typeface="Georgia" panose="02040502050405020303" pitchFamily="18" charset="0"/>
              </a:rPr>
              <a:t>(-2000, 2000)</a:t>
            </a:r>
            <a:endParaRPr lang="en-US" sz="1400" dirty="0">
              <a:latin typeface="Georgia" panose="02040502050405020303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D8A0E02-9CE1-AD20-2971-CF14743A419C}"/>
              </a:ext>
            </a:extLst>
          </p:cNvPr>
          <p:cNvSpPr txBox="1"/>
          <p:nvPr/>
        </p:nvSpPr>
        <p:spPr>
          <a:xfrm>
            <a:off x="10544299" y="2627183"/>
            <a:ext cx="1365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400" dirty="0">
                <a:latin typeface="Georgia" panose="02040502050405020303" pitchFamily="18" charset="0"/>
              </a:rPr>
              <a:t>(2000, 2000)</a:t>
            </a:r>
            <a:endParaRPr lang="en-US" sz="1400" dirty="0">
              <a:latin typeface="Georgia" panose="02040502050405020303" pitchFamily="18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47C8C83-3106-82C1-7747-98ADBF81A5E5}"/>
              </a:ext>
            </a:extLst>
          </p:cNvPr>
          <p:cNvSpPr/>
          <p:nvPr/>
        </p:nvSpPr>
        <p:spPr>
          <a:xfrm>
            <a:off x="4602685" y="4918123"/>
            <a:ext cx="392762" cy="405036"/>
          </a:xfrm>
          <a:prstGeom prst="ellipse">
            <a:avLst/>
          </a:prstGeom>
          <a:solidFill>
            <a:schemeClr val="bg1"/>
          </a:solidFill>
          <a:ln w="3175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Georgia" panose="02040502050405020303" pitchFamily="18" charset="0"/>
              </a:rPr>
              <a:t>9</a:t>
            </a:r>
            <a:endParaRPr lang="en-US" sz="8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8499B37-89AA-A48F-0C6D-E209ACEDA823}"/>
              </a:ext>
            </a:extLst>
          </p:cNvPr>
          <p:cNvSpPr/>
          <p:nvPr/>
        </p:nvSpPr>
        <p:spPr>
          <a:xfrm>
            <a:off x="2576481" y="4131576"/>
            <a:ext cx="392762" cy="405036"/>
          </a:xfrm>
          <a:prstGeom prst="ellipse">
            <a:avLst/>
          </a:prstGeom>
          <a:solidFill>
            <a:schemeClr val="bg1"/>
          </a:solidFill>
          <a:ln w="3175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Georgia" panose="02040502050405020303" pitchFamily="18" charset="0"/>
              </a:rPr>
              <a:t>8</a:t>
            </a:r>
            <a:endParaRPr lang="en-US" sz="80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C6C8BC-4726-F72B-8B37-5663269D0141}"/>
              </a:ext>
            </a:extLst>
          </p:cNvPr>
          <p:cNvSpPr/>
          <p:nvPr/>
        </p:nvSpPr>
        <p:spPr>
          <a:xfrm>
            <a:off x="2054844" y="3764614"/>
            <a:ext cx="392762" cy="405036"/>
          </a:xfrm>
          <a:prstGeom prst="ellipse">
            <a:avLst/>
          </a:prstGeom>
          <a:solidFill>
            <a:schemeClr val="bg1"/>
          </a:solidFill>
          <a:ln w="3175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Georgia" panose="02040502050405020303" pitchFamily="18" charset="0"/>
              </a:rPr>
              <a:t>9</a:t>
            </a:r>
            <a:endParaRPr lang="en-US" sz="8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72F0DC8-8B20-5662-787B-5C6991684E35}"/>
              </a:ext>
            </a:extLst>
          </p:cNvPr>
          <p:cNvSpPr/>
          <p:nvPr/>
        </p:nvSpPr>
        <p:spPr>
          <a:xfrm>
            <a:off x="7393957" y="5211672"/>
            <a:ext cx="392762" cy="405036"/>
          </a:xfrm>
          <a:prstGeom prst="ellipse">
            <a:avLst/>
          </a:prstGeom>
          <a:solidFill>
            <a:schemeClr val="bg1"/>
          </a:solidFill>
          <a:ln w="3175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Georgia" panose="02040502050405020303" pitchFamily="18" charset="0"/>
              </a:rPr>
              <a:t>8</a:t>
            </a:r>
            <a:endParaRPr lang="en-US" sz="800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53BD9A0-850C-5B05-A263-296F89236D94}"/>
              </a:ext>
            </a:extLst>
          </p:cNvPr>
          <p:cNvSpPr/>
          <p:nvPr/>
        </p:nvSpPr>
        <p:spPr>
          <a:xfrm>
            <a:off x="8050606" y="5686845"/>
            <a:ext cx="436743" cy="405036"/>
          </a:xfrm>
          <a:prstGeom prst="ellipse">
            <a:avLst/>
          </a:prstGeom>
          <a:solidFill>
            <a:schemeClr val="bg1"/>
          </a:solidFill>
          <a:ln w="3175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Georgia" panose="02040502050405020303" pitchFamily="18" charset="0"/>
              </a:rPr>
              <a:t>15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1CAD189-CD6D-FCF2-9B69-776FDF5B5F62}"/>
              </a:ext>
            </a:extLst>
          </p:cNvPr>
          <p:cNvSpPr/>
          <p:nvPr/>
        </p:nvSpPr>
        <p:spPr>
          <a:xfrm>
            <a:off x="5219133" y="3359578"/>
            <a:ext cx="392762" cy="405036"/>
          </a:xfrm>
          <a:prstGeom prst="ellipse">
            <a:avLst/>
          </a:prstGeom>
          <a:solidFill>
            <a:schemeClr val="bg1"/>
          </a:solidFill>
          <a:ln w="3175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Georgia" panose="02040502050405020303" pitchFamily="18" charset="0"/>
              </a:rPr>
              <a:t>5</a:t>
            </a:r>
            <a:endParaRPr lang="en-US" sz="800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9A68AA8-A60D-B971-8D18-7F3C9EB94FBC}"/>
              </a:ext>
            </a:extLst>
          </p:cNvPr>
          <p:cNvSpPr/>
          <p:nvPr/>
        </p:nvSpPr>
        <p:spPr>
          <a:xfrm>
            <a:off x="9440306" y="3562096"/>
            <a:ext cx="392762" cy="405036"/>
          </a:xfrm>
          <a:prstGeom prst="ellipse">
            <a:avLst/>
          </a:prstGeom>
          <a:solidFill>
            <a:schemeClr val="bg1"/>
          </a:solidFill>
          <a:ln w="3175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Georgia" panose="02040502050405020303" pitchFamily="18" charset="0"/>
              </a:rPr>
              <a:t>7</a:t>
            </a:r>
            <a:endParaRPr lang="en-US" sz="800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BD87B71-4096-C891-66FD-991C5F86FB07}"/>
              </a:ext>
            </a:extLst>
          </p:cNvPr>
          <p:cNvSpPr/>
          <p:nvPr/>
        </p:nvSpPr>
        <p:spPr>
          <a:xfrm>
            <a:off x="4647376" y="2447210"/>
            <a:ext cx="452397" cy="405035"/>
          </a:xfrm>
          <a:prstGeom prst="ellipse">
            <a:avLst/>
          </a:prstGeom>
          <a:solidFill>
            <a:schemeClr val="bg1"/>
          </a:solidFill>
          <a:ln w="3175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Georgia" panose="02040502050405020303" pitchFamily="18" charset="0"/>
              </a:rPr>
              <a:t>12</a:t>
            </a:r>
          </a:p>
        </p:txBody>
      </p:sp>
      <p:pic>
        <p:nvPicPr>
          <p:cNvPr id="18" name="Picture 17" descr="A red and blue boat on water&#10;&#10;AI-generated content may be incorrect.">
            <a:extLst>
              <a:ext uri="{FF2B5EF4-FFF2-40B4-BE49-F238E27FC236}">
                <a16:creationId xmlns:a16="http://schemas.microsoft.com/office/drawing/2014/main" id="{AEDA12AD-D0F3-0885-2325-F538BB1571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653" y="5686845"/>
            <a:ext cx="298541" cy="29854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</p:pic>
      <p:pic>
        <p:nvPicPr>
          <p:cNvPr id="21" name="Picture 20" descr="A red and blue boat on water&#10;&#10;AI-generated content may be incorrect.">
            <a:extLst>
              <a:ext uri="{FF2B5EF4-FFF2-40B4-BE49-F238E27FC236}">
                <a16:creationId xmlns:a16="http://schemas.microsoft.com/office/drawing/2014/main" id="{FED23BB7-8328-E093-A893-BFC0D608DD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1895" y="4621478"/>
            <a:ext cx="298541" cy="29854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</p:pic>
      <p:pic>
        <p:nvPicPr>
          <p:cNvPr id="22" name="Picture 21" descr="A red and blue boat on water&#10;&#10;AI-generated content may be incorrect.">
            <a:extLst>
              <a:ext uri="{FF2B5EF4-FFF2-40B4-BE49-F238E27FC236}">
                <a16:creationId xmlns:a16="http://schemas.microsoft.com/office/drawing/2014/main" id="{B0B3895A-86CA-C80D-2EF1-646B6FC600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0436" y="4768852"/>
            <a:ext cx="298541" cy="29854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</p:pic>
      <p:pic>
        <p:nvPicPr>
          <p:cNvPr id="23" name="Picture 22" descr="A red and blue boat on water&#10;&#10;AI-generated content may be incorrect.">
            <a:extLst>
              <a:ext uri="{FF2B5EF4-FFF2-40B4-BE49-F238E27FC236}">
                <a16:creationId xmlns:a16="http://schemas.microsoft.com/office/drawing/2014/main" id="{BB7595E4-50AF-9123-6574-9F8C02392E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168" y="3026704"/>
            <a:ext cx="298541" cy="29854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</p:pic>
      <p:pic>
        <p:nvPicPr>
          <p:cNvPr id="24" name="Picture 23" descr="A red and blue boat on water&#10;&#10;AI-generated content may be incorrect.">
            <a:extLst>
              <a:ext uri="{FF2B5EF4-FFF2-40B4-BE49-F238E27FC236}">
                <a16:creationId xmlns:a16="http://schemas.microsoft.com/office/drawing/2014/main" id="{E08DCC43-4363-FC38-4D3B-E75CAD6F1C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6817" y="3024631"/>
            <a:ext cx="298541" cy="29854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</p:pic>
      <p:pic>
        <p:nvPicPr>
          <p:cNvPr id="25" name="Picture 24" descr="A red and blue boat on water&#10;&#10;AI-generated content may be incorrect.">
            <a:extLst>
              <a:ext uri="{FF2B5EF4-FFF2-40B4-BE49-F238E27FC236}">
                <a16:creationId xmlns:a16="http://schemas.microsoft.com/office/drawing/2014/main" id="{81AA463E-6140-A094-FD6F-413A7EC461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3071077"/>
            <a:ext cx="298541" cy="29854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</p:pic>
      <p:pic>
        <p:nvPicPr>
          <p:cNvPr id="26" name="Picture 25" descr="A red and blue boat on water&#10;&#10;AI-generated content may be incorrect.">
            <a:extLst>
              <a:ext uri="{FF2B5EF4-FFF2-40B4-BE49-F238E27FC236}">
                <a16:creationId xmlns:a16="http://schemas.microsoft.com/office/drawing/2014/main" id="{FD1D88AF-C007-F573-D2A9-CAEEDF433A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9346" y="3432828"/>
            <a:ext cx="298541" cy="29854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</p:pic>
      <p:pic>
        <p:nvPicPr>
          <p:cNvPr id="19" name="Picture 18" descr="A blue and black object with dots&#10;&#10;AI-generated content may be incorrect.">
            <a:extLst>
              <a:ext uri="{FF2B5EF4-FFF2-40B4-BE49-F238E27FC236}">
                <a16:creationId xmlns:a16="http://schemas.microsoft.com/office/drawing/2014/main" id="{13EEC7B5-0963-05EB-BB75-A447109B2ABE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1988" y="4782767"/>
            <a:ext cx="525104" cy="525104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20" name="Picture 19" descr="A blue and black object with dots&#10;&#10;AI-generated content may be incorrect.">
            <a:extLst>
              <a:ext uri="{FF2B5EF4-FFF2-40B4-BE49-F238E27FC236}">
                <a16:creationId xmlns:a16="http://schemas.microsoft.com/office/drawing/2014/main" id="{3465F44E-569B-1098-5A95-57E36F29F5E4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4573" y="4257663"/>
            <a:ext cx="525104" cy="525104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27" name="Picture 26" descr="A blue and black object with dots&#10;&#10;AI-generated content may be incorrect.">
            <a:extLst>
              <a:ext uri="{FF2B5EF4-FFF2-40B4-BE49-F238E27FC236}">
                <a16:creationId xmlns:a16="http://schemas.microsoft.com/office/drawing/2014/main" id="{1C2C87EE-17FF-2286-04D3-EF422B10D9DF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2996" y="3594405"/>
            <a:ext cx="525104" cy="525104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28" name="Picture 27" descr="A blue and black object with dots&#10;&#10;AI-generated content may be incorrect.">
            <a:extLst>
              <a:ext uri="{FF2B5EF4-FFF2-40B4-BE49-F238E27FC236}">
                <a16:creationId xmlns:a16="http://schemas.microsoft.com/office/drawing/2014/main" id="{6959A36F-176D-17C6-4F24-38BE4232FA46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1781" y="2852115"/>
            <a:ext cx="525104" cy="525104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29" name="Picture 28" descr="A blue and black object with dots&#10;&#10;AI-generated content may be incorrect.">
            <a:extLst>
              <a:ext uri="{FF2B5EF4-FFF2-40B4-BE49-F238E27FC236}">
                <a16:creationId xmlns:a16="http://schemas.microsoft.com/office/drawing/2014/main" id="{1E345A81-DE58-694F-49AD-5D87ACF493CC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125" y="2514903"/>
            <a:ext cx="525104" cy="525104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30" name="Picture 29" descr="A blue and black object with dots&#10;&#10;AI-generated content may be incorrect.">
            <a:extLst>
              <a:ext uri="{FF2B5EF4-FFF2-40B4-BE49-F238E27FC236}">
                <a16:creationId xmlns:a16="http://schemas.microsoft.com/office/drawing/2014/main" id="{FFD41407-718B-351C-7D23-367D85FA4BDC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0074" y="1771230"/>
            <a:ext cx="525104" cy="525104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8DB1A251-7CCB-7383-B8E4-691648C43423}"/>
              </a:ext>
            </a:extLst>
          </p:cNvPr>
          <p:cNvSpPr txBox="1"/>
          <p:nvPr/>
        </p:nvSpPr>
        <p:spPr>
          <a:xfrm>
            <a:off x="11367755" y="1957047"/>
            <a:ext cx="7398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Georgia" panose="02040502050405020303" pitchFamily="18" charset="0"/>
              </a:rPr>
              <a:t>TBS-1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BBC7EDC-F2C7-C3EF-FB47-F6E2A9136086}"/>
              </a:ext>
            </a:extLst>
          </p:cNvPr>
          <p:cNvSpPr txBox="1"/>
          <p:nvPr/>
        </p:nvSpPr>
        <p:spPr>
          <a:xfrm>
            <a:off x="219958" y="1902465"/>
            <a:ext cx="7398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Georgia" panose="02040502050405020303" pitchFamily="18" charset="0"/>
              </a:rPr>
              <a:t>TBS-2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51E4EFD-C7D8-1C0E-C51C-4F41600B6FB9}"/>
              </a:ext>
            </a:extLst>
          </p:cNvPr>
          <p:cNvSpPr txBox="1"/>
          <p:nvPr/>
        </p:nvSpPr>
        <p:spPr>
          <a:xfrm>
            <a:off x="5060129" y="5880408"/>
            <a:ext cx="7398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Georgia" panose="02040502050405020303" pitchFamily="18" charset="0"/>
              </a:rPr>
              <a:t>TBS-3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311B068-78FE-4168-B7BA-FB81A66838E8}"/>
              </a:ext>
            </a:extLst>
          </p:cNvPr>
          <p:cNvSpPr txBox="1"/>
          <p:nvPr/>
        </p:nvSpPr>
        <p:spPr>
          <a:xfrm>
            <a:off x="6438744" y="4986691"/>
            <a:ext cx="2985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dirty="0">
                <a:highlight>
                  <a:srgbClr val="FF0000"/>
                </a:highlight>
                <a:latin typeface="Georgia" panose="02040502050405020303" pitchFamily="18" charset="0"/>
              </a:rPr>
              <a:t>1</a:t>
            </a:r>
            <a:endParaRPr lang="en-US" dirty="0">
              <a:highlight>
                <a:srgbClr val="FF0000"/>
              </a:highlight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C6A19AE-3AD8-DA50-AED5-D2DBBC26DEBB}"/>
              </a:ext>
            </a:extLst>
          </p:cNvPr>
          <p:cNvSpPr txBox="1"/>
          <p:nvPr/>
        </p:nvSpPr>
        <p:spPr>
          <a:xfrm>
            <a:off x="4952718" y="4474463"/>
            <a:ext cx="2985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dirty="0">
                <a:highlight>
                  <a:srgbClr val="FF0000"/>
                </a:highlight>
                <a:latin typeface="Georgia" panose="02040502050405020303" pitchFamily="18" charset="0"/>
              </a:rPr>
              <a:t>6</a:t>
            </a:r>
            <a:endParaRPr lang="en-US" dirty="0">
              <a:highlight>
                <a:srgbClr val="FF0000"/>
              </a:highlight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FE083EC-A10F-80E6-37E6-FE97492784C7}"/>
              </a:ext>
            </a:extLst>
          </p:cNvPr>
          <p:cNvSpPr txBox="1"/>
          <p:nvPr/>
        </p:nvSpPr>
        <p:spPr>
          <a:xfrm>
            <a:off x="6029624" y="3777178"/>
            <a:ext cx="2985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dirty="0">
                <a:highlight>
                  <a:srgbClr val="FF0000"/>
                </a:highlight>
                <a:latin typeface="Georgia" panose="02040502050405020303" pitchFamily="18" charset="0"/>
              </a:rPr>
              <a:t>4</a:t>
            </a:r>
            <a:endParaRPr lang="en-US" dirty="0">
              <a:highlight>
                <a:srgbClr val="FF0000"/>
              </a:highlight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DE15103-40CB-F213-6789-A428C4038508}"/>
              </a:ext>
            </a:extLst>
          </p:cNvPr>
          <p:cNvSpPr txBox="1"/>
          <p:nvPr/>
        </p:nvSpPr>
        <p:spPr>
          <a:xfrm>
            <a:off x="5523473" y="3044159"/>
            <a:ext cx="2985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dirty="0">
                <a:highlight>
                  <a:srgbClr val="FF0000"/>
                </a:highlight>
                <a:latin typeface="Georgia" panose="02040502050405020303" pitchFamily="18" charset="0"/>
              </a:rPr>
              <a:t>5</a:t>
            </a:r>
            <a:endParaRPr lang="en-US" dirty="0">
              <a:highlight>
                <a:srgbClr val="FF0000"/>
              </a:highlight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BE24AB9-C95A-B6A2-FAA7-F6B40630E880}"/>
              </a:ext>
            </a:extLst>
          </p:cNvPr>
          <p:cNvSpPr txBox="1"/>
          <p:nvPr/>
        </p:nvSpPr>
        <p:spPr>
          <a:xfrm>
            <a:off x="6877797" y="2709212"/>
            <a:ext cx="2985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dirty="0">
                <a:highlight>
                  <a:srgbClr val="FF0000"/>
                </a:highlight>
                <a:latin typeface="Georgia" panose="02040502050405020303" pitchFamily="18" charset="0"/>
              </a:rPr>
              <a:t>3</a:t>
            </a:r>
            <a:endParaRPr lang="en-US" dirty="0">
              <a:highlight>
                <a:srgbClr val="FF0000"/>
              </a:highlight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F56934C-B191-EDA4-90AC-D1F9287AA9C5}"/>
              </a:ext>
            </a:extLst>
          </p:cNvPr>
          <p:cNvSpPr txBox="1"/>
          <p:nvPr/>
        </p:nvSpPr>
        <p:spPr>
          <a:xfrm>
            <a:off x="5327125" y="1971855"/>
            <a:ext cx="2985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dirty="0">
                <a:highlight>
                  <a:srgbClr val="FF0000"/>
                </a:highlight>
                <a:latin typeface="Georgia" panose="02040502050405020303" pitchFamily="18" charset="0"/>
              </a:rPr>
              <a:t>2</a:t>
            </a:r>
            <a:endParaRPr lang="en-US" dirty="0">
              <a:highlight>
                <a:srgbClr val="FF0000"/>
              </a:highlight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669083B-D580-1A17-3642-A339C5D11E22}"/>
              </a:ext>
            </a:extLst>
          </p:cNvPr>
          <p:cNvSpPr txBox="1"/>
          <p:nvPr/>
        </p:nvSpPr>
        <p:spPr>
          <a:xfrm>
            <a:off x="9122755" y="4159452"/>
            <a:ext cx="313718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latin typeface="Georgia" panose="02040502050405020303" pitchFamily="18" charset="0"/>
              </a:rPr>
              <a:t>TBS Link Selection (max of 3 TBSs)</a:t>
            </a:r>
          </a:p>
          <a:p>
            <a:r>
              <a:rPr lang="en-US" sz="1600" dirty="0">
                <a:latin typeface="Georgia" panose="02040502050405020303" pitchFamily="18" charset="0"/>
              </a:rPr>
              <a:t>TBS 1 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 1 UAV</a:t>
            </a:r>
          </a:p>
          <a:p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TBS 2  2 UAVs</a:t>
            </a:r>
          </a:p>
          <a:p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TBS 3  3 UAVs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379801D-F955-4815-F46E-47421139F017}"/>
              </a:ext>
            </a:extLst>
          </p:cNvPr>
          <p:cNvCxnSpPr>
            <a:cxnSpLocks/>
          </p:cNvCxnSpPr>
          <p:nvPr/>
        </p:nvCxnSpPr>
        <p:spPr>
          <a:xfrm flipV="1">
            <a:off x="1397184" y="1944951"/>
            <a:ext cx="3981416" cy="114695"/>
          </a:xfrm>
          <a:prstGeom prst="line">
            <a:avLst/>
          </a:prstGeom>
          <a:ln w="15875">
            <a:solidFill>
              <a:srgbClr val="7030A0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05DA4E6-625D-1F8E-80AA-CF3A2C462269}"/>
              </a:ext>
            </a:extLst>
          </p:cNvPr>
          <p:cNvCxnSpPr>
            <a:cxnSpLocks/>
          </p:cNvCxnSpPr>
          <p:nvPr/>
        </p:nvCxnSpPr>
        <p:spPr>
          <a:xfrm>
            <a:off x="1384650" y="2248669"/>
            <a:ext cx="4138823" cy="844717"/>
          </a:xfrm>
          <a:prstGeom prst="line">
            <a:avLst/>
          </a:prstGeom>
          <a:ln w="15875">
            <a:solidFill>
              <a:srgbClr val="7030A0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A517A27-5AE5-3239-5497-C7FBB19195E9}"/>
              </a:ext>
            </a:extLst>
          </p:cNvPr>
          <p:cNvCxnSpPr>
            <a:cxnSpLocks/>
            <a:endCxn id="39" idx="3"/>
          </p:cNvCxnSpPr>
          <p:nvPr/>
        </p:nvCxnSpPr>
        <p:spPr>
          <a:xfrm flipH="1">
            <a:off x="7176338" y="2113989"/>
            <a:ext cx="3699236" cy="779889"/>
          </a:xfrm>
          <a:prstGeom prst="line">
            <a:avLst/>
          </a:prstGeom>
          <a:ln w="15875">
            <a:solidFill>
              <a:srgbClr val="7030A0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430D0886-0DE0-DE98-F60A-C8D52A5AF0AB}"/>
              </a:ext>
            </a:extLst>
          </p:cNvPr>
          <p:cNvCxnSpPr>
            <a:cxnSpLocks/>
          </p:cNvCxnSpPr>
          <p:nvPr/>
        </p:nvCxnSpPr>
        <p:spPr>
          <a:xfrm flipH="1" flipV="1">
            <a:off x="5375321" y="4857095"/>
            <a:ext cx="439362" cy="593568"/>
          </a:xfrm>
          <a:prstGeom prst="line">
            <a:avLst/>
          </a:prstGeom>
          <a:ln w="15875">
            <a:solidFill>
              <a:srgbClr val="7030A0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B95D58F-A3DD-808A-75F8-7EBBAF68AE71}"/>
              </a:ext>
            </a:extLst>
          </p:cNvPr>
          <p:cNvCxnSpPr>
            <a:cxnSpLocks/>
          </p:cNvCxnSpPr>
          <p:nvPr/>
        </p:nvCxnSpPr>
        <p:spPr>
          <a:xfrm flipV="1">
            <a:off x="6358552" y="5332557"/>
            <a:ext cx="80192" cy="166117"/>
          </a:xfrm>
          <a:prstGeom prst="line">
            <a:avLst/>
          </a:prstGeom>
          <a:ln w="15875">
            <a:solidFill>
              <a:srgbClr val="7030A0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66954857-B0B4-8378-54CD-F6AE3465C56E}"/>
              </a:ext>
            </a:extLst>
          </p:cNvPr>
          <p:cNvCxnSpPr>
            <a:cxnSpLocks/>
            <a:endCxn id="37" idx="2"/>
          </p:cNvCxnSpPr>
          <p:nvPr/>
        </p:nvCxnSpPr>
        <p:spPr>
          <a:xfrm flipV="1">
            <a:off x="5991452" y="4146510"/>
            <a:ext cx="187443" cy="1144621"/>
          </a:xfrm>
          <a:prstGeom prst="line">
            <a:avLst/>
          </a:prstGeom>
          <a:ln w="15875">
            <a:solidFill>
              <a:srgbClr val="7030A0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Date Placeholder 33">
            <a:extLst>
              <a:ext uri="{FF2B5EF4-FFF2-40B4-BE49-F238E27FC236}">
                <a16:creationId xmlns:a16="http://schemas.microsoft.com/office/drawing/2014/main" id="{4C9FB219-AA29-0986-2B71-98ECCD54C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B1BBE-49D8-494E-A349-9D5346FD97DB}" type="datetime1">
              <a:rPr lang="en-US" smtClean="0"/>
              <a:t>23-May-25</a:t>
            </a:fld>
            <a:endParaRPr lang="en-US"/>
          </a:p>
        </p:txBody>
      </p:sp>
      <p:sp>
        <p:nvSpPr>
          <p:cNvPr id="42" name="Footer Placeholder 41">
            <a:extLst>
              <a:ext uri="{FF2B5EF4-FFF2-40B4-BE49-F238E27FC236}">
                <a16:creationId xmlns:a16="http://schemas.microsoft.com/office/drawing/2014/main" id="{10B6F4BB-9547-5816-9B7C-4CE46A085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CCSL - MATLAB-Enabled 6G NTN Maritime Simulator</a:t>
            </a:r>
          </a:p>
        </p:txBody>
      </p:sp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id="{DF465080-3B8B-5433-871F-8AFF67D73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8AE03-A29E-4CF6-B5FD-5D7624CCA8A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8501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C18446-17CC-E627-2D7C-8AAC1DB647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BEF28-842A-8CF9-ADDA-BEB535159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286603"/>
            <a:ext cx="10461773" cy="1450757"/>
          </a:xfrm>
        </p:spPr>
        <p:txBody>
          <a:bodyPr>
            <a:normAutofit/>
          </a:bodyPr>
          <a:lstStyle/>
          <a:p>
            <a:r>
              <a:rPr lang="en-US" b="1" dirty="0">
                <a:latin typeface="Georgia" panose="02040502050405020303" pitchFamily="18" charset="0"/>
              </a:rPr>
              <a:t>5</a:t>
            </a:r>
            <a:r>
              <a:rPr lang="el-GR" b="1" dirty="0">
                <a:latin typeface="Georgia" panose="02040502050405020303" pitchFamily="18" charset="0"/>
              </a:rPr>
              <a:t>. Ρουτίνα υπολογισμού μετρικών για τα </a:t>
            </a:r>
            <a:r>
              <a:rPr lang="en-US" b="1" dirty="0">
                <a:latin typeface="Georgia" panose="02040502050405020303" pitchFamily="18" charset="0"/>
              </a:rPr>
              <a:t>UAVs ML (Back-haul)</a:t>
            </a:r>
            <a:endParaRPr lang="en-US" b="1" dirty="0">
              <a:highlight>
                <a:srgbClr val="00FF00"/>
              </a:highlight>
              <a:latin typeface="Georgia" panose="02040502050405020303" pitchFamily="18" charset="0"/>
            </a:endParaRPr>
          </a:p>
        </p:txBody>
      </p:sp>
      <p:pic>
        <p:nvPicPr>
          <p:cNvPr id="5" name="Content Placeholder 4" descr="A black and white image of a tower&#10;&#10;AI-generated content may be incorrect.">
            <a:extLst>
              <a:ext uri="{FF2B5EF4-FFF2-40B4-BE49-F238E27FC236}">
                <a16:creationId xmlns:a16="http://schemas.microsoft.com/office/drawing/2014/main" id="{C6C0C433-4BBC-F2EC-337E-9698D03EB5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906" y="1902465"/>
            <a:ext cx="806747" cy="806747"/>
          </a:xfrm>
        </p:spPr>
      </p:pic>
      <p:pic>
        <p:nvPicPr>
          <p:cNvPr id="8" name="Content Placeholder 4" descr="A black and white image of a tower&#10;&#10;AI-generated content may be incorrect.">
            <a:extLst>
              <a:ext uri="{FF2B5EF4-FFF2-40B4-BE49-F238E27FC236}">
                <a16:creationId xmlns:a16="http://schemas.microsoft.com/office/drawing/2014/main" id="{8E797F04-94E7-404B-3D0A-CFFA8AE046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2306" y="1902466"/>
            <a:ext cx="806747" cy="806747"/>
          </a:xfrm>
          <a:prstGeom prst="rect">
            <a:avLst/>
          </a:prstGeom>
        </p:spPr>
      </p:pic>
      <p:pic>
        <p:nvPicPr>
          <p:cNvPr id="9" name="Content Placeholder 4" descr="A black and white image of a tower&#10;&#10;AI-generated content may be incorrect.">
            <a:extLst>
              <a:ext uri="{FF2B5EF4-FFF2-40B4-BE49-F238E27FC236}">
                <a16:creationId xmlns:a16="http://schemas.microsoft.com/office/drawing/2014/main" id="{B3476A5E-471F-CCC3-609F-607EBD27F5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2626" y="5285134"/>
            <a:ext cx="806747" cy="80674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17911BE-20A6-8A87-4761-2FED1A67D91C}"/>
              </a:ext>
            </a:extLst>
          </p:cNvPr>
          <p:cNvSpPr txBox="1"/>
          <p:nvPr/>
        </p:nvSpPr>
        <p:spPr>
          <a:xfrm>
            <a:off x="5611895" y="6023919"/>
            <a:ext cx="12047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400" dirty="0">
                <a:latin typeface="Georgia" panose="02040502050405020303" pitchFamily="18" charset="0"/>
              </a:rPr>
              <a:t>(0, -2000)</a:t>
            </a:r>
            <a:endParaRPr lang="en-US" sz="1400" dirty="0">
              <a:latin typeface="Georgia" panose="02040502050405020303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CF31F5-DAC7-224C-10DF-BA7CE19E5E41}"/>
              </a:ext>
            </a:extLst>
          </p:cNvPr>
          <p:cNvSpPr txBox="1"/>
          <p:nvPr/>
        </p:nvSpPr>
        <p:spPr>
          <a:xfrm>
            <a:off x="364391" y="2627184"/>
            <a:ext cx="1365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400" dirty="0">
                <a:latin typeface="Georgia" panose="02040502050405020303" pitchFamily="18" charset="0"/>
              </a:rPr>
              <a:t>(-2000, 2000)</a:t>
            </a:r>
            <a:endParaRPr lang="en-US" sz="1400" dirty="0">
              <a:latin typeface="Georgia" panose="02040502050405020303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62067A-C487-9A12-790E-DA2ECEB9116C}"/>
              </a:ext>
            </a:extLst>
          </p:cNvPr>
          <p:cNvSpPr txBox="1"/>
          <p:nvPr/>
        </p:nvSpPr>
        <p:spPr>
          <a:xfrm>
            <a:off x="10544299" y="2627183"/>
            <a:ext cx="1365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400" dirty="0">
                <a:latin typeface="Georgia" panose="02040502050405020303" pitchFamily="18" charset="0"/>
              </a:rPr>
              <a:t>(2000, 2000)</a:t>
            </a:r>
            <a:endParaRPr lang="en-US" sz="1400" dirty="0">
              <a:latin typeface="Georgia" panose="02040502050405020303" pitchFamily="18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526CBB40-A2CA-C191-B3CC-63C78F90C02E}"/>
              </a:ext>
            </a:extLst>
          </p:cNvPr>
          <p:cNvSpPr/>
          <p:nvPr/>
        </p:nvSpPr>
        <p:spPr>
          <a:xfrm>
            <a:off x="4602685" y="4918123"/>
            <a:ext cx="392762" cy="405036"/>
          </a:xfrm>
          <a:prstGeom prst="ellipse">
            <a:avLst/>
          </a:prstGeom>
          <a:solidFill>
            <a:schemeClr val="bg1"/>
          </a:solidFill>
          <a:ln w="3175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Georgia" panose="02040502050405020303" pitchFamily="18" charset="0"/>
              </a:rPr>
              <a:t>9</a:t>
            </a:r>
            <a:endParaRPr lang="en-US" sz="8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4C4AE49-D359-2FF1-CA80-9B4C44AFE3CD}"/>
              </a:ext>
            </a:extLst>
          </p:cNvPr>
          <p:cNvSpPr/>
          <p:nvPr/>
        </p:nvSpPr>
        <p:spPr>
          <a:xfrm>
            <a:off x="2576481" y="4131576"/>
            <a:ext cx="392762" cy="405036"/>
          </a:xfrm>
          <a:prstGeom prst="ellipse">
            <a:avLst/>
          </a:prstGeom>
          <a:solidFill>
            <a:schemeClr val="bg1"/>
          </a:solidFill>
          <a:ln w="3175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Georgia" panose="02040502050405020303" pitchFamily="18" charset="0"/>
              </a:rPr>
              <a:t>8</a:t>
            </a:r>
            <a:endParaRPr lang="en-US" sz="80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734D5A5-A10D-A48C-9973-277750123616}"/>
              </a:ext>
            </a:extLst>
          </p:cNvPr>
          <p:cNvSpPr/>
          <p:nvPr/>
        </p:nvSpPr>
        <p:spPr>
          <a:xfrm>
            <a:off x="2054844" y="3764614"/>
            <a:ext cx="392762" cy="405036"/>
          </a:xfrm>
          <a:prstGeom prst="ellipse">
            <a:avLst/>
          </a:prstGeom>
          <a:solidFill>
            <a:schemeClr val="bg1"/>
          </a:solidFill>
          <a:ln w="3175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Georgia" panose="02040502050405020303" pitchFamily="18" charset="0"/>
              </a:rPr>
              <a:t>9</a:t>
            </a:r>
            <a:endParaRPr lang="en-US" sz="8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94AEC0C-6201-D0B3-9DFC-C55BBFED9134}"/>
              </a:ext>
            </a:extLst>
          </p:cNvPr>
          <p:cNvSpPr/>
          <p:nvPr/>
        </p:nvSpPr>
        <p:spPr>
          <a:xfrm>
            <a:off x="7203747" y="5175595"/>
            <a:ext cx="392762" cy="405036"/>
          </a:xfrm>
          <a:prstGeom prst="ellipse">
            <a:avLst/>
          </a:prstGeom>
          <a:solidFill>
            <a:schemeClr val="bg1"/>
          </a:solidFill>
          <a:ln w="3175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Georgia" panose="02040502050405020303" pitchFamily="18" charset="0"/>
              </a:rPr>
              <a:t>8</a:t>
            </a:r>
            <a:endParaRPr lang="en-US" sz="800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9C5D4C7-A6F9-9932-343B-2D68731A1AAF}"/>
              </a:ext>
            </a:extLst>
          </p:cNvPr>
          <p:cNvSpPr/>
          <p:nvPr/>
        </p:nvSpPr>
        <p:spPr>
          <a:xfrm>
            <a:off x="6957965" y="5716431"/>
            <a:ext cx="436743" cy="405036"/>
          </a:xfrm>
          <a:prstGeom prst="ellipse">
            <a:avLst/>
          </a:prstGeom>
          <a:solidFill>
            <a:schemeClr val="bg1"/>
          </a:solidFill>
          <a:ln w="3175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Georgia" panose="02040502050405020303" pitchFamily="18" charset="0"/>
              </a:rPr>
              <a:t>15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6BA9DBF-9F31-2866-8DC8-0DFDD0A24AB2}"/>
              </a:ext>
            </a:extLst>
          </p:cNvPr>
          <p:cNvSpPr/>
          <p:nvPr/>
        </p:nvSpPr>
        <p:spPr>
          <a:xfrm>
            <a:off x="5219133" y="3359578"/>
            <a:ext cx="392762" cy="405036"/>
          </a:xfrm>
          <a:prstGeom prst="ellipse">
            <a:avLst/>
          </a:prstGeom>
          <a:solidFill>
            <a:schemeClr val="bg1"/>
          </a:solidFill>
          <a:ln w="3175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Georgia" panose="02040502050405020303" pitchFamily="18" charset="0"/>
              </a:rPr>
              <a:t>5</a:t>
            </a:r>
            <a:endParaRPr lang="en-US" sz="800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337A937-D9A7-7E2E-CF49-73B5D8A2520A}"/>
              </a:ext>
            </a:extLst>
          </p:cNvPr>
          <p:cNvSpPr/>
          <p:nvPr/>
        </p:nvSpPr>
        <p:spPr>
          <a:xfrm>
            <a:off x="9440306" y="3562096"/>
            <a:ext cx="392762" cy="405036"/>
          </a:xfrm>
          <a:prstGeom prst="ellipse">
            <a:avLst/>
          </a:prstGeom>
          <a:solidFill>
            <a:schemeClr val="bg1"/>
          </a:solidFill>
          <a:ln w="3175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Georgia" panose="02040502050405020303" pitchFamily="18" charset="0"/>
              </a:rPr>
              <a:t>7</a:t>
            </a:r>
            <a:endParaRPr lang="en-US" sz="800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5A8A2B8-1C3A-624D-8270-53AE994C458C}"/>
              </a:ext>
            </a:extLst>
          </p:cNvPr>
          <p:cNvSpPr/>
          <p:nvPr/>
        </p:nvSpPr>
        <p:spPr>
          <a:xfrm>
            <a:off x="4647376" y="2447210"/>
            <a:ext cx="452397" cy="405035"/>
          </a:xfrm>
          <a:prstGeom prst="ellipse">
            <a:avLst/>
          </a:prstGeom>
          <a:solidFill>
            <a:schemeClr val="bg1"/>
          </a:solidFill>
          <a:ln w="3175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Georgia" panose="02040502050405020303" pitchFamily="18" charset="0"/>
              </a:rPr>
              <a:t>12</a:t>
            </a:r>
          </a:p>
        </p:txBody>
      </p:sp>
      <p:pic>
        <p:nvPicPr>
          <p:cNvPr id="18" name="Picture 17" descr="A red and blue boat on water&#10;&#10;AI-generated content may be incorrect.">
            <a:extLst>
              <a:ext uri="{FF2B5EF4-FFF2-40B4-BE49-F238E27FC236}">
                <a16:creationId xmlns:a16="http://schemas.microsoft.com/office/drawing/2014/main" id="{1952B90F-B289-7524-5615-655D244128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653" y="5686845"/>
            <a:ext cx="298541" cy="29854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</p:pic>
      <p:pic>
        <p:nvPicPr>
          <p:cNvPr id="21" name="Picture 20" descr="A red and blue boat on water&#10;&#10;AI-generated content may be incorrect.">
            <a:extLst>
              <a:ext uri="{FF2B5EF4-FFF2-40B4-BE49-F238E27FC236}">
                <a16:creationId xmlns:a16="http://schemas.microsoft.com/office/drawing/2014/main" id="{5AD5B96F-F055-6940-F401-60D1811822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1895" y="4621478"/>
            <a:ext cx="298541" cy="29854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</p:pic>
      <p:pic>
        <p:nvPicPr>
          <p:cNvPr id="22" name="Picture 21" descr="A red and blue boat on water&#10;&#10;AI-generated content may be incorrect.">
            <a:extLst>
              <a:ext uri="{FF2B5EF4-FFF2-40B4-BE49-F238E27FC236}">
                <a16:creationId xmlns:a16="http://schemas.microsoft.com/office/drawing/2014/main" id="{852AB2F3-8622-8735-A29C-EFA3E1594A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7263" y="4142149"/>
            <a:ext cx="298541" cy="29854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</p:pic>
      <p:pic>
        <p:nvPicPr>
          <p:cNvPr id="23" name="Picture 22" descr="A red and blue boat on water&#10;&#10;AI-generated content may be incorrect.">
            <a:extLst>
              <a:ext uri="{FF2B5EF4-FFF2-40B4-BE49-F238E27FC236}">
                <a16:creationId xmlns:a16="http://schemas.microsoft.com/office/drawing/2014/main" id="{25E320CB-87E6-F4DA-346A-B0C6E28DCA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168" y="3026704"/>
            <a:ext cx="298541" cy="29854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</p:pic>
      <p:pic>
        <p:nvPicPr>
          <p:cNvPr id="24" name="Picture 23" descr="A red and blue boat on water&#10;&#10;AI-generated content may be incorrect.">
            <a:extLst>
              <a:ext uri="{FF2B5EF4-FFF2-40B4-BE49-F238E27FC236}">
                <a16:creationId xmlns:a16="http://schemas.microsoft.com/office/drawing/2014/main" id="{BA958FD2-E12F-7593-15C2-2AAFBB84CA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6817" y="3024631"/>
            <a:ext cx="298541" cy="29854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</p:pic>
      <p:pic>
        <p:nvPicPr>
          <p:cNvPr id="25" name="Picture 24" descr="A red and blue boat on water&#10;&#10;AI-generated content may be incorrect.">
            <a:extLst>
              <a:ext uri="{FF2B5EF4-FFF2-40B4-BE49-F238E27FC236}">
                <a16:creationId xmlns:a16="http://schemas.microsoft.com/office/drawing/2014/main" id="{28FC6712-D8CE-EC67-A44D-983ACD9FFA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3071077"/>
            <a:ext cx="298541" cy="29854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</p:pic>
      <p:pic>
        <p:nvPicPr>
          <p:cNvPr id="26" name="Picture 25" descr="A red and blue boat on water&#10;&#10;AI-generated content may be incorrect.">
            <a:extLst>
              <a:ext uri="{FF2B5EF4-FFF2-40B4-BE49-F238E27FC236}">
                <a16:creationId xmlns:a16="http://schemas.microsoft.com/office/drawing/2014/main" id="{43681D3F-D457-0586-3609-DA4F4C2A0C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9346" y="3432828"/>
            <a:ext cx="298541" cy="29854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</p:pic>
      <p:pic>
        <p:nvPicPr>
          <p:cNvPr id="19" name="Picture 18" descr="A blue and black object with dots&#10;&#10;AI-generated content may be incorrect.">
            <a:extLst>
              <a:ext uri="{FF2B5EF4-FFF2-40B4-BE49-F238E27FC236}">
                <a16:creationId xmlns:a16="http://schemas.microsoft.com/office/drawing/2014/main" id="{BEB03413-1B2A-FCBE-BBA2-4058D77F0B78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125" y="4615092"/>
            <a:ext cx="525104" cy="525104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20" name="Picture 19" descr="A blue and black object with dots&#10;&#10;AI-generated content may be incorrect.">
            <a:extLst>
              <a:ext uri="{FF2B5EF4-FFF2-40B4-BE49-F238E27FC236}">
                <a16:creationId xmlns:a16="http://schemas.microsoft.com/office/drawing/2014/main" id="{6068041B-211E-F77C-A8DE-3E513CE8A6E3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4573" y="4257663"/>
            <a:ext cx="525104" cy="525104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27" name="Picture 26" descr="A blue and black object with dots&#10;&#10;AI-generated content may be incorrect.">
            <a:extLst>
              <a:ext uri="{FF2B5EF4-FFF2-40B4-BE49-F238E27FC236}">
                <a16:creationId xmlns:a16="http://schemas.microsoft.com/office/drawing/2014/main" id="{AD5C3D9E-FB71-6A0A-FD79-43F18663840C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2996" y="3594405"/>
            <a:ext cx="525104" cy="525104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28" name="Picture 27" descr="A blue and black object with dots&#10;&#10;AI-generated content may be incorrect.">
            <a:extLst>
              <a:ext uri="{FF2B5EF4-FFF2-40B4-BE49-F238E27FC236}">
                <a16:creationId xmlns:a16="http://schemas.microsoft.com/office/drawing/2014/main" id="{BAF76683-CC90-84DE-13BC-8F036150B9A4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1781" y="2852115"/>
            <a:ext cx="525104" cy="525104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29" name="Picture 28" descr="A blue and black object with dots&#10;&#10;AI-generated content may be incorrect.">
            <a:extLst>
              <a:ext uri="{FF2B5EF4-FFF2-40B4-BE49-F238E27FC236}">
                <a16:creationId xmlns:a16="http://schemas.microsoft.com/office/drawing/2014/main" id="{65061ABA-C8B3-D82D-EA1F-5D90A32F734B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125" y="2514903"/>
            <a:ext cx="525104" cy="525104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30" name="Picture 29" descr="A blue and black object with dots&#10;&#10;AI-generated content may be incorrect.">
            <a:extLst>
              <a:ext uri="{FF2B5EF4-FFF2-40B4-BE49-F238E27FC236}">
                <a16:creationId xmlns:a16="http://schemas.microsoft.com/office/drawing/2014/main" id="{68CE1DD1-B1CF-6A76-E05A-E6CFBFDF148C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0074" y="1771230"/>
            <a:ext cx="525104" cy="525104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7CB63266-76C2-936A-4F40-2678EB31B7C8}"/>
              </a:ext>
            </a:extLst>
          </p:cNvPr>
          <p:cNvSpPr txBox="1"/>
          <p:nvPr/>
        </p:nvSpPr>
        <p:spPr>
          <a:xfrm>
            <a:off x="11367755" y="1957047"/>
            <a:ext cx="7398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Georgia" panose="02040502050405020303" pitchFamily="18" charset="0"/>
              </a:rPr>
              <a:t>TBS-1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12D8BAE-6E7F-28E9-5AC5-C664C1AA1911}"/>
              </a:ext>
            </a:extLst>
          </p:cNvPr>
          <p:cNvSpPr txBox="1"/>
          <p:nvPr/>
        </p:nvSpPr>
        <p:spPr>
          <a:xfrm>
            <a:off x="219958" y="1902465"/>
            <a:ext cx="7398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Georgia" panose="02040502050405020303" pitchFamily="18" charset="0"/>
              </a:rPr>
              <a:t>TBS-2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16716B7-46FE-BD82-9ABE-2467FFE9E118}"/>
              </a:ext>
            </a:extLst>
          </p:cNvPr>
          <p:cNvSpPr txBox="1"/>
          <p:nvPr/>
        </p:nvSpPr>
        <p:spPr>
          <a:xfrm>
            <a:off x="5060129" y="5880408"/>
            <a:ext cx="7398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Georgia" panose="02040502050405020303" pitchFamily="18" charset="0"/>
              </a:rPr>
              <a:t>TBS-3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AE07EEA-75E8-5065-B1F8-FEACDE879578}"/>
              </a:ext>
            </a:extLst>
          </p:cNvPr>
          <p:cNvSpPr txBox="1"/>
          <p:nvPr/>
        </p:nvSpPr>
        <p:spPr>
          <a:xfrm>
            <a:off x="6877796" y="4842340"/>
            <a:ext cx="2985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dirty="0">
                <a:highlight>
                  <a:srgbClr val="FF0000"/>
                </a:highlight>
                <a:latin typeface="Georgia" panose="02040502050405020303" pitchFamily="18" charset="0"/>
              </a:rPr>
              <a:t>1</a:t>
            </a:r>
            <a:endParaRPr lang="en-US" dirty="0">
              <a:highlight>
                <a:srgbClr val="FF0000"/>
              </a:highlight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D2EA2DE-5AAE-6792-20CC-FF5E92A0CFDE}"/>
              </a:ext>
            </a:extLst>
          </p:cNvPr>
          <p:cNvSpPr txBox="1"/>
          <p:nvPr/>
        </p:nvSpPr>
        <p:spPr>
          <a:xfrm>
            <a:off x="4952718" y="4474463"/>
            <a:ext cx="2985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dirty="0">
                <a:highlight>
                  <a:srgbClr val="FF0000"/>
                </a:highlight>
                <a:latin typeface="Georgia" panose="02040502050405020303" pitchFamily="18" charset="0"/>
              </a:rPr>
              <a:t>6</a:t>
            </a:r>
            <a:endParaRPr lang="en-US" dirty="0">
              <a:highlight>
                <a:srgbClr val="FF0000"/>
              </a:highlight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132AC01-8EBC-8648-6750-7E9125FD0DB8}"/>
              </a:ext>
            </a:extLst>
          </p:cNvPr>
          <p:cNvSpPr txBox="1"/>
          <p:nvPr/>
        </p:nvSpPr>
        <p:spPr>
          <a:xfrm>
            <a:off x="6029624" y="3777178"/>
            <a:ext cx="2985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dirty="0">
                <a:highlight>
                  <a:srgbClr val="FF0000"/>
                </a:highlight>
                <a:latin typeface="Georgia" panose="02040502050405020303" pitchFamily="18" charset="0"/>
              </a:rPr>
              <a:t>4</a:t>
            </a:r>
            <a:endParaRPr lang="en-US" dirty="0">
              <a:highlight>
                <a:srgbClr val="FF0000"/>
              </a:highlight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4544CED-2BDB-C9D6-2196-D9045EBEC355}"/>
              </a:ext>
            </a:extLst>
          </p:cNvPr>
          <p:cNvSpPr txBox="1"/>
          <p:nvPr/>
        </p:nvSpPr>
        <p:spPr>
          <a:xfrm>
            <a:off x="5523473" y="3044159"/>
            <a:ext cx="2985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dirty="0">
                <a:highlight>
                  <a:srgbClr val="FF0000"/>
                </a:highlight>
                <a:latin typeface="Georgia" panose="02040502050405020303" pitchFamily="18" charset="0"/>
              </a:rPr>
              <a:t>5</a:t>
            </a:r>
            <a:endParaRPr lang="en-US" dirty="0">
              <a:highlight>
                <a:srgbClr val="FF0000"/>
              </a:highlight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BE4DD16-2409-6981-3D1C-81490078F516}"/>
              </a:ext>
            </a:extLst>
          </p:cNvPr>
          <p:cNvSpPr txBox="1"/>
          <p:nvPr/>
        </p:nvSpPr>
        <p:spPr>
          <a:xfrm>
            <a:off x="6877797" y="2709212"/>
            <a:ext cx="2985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dirty="0">
                <a:highlight>
                  <a:srgbClr val="FF0000"/>
                </a:highlight>
                <a:latin typeface="Georgia" panose="02040502050405020303" pitchFamily="18" charset="0"/>
              </a:rPr>
              <a:t>3</a:t>
            </a:r>
            <a:endParaRPr lang="en-US" dirty="0">
              <a:highlight>
                <a:srgbClr val="FF0000"/>
              </a:highlight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A502B8A-924E-B4C2-5B7A-DBC3874F548A}"/>
              </a:ext>
            </a:extLst>
          </p:cNvPr>
          <p:cNvSpPr txBox="1"/>
          <p:nvPr/>
        </p:nvSpPr>
        <p:spPr>
          <a:xfrm>
            <a:off x="5327125" y="1971855"/>
            <a:ext cx="2985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dirty="0">
                <a:highlight>
                  <a:srgbClr val="FF0000"/>
                </a:highlight>
                <a:latin typeface="Georgia" panose="02040502050405020303" pitchFamily="18" charset="0"/>
              </a:rPr>
              <a:t>2</a:t>
            </a:r>
            <a:endParaRPr lang="en-US" dirty="0">
              <a:highlight>
                <a:srgbClr val="FF0000"/>
              </a:highlight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4DF6B3A-F2C1-7047-23F5-997F2B52CCBB}"/>
              </a:ext>
            </a:extLst>
          </p:cNvPr>
          <p:cNvSpPr txBox="1"/>
          <p:nvPr/>
        </p:nvSpPr>
        <p:spPr>
          <a:xfrm>
            <a:off x="7765516" y="3899418"/>
            <a:ext cx="4419247" cy="2215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latin typeface="Georgia" panose="02040502050405020303" pitchFamily="18" charset="0"/>
                <a:sym typeface="Wingdings" panose="05000000000000000000" pitchFamily="2" charset="2"/>
              </a:rPr>
              <a:t>DL UAVs Rate Calculation:</a:t>
            </a:r>
          </a:p>
          <a:p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UAV 1 =  </a:t>
            </a:r>
            <a:r>
              <a:rPr lang="en-US" sz="1300" dirty="0">
                <a:highlight>
                  <a:srgbClr val="FF00FF"/>
                </a:highlight>
                <a:latin typeface="Georgia" panose="02040502050405020303" pitchFamily="18" charset="0"/>
                <a:sym typeface="Wingdings" panose="05000000000000000000" pitchFamily="2" charset="2"/>
              </a:rPr>
              <a:t>(BW_TBS-3 </a:t>
            </a:r>
            <a:r>
              <a:rPr lang="el-GR" sz="1300" dirty="0">
                <a:highlight>
                  <a:srgbClr val="FF00FF"/>
                </a:highlight>
                <a:latin typeface="Georgia" panose="02040502050405020303" pitchFamily="18" charset="0"/>
                <a:sym typeface="Wingdings" panose="05000000000000000000" pitchFamily="2" charset="2"/>
              </a:rPr>
              <a:t>/ 3</a:t>
            </a:r>
            <a:r>
              <a:rPr lang="en-US" sz="1300" dirty="0">
                <a:highlight>
                  <a:srgbClr val="FF00FF"/>
                </a:highlight>
                <a:latin typeface="Georgia" panose="02040502050405020303" pitchFamily="18" charset="0"/>
                <a:sym typeface="Wingdings" panose="05000000000000000000" pitchFamily="2" charset="2"/>
              </a:rPr>
              <a:t>)</a:t>
            </a:r>
            <a:r>
              <a:rPr lang="en-US" sz="1300" dirty="0">
                <a:latin typeface="Georgia" panose="02040502050405020303" pitchFamily="18" charset="0"/>
                <a:sym typeface="Wingdings" panose="05000000000000000000" pitchFamily="2" charset="2"/>
              </a:rPr>
              <a:t> * log2(..)</a:t>
            </a:r>
          </a:p>
          <a:p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UAV 2 = </a:t>
            </a:r>
            <a:r>
              <a:rPr lang="en-US" sz="1300" dirty="0">
                <a:highlight>
                  <a:srgbClr val="00FFFF"/>
                </a:highlight>
                <a:latin typeface="Georgia" panose="02040502050405020303" pitchFamily="18" charset="0"/>
                <a:sym typeface="Wingdings" panose="05000000000000000000" pitchFamily="2" charset="2"/>
              </a:rPr>
              <a:t>(BW_TBS-2 / 2) </a:t>
            </a:r>
            <a:r>
              <a:rPr lang="en-US" sz="1300" dirty="0">
                <a:latin typeface="Georgia" panose="02040502050405020303" pitchFamily="18" charset="0"/>
                <a:sym typeface="Wingdings" panose="05000000000000000000" pitchFamily="2" charset="2"/>
              </a:rPr>
              <a:t>* log2(..)</a:t>
            </a:r>
          </a:p>
          <a:p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UAV 3 = </a:t>
            </a:r>
            <a:r>
              <a:rPr lang="en-US" sz="1300" dirty="0">
                <a:highlight>
                  <a:srgbClr val="00FF00"/>
                </a:highlight>
                <a:latin typeface="Georgia" panose="02040502050405020303" pitchFamily="18" charset="0"/>
                <a:sym typeface="Wingdings" panose="05000000000000000000" pitchFamily="2" charset="2"/>
              </a:rPr>
              <a:t>(BW_TBS-1 / 1) </a:t>
            </a:r>
            <a:r>
              <a:rPr lang="en-US" sz="1300" dirty="0">
                <a:latin typeface="Georgia" panose="02040502050405020303" pitchFamily="18" charset="0"/>
                <a:sym typeface="Wingdings" panose="05000000000000000000" pitchFamily="2" charset="2"/>
              </a:rPr>
              <a:t>* log2(..)</a:t>
            </a:r>
          </a:p>
          <a:p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UAV 4 = </a:t>
            </a:r>
            <a:r>
              <a:rPr lang="en-US" sz="1300" dirty="0">
                <a:highlight>
                  <a:srgbClr val="FF00FF"/>
                </a:highlight>
                <a:latin typeface="Georgia" panose="02040502050405020303" pitchFamily="18" charset="0"/>
                <a:sym typeface="Wingdings" panose="05000000000000000000" pitchFamily="2" charset="2"/>
              </a:rPr>
              <a:t>(BW_TBS-3 / 3) </a:t>
            </a:r>
            <a:r>
              <a:rPr lang="en-US" sz="1300" dirty="0">
                <a:latin typeface="Georgia" panose="02040502050405020303" pitchFamily="18" charset="0"/>
                <a:sym typeface="Wingdings" panose="05000000000000000000" pitchFamily="2" charset="2"/>
              </a:rPr>
              <a:t>* log2(..)</a:t>
            </a:r>
          </a:p>
          <a:p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UAV 5 = </a:t>
            </a:r>
            <a:r>
              <a:rPr lang="en-US" sz="1300" dirty="0">
                <a:highlight>
                  <a:srgbClr val="00FFFF"/>
                </a:highlight>
                <a:latin typeface="Georgia" panose="02040502050405020303" pitchFamily="18" charset="0"/>
                <a:sym typeface="Wingdings" panose="05000000000000000000" pitchFamily="2" charset="2"/>
              </a:rPr>
              <a:t>(BW_TBS-2 / 2) </a:t>
            </a:r>
            <a:r>
              <a:rPr lang="en-US" sz="1300" dirty="0">
                <a:latin typeface="Georgia" panose="02040502050405020303" pitchFamily="18" charset="0"/>
                <a:sym typeface="Wingdings" panose="05000000000000000000" pitchFamily="2" charset="2"/>
              </a:rPr>
              <a:t>* log2(..)</a:t>
            </a:r>
          </a:p>
          <a:p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UAV 6 = </a:t>
            </a:r>
            <a:r>
              <a:rPr lang="en-US" sz="1300" dirty="0">
                <a:highlight>
                  <a:srgbClr val="FF00FF"/>
                </a:highlight>
                <a:latin typeface="Georgia" panose="02040502050405020303" pitchFamily="18" charset="0"/>
                <a:sym typeface="Wingdings" panose="05000000000000000000" pitchFamily="2" charset="2"/>
              </a:rPr>
              <a:t>(BW_TBS-3 / 3) </a:t>
            </a:r>
            <a:r>
              <a:rPr lang="en-US" sz="1300" dirty="0">
                <a:latin typeface="Georgia" panose="02040502050405020303" pitchFamily="18" charset="0"/>
                <a:sym typeface="Wingdings" panose="05000000000000000000" pitchFamily="2" charset="2"/>
              </a:rPr>
              <a:t>* log2(..)</a:t>
            </a:r>
            <a:endParaRPr lang="el-GR" sz="1300" dirty="0">
              <a:latin typeface="Georgia" panose="02040502050405020303" pitchFamily="18" charset="0"/>
              <a:sym typeface="Wingdings" panose="05000000000000000000" pitchFamily="2" charset="2"/>
            </a:endParaRPr>
          </a:p>
          <a:p>
            <a:r>
              <a:rPr lang="en-US" sz="1300" dirty="0">
                <a:latin typeface="Georgia" panose="02040502050405020303" pitchFamily="18" charset="0"/>
                <a:sym typeface="Wingdings" panose="05000000000000000000" pitchFamily="2" charset="2"/>
              </a:rPr>
              <a:t>UAV-1_updt = [ (BW_TBS-3) * </a:t>
            </a:r>
            <a:r>
              <a:rPr lang="en-US" sz="1300" dirty="0" err="1">
                <a:latin typeface="Georgia" panose="02040502050405020303" pitchFamily="18" charset="0"/>
                <a:sym typeface="Wingdings" panose="05000000000000000000" pitchFamily="2" charset="2"/>
              </a:rPr>
              <a:t>No_Vessels_to_serve</a:t>
            </a:r>
            <a:r>
              <a:rPr lang="en-US" sz="1300" dirty="0">
                <a:latin typeface="Georgia" panose="02040502050405020303" pitchFamily="18" charset="0"/>
                <a:sym typeface="Wingdings" panose="05000000000000000000" pitchFamily="2" charset="2"/>
              </a:rPr>
              <a:t> ] / Total_no_vessels_UAVs_of_tbs-3</a:t>
            </a:r>
            <a:r>
              <a:rPr lang="en-US" sz="1300">
                <a:latin typeface="Georgia" panose="02040502050405020303" pitchFamily="18" charset="0"/>
                <a:sym typeface="Wingdings" panose="05000000000000000000" pitchFamily="2" charset="2"/>
              </a:rPr>
              <a:t>. </a:t>
            </a:r>
            <a:endParaRPr lang="en-US" sz="1300" i="1" dirty="0">
              <a:highlight>
                <a:srgbClr val="FFFF00"/>
              </a:highlight>
              <a:latin typeface="Georgia" panose="02040502050405020303" pitchFamily="18" charset="0"/>
              <a:sym typeface="Wingdings" panose="05000000000000000000" pitchFamily="2" charset="2"/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5AC571D-58C5-584A-5E9F-C8E3ED541F87}"/>
              </a:ext>
            </a:extLst>
          </p:cNvPr>
          <p:cNvCxnSpPr>
            <a:cxnSpLocks/>
          </p:cNvCxnSpPr>
          <p:nvPr/>
        </p:nvCxnSpPr>
        <p:spPr>
          <a:xfrm flipV="1">
            <a:off x="1397184" y="1944951"/>
            <a:ext cx="3981416" cy="114695"/>
          </a:xfrm>
          <a:prstGeom prst="line">
            <a:avLst/>
          </a:prstGeom>
          <a:ln w="15875">
            <a:solidFill>
              <a:srgbClr val="7030A0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8E8849E3-CC3E-EC07-4703-E3407BC17A77}"/>
              </a:ext>
            </a:extLst>
          </p:cNvPr>
          <p:cNvCxnSpPr>
            <a:cxnSpLocks/>
          </p:cNvCxnSpPr>
          <p:nvPr/>
        </p:nvCxnSpPr>
        <p:spPr>
          <a:xfrm>
            <a:off x="1384650" y="2248669"/>
            <a:ext cx="4138823" cy="844717"/>
          </a:xfrm>
          <a:prstGeom prst="line">
            <a:avLst/>
          </a:prstGeom>
          <a:ln w="15875">
            <a:solidFill>
              <a:srgbClr val="7030A0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E2535C0B-E6CB-7A45-9711-D10F3A5B9EA9}"/>
              </a:ext>
            </a:extLst>
          </p:cNvPr>
          <p:cNvCxnSpPr>
            <a:cxnSpLocks/>
            <a:endCxn id="39" idx="3"/>
          </p:cNvCxnSpPr>
          <p:nvPr/>
        </p:nvCxnSpPr>
        <p:spPr>
          <a:xfrm flipH="1">
            <a:off x="7176338" y="2113989"/>
            <a:ext cx="3699236" cy="779889"/>
          </a:xfrm>
          <a:prstGeom prst="line">
            <a:avLst/>
          </a:prstGeom>
          <a:ln w="15875">
            <a:solidFill>
              <a:srgbClr val="7030A0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46163DF-35DA-7583-458B-CC162FF2913B}"/>
              </a:ext>
            </a:extLst>
          </p:cNvPr>
          <p:cNvCxnSpPr>
            <a:cxnSpLocks/>
          </p:cNvCxnSpPr>
          <p:nvPr/>
        </p:nvCxnSpPr>
        <p:spPr>
          <a:xfrm flipH="1" flipV="1">
            <a:off x="5375321" y="4857095"/>
            <a:ext cx="439362" cy="593568"/>
          </a:xfrm>
          <a:prstGeom prst="line">
            <a:avLst/>
          </a:prstGeom>
          <a:ln w="15875">
            <a:solidFill>
              <a:srgbClr val="7030A0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AC5A562-6C54-A755-EE35-C05F7C1066BD}"/>
              </a:ext>
            </a:extLst>
          </p:cNvPr>
          <p:cNvCxnSpPr>
            <a:cxnSpLocks/>
          </p:cNvCxnSpPr>
          <p:nvPr/>
        </p:nvCxnSpPr>
        <p:spPr>
          <a:xfrm flipV="1">
            <a:off x="6302910" y="5092185"/>
            <a:ext cx="471125" cy="358478"/>
          </a:xfrm>
          <a:prstGeom prst="line">
            <a:avLst/>
          </a:prstGeom>
          <a:ln w="15875">
            <a:solidFill>
              <a:srgbClr val="7030A0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424AB0E3-4B8C-FED7-61E6-B5815AD8ADA3}"/>
              </a:ext>
            </a:extLst>
          </p:cNvPr>
          <p:cNvCxnSpPr>
            <a:cxnSpLocks/>
            <a:endCxn id="37" idx="2"/>
          </p:cNvCxnSpPr>
          <p:nvPr/>
        </p:nvCxnSpPr>
        <p:spPr>
          <a:xfrm flipV="1">
            <a:off x="5991452" y="4146510"/>
            <a:ext cx="187443" cy="1144621"/>
          </a:xfrm>
          <a:prstGeom prst="line">
            <a:avLst/>
          </a:prstGeom>
          <a:ln w="15875">
            <a:solidFill>
              <a:srgbClr val="7030A0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81FB2B7B-1160-E874-0D34-6B1BC0D216E8}"/>
              </a:ext>
            </a:extLst>
          </p:cNvPr>
          <p:cNvSpPr txBox="1"/>
          <p:nvPr/>
        </p:nvSpPr>
        <p:spPr>
          <a:xfrm>
            <a:off x="10704430" y="3399683"/>
            <a:ext cx="1812203" cy="6924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300" i="1" dirty="0">
                <a:latin typeface="Georgia" panose="02040502050405020303" pitchFamily="18" charset="0"/>
              </a:rPr>
              <a:t>TBS 1 </a:t>
            </a:r>
            <a:r>
              <a:rPr lang="en-US" sz="1300" i="1" dirty="0">
                <a:latin typeface="Georgia" panose="02040502050405020303" pitchFamily="18" charset="0"/>
                <a:sym typeface="Wingdings" panose="05000000000000000000" pitchFamily="2" charset="2"/>
              </a:rPr>
              <a:t> 1 UAV</a:t>
            </a:r>
          </a:p>
          <a:p>
            <a:r>
              <a:rPr lang="en-US" sz="1300" i="1" dirty="0">
                <a:latin typeface="Georgia" panose="02040502050405020303" pitchFamily="18" charset="0"/>
                <a:sym typeface="Wingdings" panose="05000000000000000000" pitchFamily="2" charset="2"/>
              </a:rPr>
              <a:t>TBS 2  2 UAVs</a:t>
            </a:r>
          </a:p>
          <a:p>
            <a:r>
              <a:rPr lang="en-US" sz="1300" i="1" dirty="0">
                <a:latin typeface="Georgia" panose="02040502050405020303" pitchFamily="18" charset="0"/>
                <a:sym typeface="Wingdings" panose="05000000000000000000" pitchFamily="2" charset="2"/>
              </a:rPr>
              <a:t>TBS 3  3 UAVs</a:t>
            </a:r>
          </a:p>
        </p:txBody>
      </p:sp>
      <p:sp>
        <p:nvSpPr>
          <p:cNvPr id="42" name="Date Placeholder 41">
            <a:extLst>
              <a:ext uri="{FF2B5EF4-FFF2-40B4-BE49-F238E27FC236}">
                <a16:creationId xmlns:a16="http://schemas.microsoft.com/office/drawing/2014/main" id="{B2D2FD9F-F8C4-5238-A8D7-2D37140D5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13ECB-4AE4-41CE-97AE-3B8FCB2760AE}" type="datetime1">
              <a:rPr lang="en-US" smtClean="0"/>
              <a:t>23-May-25</a:t>
            </a:fld>
            <a:endParaRPr lang="en-US"/>
          </a:p>
        </p:txBody>
      </p:sp>
      <p:sp>
        <p:nvSpPr>
          <p:cNvPr id="43" name="Footer Placeholder 42">
            <a:extLst>
              <a:ext uri="{FF2B5EF4-FFF2-40B4-BE49-F238E27FC236}">
                <a16:creationId xmlns:a16="http://schemas.microsoft.com/office/drawing/2014/main" id="{A005E8D2-FA7C-78BC-0E97-2CD4A4ECD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CCSL - MATLAB-Enabled 6G NTN Maritime Simulator</a:t>
            </a:r>
          </a:p>
        </p:txBody>
      </p:sp>
      <p:sp>
        <p:nvSpPr>
          <p:cNvPr id="45" name="Slide Number Placeholder 44">
            <a:extLst>
              <a:ext uri="{FF2B5EF4-FFF2-40B4-BE49-F238E27FC236}">
                <a16:creationId xmlns:a16="http://schemas.microsoft.com/office/drawing/2014/main" id="{F88E66F9-9F38-EA4E-204D-76C5B8E67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8AE03-A29E-4CF6-B5FD-5D7624CCA8A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9799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5AFFAC-D247-5F96-AD21-E2F39378C9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C5B46-2BE6-05B6-2158-7264E9E0C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286603"/>
            <a:ext cx="10461773" cy="1450757"/>
          </a:xfrm>
        </p:spPr>
        <p:txBody>
          <a:bodyPr>
            <a:normAutofit/>
          </a:bodyPr>
          <a:lstStyle/>
          <a:p>
            <a:r>
              <a:rPr lang="en-US" b="1" dirty="0">
                <a:latin typeface="Georgia" panose="02040502050405020303" pitchFamily="18" charset="0"/>
              </a:rPr>
              <a:t>6</a:t>
            </a:r>
            <a:r>
              <a:rPr lang="el-GR" b="1" dirty="0">
                <a:latin typeface="Georgia" panose="02040502050405020303" pitchFamily="18" charset="0"/>
              </a:rPr>
              <a:t>. Ρουτίνα υπολογισμού μετρικών για τα </a:t>
            </a:r>
            <a:r>
              <a:rPr lang="en-US" b="1" dirty="0">
                <a:latin typeface="Georgia" panose="02040502050405020303" pitchFamily="18" charset="0"/>
              </a:rPr>
              <a:t>Vessels ML - </a:t>
            </a:r>
            <a:r>
              <a:rPr lang="el-GR" b="1" dirty="0">
                <a:latin typeface="Georgia" panose="02040502050405020303" pitchFamily="18" charset="0"/>
              </a:rPr>
              <a:t>Παρεμβολή</a:t>
            </a:r>
            <a:r>
              <a:rPr lang="en-US" b="1" dirty="0">
                <a:latin typeface="Georgia" panose="02040502050405020303" pitchFamily="18" charset="0"/>
              </a:rPr>
              <a:t> </a:t>
            </a:r>
            <a:endParaRPr lang="en-US" b="1" dirty="0">
              <a:highlight>
                <a:srgbClr val="00FF00"/>
              </a:highlight>
              <a:latin typeface="Georgia" panose="02040502050405020303" pitchFamily="18" charset="0"/>
            </a:endParaRPr>
          </a:p>
        </p:txBody>
      </p:sp>
      <p:pic>
        <p:nvPicPr>
          <p:cNvPr id="5" name="Content Placeholder 4" descr="A black and white image of a tower&#10;&#10;AI-generated content may be incorrect.">
            <a:extLst>
              <a:ext uri="{FF2B5EF4-FFF2-40B4-BE49-F238E27FC236}">
                <a16:creationId xmlns:a16="http://schemas.microsoft.com/office/drawing/2014/main" id="{312CEECE-4073-E2F3-A4C5-397480FD0B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906" y="1902465"/>
            <a:ext cx="806747" cy="806747"/>
          </a:xfrm>
        </p:spPr>
      </p:pic>
      <p:pic>
        <p:nvPicPr>
          <p:cNvPr id="8" name="Content Placeholder 4" descr="A black and white image of a tower&#10;&#10;AI-generated content may be incorrect.">
            <a:extLst>
              <a:ext uri="{FF2B5EF4-FFF2-40B4-BE49-F238E27FC236}">
                <a16:creationId xmlns:a16="http://schemas.microsoft.com/office/drawing/2014/main" id="{AE208C6A-C9FE-0B31-EA57-D4CE900068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2306" y="1902466"/>
            <a:ext cx="806747" cy="806747"/>
          </a:xfrm>
          <a:prstGeom prst="rect">
            <a:avLst/>
          </a:prstGeom>
        </p:spPr>
      </p:pic>
      <p:pic>
        <p:nvPicPr>
          <p:cNvPr id="9" name="Content Placeholder 4" descr="A black and white image of a tower&#10;&#10;AI-generated content may be incorrect.">
            <a:extLst>
              <a:ext uri="{FF2B5EF4-FFF2-40B4-BE49-F238E27FC236}">
                <a16:creationId xmlns:a16="http://schemas.microsoft.com/office/drawing/2014/main" id="{30CB710A-8EF1-FACC-1C29-C374AA9F79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2626" y="5285134"/>
            <a:ext cx="806747" cy="80674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8C65B95-599A-E4AD-A516-86ED315A56F7}"/>
              </a:ext>
            </a:extLst>
          </p:cNvPr>
          <p:cNvSpPr txBox="1"/>
          <p:nvPr/>
        </p:nvSpPr>
        <p:spPr>
          <a:xfrm>
            <a:off x="5611895" y="6023919"/>
            <a:ext cx="12047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400" dirty="0">
                <a:latin typeface="Georgia" panose="02040502050405020303" pitchFamily="18" charset="0"/>
              </a:rPr>
              <a:t>(0, -2000)</a:t>
            </a:r>
            <a:endParaRPr lang="en-US" sz="1400" dirty="0">
              <a:latin typeface="Georgia" panose="02040502050405020303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0180A68-550B-9D3C-39F7-DEBE8EF69380}"/>
              </a:ext>
            </a:extLst>
          </p:cNvPr>
          <p:cNvSpPr txBox="1"/>
          <p:nvPr/>
        </p:nvSpPr>
        <p:spPr>
          <a:xfrm>
            <a:off x="364391" y="2627184"/>
            <a:ext cx="1365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400" dirty="0">
                <a:latin typeface="Georgia" panose="02040502050405020303" pitchFamily="18" charset="0"/>
              </a:rPr>
              <a:t>(-2000, 2000)</a:t>
            </a:r>
            <a:endParaRPr lang="en-US" sz="1400" dirty="0">
              <a:latin typeface="Georgia" panose="02040502050405020303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DFDF2A-5E11-332F-14D4-15A3F7D7EE4E}"/>
              </a:ext>
            </a:extLst>
          </p:cNvPr>
          <p:cNvSpPr txBox="1"/>
          <p:nvPr/>
        </p:nvSpPr>
        <p:spPr>
          <a:xfrm>
            <a:off x="10544299" y="2627183"/>
            <a:ext cx="1365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400" dirty="0">
                <a:latin typeface="Georgia" panose="02040502050405020303" pitchFamily="18" charset="0"/>
              </a:rPr>
              <a:t>(2000, 2000)</a:t>
            </a:r>
            <a:endParaRPr lang="en-US" sz="1400" dirty="0">
              <a:latin typeface="Georgia" panose="02040502050405020303" pitchFamily="18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6E7E7AA-AA81-CD9B-5F5D-A9E026A94514}"/>
              </a:ext>
            </a:extLst>
          </p:cNvPr>
          <p:cNvSpPr/>
          <p:nvPr/>
        </p:nvSpPr>
        <p:spPr>
          <a:xfrm>
            <a:off x="4602685" y="4918123"/>
            <a:ext cx="392762" cy="405036"/>
          </a:xfrm>
          <a:prstGeom prst="ellipse">
            <a:avLst/>
          </a:prstGeom>
          <a:solidFill>
            <a:schemeClr val="bg1"/>
          </a:solidFill>
          <a:ln w="3175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Georgia" panose="02040502050405020303" pitchFamily="18" charset="0"/>
              </a:rPr>
              <a:t>9</a:t>
            </a:r>
            <a:endParaRPr lang="en-US" sz="8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648B5B7-2AAE-CB96-C85E-38F9169B1C5A}"/>
              </a:ext>
            </a:extLst>
          </p:cNvPr>
          <p:cNvSpPr/>
          <p:nvPr/>
        </p:nvSpPr>
        <p:spPr>
          <a:xfrm>
            <a:off x="2576481" y="4131576"/>
            <a:ext cx="392762" cy="405036"/>
          </a:xfrm>
          <a:prstGeom prst="ellipse">
            <a:avLst/>
          </a:prstGeom>
          <a:solidFill>
            <a:schemeClr val="bg1"/>
          </a:solidFill>
          <a:ln w="3175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Georgia" panose="02040502050405020303" pitchFamily="18" charset="0"/>
              </a:rPr>
              <a:t>8</a:t>
            </a:r>
            <a:endParaRPr lang="en-US" sz="80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E18A204-0BAC-4971-2CEE-6F7DA6EB8392}"/>
              </a:ext>
            </a:extLst>
          </p:cNvPr>
          <p:cNvSpPr/>
          <p:nvPr/>
        </p:nvSpPr>
        <p:spPr>
          <a:xfrm>
            <a:off x="2054844" y="3764614"/>
            <a:ext cx="392762" cy="405036"/>
          </a:xfrm>
          <a:prstGeom prst="ellipse">
            <a:avLst/>
          </a:prstGeom>
          <a:solidFill>
            <a:schemeClr val="bg1"/>
          </a:solidFill>
          <a:ln w="3175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Georgia" panose="02040502050405020303" pitchFamily="18" charset="0"/>
              </a:rPr>
              <a:t>9</a:t>
            </a:r>
            <a:endParaRPr lang="en-US" sz="8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1AAA6E2-41CB-0D4E-BC4F-12715DE1AA55}"/>
              </a:ext>
            </a:extLst>
          </p:cNvPr>
          <p:cNvSpPr/>
          <p:nvPr/>
        </p:nvSpPr>
        <p:spPr>
          <a:xfrm>
            <a:off x="7393957" y="5211672"/>
            <a:ext cx="392762" cy="405036"/>
          </a:xfrm>
          <a:prstGeom prst="ellipse">
            <a:avLst/>
          </a:prstGeom>
          <a:solidFill>
            <a:schemeClr val="bg1"/>
          </a:solidFill>
          <a:ln w="3175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Georgia" panose="02040502050405020303" pitchFamily="18" charset="0"/>
              </a:rPr>
              <a:t>8</a:t>
            </a:r>
            <a:endParaRPr lang="en-US" sz="800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0A0F8FB-CB3B-CE87-E196-2DE453042DF8}"/>
              </a:ext>
            </a:extLst>
          </p:cNvPr>
          <p:cNvSpPr/>
          <p:nvPr/>
        </p:nvSpPr>
        <p:spPr>
          <a:xfrm>
            <a:off x="8050606" y="5686845"/>
            <a:ext cx="436743" cy="405036"/>
          </a:xfrm>
          <a:prstGeom prst="ellipse">
            <a:avLst/>
          </a:prstGeom>
          <a:solidFill>
            <a:schemeClr val="bg1"/>
          </a:solidFill>
          <a:ln w="3175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Georgia" panose="02040502050405020303" pitchFamily="18" charset="0"/>
              </a:rPr>
              <a:t>15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27805A4-31BF-F206-9BC1-74A093DC8B90}"/>
              </a:ext>
            </a:extLst>
          </p:cNvPr>
          <p:cNvSpPr/>
          <p:nvPr/>
        </p:nvSpPr>
        <p:spPr>
          <a:xfrm>
            <a:off x="5219133" y="3359578"/>
            <a:ext cx="392762" cy="405036"/>
          </a:xfrm>
          <a:prstGeom prst="ellipse">
            <a:avLst/>
          </a:prstGeom>
          <a:solidFill>
            <a:schemeClr val="bg1"/>
          </a:solidFill>
          <a:ln w="3175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Georgia" panose="02040502050405020303" pitchFamily="18" charset="0"/>
              </a:rPr>
              <a:t>5</a:t>
            </a:r>
            <a:endParaRPr lang="en-US" sz="800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E85F727-8557-9A89-3050-5D08E998BAC1}"/>
              </a:ext>
            </a:extLst>
          </p:cNvPr>
          <p:cNvSpPr/>
          <p:nvPr/>
        </p:nvSpPr>
        <p:spPr>
          <a:xfrm>
            <a:off x="9440306" y="3562096"/>
            <a:ext cx="392762" cy="405036"/>
          </a:xfrm>
          <a:prstGeom prst="ellipse">
            <a:avLst/>
          </a:prstGeom>
          <a:solidFill>
            <a:schemeClr val="bg1"/>
          </a:solidFill>
          <a:ln w="3175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Georgia" panose="02040502050405020303" pitchFamily="18" charset="0"/>
              </a:rPr>
              <a:t>7</a:t>
            </a:r>
            <a:endParaRPr lang="en-US" sz="800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271BDAD-2302-0139-A1E4-216E7B4E2565}"/>
              </a:ext>
            </a:extLst>
          </p:cNvPr>
          <p:cNvSpPr/>
          <p:nvPr/>
        </p:nvSpPr>
        <p:spPr>
          <a:xfrm>
            <a:off x="4647376" y="2447210"/>
            <a:ext cx="452397" cy="405035"/>
          </a:xfrm>
          <a:prstGeom prst="ellipse">
            <a:avLst/>
          </a:prstGeom>
          <a:solidFill>
            <a:schemeClr val="bg1"/>
          </a:solidFill>
          <a:ln w="3175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Georgia" panose="02040502050405020303" pitchFamily="18" charset="0"/>
              </a:rPr>
              <a:t>12</a:t>
            </a:r>
          </a:p>
        </p:txBody>
      </p:sp>
      <p:pic>
        <p:nvPicPr>
          <p:cNvPr id="18" name="Picture 17" descr="A red and blue boat on water&#10;&#10;AI-generated content may be incorrect.">
            <a:extLst>
              <a:ext uri="{FF2B5EF4-FFF2-40B4-BE49-F238E27FC236}">
                <a16:creationId xmlns:a16="http://schemas.microsoft.com/office/drawing/2014/main" id="{FDDA24EC-2AFB-E694-E2C6-68C6BA324D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653" y="5686845"/>
            <a:ext cx="298541" cy="29854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</p:pic>
      <p:pic>
        <p:nvPicPr>
          <p:cNvPr id="21" name="Picture 20" descr="A red and blue boat on water&#10;&#10;AI-generated content may be incorrect.">
            <a:extLst>
              <a:ext uri="{FF2B5EF4-FFF2-40B4-BE49-F238E27FC236}">
                <a16:creationId xmlns:a16="http://schemas.microsoft.com/office/drawing/2014/main" id="{BB3CB75F-DF01-8DA4-8041-898AF31548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1895" y="4621478"/>
            <a:ext cx="298541" cy="29854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</p:pic>
      <p:pic>
        <p:nvPicPr>
          <p:cNvPr id="22" name="Picture 21" descr="A red and blue boat on water&#10;&#10;AI-generated content may be incorrect.">
            <a:extLst>
              <a:ext uri="{FF2B5EF4-FFF2-40B4-BE49-F238E27FC236}">
                <a16:creationId xmlns:a16="http://schemas.microsoft.com/office/drawing/2014/main" id="{5D2E3CE4-9764-4EDE-62E2-7CD5CD5437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0436" y="4768852"/>
            <a:ext cx="298541" cy="29854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</p:pic>
      <p:pic>
        <p:nvPicPr>
          <p:cNvPr id="23" name="Picture 22" descr="A red and blue boat on water&#10;&#10;AI-generated content may be incorrect.">
            <a:extLst>
              <a:ext uri="{FF2B5EF4-FFF2-40B4-BE49-F238E27FC236}">
                <a16:creationId xmlns:a16="http://schemas.microsoft.com/office/drawing/2014/main" id="{B84D21B7-5DE6-9802-8A62-38DBB62124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168" y="3026704"/>
            <a:ext cx="298541" cy="29854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</p:pic>
      <p:pic>
        <p:nvPicPr>
          <p:cNvPr id="24" name="Picture 23" descr="A red and blue boat on water&#10;&#10;AI-generated content may be incorrect.">
            <a:extLst>
              <a:ext uri="{FF2B5EF4-FFF2-40B4-BE49-F238E27FC236}">
                <a16:creationId xmlns:a16="http://schemas.microsoft.com/office/drawing/2014/main" id="{5C347045-6C8A-DBA5-BD49-A972000284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6817" y="3024631"/>
            <a:ext cx="298541" cy="29854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</p:pic>
      <p:pic>
        <p:nvPicPr>
          <p:cNvPr id="25" name="Picture 24" descr="A red and blue boat on water&#10;&#10;AI-generated content may be incorrect.">
            <a:extLst>
              <a:ext uri="{FF2B5EF4-FFF2-40B4-BE49-F238E27FC236}">
                <a16:creationId xmlns:a16="http://schemas.microsoft.com/office/drawing/2014/main" id="{E34BDE4A-0A3E-A495-3303-6A1543FA53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3071077"/>
            <a:ext cx="298541" cy="29854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</p:pic>
      <p:pic>
        <p:nvPicPr>
          <p:cNvPr id="26" name="Picture 25" descr="A red and blue boat on water&#10;&#10;AI-generated content may be incorrect.">
            <a:extLst>
              <a:ext uri="{FF2B5EF4-FFF2-40B4-BE49-F238E27FC236}">
                <a16:creationId xmlns:a16="http://schemas.microsoft.com/office/drawing/2014/main" id="{FB991172-782A-761C-D1DC-448A44F013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9346" y="3432828"/>
            <a:ext cx="298541" cy="29854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</p:pic>
      <p:pic>
        <p:nvPicPr>
          <p:cNvPr id="19" name="Picture 18" descr="A blue and black object with dots&#10;&#10;AI-generated content may be incorrect.">
            <a:extLst>
              <a:ext uri="{FF2B5EF4-FFF2-40B4-BE49-F238E27FC236}">
                <a16:creationId xmlns:a16="http://schemas.microsoft.com/office/drawing/2014/main" id="{51990883-EA96-867B-85FF-43437FA57AA9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1988" y="4782767"/>
            <a:ext cx="525104" cy="525104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20" name="Picture 19" descr="A blue and black object with dots&#10;&#10;AI-generated content may be incorrect.">
            <a:extLst>
              <a:ext uri="{FF2B5EF4-FFF2-40B4-BE49-F238E27FC236}">
                <a16:creationId xmlns:a16="http://schemas.microsoft.com/office/drawing/2014/main" id="{CD000DE8-44D7-7C77-994E-ACA421F147EE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4573" y="4257663"/>
            <a:ext cx="525104" cy="525104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27" name="Picture 26" descr="A blue and black object with dots&#10;&#10;AI-generated content may be incorrect.">
            <a:extLst>
              <a:ext uri="{FF2B5EF4-FFF2-40B4-BE49-F238E27FC236}">
                <a16:creationId xmlns:a16="http://schemas.microsoft.com/office/drawing/2014/main" id="{C8952C56-39A0-C9F6-AFE0-70DA2A7C484A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2996" y="3594405"/>
            <a:ext cx="525104" cy="525104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28" name="Picture 27" descr="A blue and black object with dots&#10;&#10;AI-generated content may be incorrect.">
            <a:extLst>
              <a:ext uri="{FF2B5EF4-FFF2-40B4-BE49-F238E27FC236}">
                <a16:creationId xmlns:a16="http://schemas.microsoft.com/office/drawing/2014/main" id="{2A4DA6BC-EE0B-421B-A004-3BB22653F81A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1781" y="2852115"/>
            <a:ext cx="525104" cy="525104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29" name="Picture 28" descr="A blue and black object with dots&#10;&#10;AI-generated content may be incorrect.">
            <a:extLst>
              <a:ext uri="{FF2B5EF4-FFF2-40B4-BE49-F238E27FC236}">
                <a16:creationId xmlns:a16="http://schemas.microsoft.com/office/drawing/2014/main" id="{9663F89E-6A5C-8528-7E36-558B94E405C1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125" y="2514903"/>
            <a:ext cx="525104" cy="525104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30" name="Picture 29" descr="A blue and black object with dots&#10;&#10;AI-generated content may be incorrect.">
            <a:extLst>
              <a:ext uri="{FF2B5EF4-FFF2-40B4-BE49-F238E27FC236}">
                <a16:creationId xmlns:a16="http://schemas.microsoft.com/office/drawing/2014/main" id="{3D799DC6-99DE-BE10-B18B-E1F6188E54A3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0074" y="1771230"/>
            <a:ext cx="525104" cy="525104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48277EBD-122A-94F1-1DA1-AE3FCA4497C6}"/>
              </a:ext>
            </a:extLst>
          </p:cNvPr>
          <p:cNvSpPr txBox="1"/>
          <p:nvPr/>
        </p:nvSpPr>
        <p:spPr>
          <a:xfrm>
            <a:off x="11367755" y="1957047"/>
            <a:ext cx="7398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Georgia" panose="02040502050405020303" pitchFamily="18" charset="0"/>
              </a:rPr>
              <a:t>TBS-1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2651590-3919-A86E-47EC-CA3961A5A62A}"/>
              </a:ext>
            </a:extLst>
          </p:cNvPr>
          <p:cNvSpPr txBox="1"/>
          <p:nvPr/>
        </p:nvSpPr>
        <p:spPr>
          <a:xfrm>
            <a:off x="219958" y="1902465"/>
            <a:ext cx="7398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Georgia" panose="02040502050405020303" pitchFamily="18" charset="0"/>
              </a:rPr>
              <a:t>TBS-2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1CE2B73-D8D6-EC90-DB2E-5038E1C328D3}"/>
              </a:ext>
            </a:extLst>
          </p:cNvPr>
          <p:cNvSpPr txBox="1"/>
          <p:nvPr/>
        </p:nvSpPr>
        <p:spPr>
          <a:xfrm>
            <a:off x="5060129" y="5880408"/>
            <a:ext cx="7398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Georgia" panose="02040502050405020303" pitchFamily="18" charset="0"/>
              </a:rPr>
              <a:t>TBS-3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2BF3EBF-FED9-1F8C-63AD-457ADC8DE8CD}"/>
              </a:ext>
            </a:extLst>
          </p:cNvPr>
          <p:cNvSpPr txBox="1"/>
          <p:nvPr/>
        </p:nvSpPr>
        <p:spPr>
          <a:xfrm>
            <a:off x="6438744" y="4986691"/>
            <a:ext cx="2985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dirty="0">
                <a:highlight>
                  <a:srgbClr val="FF0000"/>
                </a:highlight>
                <a:latin typeface="Georgia" panose="02040502050405020303" pitchFamily="18" charset="0"/>
              </a:rPr>
              <a:t>1</a:t>
            </a:r>
            <a:endParaRPr lang="en-US" dirty="0">
              <a:highlight>
                <a:srgbClr val="FF0000"/>
              </a:highlight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C084321-1634-401F-8516-D35177C8E983}"/>
              </a:ext>
            </a:extLst>
          </p:cNvPr>
          <p:cNvSpPr txBox="1"/>
          <p:nvPr/>
        </p:nvSpPr>
        <p:spPr>
          <a:xfrm>
            <a:off x="4952718" y="4474463"/>
            <a:ext cx="2985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dirty="0">
                <a:highlight>
                  <a:srgbClr val="FF0000"/>
                </a:highlight>
                <a:latin typeface="Georgia" panose="02040502050405020303" pitchFamily="18" charset="0"/>
              </a:rPr>
              <a:t>6</a:t>
            </a:r>
            <a:endParaRPr lang="en-US" dirty="0">
              <a:highlight>
                <a:srgbClr val="FF0000"/>
              </a:highlight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8177BE7-7187-510B-7BEC-E102B72515E7}"/>
              </a:ext>
            </a:extLst>
          </p:cNvPr>
          <p:cNvSpPr txBox="1"/>
          <p:nvPr/>
        </p:nvSpPr>
        <p:spPr>
          <a:xfrm>
            <a:off x="6029624" y="3777178"/>
            <a:ext cx="2985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dirty="0">
                <a:highlight>
                  <a:srgbClr val="FF0000"/>
                </a:highlight>
                <a:latin typeface="Georgia" panose="02040502050405020303" pitchFamily="18" charset="0"/>
              </a:rPr>
              <a:t>4</a:t>
            </a:r>
            <a:endParaRPr lang="en-US" dirty="0">
              <a:highlight>
                <a:srgbClr val="FF0000"/>
              </a:highlight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6BD1F6C-6205-8F4C-A038-258A07F9642B}"/>
              </a:ext>
            </a:extLst>
          </p:cNvPr>
          <p:cNvSpPr txBox="1"/>
          <p:nvPr/>
        </p:nvSpPr>
        <p:spPr>
          <a:xfrm>
            <a:off x="5523473" y="3044159"/>
            <a:ext cx="2985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dirty="0">
                <a:highlight>
                  <a:srgbClr val="FF0000"/>
                </a:highlight>
                <a:latin typeface="Georgia" panose="02040502050405020303" pitchFamily="18" charset="0"/>
              </a:rPr>
              <a:t>5</a:t>
            </a:r>
            <a:endParaRPr lang="en-US" dirty="0">
              <a:highlight>
                <a:srgbClr val="FF0000"/>
              </a:highlight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9DBBF1C-C5AD-98FE-363D-5FBF39DD4E6E}"/>
              </a:ext>
            </a:extLst>
          </p:cNvPr>
          <p:cNvSpPr txBox="1"/>
          <p:nvPr/>
        </p:nvSpPr>
        <p:spPr>
          <a:xfrm>
            <a:off x="6877797" y="2709212"/>
            <a:ext cx="2985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dirty="0">
                <a:highlight>
                  <a:srgbClr val="FF0000"/>
                </a:highlight>
                <a:latin typeface="Georgia" panose="02040502050405020303" pitchFamily="18" charset="0"/>
              </a:rPr>
              <a:t>3</a:t>
            </a:r>
            <a:endParaRPr lang="en-US" dirty="0">
              <a:highlight>
                <a:srgbClr val="FF0000"/>
              </a:highlight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76EC8F1-FE87-E8ED-BA4A-E7CF50F51B32}"/>
              </a:ext>
            </a:extLst>
          </p:cNvPr>
          <p:cNvSpPr txBox="1"/>
          <p:nvPr/>
        </p:nvSpPr>
        <p:spPr>
          <a:xfrm>
            <a:off x="5327125" y="1971855"/>
            <a:ext cx="2985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dirty="0">
                <a:highlight>
                  <a:srgbClr val="FF0000"/>
                </a:highlight>
                <a:latin typeface="Georgia" panose="02040502050405020303" pitchFamily="18" charset="0"/>
              </a:rPr>
              <a:t>2</a:t>
            </a:r>
            <a:endParaRPr lang="en-US" dirty="0">
              <a:highlight>
                <a:srgbClr val="FF0000"/>
              </a:highlight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15DFE3B-3CA4-4044-E047-0EB49AE376CD}"/>
              </a:ext>
            </a:extLst>
          </p:cNvPr>
          <p:cNvCxnSpPr>
            <a:cxnSpLocks/>
          </p:cNvCxnSpPr>
          <p:nvPr/>
        </p:nvCxnSpPr>
        <p:spPr>
          <a:xfrm flipV="1">
            <a:off x="1397184" y="1944951"/>
            <a:ext cx="3981416" cy="114695"/>
          </a:xfrm>
          <a:prstGeom prst="line">
            <a:avLst/>
          </a:prstGeom>
          <a:ln w="15875">
            <a:solidFill>
              <a:srgbClr val="7030A0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4E1EF49-DFBC-68D7-694B-04A4F5CE0DB3}"/>
              </a:ext>
            </a:extLst>
          </p:cNvPr>
          <p:cNvCxnSpPr>
            <a:cxnSpLocks/>
          </p:cNvCxnSpPr>
          <p:nvPr/>
        </p:nvCxnSpPr>
        <p:spPr>
          <a:xfrm>
            <a:off x="1384650" y="2248669"/>
            <a:ext cx="4138823" cy="844717"/>
          </a:xfrm>
          <a:prstGeom prst="line">
            <a:avLst/>
          </a:prstGeom>
          <a:ln w="15875">
            <a:solidFill>
              <a:srgbClr val="7030A0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2AE0A38-432E-529F-8437-75F5FD10F38C}"/>
              </a:ext>
            </a:extLst>
          </p:cNvPr>
          <p:cNvCxnSpPr>
            <a:cxnSpLocks/>
            <a:endCxn id="39" idx="3"/>
          </p:cNvCxnSpPr>
          <p:nvPr/>
        </p:nvCxnSpPr>
        <p:spPr>
          <a:xfrm flipH="1">
            <a:off x="7176338" y="2113989"/>
            <a:ext cx="3699236" cy="779889"/>
          </a:xfrm>
          <a:prstGeom prst="line">
            <a:avLst/>
          </a:prstGeom>
          <a:ln w="15875">
            <a:solidFill>
              <a:srgbClr val="7030A0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73C373B-D42F-62FB-50D1-3543A82C0E9A}"/>
              </a:ext>
            </a:extLst>
          </p:cNvPr>
          <p:cNvCxnSpPr>
            <a:cxnSpLocks/>
          </p:cNvCxnSpPr>
          <p:nvPr/>
        </p:nvCxnSpPr>
        <p:spPr>
          <a:xfrm flipH="1" flipV="1">
            <a:off x="5375321" y="4857095"/>
            <a:ext cx="439362" cy="593568"/>
          </a:xfrm>
          <a:prstGeom prst="line">
            <a:avLst/>
          </a:prstGeom>
          <a:ln w="15875">
            <a:solidFill>
              <a:srgbClr val="7030A0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7F2C77F9-7E60-DA74-1A79-7E1349DAE813}"/>
              </a:ext>
            </a:extLst>
          </p:cNvPr>
          <p:cNvCxnSpPr>
            <a:cxnSpLocks/>
          </p:cNvCxnSpPr>
          <p:nvPr/>
        </p:nvCxnSpPr>
        <p:spPr>
          <a:xfrm flipV="1">
            <a:off x="6358552" y="5332557"/>
            <a:ext cx="80192" cy="166117"/>
          </a:xfrm>
          <a:prstGeom prst="line">
            <a:avLst/>
          </a:prstGeom>
          <a:ln w="15875">
            <a:solidFill>
              <a:srgbClr val="7030A0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0C55ECC0-2DD7-A66A-BCFB-D22AA0EE1CD9}"/>
              </a:ext>
            </a:extLst>
          </p:cNvPr>
          <p:cNvCxnSpPr>
            <a:cxnSpLocks/>
            <a:endCxn id="37" idx="2"/>
          </p:cNvCxnSpPr>
          <p:nvPr/>
        </p:nvCxnSpPr>
        <p:spPr>
          <a:xfrm flipV="1">
            <a:off x="5991452" y="4146510"/>
            <a:ext cx="187443" cy="1144621"/>
          </a:xfrm>
          <a:prstGeom prst="line">
            <a:avLst/>
          </a:prstGeom>
          <a:ln w="15875">
            <a:solidFill>
              <a:srgbClr val="7030A0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3E3ED945-3BB8-C61D-C941-EEEDCCB7B80D}"/>
              </a:ext>
            </a:extLst>
          </p:cNvPr>
          <p:cNvSpPr txBox="1"/>
          <p:nvPr/>
        </p:nvSpPr>
        <p:spPr>
          <a:xfrm>
            <a:off x="-53864" y="3757892"/>
            <a:ext cx="1874998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300" b="1" i="1" dirty="0">
                <a:latin typeface="Georgia" panose="02040502050405020303" pitchFamily="18" charset="0"/>
              </a:rPr>
              <a:t>UAVs K-Means </a:t>
            </a:r>
            <a:endParaRPr lang="el-GR" sz="1300" b="1" i="1" dirty="0">
              <a:latin typeface="Georgia" panose="02040502050405020303" pitchFamily="18" charset="0"/>
            </a:endParaRPr>
          </a:p>
          <a:p>
            <a:r>
              <a:rPr lang="en-US" sz="1300" b="1" i="1" dirty="0">
                <a:latin typeface="Georgia" panose="02040502050405020303" pitchFamily="18" charset="0"/>
              </a:rPr>
              <a:t>Association:</a:t>
            </a:r>
          </a:p>
          <a:p>
            <a:r>
              <a:rPr lang="en-US" sz="1300" i="1" dirty="0">
                <a:latin typeface="Georgia" panose="02040502050405020303" pitchFamily="18" charset="0"/>
              </a:rPr>
              <a:t>UAV 1 </a:t>
            </a:r>
            <a:r>
              <a:rPr lang="en-US" sz="1300" i="1" dirty="0">
                <a:latin typeface="Georgia" panose="02040502050405020303" pitchFamily="18" charset="0"/>
                <a:sym typeface="Wingdings" panose="05000000000000000000" pitchFamily="2" charset="2"/>
              </a:rPr>
              <a:t> 11 vessels</a:t>
            </a:r>
          </a:p>
          <a:p>
            <a:r>
              <a:rPr lang="en-US" sz="1300" i="1" dirty="0">
                <a:latin typeface="Georgia" panose="02040502050405020303" pitchFamily="18" charset="0"/>
                <a:sym typeface="Wingdings" panose="05000000000000000000" pitchFamily="2" charset="2"/>
              </a:rPr>
              <a:t>UAV 2  7 vessels</a:t>
            </a:r>
          </a:p>
          <a:p>
            <a:r>
              <a:rPr lang="en-US" sz="1300" i="1" dirty="0">
                <a:latin typeface="Georgia" panose="02040502050405020303" pitchFamily="18" charset="0"/>
                <a:sym typeface="Wingdings" panose="05000000000000000000" pitchFamily="2" charset="2"/>
              </a:rPr>
              <a:t>UAV 3  26 vessels</a:t>
            </a:r>
          </a:p>
          <a:p>
            <a:r>
              <a:rPr lang="en-US" sz="1300" i="1" dirty="0">
                <a:latin typeface="Georgia" panose="02040502050405020303" pitchFamily="18" charset="0"/>
                <a:sym typeface="Wingdings" panose="05000000000000000000" pitchFamily="2" charset="2"/>
              </a:rPr>
              <a:t>UAV 4  10 vessels</a:t>
            </a:r>
          </a:p>
          <a:p>
            <a:r>
              <a:rPr lang="en-US" sz="1300" i="1" dirty="0">
                <a:latin typeface="Georgia" panose="02040502050405020303" pitchFamily="18" charset="0"/>
                <a:sym typeface="Wingdings" panose="05000000000000000000" pitchFamily="2" charset="2"/>
              </a:rPr>
              <a:t>UAV 5  18 vessels</a:t>
            </a:r>
          </a:p>
          <a:p>
            <a:r>
              <a:rPr lang="en-US" sz="1300" i="1" dirty="0">
                <a:latin typeface="Georgia" panose="02040502050405020303" pitchFamily="18" charset="0"/>
                <a:sym typeface="Wingdings" panose="05000000000000000000" pitchFamily="2" charset="2"/>
              </a:rPr>
              <a:t>UAV 6  8 vessels</a:t>
            </a:r>
            <a:endParaRPr lang="en-US" sz="1300" i="1" dirty="0"/>
          </a:p>
        </p:txBody>
      </p:sp>
      <p:sp>
        <p:nvSpPr>
          <p:cNvPr id="17" name="Date Placeholder 16">
            <a:extLst>
              <a:ext uri="{FF2B5EF4-FFF2-40B4-BE49-F238E27FC236}">
                <a16:creationId xmlns:a16="http://schemas.microsoft.com/office/drawing/2014/main" id="{C201E7E8-6509-A31D-1161-DF05EADB4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5BA58-F739-40DC-B3AA-9AB792F98856}" type="datetime1">
              <a:rPr lang="en-US" smtClean="0"/>
              <a:t>23-May-25</a:t>
            </a:fld>
            <a:endParaRPr lang="en-US"/>
          </a:p>
        </p:txBody>
      </p:sp>
      <p:sp>
        <p:nvSpPr>
          <p:cNvPr id="34" name="Footer Placeholder 33">
            <a:extLst>
              <a:ext uri="{FF2B5EF4-FFF2-40B4-BE49-F238E27FC236}">
                <a16:creationId xmlns:a16="http://schemas.microsoft.com/office/drawing/2014/main" id="{AE1230AB-DB6D-72D1-CE1B-79D2053D2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CCSL - MATLAB-Enabled 6G NTN Maritime Simulator</a:t>
            </a:r>
          </a:p>
        </p:txBody>
      </p:sp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id="{8C953F7C-C9BA-7F4E-3A14-7AC7F6212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8AE03-A29E-4CF6-B5FD-5D7624CCA8A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5021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9D4C7E-55E3-25C8-DB35-116555E043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27A09-53BB-748B-F984-FDA0AE6E1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286603"/>
            <a:ext cx="10461773" cy="1450757"/>
          </a:xfrm>
        </p:spPr>
        <p:txBody>
          <a:bodyPr>
            <a:normAutofit/>
          </a:bodyPr>
          <a:lstStyle/>
          <a:p>
            <a:r>
              <a:rPr lang="en-US" b="1" dirty="0">
                <a:latin typeface="Georgia" panose="02040502050405020303" pitchFamily="18" charset="0"/>
              </a:rPr>
              <a:t>6</a:t>
            </a:r>
            <a:r>
              <a:rPr lang="el-GR" b="1" dirty="0">
                <a:latin typeface="Georgia" panose="02040502050405020303" pitchFamily="18" charset="0"/>
              </a:rPr>
              <a:t>. Ρουτίνα υπολογισμού μετρικών για τα </a:t>
            </a:r>
            <a:r>
              <a:rPr lang="en-US" b="1" dirty="0">
                <a:latin typeface="Georgia" panose="02040502050405020303" pitchFamily="18" charset="0"/>
              </a:rPr>
              <a:t>Vessels ML - </a:t>
            </a:r>
            <a:r>
              <a:rPr lang="el-GR" b="1" dirty="0">
                <a:latin typeface="Georgia" panose="02040502050405020303" pitchFamily="18" charset="0"/>
              </a:rPr>
              <a:t>Παρεμβολή</a:t>
            </a:r>
            <a:r>
              <a:rPr lang="en-US" b="1" dirty="0">
                <a:latin typeface="Georgia" panose="02040502050405020303" pitchFamily="18" charset="0"/>
              </a:rPr>
              <a:t> </a:t>
            </a:r>
            <a:endParaRPr lang="en-US" b="1" dirty="0">
              <a:highlight>
                <a:srgbClr val="00FF00"/>
              </a:highlight>
              <a:latin typeface="Georgia" panose="02040502050405020303" pitchFamily="18" charset="0"/>
            </a:endParaRPr>
          </a:p>
        </p:txBody>
      </p:sp>
      <p:pic>
        <p:nvPicPr>
          <p:cNvPr id="9" name="Content Placeholder 4" descr="A black and white image of a tower&#10;&#10;AI-generated content may be incorrect.">
            <a:extLst>
              <a:ext uri="{FF2B5EF4-FFF2-40B4-BE49-F238E27FC236}">
                <a16:creationId xmlns:a16="http://schemas.microsoft.com/office/drawing/2014/main" id="{21F74124-8536-5D67-84A0-4E8AF669DB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2626" y="5285134"/>
            <a:ext cx="806747" cy="80674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32EBE96-EC1A-4418-D075-5E92210C49A5}"/>
              </a:ext>
            </a:extLst>
          </p:cNvPr>
          <p:cNvSpPr txBox="1"/>
          <p:nvPr/>
        </p:nvSpPr>
        <p:spPr>
          <a:xfrm>
            <a:off x="5611895" y="6023919"/>
            <a:ext cx="12047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400" dirty="0">
                <a:latin typeface="Georgia" panose="02040502050405020303" pitchFamily="18" charset="0"/>
              </a:rPr>
              <a:t>(0, -2000)</a:t>
            </a:r>
            <a:endParaRPr lang="en-US" sz="1400" dirty="0">
              <a:latin typeface="Georgia" panose="02040502050405020303" pitchFamily="18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EF9D239-B5FF-D789-3CC9-EC2D95E62F72}"/>
              </a:ext>
            </a:extLst>
          </p:cNvPr>
          <p:cNvSpPr/>
          <p:nvPr/>
        </p:nvSpPr>
        <p:spPr>
          <a:xfrm>
            <a:off x="4602685" y="4918123"/>
            <a:ext cx="392762" cy="405036"/>
          </a:xfrm>
          <a:prstGeom prst="ellipse">
            <a:avLst/>
          </a:prstGeom>
          <a:solidFill>
            <a:schemeClr val="bg1"/>
          </a:solidFill>
          <a:ln w="3175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Georgia" panose="02040502050405020303" pitchFamily="18" charset="0"/>
              </a:rPr>
              <a:t>9</a:t>
            </a:r>
            <a:endParaRPr lang="en-US" sz="8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3140C51-916A-EB96-63A7-A846147B5BD4}"/>
              </a:ext>
            </a:extLst>
          </p:cNvPr>
          <p:cNvSpPr/>
          <p:nvPr/>
        </p:nvSpPr>
        <p:spPr>
          <a:xfrm>
            <a:off x="2576481" y="4131576"/>
            <a:ext cx="392762" cy="405036"/>
          </a:xfrm>
          <a:prstGeom prst="ellipse">
            <a:avLst/>
          </a:prstGeom>
          <a:solidFill>
            <a:schemeClr val="bg1"/>
          </a:solidFill>
          <a:ln w="3175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Georgia" panose="02040502050405020303" pitchFamily="18" charset="0"/>
              </a:rPr>
              <a:t>8</a:t>
            </a:r>
            <a:endParaRPr lang="en-US" sz="80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3BFF6DE-C848-A1CE-03A4-B653FA4B7167}"/>
              </a:ext>
            </a:extLst>
          </p:cNvPr>
          <p:cNvSpPr/>
          <p:nvPr/>
        </p:nvSpPr>
        <p:spPr>
          <a:xfrm>
            <a:off x="2054844" y="3764614"/>
            <a:ext cx="392762" cy="405036"/>
          </a:xfrm>
          <a:prstGeom prst="ellipse">
            <a:avLst/>
          </a:prstGeom>
          <a:solidFill>
            <a:schemeClr val="bg1"/>
          </a:solidFill>
          <a:ln w="3175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Georgia" panose="02040502050405020303" pitchFamily="18" charset="0"/>
              </a:rPr>
              <a:t>9</a:t>
            </a:r>
            <a:endParaRPr lang="en-US" sz="8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2840E49-8986-949F-BE41-B861D4ECFEC9}"/>
              </a:ext>
            </a:extLst>
          </p:cNvPr>
          <p:cNvSpPr/>
          <p:nvPr/>
        </p:nvSpPr>
        <p:spPr>
          <a:xfrm>
            <a:off x="7393957" y="5211672"/>
            <a:ext cx="392762" cy="405036"/>
          </a:xfrm>
          <a:prstGeom prst="ellipse">
            <a:avLst/>
          </a:prstGeom>
          <a:solidFill>
            <a:schemeClr val="bg1"/>
          </a:solidFill>
          <a:ln w="3175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Georgia" panose="02040502050405020303" pitchFamily="18" charset="0"/>
              </a:rPr>
              <a:t>8</a:t>
            </a:r>
            <a:endParaRPr lang="en-US" sz="800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D0632D3-6926-DE23-598B-0F19A8E7DBA2}"/>
              </a:ext>
            </a:extLst>
          </p:cNvPr>
          <p:cNvSpPr/>
          <p:nvPr/>
        </p:nvSpPr>
        <p:spPr>
          <a:xfrm>
            <a:off x="8050606" y="5686845"/>
            <a:ext cx="436743" cy="405036"/>
          </a:xfrm>
          <a:prstGeom prst="ellipse">
            <a:avLst/>
          </a:prstGeom>
          <a:solidFill>
            <a:schemeClr val="bg1"/>
          </a:solidFill>
          <a:ln w="3175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Georgia" panose="02040502050405020303" pitchFamily="18" charset="0"/>
              </a:rPr>
              <a:t>15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D6063D2-1876-8E6F-6CA4-BA8573F04DAC}"/>
              </a:ext>
            </a:extLst>
          </p:cNvPr>
          <p:cNvSpPr/>
          <p:nvPr/>
        </p:nvSpPr>
        <p:spPr>
          <a:xfrm>
            <a:off x="5219133" y="3359578"/>
            <a:ext cx="392762" cy="405036"/>
          </a:xfrm>
          <a:prstGeom prst="ellipse">
            <a:avLst/>
          </a:prstGeom>
          <a:solidFill>
            <a:schemeClr val="bg1"/>
          </a:solidFill>
          <a:ln w="3175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Georgia" panose="02040502050405020303" pitchFamily="18" charset="0"/>
              </a:rPr>
              <a:t>5</a:t>
            </a:r>
            <a:endParaRPr lang="en-US" sz="800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901B505-833F-45DD-B248-4D3975712F1B}"/>
              </a:ext>
            </a:extLst>
          </p:cNvPr>
          <p:cNvSpPr/>
          <p:nvPr/>
        </p:nvSpPr>
        <p:spPr>
          <a:xfrm>
            <a:off x="8550768" y="5211672"/>
            <a:ext cx="392762" cy="405036"/>
          </a:xfrm>
          <a:prstGeom prst="ellipse">
            <a:avLst/>
          </a:prstGeom>
          <a:solidFill>
            <a:schemeClr val="bg1"/>
          </a:solidFill>
          <a:ln w="3175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Georgia" panose="02040502050405020303" pitchFamily="18" charset="0"/>
              </a:rPr>
              <a:t>7</a:t>
            </a:r>
            <a:endParaRPr lang="en-US" sz="800" dirty="0"/>
          </a:p>
        </p:txBody>
      </p:sp>
      <p:pic>
        <p:nvPicPr>
          <p:cNvPr id="21" name="Picture 20" descr="A red and blue boat on water&#10;&#10;AI-generated content may be incorrect.">
            <a:extLst>
              <a:ext uri="{FF2B5EF4-FFF2-40B4-BE49-F238E27FC236}">
                <a16:creationId xmlns:a16="http://schemas.microsoft.com/office/drawing/2014/main" id="{D8F49BDE-B2B4-DE63-F1CA-7D76A2FFF0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1895" y="4621478"/>
            <a:ext cx="298541" cy="29854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</p:pic>
      <p:pic>
        <p:nvPicPr>
          <p:cNvPr id="22" name="Picture 21" descr="A red and blue boat on water&#10;&#10;AI-generated content may be incorrect.">
            <a:extLst>
              <a:ext uri="{FF2B5EF4-FFF2-40B4-BE49-F238E27FC236}">
                <a16:creationId xmlns:a16="http://schemas.microsoft.com/office/drawing/2014/main" id="{493B8088-FE81-AFFB-BDA4-78429A1B1D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2506" y="4742414"/>
            <a:ext cx="298541" cy="29854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</p:pic>
      <p:pic>
        <p:nvPicPr>
          <p:cNvPr id="24" name="Picture 23" descr="A red and blue boat on water&#10;&#10;AI-generated content may be incorrect.">
            <a:extLst>
              <a:ext uri="{FF2B5EF4-FFF2-40B4-BE49-F238E27FC236}">
                <a16:creationId xmlns:a16="http://schemas.microsoft.com/office/drawing/2014/main" id="{EBF04598-17E0-D396-24D3-C70A0060D9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6817" y="3024631"/>
            <a:ext cx="298541" cy="29854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</p:pic>
      <p:pic>
        <p:nvPicPr>
          <p:cNvPr id="25" name="Picture 24" descr="A red and blue boat on water&#10;&#10;AI-generated content may be incorrect.">
            <a:extLst>
              <a:ext uri="{FF2B5EF4-FFF2-40B4-BE49-F238E27FC236}">
                <a16:creationId xmlns:a16="http://schemas.microsoft.com/office/drawing/2014/main" id="{C486EF16-5B63-356E-050D-43C81A5F13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3071077"/>
            <a:ext cx="298541" cy="29854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</p:pic>
      <p:pic>
        <p:nvPicPr>
          <p:cNvPr id="26" name="Picture 25" descr="A red and blue boat on water&#10;&#10;AI-generated content may be incorrect.">
            <a:extLst>
              <a:ext uri="{FF2B5EF4-FFF2-40B4-BE49-F238E27FC236}">
                <a16:creationId xmlns:a16="http://schemas.microsoft.com/office/drawing/2014/main" id="{0E600508-34E2-FD26-6E26-EF1B800880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9346" y="3432828"/>
            <a:ext cx="298541" cy="29854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</p:pic>
      <p:pic>
        <p:nvPicPr>
          <p:cNvPr id="19" name="Picture 18" descr="A blue and black object with dots&#10;&#10;AI-generated content may be incorrect.">
            <a:extLst>
              <a:ext uri="{FF2B5EF4-FFF2-40B4-BE49-F238E27FC236}">
                <a16:creationId xmlns:a16="http://schemas.microsoft.com/office/drawing/2014/main" id="{D4B0AAAF-F790-3F79-F0AB-AAEB5A1222F6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8860" y="4161716"/>
            <a:ext cx="525104" cy="525104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20" name="Picture 19" descr="A blue and black object with dots&#10;&#10;AI-generated content may be incorrect.">
            <a:extLst>
              <a:ext uri="{FF2B5EF4-FFF2-40B4-BE49-F238E27FC236}">
                <a16:creationId xmlns:a16="http://schemas.microsoft.com/office/drawing/2014/main" id="{45E7ACB9-9B4F-FC00-AFC4-28FD7F724F59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4573" y="4257663"/>
            <a:ext cx="525104" cy="525104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27" name="Picture 26" descr="A blue and black object with dots&#10;&#10;AI-generated content may be incorrect.">
            <a:extLst>
              <a:ext uri="{FF2B5EF4-FFF2-40B4-BE49-F238E27FC236}">
                <a16:creationId xmlns:a16="http://schemas.microsoft.com/office/drawing/2014/main" id="{A623897D-5DB3-4BB3-9604-AF9CF7478FC8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2996" y="3594405"/>
            <a:ext cx="525104" cy="525104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28" name="Picture 27" descr="A blue and black object with dots&#10;&#10;AI-generated content may be incorrect.">
            <a:extLst>
              <a:ext uri="{FF2B5EF4-FFF2-40B4-BE49-F238E27FC236}">
                <a16:creationId xmlns:a16="http://schemas.microsoft.com/office/drawing/2014/main" id="{2EBED4DB-0538-25AA-F0F9-4B6FB8E9F546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1781" y="2852115"/>
            <a:ext cx="525104" cy="525104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29" name="Picture 28" descr="A blue and black object with dots&#10;&#10;AI-generated content may be incorrect.">
            <a:extLst>
              <a:ext uri="{FF2B5EF4-FFF2-40B4-BE49-F238E27FC236}">
                <a16:creationId xmlns:a16="http://schemas.microsoft.com/office/drawing/2014/main" id="{CEC5F8EA-5F5B-903D-0BD1-003B9B276806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125" y="2514903"/>
            <a:ext cx="525104" cy="525104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AC6FA17B-6BCD-DE59-F413-3360294FC839}"/>
              </a:ext>
            </a:extLst>
          </p:cNvPr>
          <p:cNvSpPr txBox="1"/>
          <p:nvPr/>
        </p:nvSpPr>
        <p:spPr>
          <a:xfrm>
            <a:off x="5060129" y="5880408"/>
            <a:ext cx="7398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Georgia" panose="02040502050405020303" pitchFamily="18" charset="0"/>
              </a:rPr>
              <a:t>TBS-3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FBC382B-1F05-9B83-B541-07B751B60303}"/>
              </a:ext>
            </a:extLst>
          </p:cNvPr>
          <p:cNvSpPr txBox="1"/>
          <p:nvPr/>
        </p:nvSpPr>
        <p:spPr>
          <a:xfrm>
            <a:off x="6758572" y="4351946"/>
            <a:ext cx="2985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dirty="0">
                <a:highlight>
                  <a:srgbClr val="FF0000"/>
                </a:highlight>
                <a:latin typeface="Georgia" panose="02040502050405020303" pitchFamily="18" charset="0"/>
              </a:rPr>
              <a:t>1</a:t>
            </a:r>
            <a:endParaRPr lang="en-US" dirty="0">
              <a:highlight>
                <a:srgbClr val="FF0000"/>
              </a:highlight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565F27F-073A-7DE5-C89B-63F8B704DE04}"/>
              </a:ext>
            </a:extLst>
          </p:cNvPr>
          <p:cNvSpPr txBox="1"/>
          <p:nvPr/>
        </p:nvSpPr>
        <p:spPr>
          <a:xfrm>
            <a:off x="4952718" y="4474463"/>
            <a:ext cx="2985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dirty="0">
                <a:highlight>
                  <a:srgbClr val="FF0000"/>
                </a:highlight>
                <a:latin typeface="Georgia" panose="02040502050405020303" pitchFamily="18" charset="0"/>
              </a:rPr>
              <a:t>6</a:t>
            </a:r>
            <a:endParaRPr lang="en-US" dirty="0">
              <a:highlight>
                <a:srgbClr val="FF0000"/>
              </a:highlight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353AC73-907C-3945-11E6-3C604D67BE83}"/>
              </a:ext>
            </a:extLst>
          </p:cNvPr>
          <p:cNvSpPr txBox="1"/>
          <p:nvPr/>
        </p:nvSpPr>
        <p:spPr>
          <a:xfrm>
            <a:off x="6029624" y="3777178"/>
            <a:ext cx="2985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dirty="0">
                <a:highlight>
                  <a:srgbClr val="FF0000"/>
                </a:highlight>
                <a:latin typeface="Georgia" panose="02040502050405020303" pitchFamily="18" charset="0"/>
              </a:rPr>
              <a:t>4</a:t>
            </a:r>
            <a:endParaRPr lang="en-US" dirty="0">
              <a:highlight>
                <a:srgbClr val="FF0000"/>
              </a:highlight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1AFFB93-D249-A2F5-9184-BF05598E81A0}"/>
              </a:ext>
            </a:extLst>
          </p:cNvPr>
          <p:cNvSpPr txBox="1"/>
          <p:nvPr/>
        </p:nvSpPr>
        <p:spPr>
          <a:xfrm>
            <a:off x="5523473" y="3044159"/>
            <a:ext cx="2985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dirty="0">
                <a:highlight>
                  <a:srgbClr val="FF0000"/>
                </a:highlight>
                <a:latin typeface="Georgia" panose="02040502050405020303" pitchFamily="18" charset="0"/>
              </a:rPr>
              <a:t>5</a:t>
            </a:r>
            <a:endParaRPr lang="en-US" dirty="0">
              <a:highlight>
                <a:srgbClr val="FF0000"/>
              </a:highlight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692AD7E-E8FC-0814-89FA-EB872054B9CA}"/>
              </a:ext>
            </a:extLst>
          </p:cNvPr>
          <p:cNvSpPr txBox="1"/>
          <p:nvPr/>
        </p:nvSpPr>
        <p:spPr>
          <a:xfrm>
            <a:off x="6877797" y="2709212"/>
            <a:ext cx="2985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dirty="0">
                <a:highlight>
                  <a:srgbClr val="FF0000"/>
                </a:highlight>
                <a:latin typeface="Georgia" panose="02040502050405020303" pitchFamily="18" charset="0"/>
              </a:rPr>
              <a:t>3</a:t>
            </a:r>
            <a:endParaRPr lang="en-US" dirty="0">
              <a:highlight>
                <a:srgbClr val="FF0000"/>
              </a:highlight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09A8082-E694-74D4-38B5-269AF6EDC29C}"/>
              </a:ext>
            </a:extLst>
          </p:cNvPr>
          <p:cNvSpPr txBox="1"/>
          <p:nvPr/>
        </p:nvSpPr>
        <p:spPr>
          <a:xfrm>
            <a:off x="8393308" y="1688879"/>
            <a:ext cx="3890561" cy="29700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latin typeface="Georgia" panose="02040502050405020303" pitchFamily="18" charset="0"/>
                <a:sym typeface="Wingdings" panose="05000000000000000000" pitchFamily="2" charset="2"/>
              </a:rPr>
              <a:t>DL Vessels Rate Calculation:</a:t>
            </a:r>
          </a:p>
          <a:p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For </a:t>
            </a:r>
            <a:r>
              <a:rPr lang="en-US" sz="1600" b="1" dirty="0">
                <a:latin typeface="Georgia" panose="02040502050405020303" pitchFamily="18" charset="0"/>
                <a:sym typeface="Wingdings" panose="05000000000000000000" pitchFamily="2" charset="2"/>
              </a:rPr>
              <a:t>UAV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1: </a:t>
            </a:r>
          </a:p>
          <a:p>
            <a:r>
              <a:rPr lang="en-US" sz="1600" i="1" dirty="0">
                <a:highlight>
                  <a:srgbClr val="FFFF00"/>
                </a:highlight>
                <a:latin typeface="Georgia" panose="02040502050405020303" pitchFamily="18" charset="0"/>
                <a:sym typeface="Wingdings" panose="05000000000000000000" pitchFamily="2" charset="2"/>
              </a:rPr>
              <a:t>BW_UAV_TOTAL = 100 MHz;</a:t>
            </a:r>
          </a:p>
          <a:p>
            <a:r>
              <a:rPr lang="en-US" sz="1400" dirty="0">
                <a:latin typeface="Georgia" panose="02040502050405020303" pitchFamily="18" charset="0"/>
                <a:sym typeface="Wingdings" panose="05000000000000000000" pitchFamily="2" charset="2"/>
              </a:rPr>
              <a:t>Vessel 1  </a:t>
            </a:r>
          </a:p>
          <a:p>
            <a:pPr marL="342900" indent="-342900">
              <a:buAutoNum type="alphaLcPeriod"/>
            </a:pPr>
            <a:r>
              <a:rPr lang="en-US" sz="1400" dirty="0">
                <a:latin typeface="Georgia" panose="02040502050405020303" pitchFamily="18" charset="0"/>
                <a:sym typeface="Wingdings" panose="05000000000000000000" pitchFamily="2" charset="2"/>
              </a:rPr>
              <a:t>UAV1-Vessel1 = </a:t>
            </a:r>
            <a:r>
              <a:rPr lang="en-US" sz="1400" dirty="0">
                <a:highlight>
                  <a:srgbClr val="00FF00"/>
                </a:highlight>
                <a:latin typeface="Georgia" panose="02040502050405020303" pitchFamily="18" charset="0"/>
                <a:sym typeface="Wingdings" panose="05000000000000000000" pitchFamily="2" charset="2"/>
              </a:rPr>
              <a:t>BW_UAV</a:t>
            </a:r>
            <a:r>
              <a:rPr lang="en-US" sz="1400" dirty="0">
                <a:latin typeface="Georgia" panose="02040502050405020303" pitchFamily="18" charset="0"/>
                <a:sym typeface="Wingdings" panose="05000000000000000000" pitchFamily="2" charset="2"/>
              </a:rPr>
              <a:t>*log2(1+SINR)</a:t>
            </a:r>
          </a:p>
          <a:p>
            <a:pPr marL="342900" indent="-342900">
              <a:buAutoNum type="alphaLcPeriod"/>
            </a:pPr>
            <a:r>
              <a:rPr lang="en-US" sz="1400" dirty="0">
                <a:latin typeface="Georgia" panose="02040502050405020303" pitchFamily="18" charset="0"/>
                <a:sym typeface="Wingdings" panose="05000000000000000000" pitchFamily="2" charset="2"/>
              </a:rPr>
              <a:t>TBS3-UAV1 =</a:t>
            </a:r>
            <a:r>
              <a:rPr lang="en-US" sz="1400" dirty="0">
                <a:highlight>
                  <a:srgbClr val="FF00FF"/>
                </a:highlight>
                <a:latin typeface="Georgia" panose="02040502050405020303" pitchFamily="18" charset="0"/>
                <a:sym typeface="Wingdings" panose="05000000000000000000" pitchFamily="2" charset="2"/>
              </a:rPr>
              <a:t> X</a:t>
            </a:r>
          </a:p>
          <a:p>
            <a:pPr marL="342900" indent="-342900">
              <a:buAutoNum type="alphaLcPeriod"/>
            </a:pPr>
            <a:r>
              <a:rPr lang="en-US" sz="1400" b="1" dirty="0">
                <a:latin typeface="Georgia" panose="02040502050405020303" pitchFamily="18" charset="0"/>
                <a:sym typeface="Wingdings" panose="05000000000000000000" pitchFamily="2" charset="2"/>
              </a:rPr>
              <a:t>min</a:t>
            </a:r>
            <a:r>
              <a:rPr lang="en-US" sz="1400" dirty="0">
                <a:latin typeface="Georgia" panose="02040502050405020303" pitchFamily="18" charset="0"/>
                <a:sym typeface="Wingdings" panose="05000000000000000000" pitchFamily="2" charset="2"/>
              </a:rPr>
              <a:t> (UAV1-Vessel1, TBS3-UAV1)</a:t>
            </a:r>
          </a:p>
          <a:p>
            <a:pPr marL="342900" indent="-342900">
              <a:buAutoNum type="alphaLcPeriod"/>
            </a:pPr>
            <a:endParaRPr lang="en-US" sz="1400" dirty="0">
              <a:latin typeface="Georgia" panose="02040502050405020303" pitchFamily="18" charset="0"/>
              <a:sym typeface="Wingdings" panose="05000000000000000000" pitchFamily="2" charset="2"/>
            </a:endParaRPr>
          </a:p>
          <a:p>
            <a:r>
              <a:rPr lang="en-US" sz="1400" dirty="0">
                <a:latin typeface="Georgia" panose="02040502050405020303" pitchFamily="18" charset="0"/>
                <a:sym typeface="Wingdings" panose="05000000000000000000" pitchFamily="2" charset="2"/>
              </a:rPr>
              <a:t>Vessel 2  </a:t>
            </a:r>
          </a:p>
          <a:p>
            <a:pPr marL="342900" indent="-342900">
              <a:buFontTx/>
              <a:buAutoNum type="alphaLcPeriod"/>
            </a:pPr>
            <a:r>
              <a:rPr lang="en-US" sz="1400" dirty="0">
                <a:latin typeface="Georgia" panose="02040502050405020303" pitchFamily="18" charset="0"/>
                <a:sym typeface="Wingdings" panose="05000000000000000000" pitchFamily="2" charset="2"/>
              </a:rPr>
              <a:t>UAV1-Vessel2 = </a:t>
            </a:r>
            <a:r>
              <a:rPr lang="en-US" sz="1400" dirty="0">
                <a:highlight>
                  <a:srgbClr val="00FF00"/>
                </a:highlight>
                <a:latin typeface="Georgia" panose="02040502050405020303" pitchFamily="18" charset="0"/>
                <a:sym typeface="Wingdings" panose="05000000000000000000" pitchFamily="2" charset="2"/>
              </a:rPr>
              <a:t>BW_UAV</a:t>
            </a:r>
            <a:r>
              <a:rPr lang="en-US" sz="1400" dirty="0">
                <a:latin typeface="Georgia" panose="02040502050405020303" pitchFamily="18" charset="0"/>
                <a:sym typeface="Wingdings" panose="05000000000000000000" pitchFamily="2" charset="2"/>
              </a:rPr>
              <a:t>*log2(1+SINR)</a:t>
            </a:r>
          </a:p>
          <a:p>
            <a:pPr marL="342900" indent="-342900">
              <a:buAutoNum type="alphaLcPeriod"/>
            </a:pPr>
            <a:r>
              <a:rPr lang="en-US" sz="1400" dirty="0">
                <a:latin typeface="Georgia" panose="02040502050405020303" pitchFamily="18" charset="0"/>
                <a:sym typeface="Wingdings" panose="05000000000000000000" pitchFamily="2" charset="2"/>
              </a:rPr>
              <a:t>TBS3-UAV1 = </a:t>
            </a:r>
            <a:r>
              <a:rPr lang="en-US" sz="1400" dirty="0">
                <a:highlight>
                  <a:srgbClr val="FF00FF"/>
                </a:highlight>
                <a:latin typeface="Georgia" panose="02040502050405020303" pitchFamily="18" charset="0"/>
                <a:sym typeface="Wingdings" panose="05000000000000000000" pitchFamily="2" charset="2"/>
              </a:rPr>
              <a:t>X </a:t>
            </a:r>
          </a:p>
          <a:p>
            <a:pPr marL="342900" indent="-342900">
              <a:buAutoNum type="alphaLcPeriod"/>
            </a:pPr>
            <a:r>
              <a:rPr lang="en-US" sz="1400" b="1" dirty="0">
                <a:latin typeface="Georgia" panose="02040502050405020303" pitchFamily="18" charset="0"/>
                <a:sym typeface="Wingdings" panose="05000000000000000000" pitchFamily="2" charset="2"/>
              </a:rPr>
              <a:t>min</a:t>
            </a:r>
            <a:r>
              <a:rPr lang="en-US" sz="1400" dirty="0">
                <a:latin typeface="Georgia" panose="02040502050405020303" pitchFamily="18" charset="0"/>
                <a:sym typeface="Wingdings" panose="05000000000000000000" pitchFamily="2" charset="2"/>
              </a:rPr>
              <a:t> (UAV1-Vessel2, TBS3-UAV1)</a:t>
            </a:r>
          </a:p>
          <a:p>
            <a:pPr marL="342900" indent="-342900">
              <a:buAutoNum type="alphaLcPeriod"/>
            </a:pPr>
            <a:endParaRPr lang="en-US" sz="1300" dirty="0">
              <a:latin typeface="Georgia" panose="02040502050405020303" pitchFamily="18" charset="0"/>
              <a:sym typeface="Wingdings" panose="05000000000000000000" pitchFamily="2" charset="2"/>
            </a:endParaRP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0ECB7ED6-1858-A622-80D0-AFBE7ED8BC2D}"/>
              </a:ext>
            </a:extLst>
          </p:cNvPr>
          <p:cNvCxnSpPr>
            <a:cxnSpLocks/>
            <a:endCxn id="19" idx="2"/>
          </p:cNvCxnSpPr>
          <p:nvPr/>
        </p:nvCxnSpPr>
        <p:spPr>
          <a:xfrm flipV="1">
            <a:off x="6328165" y="4686820"/>
            <a:ext cx="783247" cy="788468"/>
          </a:xfrm>
          <a:prstGeom prst="line">
            <a:avLst/>
          </a:prstGeom>
          <a:ln w="15875">
            <a:solidFill>
              <a:srgbClr val="7030A0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CF3C186E-D1D6-15DC-0599-76C91E8D7761}"/>
              </a:ext>
            </a:extLst>
          </p:cNvPr>
          <p:cNvSpPr txBox="1"/>
          <p:nvPr/>
        </p:nvSpPr>
        <p:spPr>
          <a:xfrm>
            <a:off x="-53864" y="3757892"/>
            <a:ext cx="1874998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300" b="1" i="1" dirty="0">
                <a:latin typeface="Georgia" panose="02040502050405020303" pitchFamily="18" charset="0"/>
              </a:rPr>
              <a:t>UAVs K-Means </a:t>
            </a:r>
            <a:endParaRPr lang="el-GR" sz="1300" b="1" i="1" dirty="0">
              <a:latin typeface="Georgia" panose="02040502050405020303" pitchFamily="18" charset="0"/>
            </a:endParaRPr>
          </a:p>
          <a:p>
            <a:r>
              <a:rPr lang="en-US" sz="1300" b="1" i="1" dirty="0">
                <a:latin typeface="Georgia" panose="02040502050405020303" pitchFamily="18" charset="0"/>
              </a:rPr>
              <a:t>Association:</a:t>
            </a:r>
          </a:p>
          <a:p>
            <a:r>
              <a:rPr lang="en-US" sz="1300" i="1" dirty="0">
                <a:latin typeface="Georgia" panose="02040502050405020303" pitchFamily="18" charset="0"/>
              </a:rPr>
              <a:t>UAV 1 </a:t>
            </a:r>
            <a:r>
              <a:rPr lang="en-US" sz="1300" i="1" dirty="0">
                <a:latin typeface="Georgia" panose="02040502050405020303" pitchFamily="18" charset="0"/>
                <a:sym typeface="Wingdings" panose="05000000000000000000" pitchFamily="2" charset="2"/>
              </a:rPr>
              <a:t> 11 vessels</a:t>
            </a:r>
          </a:p>
          <a:p>
            <a:r>
              <a:rPr lang="en-US" sz="1300" i="1" dirty="0">
                <a:latin typeface="Georgia" panose="02040502050405020303" pitchFamily="18" charset="0"/>
                <a:sym typeface="Wingdings" panose="05000000000000000000" pitchFamily="2" charset="2"/>
              </a:rPr>
              <a:t>UAV 2  7 vessels</a:t>
            </a:r>
          </a:p>
          <a:p>
            <a:r>
              <a:rPr lang="en-US" sz="1300" i="1" dirty="0">
                <a:latin typeface="Georgia" panose="02040502050405020303" pitchFamily="18" charset="0"/>
                <a:sym typeface="Wingdings" panose="05000000000000000000" pitchFamily="2" charset="2"/>
              </a:rPr>
              <a:t>UAV 3  26 vessels</a:t>
            </a:r>
          </a:p>
          <a:p>
            <a:r>
              <a:rPr lang="en-US" sz="1300" i="1" dirty="0">
                <a:latin typeface="Georgia" panose="02040502050405020303" pitchFamily="18" charset="0"/>
                <a:sym typeface="Wingdings" panose="05000000000000000000" pitchFamily="2" charset="2"/>
              </a:rPr>
              <a:t>UAV 4  10 vessels</a:t>
            </a:r>
          </a:p>
          <a:p>
            <a:r>
              <a:rPr lang="en-US" sz="1300" i="1" dirty="0">
                <a:latin typeface="Georgia" panose="02040502050405020303" pitchFamily="18" charset="0"/>
                <a:sym typeface="Wingdings" panose="05000000000000000000" pitchFamily="2" charset="2"/>
              </a:rPr>
              <a:t>UAV 5  18 vessels</a:t>
            </a:r>
          </a:p>
          <a:p>
            <a:r>
              <a:rPr lang="en-US" sz="1300" i="1" dirty="0">
                <a:latin typeface="Georgia" panose="02040502050405020303" pitchFamily="18" charset="0"/>
                <a:sym typeface="Wingdings" panose="05000000000000000000" pitchFamily="2" charset="2"/>
              </a:rPr>
              <a:t>UAV 6  8 vessels</a:t>
            </a:r>
            <a:endParaRPr lang="en-US" sz="1300" i="1" dirty="0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8F202059-A6F5-C780-1C44-1B09EB820CAF}"/>
              </a:ext>
            </a:extLst>
          </p:cNvPr>
          <p:cNvCxnSpPr>
            <a:cxnSpLocks/>
          </p:cNvCxnSpPr>
          <p:nvPr/>
        </p:nvCxnSpPr>
        <p:spPr>
          <a:xfrm>
            <a:off x="7457087" y="4438732"/>
            <a:ext cx="555419" cy="443660"/>
          </a:xfrm>
          <a:prstGeom prst="line">
            <a:avLst/>
          </a:prstGeom>
          <a:ln w="15875">
            <a:solidFill>
              <a:schemeClr val="accent1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A10DC01-1BE5-0A88-2CD7-03CDF72559D6}"/>
              </a:ext>
            </a:extLst>
          </p:cNvPr>
          <p:cNvCxnSpPr>
            <a:cxnSpLocks/>
          </p:cNvCxnSpPr>
          <p:nvPr/>
        </p:nvCxnSpPr>
        <p:spPr>
          <a:xfrm>
            <a:off x="7270858" y="4667721"/>
            <a:ext cx="277710" cy="746469"/>
          </a:xfrm>
          <a:prstGeom prst="line">
            <a:avLst/>
          </a:prstGeom>
          <a:ln w="15875">
            <a:solidFill>
              <a:schemeClr val="accent1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727856E9-2536-05F3-1BAE-2BBA8543C307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7338903" y="4623733"/>
            <a:ext cx="930075" cy="1063112"/>
          </a:xfrm>
          <a:prstGeom prst="line">
            <a:avLst/>
          </a:prstGeom>
          <a:ln w="15875">
            <a:solidFill>
              <a:schemeClr val="accent1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2B79B2-3DDC-B3A1-B224-84F3C1524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A65FB-8378-4004-AA3F-7C06FFF9C356}" type="datetime1">
              <a:rPr lang="en-US" smtClean="0"/>
              <a:t>23-May-25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A7E1A1-C62F-F19D-BC75-916A17DDD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CCSL - MATLAB-Enabled 6G NTN Maritime Simulator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CFC3314E-B3D6-9B32-BC77-E2D6D1B3C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8AE03-A29E-4CF6-B5FD-5D7624CCA8A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6419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B210E-43DF-905F-37B4-76D6F982B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Georgia" panose="02040502050405020303" pitchFamily="18" charset="0"/>
              </a:rPr>
              <a:t>6</a:t>
            </a:r>
            <a:r>
              <a:rPr lang="el-GR" b="1" dirty="0">
                <a:latin typeface="Georgia" panose="02040502050405020303" pitchFamily="18" charset="0"/>
              </a:rPr>
              <a:t>. Ρουτίνα υπολογισμού μετρικών για τα </a:t>
            </a:r>
            <a:r>
              <a:rPr lang="en-US" b="1" dirty="0">
                <a:latin typeface="Georgia" panose="02040502050405020303" pitchFamily="18" charset="0"/>
              </a:rPr>
              <a:t>Vessels ML - </a:t>
            </a:r>
            <a:r>
              <a:rPr lang="el-GR" b="1" dirty="0">
                <a:latin typeface="Georgia" panose="02040502050405020303" pitchFamily="18" charset="0"/>
              </a:rPr>
              <a:t>Παρεμβολή</a:t>
            </a:r>
            <a:r>
              <a:rPr lang="en-US" b="1" dirty="0">
                <a:latin typeface="Georgia" panose="02040502050405020303" pitchFamily="18" charset="0"/>
              </a:rPr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3C6C7-6C63-CB18-0BD2-096F93216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l-GR" dirty="0">
                <a:latin typeface="Georgia" panose="02040502050405020303" pitchFamily="18" charset="0"/>
              </a:rPr>
              <a:t>Αποτελέσματα για </a:t>
            </a:r>
            <a:r>
              <a:rPr lang="en-US" b="1" i="1" dirty="0">
                <a:highlight>
                  <a:srgbClr val="00FF00"/>
                </a:highlight>
                <a:latin typeface="Georgia" panose="02040502050405020303" pitchFamily="18" charset="0"/>
              </a:rPr>
              <a:t>hotspots = 8, lambda = 9, vessels = 80, UAVs = [6,</a:t>
            </a:r>
            <a:r>
              <a:rPr lang="en-US" b="1" i="1" strike="sngStrike" dirty="0">
                <a:highlight>
                  <a:srgbClr val="00FF00"/>
                </a:highlight>
                <a:latin typeface="Georgia" panose="02040502050405020303" pitchFamily="18" charset="0"/>
              </a:rPr>
              <a:t>7,8,9</a:t>
            </a:r>
            <a:r>
              <a:rPr lang="en-US" b="1" i="1" dirty="0">
                <a:highlight>
                  <a:srgbClr val="00FF00"/>
                </a:highlight>
                <a:latin typeface="Georgia" panose="02040502050405020303" pitchFamily="18" charset="0"/>
              </a:rPr>
              <a:t>]</a:t>
            </a:r>
            <a:r>
              <a:rPr lang="el-GR" b="1" i="1" dirty="0">
                <a:highlight>
                  <a:srgbClr val="00FF00"/>
                </a:highlight>
                <a:latin typeface="Georgia" panose="02040502050405020303" pitchFamily="18" charset="0"/>
              </a:rPr>
              <a:t>, ακτίνα = 35μ</a:t>
            </a:r>
            <a:r>
              <a:rPr lang="en-US" b="1" i="1" dirty="0">
                <a:highlight>
                  <a:srgbClr val="00FF00"/>
                </a:highlight>
                <a:latin typeface="Georgia" panose="02040502050405020303" pitchFamily="18" charset="0"/>
              </a:rPr>
              <a:t> – NO vessels connections limit</a:t>
            </a:r>
            <a:r>
              <a:rPr lang="el-GR" dirty="0">
                <a:latin typeface="Georgia" panose="02040502050405020303" pitchFamily="18" charset="0"/>
              </a:rPr>
              <a:t> </a:t>
            </a:r>
            <a:endParaRPr lang="en-US" dirty="0">
              <a:latin typeface="Georgia" panose="02040502050405020303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 UAVs Downlink Rates from TBSs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UAV-1=128.52 Mbps, UAV-2=691.23 Mbps, UAV-3=131.52 Mbps, UAV-4=144.97 Mbps, UAV-5=127.61 Mbps, UAV-6=131.54 Mbps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 Average Downlink Rates from UAVs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Avg. Vessels DL Rate = 83.6856295381056 Mbps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995BB5-C18B-8C38-135F-5FC9AC82A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BD3F8-4BEA-4761-8448-9C57C5FE5DB5}" type="datetime1">
              <a:rPr lang="en-US" smtClean="0"/>
              <a:t>23-May-25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42A57C-816C-E344-C462-7AF5B21A0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CCSL - MATLAB-Enabled 6G NTN Maritime Simulator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BFD260-536F-3712-D0B1-4DE05E03C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8AE03-A29E-4CF6-B5FD-5D7624CCA8A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9450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20990BD-9181-B3F9-89B9-CDB55197A8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90D0034-F768-41E7-85D4-F38C4DE85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4F7E42D-8B5A-4FC8-81CD-9E60171F7F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928E3A-9E97-7CEF-9346-EEE196020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1994545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  <a:latin typeface="Georgia" panose="02040502050405020303" pitchFamily="18" charset="0"/>
              </a:rPr>
              <a:t>TOPOLOGY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03C1498-32E6-31D6-E33B-F80B1082A5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71" y="2653800"/>
            <a:ext cx="3084844" cy="3335519"/>
          </a:xfrm>
        </p:spPr>
        <p:txBody>
          <a:bodyPr>
            <a:normAutofit/>
          </a:bodyPr>
          <a:lstStyle/>
          <a:p>
            <a:r>
              <a:rPr lang="en-US" sz="1600" b="1" dirty="0">
                <a:solidFill>
                  <a:srgbClr val="FFFFFF"/>
                </a:solidFill>
                <a:highlight>
                  <a:srgbClr val="FF00FF"/>
                </a:highlight>
                <a:latin typeface="Georgia" panose="02040502050405020303" pitchFamily="18" charset="0"/>
              </a:rPr>
              <a:t>7 UAVs</a:t>
            </a:r>
          </a:p>
          <a:p>
            <a:r>
              <a:rPr lang="en-US" sz="1600" dirty="0">
                <a:solidFill>
                  <a:srgbClr val="FFFFFF"/>
                </a:solidFill>
                <a:latin typeface="Georgia" panose="02040502050405020303" pitchFamily="18" charset="0"/>
              </a:rPr>
              <a:t>8 hotspots</a:t>
            </a:r>
          </a:p>
          <a:p>
            <a:r>
              <a:rPr lang="en-US" sz="1600" dirty="0">
                <a:solidFill>
                  <a:srgbClr val="FFFFFF"/>
                </a:solidFill>
                <a:latin typeface="Georgia" panose="02040502050405020303" pitchFamily="18" charset="0"/>
              </a:rPr>
              <a:t>Poisson l= 9</a:t>
            </a:r>
          </a:p>
          <a:p>
            <a:r>
              <a:rPr lang="en-US" sz="1600" dirty="0">
                <a:solidFill>
                  <a:srgbClr val="FFFFFF"/>
                </a:solidFill>
                <a:latin typeface="Georgia" panose="02040502050405020303" pitchFamily="18" charset="0"/>
              </a:rPr>
              <a:t>Vessels = 80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93E56-A2BD-0218-F86C-7B8D5C3F9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2370" y="6459785"/>
            <a:ext cx="3344134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/>
              <a:t>CCSL - MATLAB-Enabled 6G NTN Maritime Simulator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C5E5341-DA9C-4E0F-72CF-71B6AC7AC58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401" r="-1" b="-1"/>
          <a:stretch>
            <a:fillRect/>
          </a:stretch>
        </p:blipFill>
        <p:spPr>
          <a:xfrm>
            <a:off x="4075043" y="10"/>
            <a:ext cx="8111272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C04651D-B9F4-4935-A02D-364153FBDF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rgbClr val="4646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517AD1-51E7-619D-30AC-B2B80F7E336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21099" y="6459785"/>
            <a:ext cx="1735371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4B387847-6DD9-4D40-84D7-AD8DB14CE6B6}" type="datetime1">
              <a:rPr lang="en-US" smtClean="0"/>
              <a:pPr algn="r">
                <a:spcAft>
                  <a:spcPts val="600"/>
                </a:spcAft>
              </a:pPr>
              <a:t>23-May-25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3FD029-5B1D-91AF-ECFB-E5F77C739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09742" y="6459785"/>
            <a:ext cx="602741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9D28AE03-A29E-4CF6-B5FD-5D7624CCA8AE}" type="slidenum">
              <a:rPr lang="en-US" smtClean="0"/>
              <a:pPr>
                <a:spcAft>
                  <a:spcPts val="600"/>
                </a:spcAft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3635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463290-9C93-9BA8-AEA7-E48E9371DF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E7473-5DD9-8589-BB95-707167F67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Georgia" panose="02040502050405020303" pitchFamily="18" charset="0"/>
              </a:rPr>
              <a:t>6</a:t>
            </a:r>
            <a:r>
              <a:rPr lang="el-GR" b="1" dirty="0">
                <a:latin typeface="Georgia" panose="02040502050405020303" pitchFamily="18" charset="0"/>
              </a:rPr>
              <a:t>. Ρουτίνα υπολογισμού μετρικών για τα </a:t>
            </a:r>
            <a:r>
              <a:rPr lang="en-US" b="1" dirty="0">
                <a:latin typeface="Georgia" panose="02040502050405020303" pitchFamily="18" charset="0"/>
              </a:rPr>
              <a:t>Vessels ML - </a:t>
            </a:r>
            <a:r>
              <a:rPr lang="el-GR" b="1" dirty="0">
                <a:latin typeface="Georgia" panose="02040502050405020303" pitchFamily="18" charset="0"/>
              </a:rPr>
              <a:t>Παρεμβολή</a:t>
            </a:r>
            <a:r>
              <a:rPr lang="en-US" b="1" dirty="0">
                <a:latin typeface="Georgia" panose="02040502050405020303" pitchFamily="18" charset="0"/>
              </a:rPr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4B130C-60EC-ED51-18A0-5687267766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l-GR" dirty="0">
                <a:latin typeface="Georgia" panose="02040502050405020303" pitchFamily="18" charset="0"/>
              </a:rPr>
              <a:t>Αποτελέσματα για </a:t>
            </a:r>
            <a:r>
              <a:rPr lang="en-US" b="1" i="1" dirty="0">
                <a:highlight>
                  <a:srgbClr val="00FF00"/>
                </a:highlight>
                <a:latin typeface="Georgia" panose="02040502050405020303" pitchFamily="18" charset="0"/>
              </a:rPr>
              <a:t>hotspots = 8, lambda = 9, vessels = 80, UAVs = [</a:t>
            </a:r>
            <a:r>
              <a:rPr lang="en-US" b="1" i="1" strike="sngStrike" dirty="0">
                <a:highlight>
                  <a:srgbClr val="00FF00"/>
                </a:highlight>
                <a:latin typeface="Georgia" panose="02040502050405020303" pitchFamily="18" charset="0"/>
              </a:rPr>
              <a:t>6</a:t>
            </a:r>
            <a:r>
              <a:rPr lang="en-US" b="1" i="1" dirty="0">
                <a:highlight>
                  <a:srgbClr val="00FF00"/>
                </a:highlight>
                <a:latin typeface="Georgia" panose="02040502050405020303" pitchFamily="18" charset="0"/>
              </a:rPr>
              <a:t>,7,</a:t>
            </a:r>
            <a:r>
              <a:rPr lang="en-US" b="1" i="1" strike="sngStrike" dirty="0">
                <a:highlight>
                  <a:srgbClr val="00FF00"/>
                </a:highlight>
                <a:latin typeface="Georgia" panose="02040502050405020303" pitchFamily="18" charset="0"/>
              </a:rPr>
              <a:t>8,9</a:t>
            </a:r>
            <a:r>
              <a:rPr lang="en-US" b="1" i="1" dirty="0">
                <a:highlight>
                  <a:srgbClr val="00FF00"/>
                </a:highlight>
                <a:latin typeface="Georgia" panose="02040502050405020303" pitchFamily="18" charset="0"/>
              </a:rPr>
              <a:t>]</a:t>
            </a:r>
            <a:r>
              <a:rPr lang="el-GR" b="1" i="1" dirty="0">
                <a:highlight>
                  <a:srgbClr val="00FF00"/>
                </a:highlight>
                <a:latin typeface="Georgia" panose="02040502050405020303" pitchFamily="18" charset="0"/>
              </a:rPr>
              <a:t>, ακτίνα = 35μ</a:t>
            </a:r>
            <a:r>
              <a:rPr lang="en-US" b="1" i="1" dirty="0">
                <a:highlight>
                  <a:srgbClr val="00FF00"/>
                </a:highlight>
                <a:latin typeface="Georgia" panose="02040502050405020303" pitchFamily="18" charset="0"/>
              </a:rPr>
              <a:t> – NO vessels connections limit</a:t>
            </a:r>
            <a:r>
              <a:rPr lang="el-GR" dirty="0">
                <a:latin typeface="Georgia" panose="02040502050405020303" pitchFamily="18" charset="0"/>
              </a:rPr>
              <a:t> </a:t>
            </a:r>
            <a:endParaRPr lang="en-US" dirty="0">
              <a:latin typeface="Georgia" panose="02040502050405020303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 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C37B8-43EC-772C-95D9-225D063C5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BD3F8-4BEA-4761-8448-9C57C5FE5DB5}" type="datetime1">
              <a:rPr lang="en-US" smtClean="0"/>
              <a:t>23-May-25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6FD700-1BAE-F126-5A26-03CF54619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CCSL - MATLAB-Enabled 6G NTN Maritime Simulator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B12017-0F65-2D18-905A-3920AB92F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8AE03-A29E-4CF6-B5FD-5D7624CCA8AE}" type="slidenum">
              <a:rPr lang="en-US" smtClean="0"/>
              <a:t>16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04F3572-E3AE-3BE5-EAC8-D603078F37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5592" y="2477272"/>
            <a:ext cx="5576408" cy="3831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6401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B037BAF-B42C-E0C3-5345-EF5C23E7E4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F14154-55F3-3507-325F-706CA685B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rgbClr val="FFFFFF"/>
                </a:solidFill>
                <a:latin typeface="Georgia" panose="02040502050405020303" pitchFamily="18" charset="0"/>
              </a:rPr>
              <a:t>TOPOLOGY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2A8C054-21FB-115D-95E9-ADFC210F76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71" y="2653800"/>
            <a:ext cx="3084844" cy="3335519"/>
          </a:xfrm>
        </p:spPr>
        <p:txBody>
          <a:bodyPr>
            <a:normAutofit/>
          </a:bodyPr>
          <a:lstStyle/>
          <a:p>
            <a:r>
              <a:rPr lang="en-US" sz="1500" b="1" dirty="0">
                <a:solidFill>
                  <a:srgbClr val="FFFFFF"/>
                </a:solidFill>
                <a:highlight>
                  <a:srgbClr val="FF00FF"/>
                </a:highlight>
                <a:latin typeface="Georgia" panose="02040502050405020303" pitchFamily="18" charset="0"/>
              </a:rPr>
              <a:t>8 UAVs</a:t>
            </a:r>
          </a:p>
          <a:p>
            <a:r>
              <a:rPr lang="en-US" sz="1500" dirty="0">
                <a:solidFill>
                  <a:srgbClr val="FFFFFF"/>
                </a:solidFill>
                <a:latin typeface="Georgia" panose="02040502050405020303" pitchFamily="18" charset="0"/>
              </a:rPr>
              <a:t>8 hotspots</a:t>
            </a:r>
          </a:p>
          <a:p>
            <a:r>
              <a:rPr lang="en-US" sz="1500" dirty="0">
                <a:solidFill>
                  <a:srgbClr val="FFFFFF"/>
                </a:solidFill>
                <a:latin typeface="Georgia" panose="02040502050405020303" pitchFamily="18" charset="0"/>
              </a:rPr>
              <a:t>Poisson l= 9</a:t>
            </a:r>
          </a:p>
          <a:p>
            <a:r>
              <a:rPr lang="en-US" sz="1500" dirty="0">
                <a:solidFill>
                  <a:srgbClr val="FFFFFF"/>
                </a:solidFill>
                <a:latin typeface="Georgia" panose="02040502050405020303" pitchFamily="18" charset="0"/>
              </a:rPr>
              <a:t>Vessels = 80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9DB1FE5-9D46-433B-99D1-2F1B8DC798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rgbClr val="4646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7BD8C4-B59A-FD4E-6432-14E76D85E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89175" y="6459785"/>
            <a:ext cx="3757243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/>
              <a:t>CCSL - MATLAB-Enabled 6G NTN Maritime Simulator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F74534-3E50-4538-08D8-8E0A1A5461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64202" y="6459785"/>
            <a:ext cx="1735371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4B387847-6DD9-4D40-84D7-AD8DB14CE6B6}" type="datetime1">
              <a:rPr lang="en-US" smtClean="0"/>
              <a:pPr algn="r">
                <a:spcAft>
                  <a:spcPts val="600"/>
                </a:spcAft>
              </a:pPr>
              <a:t>23-May-25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31924D-0542-8429-2638-249BC2085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9D28AE03-A29E-4CF6-B5FD-5D7624CCA8AE}" type="slidenum">
              <a:rPr lang="en-US">
                <a:solidFill>
                  <a:schemeClr val="tx2"/>
                </a:solidFill>
              </a:rPr>
              <a:pPr>
                <a:spcAft>
                  <a:spcPts val="600"/>
                </a:spcAft>
              </a:pPr>
              <a:t>17</a:t>
            </a:fld>
            <a:endParaRPr lang="en-US">
              <a:solidFill>
                <a:schemeClr val="tx2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DD68F1A-BA6B-F257-01EB-1DCFA03A20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9403" y="613691"/>
            <a:ext cx="8122597" cy="6244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5185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E14A32-47E7-4B94-00E4-035978836C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59F1E-0F06-83B8-AC35-07763531C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Georgia" panose="02040502050405020303" pitchFamily="18" charset="0"/>
              </a:rPr>
              <a:t>6</a:t>
            </a:r>
            <a:r>
              <a:rPr lang="el-GR" b="1" dirty="0">
                <a:latin typeface="Georgia" panose="02040502050405020303" pitchFamily="18" charset="0"/>
              </a:rPr>
              <a:t>. Ρουτίνα υπολογισμού μετρικών για τα </a:t>
            </a:r>
            <a:r>
              <a:rPr lang="en-US" b="1" dirty="0">
                <a:latin typeface="Georgia" panose="02040502050405020303" pitchFamily="18" charset="0"/>
              </a:rPr>
              <a:t>Vessels ML - </a:t>
            </a:r>
            <a:r>
              <a:rPr lang="el-GR" b="1" dirty="0">
                <a:latin typeface="Georgia" panose="02040502050405020303" pitchFamily="18" charset="0"/>
              </a:rPr>
              <a:t>Παρεμβολή</a:t>
            </a:r>
            <a:r>
              <a:rPr lang="en-US" b="1" dirty="0">
                <a:latin typeface="Georgia" panose="02040502050405020303" pitchFamily="18" charset="0"/>
              </a:rPr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EF403-B0D4-9401-96F4-C6CEADF010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l-GR" dirty="0">
                <a:latin typeface="Georgia" panose="02040502050405020303" pitchFamily="18" charset="0"/>
              </a:rPr>
              <a:t>Αποτελέσματα για </a:t>
            </a:r>
            <a:r>
              <a:rPr lang="en-US" b="1" i="1" dirty="0">
                <a:highlight>
                  <a:srgbClr val="00FF00"/>
                </a:highlight>
                <a:latin typeface="Georgia" panose="02040502050405020303" pitchFamily="18" charset="0"/>
              </a:rPr>
              <a:t>hotspots = 8, lambda = 9, vessels = 80, UAVs = [6,7,8</a:t>
            </a:r>
            <a:r>
              <a:rPr lang="en-US" b="1" i="1" strike="sngStrike" dirty="0">
                <a:highlight>
                  <a:srgbClr val="00FF00"/>
                </a:highlight>
                <a:latin typeface="Georgia" panose="02040502050405020303" pitchFamily="18" charset="0"/>
              </a:rPr>
              <a:t>,9</a:t>
            </a:r>
            <a:r>
              <a:rPr lang="en-US" b="1" i="1" dirty="0">
                <a:highlight>
                  <a:srgbClr val="00FF00"/>
                </a:highlight>
                <a:latin typeface="Georgia" panose="02040502050405020303" pitchFamily="18" charset="0"/>
              </a:rPr>
              <a:t>]</a:t>
            </a:r>
            <a:r>
              <a:rPr lang="el-GR" b="1" i="1" dirty="0">
                <a:highlight>
                  <a:srgbClr val="00FF00"/>
                </a:highlight>
                <a:latin typeface="Georgia" panose="02040502050405020303" pitchFamily="18" charset="0"/>
              </a:rPr>
              <a:t>, ακτίνα = 35μ</a:t>
            </a:r>
            <a:r>
              <a:rPr lang="en-US" b="1" i="1" dirty="0">
                <a:highlight>
                  <a:srgbClr val="00FF00"/>
                </a:highlight>
                <a:latin typeface="Georgia" panose="02040502050405020303" pitchFamily="18" charset="0"/>
              </a:rPr>
              <a:t> – NO vessels connections limit</a:t>
            </a:r>
            <a:r>
              <a:rPr lang="el-GR" dirty="0">
                <a:latin typeface="Georgia" panose="02040502050405020303" pitchFamily="18" charset="0"/>
              </a:rPr>
              <a:t> </a:t>
            </a:r>
            <a:endParaRPr lang="en-US" dirty="0">
              <a:latin typeface="Georgia" panose="02040502050405020303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 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136BE-8D8F-849C-BF42-CE4B169B6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BD3F8-4BEA-4761-8448-9C57C5FE5DB5}" type="datetime1">
              <a:rPr lang="en-US" smtClean="0"/>
              <a:t>23-May-25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8BBF4-7F5B-1BF2-32EA-6DA6FFD8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CCSL - MATLAB-Enabled 6G NTN Maritime Simulator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D96BBD-43D7-A3AE-0108-084EAA5AA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8AE03-A29E-4CF6-B5FD-5D7624CCA8AE}" type="slidenum">
              <a:rPr lang="en-US" smtClean="0"/>
              <a:t>18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C736F3C-8287-EECF-F681-B5DE6E4E97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5128" y="2471360"/>
            <a:ext cx="5686872" cy="3842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3718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8C55235-F8A6-4C71-300C-831250C873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44C3061-D558-447B-A988-09ECE14461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9339771-9C8F-497E-8974-E09A86FEEB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44C1E1-4DA4-7695-CDCC-62338CA34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rgbClr val="FFFFFF"/>
                </a:solidFill>
                <a:latin typeface="Georgia" panose="02040502050405020303" pitchFamily="18" charset="0"/>
              </a:rPr>
              <a:t>TOPOLOGY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4A2E4FC-8FDC-7D6C-F4AD-1E972707D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71" y="2653800"/>
            <a:ext cx="3084844" cy="3335519"/>
          </a:xfrm>
        </p:spPr>
        <p:txBody>
          <a:bodyPr>
            <a:normAutofit/>
          </a:bodyPr>
          <a:lstStyle/>
          <a:p>
            <a:r>
              <a:rPr lang="en-US" sz="1500" b="1" dirty="0">
                <a:solidFill>
                  <a:srgbClr val="FFFFFF"/>
                </a:solidFill>
                <a:highlight>
                  <a:srgbClr val="FF00FF"/>
                </a:highlight>
                <a:latin typeface="Georgia" panose="02040502050405020303" pitchFamily="18" charset="0"/>
              </a:rPr>
              <a:t>9 UAVs</a:t>
            </a:r>
          </a:p>
          <a:p>
            <a:r>
              <a:rPr lang="en-US" sz="1500" dirty="0">
                <a:solidFill>
                  <a:srgbClr val="FFFFFF"/>
                </a:solidFill>
                <a:latin typeface="Georgia" panose="02040502050405020303" pitchFamily="18" charset="0"/>
              </a:rPr>
              <a:t>8 hotspots</a:t>
            </a:r>
          </a:p>
          <a:p>
            <a:r>
              <a:rPr lang="en-US" sz="1500" dirty="0">
                <a:solidFill>
                  <a:srgbClr val="FFFFFF"/>
                </a:solidFill>
                <a:latin typeface="Georgia" panose="02040502050405020303" pitchFamily="18" charset="0"/>
              </a:rPr>
              <a:t>Poisson l= 9</a:t>
            </a:r>
          </a:p>
          <a:p>
            <a:r>
              <a:rPr lang="en-US" sz="1500" dirty="0">
                <a:solidFill>
                  <a:srgbClr val="FFFFFF"/>
                </a:solidFill>
                <a:latin typeface="Georgia" panose="02040502050405020303" pitchFamily="18" charset="0"/>
              </a:rPr>
              <a:t>Vessels = 80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67FE9B-7635-F435-DC2A-33F7165CB8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2370" y="6459785"/>
            <a:ext cx="1735371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B387847-6DD9-4D40-84D7-AD8DB14CE6B6}" type="datetime1">
              <a:rPr lang="en-US" smtClean="0"/>
              <a:pPr>
                <a:spcAft>
                  <a:spcPts val="600"/>
                </a:spcAft>
              </a:pPr>
              <a:t>23-May-25</a:t>
            </a:fld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DB54B0B-6CFB-4B92-A5DC-5DCD05BE5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rgbClr val="15F6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E26F73-464D-D6DC-09F2-2A1939843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42017" y="6459785"/>
            <a:ext cx="3757243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>
                <a:solidFill>
                  <a:schemeClr val="tx2"/>
                </a:solidFill>
              </a:rPr>
              <a:t>CCSL - MATLAB-Enabled 6G NTN Maritime Simulator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637CA8-2C24-C948-7698-40A6C9DB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9D28AE03-A29E-4CF6-B5FD-5D7624CCA8AE}" type="slidenum">
              <a:rPr lang="en-US">
                <a:solidFill>
                  <a:schemeClr val="tx2"/>
                </a:solidFill>
              </a:rPr>
              <a:pPr>
                <a:spcAft>
                  <a:spcPts val="600"/>
                </a:spcAft>
              </a:pPr>
              <a:t>19</a:t>
            </a:fld>
            <a:endParaRPr lang="en-US">
              <a:solidFill>
                <a:schemeClr val="tx2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42B4936-17BF-297C-B7A5-FD8A28F815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9556" y="0"/>
            <a:ext cx="83767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474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93B83-82BF-EC31-F18A-65A0C5A3F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b="1" dirty="0">
                <a:latin typeface="Georgia" panose="02040502050405020303" pitchFamily="18" charset="0"/>
              </a:rPr>
              <a:t>Είσοδοι Προσομοιωτή</a:t>
            </a:r>
            <a:endParaRPr lang="en-US" b="1" dirty="0">
              <a:latin typeface="Georgia" panose="020405020504050203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82F69D-5CDA-7C71-3C41-C13BC2F4CC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655806"/>
            <a:ext cx="10058400" cy="471410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l-GR" dirty="0">
              <a:latin typeface="Georgia" panose="02040502050405020303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l-GR" dirty="0">
                <a:latin typeface="Georgia" panose="02040502050405020303" pitchFamily="18" charset="0"/>
              </a:rPr>
              <a:t> </a:t>
            </a:r>
            <a:r>
              <a:rPr lang="el-GR" b="1" dirty="0">
                <a:highlight>
                  <a:srgbClr val="FFFF00"/>
                </a:highlight>
                <a:latin typeface="Georgia" panose="02040502050405020303" pitchFamily="18" charset="0"/>
              </a:rPr>
              <a:t>Αριθμός κέντρων </a:t>
            </a:r>
            <a:r>
              <a:rPr lang="en-US" b="1" dirty="0">
                <a:highlight>
                  <a:srgbClr val="FFFF00"/>
                </a:highlight>
                <a:latin typeface="Georgia" panose="02040502050405020303" pitchFamily="18" charset="0"/>
              </a:rPr>
              <a:t>hotspots</a:t>
            </a:r>
            <a:r>
              <a:rPr lang="en-US" dirty="0">
                <a:latin typeface="Georgia" panose="02040502050405020303" pitchFamily="18" charset="0"/>
              </a:rPr>
              <a:t>. </a:t>
            </a:r>
            <a:r>
              <a:rPr lang="el-GR" dirty="0">
                <a:latin typeface="Georgia" panose="02040502050405020303" pitchFamily="18" charset="0"/>
              </a:rPr>
              <a:t>Σημεία με (</a:t>
            </a:r>
            <a:r>
              <a:rPr lang="en-US" dirty="0">
                <a:latin typeface="Georgia" panose="02040502050405020303" pitchFamily="18" charset="0"/>
              </a:rPr>
              <a:t>x, y</a:t>
            </a:r>
            <a:r>
              <a:rPr lang="el-GR" dirty="0">
                <a:latin typeface="Georgia" panose="02040502050405020303" pitchFamily="18" charset="0"/>
              </a:rPr>
              <a:t>) δηλαδή μέσα στο πλέγμα.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l-GR" dirty="0">
              <a:latin typeface="Georgia" panose="02040502050405020303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l-GR" dirty="0">
                <a:latin typeface="Georgia" panose="02040502050405020303" pitchFamily="18" charset="0"/>
              </a:rPr>
              <a:t> </a:t>
            </a:r>
            <a:r>
              <a:rPr lang="en-US" b="1" dirty="0" err="1">
                <a:highlight>
                  <a:srgbClr val="FFFF00"/>
                </a:highlight>
                <a:latin typeface="Georgia" panose="02040502050405020303" pitchFamily="18" charset="0"/>
              </a:rPr>
              <a:t>min_area</a:t>
            </a:r>
            <a:r>
              <a:rPr lang="en-US" b="1" dirty="0">
                <a:highlight>
                  <a:srgbClr val="FFFF00"/>
                </a:highlight>
                <a:latin typeface="Georgia" panose="02040502050405020303" pitchFamily="18" charset="0"/>
              </a:rPr>
              <a:t>, </a:t>
            </a:r>
            <a:r>
              <a:rPr lang="en-US" b="1" dirty="0" err="1">
                <a:highlight>
                  <a:srgbClr val="FFFF00"/>
                </a:highlight>
                <a:latin typeface="Georgia" panose="02040502050405020303" pitchFamily="18" charset="0"/>
              </a:rPr>
              <a:t>max_area</a:t>
            </a:r>
            <a:r>
              <a:rPr lang="el-GR" dirty="0">
                <a:latin typeface="Georgia" panose="02040502050405020303" pitchFamily="18" charset="0"/>
              </a:rPr>
              <a:t>. Οριοθετούν ένα τετράγωνο πλέγμα του περιβάλλοντος </a:t>
            </a:r>
            <a:r>
              <a:rPr lang="en-US" dirty="0">
                <a:latin typeface="Georgia" panose="02040502050405020303" pitchFamily="18" charset="0"/>
              </a:rPr>
              <a:t>maritime.</a:t>
            </a:r>
            <a:endParaRPr lang="el-GR" dirty="0">
              <a:latin typeface="Georgia" panose="02040502050405020303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l-GR" dirty="0">
              <a:latin typeface="Georgia" panose="02040502050405020303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>
                <a:highlight>
                  <a:srgbClr val="FFFF00"/>
                </a:highlight>
                <a:latin typeface="Georgia" panose="02040502050405020303" pitchFamily="18" charset="0"/>
              </a:rPr>
              <a:t>Lambda</a:t>
            </a:r>
            <a:r>
              <a:rPr lang="en-US" dirty="0">
                <a:latin typeface="Georgia" panose="02040502050405020303" pitchFamily="18" charset="0"/>
              </a:rPr>
              <a:t>. </a:t>
            </a:r>
            <a:r>
              <a:rPr lang="el-GR" dirty="0">
                <a:latin typeface="Georgia" panose="02040502050405020303" pitchFamily="18" charset="0"/>
              </a:rPr>
              <a:t>Προκύπτει από </a:t>
            </a:r>
            <a:r>
              <a:rPr lang="en-US" dirty="0">
                <a:latin typeface="Georgia" panose="02040502050405020303" pitchFamily="18" charset="0"/>
              </a:rPr>
              <a:t>Poisson</a:t>
            </a:r>
            <a:r>
              <a:rPr lang="el-GR" dirty="0">
                <a:latin typeface="Georgia" panose="02040502050405020303" pitchFamily="18" charset="0"/>
              </a:rPr>
              <a:t> συνάρτηση το νούμερο</a:t>
            </a:r>
            <a:r>
              <a:rPr lang="en-US" dirty="0">
                <a:latin typeface="Georgia" panose="02040502050405020303" pitchFamily="18" charset="0"/>
              </a:rPr>
              <a:t>. </a:t>
            </a:r>
            <a:r>
              <a:rPr lang="el-GR" dirty="0">
                <a:latin typeface="Georgia" panose="02040502050405020303" pitchFamily="18" charset="0"/>
              </a:rPr>
              <a:t>Τόσα πλοία θα παραχθούν </a:t>
            </a:r>
            <a:r>
              <a:rPr lang="el-GR" b="1" dirty="0">
                <a:latin typeface="Georgia" panose="02040502050405020303" pitchFamily="18" charset="0"/>
              </a:rPr>
              <a:t>μέσα σε κάθε </a:t>
            </a:r>
            <a:r>
              <a:rPr lang="en-US" b="1" dirty="0">
                <a:latin typeface="Georgia" panose="02040502050405020303" pitchFamily="18" charset="0"/>
              </a:rPr>
              <a:t>hotspot</a:t>
            </a:r>
            <a:r>
              <a:rPr lang="en-US" dirty="0">
                <a:latin typeface="Georgia" panose="02040502050405020303" pitchFamily="18" charset="0"/>
              </a:rPr>
              <a:t>.</a:t>
            </a:r>
          </a:p>
          <a:p>
            <a:pPr marL="201168" lvl="1" indent="0">
              <a:buNone/>
            </a:pPr>
            <a:endParaRPr lang="en-US" dirty="0">
              <a:latin typeface="Georgia" panose="02040502050405020303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l-GR" b="1" dirty="0">
                <a:highlight>
                  <a:srgbClr val="FFFF00"/>
                </a:highlight>
                <a:latin typeface="Georgia" panose="02040502050405020303" pitchFamily="18" charset="0"/>
              </a:rPr>
              <a:t>Ακτίνα</a:t>
            </a:r>
            <a:r>
              <a:rPr lang="el-GR" dirty="0">
                <a:highlight>
                  <a:srgbClr val="FFFF00"/>
                </a:highlight>
                <a:latin typeface="Georgia" panose="02040502050405020303" pitchFamily="18" charset="0"/>
              </a:rPr>
              <a:t> κάθε </a:t>
            </a:r>
            <a:r>
              <a:rPr lang="en-US" dirty="0">
                <a:highlight>
                  <a:srgbClr val="FFFF00"/>
                </a:highlight>
                <a:latin typeface="Georgia" panose="02040502050405020303" pitchFamily="18" charset="0"/>
              </a:rPr>
              <a:t>hotspots.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l-GR" dirty="0">
                <a:latin typeface="Georgia" panose="02040502050405020303" pitchFamily="18" charset="0"/>
              </a:rPr>
              <a:t>Μέχρι πόσα μέτρα σε κύκλο θα παράγονται πλοία μέσα.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l-GR" dirty="0">
              <a:latin typeface="Georgia" panose="02040502050405020303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l-GR" dirty="0">
                <a:highlight>
                  <a:srgbClr val="FFFF00"/>
                </a:highlight>
                <a:latin typeface="Georgia" panose="02040502050405020303" pitchFamily="18" charset="0"/>
              </a:rPr>
              <a:t>Αριθμός </a:t>
            </a:r>
            <a:r>
              <a:rPr lang="el-GR" b="1" dirty="0">
                <a:highlight>
                  <a:srgbClr val="FFFF00"/>
                </a:highlight>
                <a:latin typeface="Georgia" panose="02040502050405020303" pitchFamily="18" charset="0"/>
              </a:rPr>
              <a:t>πλοίων</a:t>
            </a:r>
            <a:r>
              <a:rPr lang="el-GR" dirty="0">
                <a:highlight>
                  <a:srgbClr val="FFFF00"/>
                </a:highlight>
                <a:latin typeface="Georgia" panose="02040502050405020303" pitchFamily="18" charset="0"/>
              </a:rPr>
              <a:t> </a:t>
            </a:r>
            <a:r>
              <a:rPr lang="el-GR" dirty="0">
                <a:latin typeface="Georgia" panose="02040502050405020303" pitchFamily="18" charset="0"/>
              </a:rPr>
              <a:t>στο σύστημα.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l-GR" dirty="0">
              <a:highlight>
                <a:srgbClr val="FFFF00"/>
              </a:highlight>
              <a:latin typeface="Georgia" panose="02040502050405020303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l-GR" dirty="0">
                <a:highlight>
                  <a:srgbClr val="FFFF00"/>
                </a:highlight>
                <a:latin typeface="Georgia" panose="02040502050405020303" pitchFamily="18" charset="0"/>
              </a:rPr>
              <a:t>Αριθμός </a:t>
            </a:r>
            <a:r>
              <a:rPr lang="en-US" b="1" dirty="0">
                <a:highlight>
                  <a:srgbClr val="FFFF00"/>
                </a:highlight>
                <a:latin typeface="Georgia" panose="02040502050405020303" pitchFamily="18" charset="0"/>
              </a:rPr>
              <a:t>UAVs</a:t>
            </a:r>
            <a:r>
              <a:rPr lang="en-US" dirty="0">
                <a:highlight>
                  <a:srgbClr val="FFFF00"/>
                </a:highlight>
                <a:latin typeface="Georgia" panose="02040502050405020303" pitchFamily="18" charset="0"/>
              </a:rPr>
              <a:t> </a:t>
            </a:r>
            <a:r>
              <a:rPr lang="el-GR" dirty="0">
                <a:latin typeface="Georgia" panose="02040502050405020303" pitchFamily="18" charset="0"/>
              </a:rPr>
              <a:t>στο σύστημα.</a:t>
            </a:r>
            <a:endParaRPr lang="en-US" dirty="0">
              <a:latin typeface="Georgia" panose="02040502050405020303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dirty="0">
              <a:latin typeface="Georgia" panose="02040502050405020303" pitchFamily="18" charset="0"/>
            </a:endParaRPr>
          </a:p>
          <a:p>
            <a:pPr lvl="1">
              <a:buFont typeface="Wingdings" panose="05000000000000000000" pitchFamily="2" charset="2"/>
              <a:buChar char="v"/>
            </a:pPr>
            <a:r>
              <a:rPr lang="en-US" b="1" i="1" dirty="0">
                <a:highlight>
                  <a:srgbClr val="00FF00"/>
                </a:highlight>
                <a:latin typeface="Georgia" panose="02040502050405020303" pitchFamily="18" charset="0"/>
              </a:rPr>
              <a:t> Y</a:t>
            </a:r>
            <a:r>
              <a:rPr lang="el-GR" b="1" i="1" dirty="0" err="1">
                <a:highlight>
                  <a:srgbClr val="00FF00"/>
                </a:highlight>
                <a:latin typeface="Georgia" panose="02040502050405020303" pitchFamily="18" charset="0"/>
              </a:rPr>
              <a:t>ποθέτουμε</a:t>
            </a:r>
            <a:r>
              <a:rPr lang="el-GR" b="1" i="1" dirty="0">
                <a:highlight>
                  <a:srgbClr val="00FF00"/>
                </a:highlight>
                <a:latin typeface="Georgia" panose="02040502050405020303" pitchFamily="18" charset="0"/>
              </a:rPr>
              <a:t> ότι </a:t>
            </a:r>
            <a:r>
              <a:rPr lang="en-US" b="1" i="1" dirty="0">
                <a:highlight>
                  <a:srgbClr val="00FF00"/>
                </a:highlight>
                <a:latin typeface="Georgia" panose="02040502050405020303" pitchFamily="18" charset="0"/>
              </a:rPr>
              <a:t>hotspots = 8, lambda = 9, vessels = 80, UAVs = [6,7,8,9]</a:t>
            </a:r>
            <a:r>
              <a:rPr lang="el-GR" b="1" i="1" dirty="0">
                <a:highlight>
                  <a:srgbClr val="00FF00"/>
                </a:highlight>
                <a:latin typeface="Georgia" panose="02040502050405020303" pitchFamily="18" charset="0"/>
              </a:rPr>
              <a:t>, ακτίνα = 35μ</a:t>
            </a:r>
            <a:r>
              <a:rPr lang="en-US" b="1" i="1" dirty="0">
                <a:highlight>
                  <a:srgbClr val="00FF00"/>
                </a:highlight>
                <a:latin typeface="Georgia" panose="02040502050405020303" pitchFamily="18" charset="0"/>
              </a:rPr>
              <a:t> – NO vessels connections limit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330083-8D67-E395-CAB8-7CED5B641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CEF18-5264-442D-806A-042AB4F45D01}" type="datetime1">
              <a:rPr lang="en-US" smtClean="0">
                <a:latin typeface="Georgia" panose="02040502050405020303" pitchFamily="18" charset="0"/>
              </a:rPr>
              <a:t>23-May-25</a:t>
            </a:fld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A61B8-679F-E32F-85E7-66C8DCCB9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CCSL - MATLAB-Enabled 6G NTN Maritime Simulator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2338CC-4617-F7D9-D847-3A0BC80D8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8AE03-A29E-4CF6-B5FD-5D7624CCA8AE}" type="slidenum">
              <a:rPr lang="en-US" smtClean="0">
                <a:latin typeface="Georgia" panose="02040502050405020303" pitchFamily="18" charset="0"/>
              </a:rPr>
              <a:t>2</a:t>
            </a:fld>
            <a:endParaRPr lang="en-US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58381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ECBD22-5995-CC73-F028-1CCF8FEA09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1D1B1-2EC0-E325-9C00-F80C00CC5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Georgia" panose="02040502050405020303" pitchFamily="18" charset="0"/>
              </a:rPr>
              <a:t>6</a:t>
            </a:r>
            <a:r>
              <a:rPr lang="el-GR" b="1" dirty="0">
                <a:latin typeface="Georgia" panose="02040502050405020303" pitchFamily="18" charset="0"/>
              </a:rPr>
              <a:t>. Ρουτίνα υπολογισμού μετρικών για τα </a:t>
            </a:r>
            <a:r>
              <a:rPr lang="en-US" b="1" dirty="0">
                <a:latin typeface="Georgia" panose="02040502050405020303" pitchFamily="18" charset="0"/>
              </a:rPr>
              <a:t>Vessels ML - </a:t>
            </a:r>
            <a:r>
              <a:rPr lang="el-GR" b="1" dirty="0">
                <a:latin typeface="Georgia" panose="02040502050405020303" pitchFamily="18" charset="0"/>
              </a:rPr>
              <a:t>Παρεμβολή</a:t>
            </a:r>
            <a:r>
              <a:rPr lang="en-US" b="1" dirty="0">
                <a:latin typeface="Georgia" panose="02040502050405020303" pitchFamily="18" charset="0"/>
              </a:rPr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DD3553-A7D3-CB69-A922-311261BABE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l-GR" dirty="0">
                <a:latin typeface="Georgia" panose="02040502050405020303" pitchFamily="18" charset="0"/>
              </a:rPr>
              <a:t>Αποτελέσματα για </a:t>
            </a:r>
            <a:r>
              <a:rPr lang="en-US" b="1" i="1" dirty="0">
                <a:highlight>
                  <a:srgbClr val="00FF00"/>
                </a:highlight>
                <a:latin typeface="Georgia" panose="02040502050405020303" pitchFamily="18" charset="0"/>
              </a:rPr>
              <a:t>hotspots = 8, lambda = 9, vessels = 80, UAVs = [</a:t>
            </a:r>
            <a:r>
              <a:rPr lang="en-US" b="1" i="1" strike="sngStrike" dirty="0">
                <a:highlight>
                  <a:srgbClr val="00FF00"/>
                </a:highlight>
                <a:latin typeface="Georgia" panose="02040502050405020303" pitchFamily="18" charset="0"/>
              </a:rPr>
              <a:t>6,7,8,</a:t>
            </a:r>
            <a:r>
              <a:rPr lang="en-US" b="1" i="1" dirty="0">
                <a:highlight>
                  <a:srgbClr val="00FF00"/>
                </a:highlight>
                <a:latin typeface="Georgia" panose="02040502050405020303" pitchFamily="18" charset="0"/>
              </a:rPr>
              <a:t>9]</a:t>
            </a:r>
            <a:r>
              <a:rPr lang="el-GR" b="1" i="1" dirty="0">
                <a:highlight>
                  <a:srgbClr val="00FF00"/>
                </a:highlight>
                <a:latin typeface="Georgia" panose="02040502050405020303" pitchFamily="18" charset="0"/>
              </a:rPr>
              <a:t>, ακτίνα = 35μ</a:t>
            </a:r>
            <a:r>
              <a:rPr lang="en-US" b="1" i="1" dirty="0">
                <a:highlight>
                  <a:srgbClr val="00FF00"/>
                </a:highlight>
                <a:latin typeface="Georgia" panose="02040502050405020303" pitchFamily="18" charset="0"/>
              </a:rPr>
              <a:t> – NO vessels connections limit</a:t>
            </a:r>
            <a:r>
              <a:rPr lang="el-GR" dirty="0">
                <a:latin typeface="Georgia" panose="02040502050405020303" pitchFamily="18" charset="0"/>
              </a:rPr>
              <a:t> </a:t>
            </a:r>
            <a:endParaRPr lang="en-US" dirty="0">
              <a:latin typeface="Georgia" panose="02040502050405020303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 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64CD84-6D80-6E09-3C25-2F2CF3423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BD3F8-4BEA-4761-8448-9C57C5FE5DB5}" type="datetime1">
              <a:rPr lang="en-US" smtClean="0"/>
              <a:t>23-May-25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C56E69-9BDF-1E3F-DDDC-5CD831275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CCSL - MATLAB-Enabled 6G NTN Maritime Simulator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293B8E-A25B-1CA5-49CB-C5A73F713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8AE03-A29E-4CF6-B5FD-5D7624CCA8AE}" type="slidenum">
              <a:rPr lang="en-US" smtClean="0"/>
              <a:t>20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6777A7E-D51A-CF77-03D8-E6E76D4C14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2084" y="2632736"/>
            <a:ext cx="5389666" cy="3753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3545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B6397A-E3C0-CE68-110A-39FDE03835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8C4E0-5E20-E530-8874-0CF3B64F8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Georgia" panose="02040502050405020303" pitchFamily="18" charset="0"/>
              </a:rPr>
              <a:t>6</a:t>
            </a:r>
            <a:r>
              <a:rPr lang="el-GR" b="1" dirty="0">
                <a:latin typeface="Georgia" panose="02040502050405020303" pitchFamily="18" charset="0"/>
              </a:rPr>
              <a:t>. Ρουτίνα υπολογισμού μετρικών για τα </a:t>
            </a:r>
            <a:r>
              <a:rPr lang="en-US" b="1" dirty="0">
                <a:latin typeface="Georgia" panose="02040502050405020303" pitchFamily="18" charset="0"/>
              </a:rPr>
              <a:t>Vessels ML - </a:t>
            </a:r>
            <a:r>
              <a:rPr lang="el-GR" b="1" dirty="0">
                <a:latin typeface="Georgia" panose="02040502050405020303" pitchFamily="18" charset="0"/>
              </a:rPr>
              <a:t>Παρεμβολή</a:t>
            </a:r>
            <a:r>
              <a:rPr lang="en-US" b="1" dirty="0">
                <a:latin typeface="Georgia" panose="02040502050405020303" pitchFamily="18" charset="0"/>
              </a:rPr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12A2D-792D-356A-5D5D-B572D8E687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l-GR" dirty="0">
                <a:latin typeface="Georgia" panose="02040502050405020303" pitchFamily="18" charset="0"/>
              </a:rPr>
              <a:t>Αποτελέσματα για </a:t>
            </a:r>
            <a:r>
              <a:rPr lang="en-US" b="1" i="1" dirty="0">
                <a:highlight>
                  <a:srgbClr val="00FF00"/>
                </a:highlight>
                <a:latin typeface="Georgia" panose="02040502050405020303" pitchFamily="18" charset="0"/>
              </a:rPr>
              <a:t>hotspots = 8, lambda = 9, vessels = 80, UAVs = 1</a:t>
            </a:r>
            <a:r>
              <a:rPr lang="el-GR" b="1" i="1" dirty="0">
                <a:highlight>
                  <a:srgbClr val="00FF00"/>
                </a:highlight>
                <a:latin typeface="Georgia" panose="02040502050405020303" pitchFamily="18" charset="0"/>
              </a:rPr>
              <a:t>, ακτίνα = 35μ</a:t>
            </a:r>
            <a:r>
              <a:rPr lang="en-US" b="1" i="1" dirty="0">
                <a:highlight>
                  <a:srgbClr val="00FF00"/>
                </a:highlight>
                <a:latin typeface="Georgia" panose="02040502050405020303" pitchFamily="18" charset="0"/>
              </a:rPr>
              <a:t> – NO vessels connections limit</a:t>
            </a:r>
            <a:r>
              <a:rPr lang="el-GR" dirty="0">
                <a:latin typeface="Georgia" panose="02040502050405020303" pitchFamily="18" charset="0"/>
              </a:rPr>
              <a:t> </a:t>
            </a:r>
            <a:endParaRPr lang="en-US" dirty="0">
              <a:latin typeface="Georgia" panose="02040502050405020303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MO = (rv1 + rv2 + ./80)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 UAV-1 = 80 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180E0F-18E2-0D88-756F-26EB74B76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BD3F8-4BEA-4761-8448-9C57C5FE5DB5}" type="datetime1">
              <a:rPr lang="en-US" smtClean="0"/>
              <a:t>23-May-25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1D30B4-893A-1BDD-099D-966BD61B7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CCSL - MATLAB-Enabled 6G NTN Maritime Simulator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30554-F1F8-4AB1-7F79-3E159DEEA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8AE03-A29E-4CF6-B5FD-5D7624CCA8AE}" type="slidenum">
              <a:rPr lang="en-US" smtClean="0"/>
              <a:t>21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98F7986-8B16-ED0C-9950-885D62B638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3193" y="2328051"/>
            <a:ext cx="3892743" cy="3848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5968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C18AC4-53D1-08A9-A26A-32559DCFA1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1E3B4-1617-3946-2099-3AED61200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Georgia" panose="02040502050405020303" pitchFamily="18" charset="0"/>
              </a:rPr>
              <a:t>6</a:t>
            </a:r>
            <a:r>
              <a:rPr lang="el-GR" b="1" dirty="0">
                <a:latin typeface="Georgia" panose="02040502050405020303" pitchFamily="18" charset="0"/>
              </a:rPr>
              <a:t>. Ρουτίνα υπολογισμού μετρικών για τα </a:t>
            </a:r>
            <a:r>
              <a:rPr lang="en-US" b="1" dirty="0">
                <a:latin typeface="Georgia" panose="02040502050405020303" pitchFamily="18" charset="0"/>
              </a:rPr>
              <a:t>Vessels ML - </a:t>
            </a:r>
            <a:r>
              <a:rPr lang="el-GR" b="1" dirty="0">
                <a:latin typeface="Georgia" panose="02040502050405020303" pitchFamily="18" charset="0"/>
              </a:rPr>
              <a:t>Παρεμβολή</a:t>
            </a:r>
            <a:r>
              <a:rPr lang="en-US" b="1" dirty="0">
                <a:latin typeface="Georgia" panose="02040502050405020303" pitchFamily="18" charset="0"/>
              </a:rPr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41187-58C0-E0B6-BFA3-26CA999DC2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l-GR" dirty="0">
                <a:latin typeface="Georgia" panose="02040502050405020303" pitchFamily="18" charset="0"/>
              </a:rPr>
              <a:t>Αποτελέσματα για </a:t>
            </a:r>
            <a:r>
              <a:rPr lang="en-US" b="1" i="1" dirty="0">
                <a:highlight>
                  <a:srgbClr val="00FF00"/>
                </a:highlight>
                <a:latin typeface="Georgia" panose="02040502050405020303" pitchFamily="18" charset="0"/>
              </a:rPr>
              <a:t>hotspots = 8, lambda = 9, vessels = 80, UAVs = 1</a:t>
            </a:r>
            <a:r>
              <a:rPr lang="el-GR" b="1" i="1" dirty="0">
                <a:highlight>
                  <a:srgbClr val="00FF00"/>
                </a:highlight>
                <a:latin typeface="Georgia" panose="02040502050405020303" pitchFamily="18" charset="0"/>
              </a:rPr>
              <a:t>, ακτίνα = 35μ</a:t>
            </a:r>
            <a:r>
              <a:rPr lang="en-US" b="1" i="1" dirty="0">
                <a:highlight>
                  <a:srgbClr val="00FF00"/>
                </a:highlight>
                <a:latin typeface="Georgia" panose="02040502050405020303" pitchFamily="18" charset="0"/>
              </a:rPr>
              <a:t> – WITH 10 vessels MAX connections limit</a:t>
            </a:r>
            <a:r>
              <a:rPr lang="el-GR" dirty="0">
                <a:latin typeface="Georgia" panose="02040502050405020303" pitchFamily="18" charset="0"/>
              </a:rPr>
              <a:t> </a:t>
            </a:r>
            <a:endParaRPr lang="en-US" dirty="0">
              <a:latin typeface="Georgia" panose="02040502050405020303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 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DFF1CC-996D-3A7D-EFEE-A3BA8F3B2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BD3F8-4BEA-4761-8448-9C57C5FE5DB5}" type="datetime1">
              <a:rPr lang="en-US" smtClean="0"/>
              <a:t>23-May-25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684390-F02A-DF4C-6404-0F06F2946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CCSL - MATLAB-Enabled 6G NTN Maritime Simulator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6D0688-6351-1DCA-355D-F277F46F6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8AE03-A29E-4CF6-B5FD-5D7624CCA8AE}" type="slidenum">
              <a:rPr lang="en-US" smtClean="0"/>
              <a:t>22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CDC33BC-4211-C890-02F3-54F5C1C471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9503" y="2436553"/>
            <a:ext cx="5042497" cy="3899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1646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B6CFD1-6071-BC20-399E-8D34EAB40D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4BC6A-1361-79C5-696E-2EE0F931C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Georgia" panose="02040502050405020303" pitchFamily="18" charset="0"/>
              </a:rPr>
              <a:t>6</a:t>
            </a:r>
            <a:r>
              <a:rPr lang="el-GR" b="1" dirty="0">
                <a:latin typeface="Georgia" panose="02040502050405020303" pitchFamily="18" charset="0"/>
              </a:rPr>
              <a:t>. Ρουτίνα υπολογισμού μετρικών για τα </a:t>
            </a:r>
            <a:r>
              <a:rPr lang="en-US" b="1" dirty="0">
                <a:latin typeface="Georgia" panose="02040502050405020303" pitchFamily="18" charset="0"/>
              </a:rPr>
              <a:t>Vessels ML - </a:t>
            </a:r>
            <a:r>
              <a:rPr lang="el-GR" b="1" dirty="0">
                <a:latin typeface="Georgia" panose="02040502050405020303" pitchFamily="18" charset="0"/>
              </a:rPr>
              <a:t>Παρεμβολή</a:t>
            </a:r>
            <a:r>
              <a:rPr lang="en-US" b="1" dirty="0">
                <a:latin typeface="Georgia" panose="02040502050405020303" pitchFamily="18" charset="0"/>
              </a:rPr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A4A51-EC63-A37F-907A-A3C28EAB9C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l-GR" dirty="0">
                <a:latin typeface="Georgia" panose="02040502050405020303" pitchFamily="18" charset="0"/>
              </a:rPr>
              <a:t>Αποτελέσματα για </a:t>
            </a:r>
            <a:r>
              <a:rPr lang="en-US" b="1" i="1" dirty="0">
                <a:highlight>
                  <a:srgbClr val="00FF00"/>
                </a:highlight>
                <a:latin typeface="Georgia" panose="02040502050405020303" pitchFamily="18" charset="0"/>
              </a:rPr>
              <a:t>hotspots = 8, lambda = 9, vessels = 80, UAVs = 2</a:t>
            </a:r>
            <a:r>
              <a:rPr lang="el-GR" b="1" i="1" dirty="0">
                <a:highlight>
                  <a:srgbClr val="00FF00"/>
                </a:highlight>
                <a:latin typeface="Georgia" panose="02040502050405020303" pitchFamily="18" charset="0"/>
              </a:rPr>
              <a:t>, ακτίνα = 35μ</a:t>
            </a:r>
            <a:r>
              <a:rPr lang="en-US" b="1" i="1" dirty="0">
                <a:highlight>
                  <a:srgbClr val="00FF00"/>
                </a:highlight>
                <a:latin typeface="Georgia" panose="02040502050405020303" pitchFamily="18" charset="0"/>
              </a:rPr>
              <a:t> – WITH 10 vessels MAX connections limit</a:t>
            </a:r>
            <a:r>
              <a:rPr lang="el-GR" dirty="0">
                <a:latin typeface="Georgia" panose="02040502050405020303" pitchFamily="18" charset="0"/>
              </a:rPr>
              <a:t> </a:t>
            </a:r>
            <a:endParaRPr lang="en-US" dirty="0">
              <a:latin typeface="Georgia" panose="02040502050405020303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 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114CB4-C1AA-0B06-8983-99AF8A4E8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BD3F8-4BEA-4761-8448-9C57C5FE5DB5}" type="datetime1">
              <a:rPr lang="en-US" smtClean="0"/>
              <a:t>23-May-25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992B5A-908A-8CD8-AEBD-605DBC53C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CCSL - MATLAB-Enabled 6G NTN Maritime Simulator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BF5E0-6113-B4DC-0823-96649C351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8AE03-A29E-4CF6-B5FD-5D7624CCA8AE}" type="slidenum">
              <a:rPr lang="en-US" smtClean="0"/>
              <a:t>23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7057487-C900-F81D-7085-D954EC6D18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4859" y="2509539"/>
            <a:ext cx="5436556" cy="3950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1974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3256CE-73C9-FE7F-54D8-AE189BAE6A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039A5-2CD9-BDB3-5CF0-479D8C382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Georgia" panose="02040502050405020303" pitchFamily="18" charset="0"/>
              </a:rPr>
              <a:t>6</a:t>
            </a:r>
            <a:r>
              <a:rPr lang="el-GR" b="1" dirty="0">
                <a:latin typeface="Georgia" panose="02040502050405020303" pitchFamily="18" charset="0"/>
              </a:rPr>
              <a:t>. Ρουτίνα υπολογισμού μετρικών για τα </a:t>
            </a:r>
            <a:r>
              <a:rPr lang="en-US" b="1" dirty="0">
                <a:latin typeface="Georgia" panose="02040502050405020303" pitchFamily="18" charset="0"/>
              </a:rPr>
              <a:t>Vessels ML - </a:t>
            </a:r>
            <a:r>
              <a:rPr lang="el-GR" b="1" dirty="0">
                <a:latin typeface="Georgia" panose="02040502050405020303" pitchFamily="18" charset="0"/>
              </a:rPr>
              <a:t>Παρεμβολή</a:t>
            </a:r>
            <a:r>
              <a:rPr lang="en-US" b="1" dirty="0">
                <a:latin typeface="Georgia" panose="02040502050405020303" pitchFamily="18" charset="0"/>
              </a:rPr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6A44D-7178-2338-7E4E-B10F7C3F56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l-GR" dirty="0">
                <a:latin typeface="Georgia" panose="02040502050405020303" pitchFamily="18" charset="0"/>
              </a:rPr>
              <a:t>Αποτελέσματα για </a:t>
            </a:r>
            <a:r>
              <a:rPr lang="en-US" b="1" i="1" dirty="0">
                <a:highlight>
                  <a:srgbClr val="00FF00"/>
                </a:highlight>
                <a:latin typeface="Georgia" panose="02040502050405020303" pitchFamily="18" charset="0"/>
              </a:rPr>
              <a:t>hotspots = 8, lambda = 9, vessels = 80, UAVs = 3</a:t>
            </a:r>
            <a:r>
              <a:rPr lang="el-GR" b="1" i="1" dirty="0">
                <a:highlight>
                  <a:srgbClr val="00FF00"/>
                </a:highlight>
                <a:latin typeface="Georgia" panose="02040502050405020303" pitchFamily="18" charset="0"/>
              </a:rPr>
              <a:t>, ακτίνα = 35μ</a:t>
            </a:r>
            <a:r>
              <a:rPr lang="en-US" b="1" i="1" dirty="0">
                <a:highlight>
                  <a:srgbClr val="00FF00"/>
                </a:highlight>
                <a:latin typeface="Georgia" panose="02040502050405020303" pitchFamily="18" charset="0"/>
              </a:rPr>
              <a:t> – WITH 10 vessels MAX connections limit</a:t>
            </a:r>
            <a:r>
              <a:rPr lang="el-GR" dirty="0">
                <a:latin typeface="Georgia" panose="02040502050405020303" pitchFamily="18" charset="0"/>
              </a:rPr>
              <a:t> </a:t>
            </a:r>
            <a:endParaRPr lang="en-US" dirty="0">
              <a:latin typeface="Georgia" panose="02040502050405020303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 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620628-3F37-2F07-83A7-2449A3A9D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BD3F8-4BEA-4761-8448-9C57C5FE5DB5}" type="datetime1">
              <a:rPr lang="en-US" smtClean="0"/>
              <a:t>23-May-25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5689A9-B7E6-D3DD-3E34-4941D27C9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CCSL - MATLAB-Enabled 6G NTN Maritime Simulator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592BCE-1E8D-2200-958D-603258E9F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8AE03-A29E-4CF6-B5FD-5D7624CCA8AE}" type="slidenum">
              <a:rPr lang="en-US" smtClean="0"/>
              <a:t>24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FC336D1-B052-114B-7E3E-9E69F1A499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2735" y="2552954"/>
            <a:ext cx="5252507" cy="3719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199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59879-EE11-4792-04AF-FA520BD30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b="1" dirty="0">
                <a:latin typeface="Georgia" panose="02040502050405020303" pitchFamily="18" charset="0"/>
              </a:rPr>
              <a:t>Διαδικασίες Προσομοιωτή</a:t>
            </a:r>
            <a:endParaRPr lang="en-US" b="1" dirty="0">
              <a:latin typeface="Georgia" panose="020405020504050203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C4253-92CE-B9FC-655C-C7B5942638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54271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l-GR" dirty="0">
                <a:latin typeface="Georgia" panose="02040502050405020303" pitchFamily="18" charset="0"/>
              </a:rPr>
              <a:t>Δημιουργία τοπολογίας (παραγωγή 3 σταθερών σταθμών βάσης)</a:t>
            </a:r>
            <a:r>
              <a:rPr lang="en-US" dirty="0">
                <a:latin typeface="Georgia" panose="02040502050405020303" pitchFamily="18" charset="0"/>
              </a:rPr>
              <a:t>.</a:t>
            </a:r>
            <a:endParaRPr lang="el-GR" dirty="0">
              <a:latin typeface="Georgia" panose="02040502050405020303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l-GR" dirty="0">
                <a:latin typeface="Georgia" panose="02040502050405020303" pitchFamily="18" charset="0"/>
              </a:rPr>
              <a:t>Δημιουργία </a:t>
            </a:r>
            <a:r>
              <a:rPr lang="en-US" dirty="0">
                <a:latin typeface="Georgia" panose="02040502050405020303" pitchFamily="18" charset="0"/>
              </a:rPr>
              <a:t>– </a:t>
            </a:r>
            <a:r>
              <a:rPr lang="el-GR" dirty="0">
                <a:latin typeface="Georgia" panose="02040502050405020303" pitchFamily="18" charset="0"/>
              </a:rPr>
              <a:t>παραγωγή τυχαία κέντρων </a:t>
            </a:r>
            <a:r>
              <a:rPr lang="en-US" dirty="0">
                <a:latin typeface="Georgia" panose="02040502050405020303" pitchFamily="18" charset="0"/>
              </a:rPr>
              <a:t>hotspots</a:t>
            </a:r>
            <a:r>
              <a:rPr lang="el-GR" dirty="0">
                <a:latin typeface="Georgia" panose="02040502050405020303" pitchFamily="18" charset="0"/>
              </a:rPr>
              <a:t> με </a:t>
            </a:r>
            <a:r>
              <a:rPr lang="en-US" dirty="0">
                <a:latin typeface="Georgia" panose="02040502050405020303" pitchFamily="18" charset="0"/>
              </a:rPr>
              <a:t>(x, y</a:t>
            </a:r>
            <a:r>
              <a:rPr lang="el-GR" dirty="0">
                <a:latin typeface="Georgia" panose="02040502050405020303" pitchFamily="18" charset="0"/>
              </a:rPr>
              <a:t>)</a:t>
            </a:r>
            <a:r>
              <a:rPr lang="en-US" dirty="0">
                <a:latin typeface="Georgia" panose="02040502050405020303" pitchFamily="18" charset="0"/>
              </a:rPr>
              <a:t>.</a:t>
            </a:r>
            <a:endParaRPr lang="el-GR" dirty="0">
              <a:latin typeface="Georgia" panose="02040502050405020303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l-GR" dirty="0">
                <a:latin typeface="Georgia" panose="02040502050405020303" pitchFamily="18" charset="0"/>
              </a:rPr>
              <a:t>Δημιουργία – παραγωγή τυχαία πλοίων εντός και εκτός </a:t>
            </a:r>
            <a:r>
              <a:rPr lang="en-US" dirty="0">
                <a:latin typeface="Georgia" panose="02040502050405020303" pitchFamily="18" charset="0"/>
              </a:rPr>
              <a:t>hotspots.	</a:t>
            </a:r>
          </a:p>
          <a:p>
            <a:pPr marL="761238" lvl="2" indent="-285750"/>
            <a:r>
              <a:rPr lang="el-GR" dirty="0">
                <a:latin typeface="Georgia" panose="02040502050405020303" pitchFamily="18" charset="0"/>
              </a:rPr>
              <a:t>Αν πχ έχουμε πλοία = 200, </a:t>
            </a:r>
            <a:r>
              <a:rPr lang="en-US" dirty="0">
                <a:latin typeface="Georgia" panose="02040502050405020303" pitchFamily="18" charset="0"/>
              </a:rPr>
              <a:t>hotspots = 10</a:t>
            </a:r>
            <a:r>
              <a:rPr lang="el-GR" dirty="0">
                <a:latin typeface="Georgia" panose="02040502050405020303" pitchFamily="18" charset="0"/>
              </a:rPr>
              <a:t> και λ= 5, τότε έξω από τα </a:t>
            </a:r>
            <a:r>
              <a:rPr lang="en-US" dirty="0">
                <a:latin typeface="Georgia" panose="02040502050405020303" pitchFamily="18" charset="0"/>
              </a:rPr>
              <a:t>hotspots </a:t>
            </a:r>
            <a:r>
              <a:rPr lang="el-GR" dirty="0">
                <a:latin typeface="Georgia" panose="02040502050405020303" pitchFamily="18" charset="0"/>
              </a:rPr>
              <a:t>θα περισσέψουν 200 – 50 = 150 πλοία έξω.</a:t>
            </a:r>
            <a:endParaRPr lang="en-US" dirty="0">
              <a:latin typeface="Georgia" panose="02040502050405020303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l-GR" dirty="0">
                <a:latin typeface="Georgia" panose="02040502050405020303" pitchFamily="18" charset="0"/>
              </a:rPr>
              <a:t>Εκτέλεση 3 </a:t>
            </a:r>
            <a:r>
              <a:rPr lang="en-US" dirty="0">
                <a:latin typeface="Georgia" panose="02040502050405020303" pitchFamily="18" charset="0"/>
              </a:rPr>
              <a:t>ML </a:t>
            </a:r>
            <a:r>
              <a:rPr lang="el-GR" dirty="0">
                <a:latin typeface="Georgia" panose="02040502050405020303" pitchFamily="18" charset="0"/>
              </a:rPr>
              <a:t>μοντέλων για δεδομένο αριθμό </a:t>
            </a:r>
            <a:r>
              <a:rPr lang="en-US" dirty="0">
                <a:latin typeface="Georgia" panose="02040502050405020303" pitchFamily="18" charset="0"/>
              </a:rPr>
              <a:t>UAVs</a:t>
            </a:r>
          </a:p>
          <a:p>
            <a:pPr marL="761238" lvl="2" indent="-285750"/>
            <a:r>
              <a:rPr lang="en-US" dirty="0">
                <a:latin typeface="Georgia" panose="02040502050405020303" pitchFamily="18" charset="0"/>
              </a:rPr>
              <a:t>K-Means</a:t>
            </a:r>
          </a:p>
          <a:p>
            <a:pPr marL="761238" lvl="2" indent="-285750"/>
            <a:r>
              <a:rPr lang="en-US" dirty="0">
                <a:latin typeface="Georgia" panose="02040502050405020303" pitchFamily="18" charset="0"/>
              </a:rPr>
              <a:t>K-Medoids</a:t>
            </a:r>
          </a:p>
          <a:p>
            <a:pPr marL="761238" lvl="2" indent="-285750"/>
            <a:r>
              <a:rPr lang="en-US" dirty="0">
                <a:latin typeface="Georgia" panose="02040502050405020303" pitchFamily="18" charset="0"/>
              </a:rPr>
              <a:t>Fuzzy C-Means</a:t>
            </a:r>
          </a:p>
          <a:p>
            <a:pPr marL="944118" lvl="3" indent="-285750">
              <a:buFont typeface="Wingdings" panose="05000000000000000000" pitchFamily="2" charset="2"/>
              <a:buChar char="Ø"/>
            </a:pPr>
            <a:r>
              <a:rPr lang="el-GR" dirty="0">
                <a:latin typeface="Georgia" panose="02040502050405020303" pitchFamily="18" charset="0"/>
              </a:rPr>
              <a:t>Εδώ, το κάθε μοντέλο θα παράγει ως αποτέλεσμα το (</a:t>
            </a:r>
            <a:r>
              <a:rPr lang="en-US" dirty="0">
                <a:latin typeface="Georgia" panose="02040502050405020303" pitchFamily="18" charset="0"/>
              </a:rPr>
              <a:t>x, y</a:t>
            </a:r>
            <a:r>
              <a:rPr lang="el-GR" dirty="0">
                <a:latin typeface="Georgia" panose="02040502050405020303" pitchFamily="18" charset="0"/>
              </a:rPr>
              <a:t>) του κάθε </a:t>
            </a:r>
            <a:r>
              <a:rPr lang="en-US" dirty="0">
                <a:latin typeface="Georgia" panose="02040502050405020303" pitchFamily="18" charset="0"/>
              </a:rPr>
              <a:t>UAV, </a:t>
            </a:r>
            <a:r>
              <a:rPr lang="el-GR" dirty="0">
                <a:latin typeface="Georgia" panose="02040502050405020303" pitchFamily="18" charset="0"/>
              </a:rPr>
              <a:t>που θα τοποθετηθεί καθώς και το ποια πλοία θα εξυπηρετήσει</a:t>
            </a:r>
            <a:r>
              <a:rPr lang="en-US" dirty="0">
                <a:latin typeface="Georgia" panose="02040502050405020303" pitchFamily="18" charset="0"/>
              </a:rPr>
              <a:t>, </a:t>
            </a:r>
            <a:r>
              <a:rPr lang="el-GR" dirty="0">
                <a:latin typeface="Georgia" panose="02040502050405020303" pitchFamily="18" charset="0"/>
              </a:rPr>
              <a:t>δηλαδή τη συσχέτιση του </a:t>
            </a:r>
            <a:r>
              <a:rPr lang="en-US" dirty="0">
                <a:latin typeface="Georgia" panose="02040502050405020303" pitchFamily="18" charset="0"/>
              </a:rPr>
              <a:t>UAV </a:t>
            </a:r>
            <a:r>
              <a:rPr lang="el-GR" dirty="0">
                <a:latin typeface="Georgia" panose="02040502050405020303" pitchFamily="18" charset="0"/>
              </a:rPr>
              <a:t>με τα πλοία.</a:t>
            </a:r>
          </a:p>
          <a:p>
            <a:pPr marL="457200" indent="-457200">
              <a:buFont typeface="+mj-lt"/>
              <a:buAutoNum type="arabicPeriod"/>
            </a:pPr>
            <a:r>
              <a:rPr lang="el-GR" dirty="0">
                <a:latin typeface="Georgia" panose="02040502050405020303" pitchFamily="18" charset="0"/>
              </a:rPr>
              <a:t>Ρουτίνα υπολογισμού μετρικών για τα </a:t>
            </a:r>
            <a:r>
              <a:rPr lang="en-US" dirty="0">
                <a:latin typeface="Georgia" panose="02040502050405020303" pitchFamily="18" charset="0"/>
              </a:rPr>
              <a:t>UAVs / 3 MLs (Back-haul)</a:t>
            </a:r>
          </a:p>
          <a:p>
            <a:pPr marL="457200" indent="-457200">
              <a:buFont typeface="+mj-lt"/>
              <a:buAutoNum type="arabicPeriod"/>
            </a:pPr>
            <a:r>
              <a:rPr lang="el-GR" dirty="0">
                <a:latin typeface="Georgia" panose="02040502050405020303" pitchFamily="18" charset="0"/>
              </a:rPr>
              <a:t>Ρουτίνα υπολογισμού μετρικών για τα </a:t>
            </a:r>
            <a:r>
              <a:rPr lang="en-US" dirty="0">
                <a:latin typeface="Georgia" panose="02040502050405020303" pitchFamily="18" charset="0"/>
              </a:rPr>
              <a:t>Vessels / 3 MLs</a:t>
            </a:r>
          </a:p>
          <a:p>
            <a:pPr marL="457200" indent="-457200">
              <a:buFont typeface="+mj-lt"/>
              <a:buAutoNum type="arabicPeriod"/>
            </a:pPr>
            <a:endParaRPr lang="el-GR" dirty="0">
              <a:latin typeface="Georgia" panose="02040502050405020303" pitchFamily="18" charset="0"/>
            </a:endParaRPr>
          </a:p>
          <a:p>
            <a:pPr marL="658368" lvl="3" indent="0">
              <a:buNone/>
            </a:pPr>
            <a:endParaRPr lang="en-US" dirty="0">
              <a:latin typeface="Georgia" panose="02040502050405020303" pitchFamily="18" charset="0"/>
            </a:endParaRPr>
          </a:p>
          <a:p>
            <a:pPr marL="761238" lvl="2" indent="-285750"/>
            <a:endParaRPr lang="en-US" dirty="0">
              <a:latin typeface="Georgia" panose="02040502050405020303" pitchFamily="18" charset="0"/>
            </a:endParaRPr>
          </a:p>
          <a:p>
            <a:pPr marL="761238" lvl="2" indent="-285750"/>
            <a:endParaRPr lang="el-GR" dirty="0">
              <a:latin typeface="Georgia" panose="02040502050405020303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1359AA-BEC1-80D2-943D-350C07CBD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3897C-A1DE-48F1-8E2E-A397411DD8CF}" type="datetime1">
              <a:rPr lang="en-US" smtClean="0"/>
              <a:t>23-May-25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A41E85-2EB4-5D12-81B3-ECD5EA7E0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CCSL - MATLAB-Enabled 6G NTN Maritime Simulator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F79F1D-06F6-F944-2232-597BCD531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8AE03-A29E-4CF6-B5FD-5D7624CCA8A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125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7A794D-8C50-80A1-1C75-26597ED32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  <a:latin typeface="Georgia" panose="02040502050405020303" pitchFamily="18" charset="0"/>
              </a:rPr>
              <a:t>TOPOLOGY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FD7E6DA-4D8E-3564-FC6F-F264650F8F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71" y="2653800"/>
            <a:ext cx="3084844" cy="3335519"/>
          </a:xfrm>
        </p:spPr>
        <p:txBody>
          <a:bodyPr>
            <a:normAutofit/>
          </a:bodyPr>
          <a:lstStyle/>
          <a:p>
            <a:r>
              <a:rPr lang="en-US" sz="1500" b="1" dirty="0">
                <a:solidFill>
                  <a:srgbClr val="FFFFFF"/>
                </a:solidFill>
                <a:highlight>
                  <a:srgbClr val="FF00FF"/>
                </a:highlight>
                <a:latin typeface="Georgia" panose="02040502050405020303" pitchFamily="18" charset="0"/>
              </a:rPr>
              <a:t>6 UAVs</a:t>
            </a:r>
          </a:p>
          <a:p>
            <a:r>
              <a:rPr lang="en-US" sz="1500" dirty="0">
                <a:solidFill>
                  <a:srgbClr val="FFFFFF"/>
                </a:solidFill>
                <a:latin typeface="Georgia" panose="02040502050405020303" pitchFamily="18" charset="0"/>
              </a:rPr>
              <a:t>8 hotspots</a:t>
            </a:r>
          </a:p>
          <a:p>
            <a:r>
              <a:rPr lang="en-US" sz="1500" dirty="0">
                <a:solidFill>
                  <a:srgbClr val="FFFFFF"/>
                </a:solidFill>
                <a:latin typeface="Georgia" panose="02040502050405020303" pitchFamily="18" charset="0"/>
              </a:rPr>
              <a:t>Poisson l= 9</a:t>
            </a:r>
          </a:p>
          <a:p>
            <a:r>
              <a:rPr lang="en-US" sz="1500" dirty="0">
                <a:solidFill>
                  <a:srgbClr val="FFFFFF"/>
                </a:solidFill>
                <a:latin typeface="Georgia" panose="02040502050405020303" pitchFamily="18" charset="0"/>
              </a:rPr>
              <a:t>Vessels = 80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9DB1FE5-9D46-433B-99D1-2F1B8DC798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rgbClr val="323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5" name="Content Placeholder 4" descr="A screen shot of a graph&#10;&#10;AI-generated content may be incorrect.">
            <a:extLst>
              <a:ext uri="{FF2B5EF4-FFF2-40B4-BE49-F238E27FC236}">
                <a16:creationId xmlns:a16="http://schemas.microsoft.com/office/drawing/2014/main" id="{17F46213-75F7-18A1-0779-61F83F7292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3659" y="-4602"/>
            <a:ext cx="7002656" cy="686260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A5D662-4853-6060-A2E4-FBE0A25CA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87847-6DD9-4D40-84D7-AD8DB14CE6B6}" type="datetime1">
              <a:rPr lang="en-US" smtClean="0"/>
              <a:t>23-May-25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3ECBD7-91A5-9307-7760-165CF2764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CCSL - MATLAB-Enabled 6G NTN Maritime Simulator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01269C-D0CF-DC6E-B33C-051F6944B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8AE03-A29E-4CF6-B5FD-5D7624CCA8A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36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B3437-4EBD-8D5F-5FF0-E8102143E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286603"/>
            <a:ext cx="10461773" cy="1450757"/>
          </a:xfrm>
        </p:spPr>
        <p:txBody>
          <a:bodyPr>
            <a:normAutofit fontScale="90000"/>
          </a:bodyPr>
          <a:lstStyle/>
          <a:p>
            <a:r>
              <a:rPr lang="el-GR" b="1" dirty="0">
                <a:latin typeface="Georgia" panose="02040502050405020303" pitchFamily="18" charset="0"/>
              </a:rPr>
              <a:t>1. Δημιουργία τοπολογίας (παραγωγή 3 σταθερών σταθμών βάσης)</a:t>
            </a:r>
            <a:endParaRPr lang="en-US" b="1" dirty="0">
              <a:latin typeface="Georgia" panose="02040502050405020303" pitchFamily="18" charset="0"/>
            </a:endParaRPr>
          </a:p>
        </p:txBody>
      </p:sp>
      <p:pic>
        <p:nvPicPr>
          <p:cNvPr id="5" name="Content Placeholder 4" descr="A black and white image of a tower&#10;&#10;AI-generated content may be incorrect.">
            <a:extLst>
              <a:ext uri="{FF2B5EF4-FFF2-40B4-BE49-F238E27FC236}">
                <a16:creationId xmlns:a16="http://schemas.microsoft.com/office/drawing/2014/main" id="{C8A17E87-C4DF-DDBF-0AF5-ACBA53EA28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906" y="1902465"/>
            <a:ext cx="806747" cy="806747"/>
          </a:xfrm>
        </p:spPr>
      </p:pic>
      <p:pic>
        <p:nvPicPr>
          <p:cNvPr id="8" name="Content Placeholder 4" descr="A black and white image of a tower&#10;&#10;AI-generated content may be incorrect.">
            <a:extLst>
              <a:ext uri="{FF2B5EF4-FFF2-40B4-BE49-F238E27FC236}">
                <a16:creationId xmlns:a16="http://schemas.microsoft.com/office/drawing/2014/main" id="{81174DD7-46AE-0AA2-516F-E48B1DB707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2306" y="1902466"/>
            <a:ext cx="806747" cy="806747"/>
          </a:xfrm>
          <a:prstGeom prst="rect">
            <a:avLst/>
          </a:prstGeom>
        </p:spPr>
      </p:pic>
      <p:pic>
        <p:nvPicPr>
          <p:cNvPr id="9" name="Content Placeholder 4" descr="A black and white image of a tower&#10;&#10;AI-generated content may be incorrect.">
            <a:extLst>
              <a:ext uri="{FF2B5EF4-FFF2-40B4-BE49-F238E27FC236}">
                <a16:creationId xmlns:a16="http://schemas.microsoft.com/office/drawing/2014/main" id="{78301A65-0442-B7C6-3B44-92EAC3F540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2626" y="5285134"/>
            <a:ext cx="806747" cy="80674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3216D3A-4F43-619D-4318-E59972015A6E}"/>
              </a:ext>
            </a:extLst>
          </p:cNvPr>
          <p:cNvSpPr txBox="1"/>
          <p:nvPr/>
        </p:nvSpPr>
        <p:spPr>
          <a:xfrm>
            <a:off x="5611895" y="6023919"/>
            <a:ext cx="12047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400" dirty="0">
                <a:latin typeface="Georgia" panose="02040502050405020303" pitchFamily="18" charset="0"/>
              </a:rPr>
              <a:t>(0, -2000)</a:t>
            </a:r>
            <a:endParaRPr lang="en-US" sz="1400" dirty="0">
              <a:latin typeface="Georgia" panose="02040502050405020303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61DA68-973B-CA2E-4019-8B4429872AA1}"/>
              </a:ext>
            </a:extLst>
          </p:cNvPr>
          <p:cNvSpPr txBox="1"/>
          <p:nvPr/>
        </p:nvSpPr>
        <p:spPr>
          <a:xfrm>
            <a:off x="364391" y="2627184"/>
            <a:ext cx="1365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400" dirty="0">
                <a:latin typeface="Georgia" panose="02040502050405020303" pitchFamily="18" charset="0"/>
              </a:rPr>
              <a:t>(-2000, 2000)</a:t>
            </a:r>
            <a:endParaRPr lang="en-US" sz="1400" dirty="0">
              <a:latin typeface="Georgia" panose="02040502050405020303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19A51D0-F518-E7D8-7C68-FC6760D473AF}"/>
              </a:ext>
            </a:extLst>
          </p:cNvPr>
          <p:cNvSpPr txBox="1"/>
          <p:nvPr/>
        </p:nvSpPr>
        <p:spPr>
          <a:xfrm>
            <a:off x="10544299" y="2627183"/>
            <a:ext cx="1365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400" dirty="0">
                <a:latin typeface="Georgia" panose="02040502050405020303" pitchFamily="18" charset="0"/>
              </a:rPr>
              <a:t>(2000, 2000)</a:t>
            </a:r>
            <a:endParaRPr lang="en-US" sz="1400" dirty="0">
              <a:latin typeface="Georgia" panose="02040502050405020303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95A860-F736-FF1A-EBC4-91F7AF7A77E2}"/>
              </a:ext>
            </a:extLst>
          </p:cNvPr>
          <p:cNvSpPr txBox="1"/>
          <p:nvPr/>
        </p:nvSpPr>
        <p:spPr>
          <a:xfrm>
            <a:off x="219958" y="1902465"/>
            <a:ext cx="7398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Georgia" panose="02040502050405020303" pitchFamily="18" charset="0"/>
              </a:rPr>
              <a:t>TBS-2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6082B5-FD3C-50B2-E92A-780A1805E500}"/>
              </a:ext>
            </a:extLst>
          </p:cNvPr>
          <p:cNvSpPr txBox="1"/>
          <p:nvPr/>
        </p:nvSpPr>
        <p:spPr>
          <a:xfrm>
            <a:off x="11397115" y="1929680"/>
            <a:ext cx="7398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Georgia" panose="02040502050405020303" pitchFamily="18" charset="0"/>
              </a:rPr>
              <a:t>TBS-1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A19084-495A-531E-D128-5DD554321997}"/>
              </a:ext>
            </a:extLst>
          </p:cNvPr>
          <p:cNvSpPr txBox="1"/>
          <p:nvPr/>
        </p:nvSpPr>
        <p:spPr>
          <a:xfrm>
            <a:off x="5060129" y="5880408"/>
            <a:ext cx="7398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Georgia" panose="02040502050405020303" pitchFamily="18" charset="0"/>
              </a:rPr>
              <a:t>TBS-3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5560AA-CE15-DBFF-3F0A-364F4BFBE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44CED-7175-4315-80BF-521952185CE0}" type="datetime1">
              <a:rPr lang="en-US" smtClean="0"/>
              <a:t>23-May-25</a:t>
            </a:fld>
            <a:endParaRPr lang="en-US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56FF8825-47A4-8F2E-9F7E-56020A3BC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CCSL - MATLAB-Enabled 6G NTN Maritime Simulator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989A3452-A3DC-BC70-B342-85FF45945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8AE03-A29E-4CF6-B5FD-5D7624CCA8A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78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741CF0-A57D-BA15-BFE3-73B907D1D3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ADD49-AE8B-F031-C393-7ED56A722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286603"/>
            <a:ext cx="10461773" cy="1450757"/>
          </a:xfrm>
        </p:spPr>
        <p:txBody>
          <a:bodyPr>
            <a:normAutofit/>
          </a:bodyPr>
          <a:lstStyle/>
          <a:p>
            <a:r>
              <a:rPr lang="en-US" b="1" dirty="0">
                <a:latin typeface="Georgia" panose="02040502050405020303" pitchFamily="18" charset="0"/>
              </a:rPr>
              <a:t>2</a:t>
            </a:r>
            <a:r>
              <a:rPr lang="el-GR" b="1" dirty="0">
                <a:latin typeface="Georgia" panose="02040502050405020303" pitchFamily="18" charset="0"/>
              </a:rPr>
              <a:t>. Δημιουργία </a:t>
            </a:r>
            <a:r>
              <a:rPr lang="en-US" b="1" dirty="0">
                <a:latin typeface="Georgia" panose="02040502050405020303" pitchFamily="18" charset="0"/>
              </a:rPr>
              <a:t>– </a:t>
            </a:r>
            <a:r>
              <a:rPr lang="el-GR" b="1" dirty="0">
                <a:latin typeface="Georgia" panose="02040502050405020303" pitchFamily="18" charset="0"/>
              </a:rPr>
              <a:t>παραγωγή τυχαία κέντρων </a:t>
            </a:r>
            <a:r>
              <a:rPr lang="en-US" b="1" dirty="0">
                <a:highlight>
                  <a:srgbClr val="00FF00"/>
                </a:highlight>
                <a:latin typeface="Georgia" panose="02040502050405020303" pitchFamily="18" charset="0"/>
              </a:rPr>
              <a:t>8</a:t>
            </a:r>
            <a:r>
              <a:rPr lang="en-US" b="1" dirty="0">
                <a:latin typeface="Georgia" panose="02040502050405020303" pitchFamily="18" charset="0"/>
              </a:rPr>
              <a:t> hotspots</a:t>
            </a:r>
            <a:r>
              <a:rPr lang="el-GR" b="1" dirty="0">
                <a:latin typeface="Georgia" panose="02040502050405020303" pitchFamily="18" charset="0"/>
              </a:rPr>
              <a:t> με </a:t>
            </a:r>
            <a:r>
              <a:rPr lang="en-US" b="1" dirty="0">
                <a:latin typeface="Georgia" panose="02040502050405020303" pitchFamily="18" charset="0"/>
              </a:rPr>
              <a:t>(x, y</a:t>
            </a:r>
            <a:r>
              <a:rPr lang="el-GR" b="1" dirty="0">
                <a:latin typeface="Georgia" panose="02040502050405020303" pitchFamily="18" charset="0"/>
              </a:rPr>
              <a:t>)</a:t>
            </a:r>
            <a:r>
              <a:rPr lang="en-US" b="1" dirty="0">
                <a:latin typeface="Georgia" panose="02040502050405020303" pitchFamily="18" charset="0"/>
              </a:rPr>
              <a:t>.</a:t>
            </a:r>
          </a:p>
        </p:txBody>
      </p:sp>
      <p:pic>
        <p:nvPicPr>
          <p:cNvPr id="5" name="Content Placeholder 4" descr="A black and white image of a tower&#10;&#10;AI-generated content may be incorrect.">
            <a:extLst>
              <a:ext uri="{FF2B5EF4-FFF2-40B4-BE49-F238E27FC236}">
                <a16:creationId xmlns:a16="http://schemas.microsoft.com/office/drawing/2014/main" id="{ADB816EB-455A-8A1C-A03C-F3FD5B9E41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906" y="1902465"/>
            <a:ext cx="806747" cy="806747"/>
          </a:xfrm>
        </p:spPr>
      </p:pic>
      <p:pic>
        <p:nvPicPr>
          <p:cNvPr id="8" name="Content Placeholder 4" descr="A black and white image of a tower&#10;&#10;AI-generated content may be incorrect.">
            <a:extLst>
              <a:ext uri="{FF2B5EF4-FFF2-40B4-BE49-F238E27FC236}">
                <a16:creationId xmlns:a16="http://schemas.microsoft.com/office/drawing/2014/main" id="{41FE0783-497A-49BA-58FD-6731EE1417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2306" y="1902466"/>
            <a:ext cx="806747" cy="806747"/>
          </a:xfrm>
          <a:prstGeom prst="rect">
            <a:avLst/>
          </a:prstGeom>
        </p:spPr>
      </p:pic>
      <p:pic>
        <p:nvPicPr>
          <p:cNvPr id="9" name="Content Placeholder 4" descr="A black and white image of a tower&#10;&#10;AI-generated content may be incorrect.">
            <a:extLst>
              <a:ext uri="{FF2B5EF4-FFF2-40B4-BE49-F238E27FC236}">
                <a16:creationId xmlns:a16="http://schemas.microsoft.com/office/drawing/2014/main" id="{FF22EE7C-247E-FCC3-2531-2580C8013B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2626" y="5285134"/>
            <a:ext cx="806747" cy="80674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2AB296D-B6D7-2DB8-6126-AA4820C109F5}"/>
              </a:ext>
            </a:extLst>
          </p:cNvPr>
          <p:cNvSpPr txBox="1"/>
          <p:nvPr/>
        </p:nvSpPr>
        <p:spPr>
          <a:xfrm>
            <a:off x="5611895" y="6023919"/>
            <a:ext cx="12047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400" dirty="0">
                <a:latin typeface="Georgia" panose="02040502050405020303" pitchFamily="18" charset="0"/>
              </a:rPr>
              <a:t>(0, -2000)</a:t>
            </a:r>
            <a:endParaRPr lang="en-US" sz="1400" dirty="0">
              <a:latin typeface="Georgia" panose="02040502050405020303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61E6FC-AC00-2EEE-18A3-C63F5780A6BC}"/>
              </a:ext>
            </a:extLst>
          </p:cNvPr>
          <p:cNvSpPr txBox="1"/>
          <p:nvPr/>
        </p:nvSpPr>
        <p:spPr>
          <a:xfrm>
            <a:off x="364391" y="2627184"/>
            <a:ext cx="1365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400" dirty="0">
                <a:latin typeface="Georgia" panose="02040502050405020303" pitchFamily="18" charset="0"/>
              </a:rPr>
              <a:t>(-2000, 2000)</a:t>
            </a:r>
            <a:endParaRPr lang="en-US" sz="1400" dirty="0">
              <a:latin typeface="Georgia" panose="02040502050405020303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A1597F-A721-2584-5418-056C1C982A47}"/>
              </a:ext>
            </a:extLst>
          </p:cNvPr>
          <p:cNvSpPr txBox="1"/>
          <p:nvPr/>
        </p:nvSpPr>
        <p:spPr>
          <a:xfrm>
            <a:off x="10544299" y="2627183"/>
            <a:ext cx="1365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400" dirty="0">
                <a:latin typeface="Georgia" panose="02040502050405020303" pitchFamily="18" charset="0"/>
              </a:rPr>
              <a:t>(2000, 2000)</a:t>
            </a:r>
            <a:endParaRPr lang="en-US" sz="1400" dirty="0">
              <a:latin typeface="Georgia" panose="02040502050405020303" pitchFamily="18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B2878F6-70B5-BE42-0C08-5709E9BEA586}"/>
              </a:ext>
            </a:extLst>
          </p:cNvPr>
          <p:cNvSpPr/>
          <p:nvPr/>
        </p:nvSpPr>
        <p:spPr>
          <a:xfrm>
            <a:off x="4602685" y="4918123"/>
            <a:ext cx="392762" cy="405036"/>
          </a:xfrm>
          <a:prstGeom prst="ellipse">
            <a:avLst/>
          </a:prstGeom>
          <a:solidFill>
            <a:schemeClr val="bg1"/>
          </a:solidFill>
          <a:ln w="3175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B4E3EF9-2ED2-CC57-1E67-B79CAF9B57C4}"/>
              </a:ext>
            </a:extLst>
          </p:cNvPr>
          <p:cNvSpPr/>
          <p:nvPr/>
        </p:nvSpPr>
        <p:spPr>
          <a:xfrm>
            <a:off x="2576481" y="4131576"/>
            <a:ext cx="392762" cy="405036"/>
          </a:xfrm>
          <a:prstGeom prst="ellipse">
            <a:avLst/>
          </a:prstGeom>
          <a:solidFill>
            <a:schemeClr val="bg1"/>
          </a:solidFill>
          <a:ln w="3175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BFAEE1F-1F16-8F9E-D5E2-8133D6E5ECF8}"/>
              </a:ext>
            </a:extLst>
          </p:cNvPr>
          <p:cNvSpPr/>
          <p:nvPr/>
        </p:nvSpPr>
        <p:spPr>
          <a:xfrm>
            <a:off x="2054844" y="3764614"/>
            <a:ext cx="392762" cy="405036"/>
          </a:xfrm>
          <a:prstGeom prst="ellipse">
            <a:avLst/>
          </a:prstGeom>
          <a:solidFill>
            <a:schemeClr val="bg1"/>
          </a:solidFill>
          <a:ln w="3175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3A0B680-524E-9B80-EEF3-083C8E39FD9C}"/>
              </a:ext>
            </a:extLst>
          </p:cNvPr>
          <p:cNvSpPr/>
          <p:nvPr/>
        </p:nvSpPr>
        <p:spPr>
          <a:xfrm>
            <a:off x="7393957" y="5211672"/>
            <a:ext cx="392762" cy="405036"/>
          </a:xfrm>
          <a:prstGeom prst="ellipse">
            <a:avLst/>
          </a:prstGeom>
          <a:solidFill>
            <a:schemeClr val="bg1"/>
          </a:solidFill>
          <a:ln w="3175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6C1BCFD-F235-1A29-03A7-B493D5FB1867}"/>
              </a:ext>
            </a:extLst>
          </p:cNvPr>
          <p:cNvSpPr/>
          <p:nvPr/>
        </p:nvSpPr>
        <p:spPr>
          <a:xfrm>
            <a:off x="8050606" y="5686845"/>
            <a:ext cx="436743" cy="405036"/>
          </a:xfrm>
          <a:prstGeom prst="ellipse">
            <a:avLst/>
          </a:prstGeom>
          <a:solidFill>
            <a:schemeClr val="bg1"/>
          </a:solidFill>
          <a:ln w="3175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322BABD-A6A2-8946-CA74-6B4D731064CD}"/>
              </a:ext>
            </a:extLst>
          </p:cNvPr>
          <p:cNvSpPr/>
          <p:nvPr/>
        </p:nvSpPr>
        <p:spPr>
          <a:xfrm>
            <a:off x="5219133" y="3359578"/>
            <a:ext cx="392762" cy="405036"/>
          </a:xfrm>
          <a:prstGeom prst="ellipse">
            <a:avLst/>
          </a:prstGeom>
          <a:solidFill>
            <a:schemeClr val="bg1"/>
          </a:solidFill>
          <a:ln w="3175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0F6D4C6-4947-B30B-C299-0523ED33FD91}"/>
              </a:ext>
            </a:extLst>
          </p:cNvPr>
          <p:cNvSpPr/>
          <p:nvPr/>
        </p:nvSpPr>
        <p:spPr>
          <a:xfrm>
            <a:off x="9440306" y="3562096"/>
            <a:ext cx="392762" cy="405036"/>
          </a:xfrm>
          <a:prstGeom prst="ellipse">
            <a:avLst/>
          </a:prstGeom>
          <a:solidFill>
            <a:schemeClr val="bg1"/>
          </a:solidFill>
          <a:ln w="3175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E715285-7084-E45D-35A6-540D3EB2A4F3}"/>
              </a:ext>
            </a:extLst>
          </p:cNvPr>
          <p:cNvSpPr/>
          <p:nvPr/>
        </p:nvSpPr>
        <p:spPr>
          <a:xfrm>
            <a:off x="4647376" y="2447210"/>
            <a:ext cx="452397" cy="405035"/>
          </a:xfrm>
          <a:prstGeom prst="ellipse">
            <a:avLst/>
          </a:prstGeom>
          <a:solidFill>
            <a:schemeClr val="bg1"/>
          </a:solidFill>
          <a:ln w="3175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4985A80-6C96-D11E-F1B1-51BA131B88DB}"/>
              </a:ext>
            </a:extLst>
          </p:cNvPr>
          <p:cNvSpPr txBox="1"/>
          <p:nvPr/>
        </p:nvSpPr>
        <p:spPr>
          <a:xfrm>
            <a:off x="219958" y="1902465"/>
            <a:ext cx="7398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Georgia" panose="02040502050405020303" pitchFamily="18" charset="0"/>
              </a:rPr>
              <a:t>TBS-2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D20A7A8-EDA5-F5E2-2E8E-6F4E19C874E7}"/>
              </a:ext>
            </a:extLst>
          </p:cNvPr>
          <p:cNvSpPr txBox="1"/>
          <p:nvPr/>
        </p:nvSpPr>
        <p:spPr>
          <a:xfrm>
            <a:off x="11397115" y="1929680"/>
            <a:ext cx="7398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Georgia" panose="02040502050405020303" pitchFamily="18" charset="0"/>
              </a:rPr>
              <a:t>TBS-1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DF3846B-2159-8956-B858-1E49E5652113}"/>
              </a:ext>
            </a:extLst>
          </p:cNvPr>
          <p:cNvSpPr txBox="1"/>
          <p:nvPr/>
        </p:nvSpPr>
        <p:spPr>
          <a:xfrm>
            <a:off x="5060129" y="5880408"/>
            <a:ext cx="7398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Georgia" panose="02040502050405020303" pitchFamily="18" charset="0"/>
              </a:rPr>
              <a:t>TBS-3</a:t>
            </a:r>
          </a:p>
        </p:txBody>
      </p:sp>
      <p:sp>
        <p:nvSpPr>
          <p:cNvPr id="20" name="Date Placeholder 19">
            <a:extLst>
              <a:ext uri="{FF2B5EF4-FFF2-40B4-BE49-F238E27FC236}">
                <a16:creationId xmlns:a16="http://schemas.microsoft.com/office/drawing/2014/main" id="{312A539B-F5CB-095D-E6BB-37F57D187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D1EEA-2D15-43DE-9B76-6565BF5C3BFC}" type="datetime1">
              <a:rPr lang="en-US" smtClean="0"/>
              <a:t>23-May-25</a:t>
            </a:fld>
            <a:endParaRPr lang="en-US"/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2C3EE745-3CCA-1C07-9FF4-B2F9D379D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CCSL - MATLAB-Enabled 6G NTN Maritime Simulator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12E3DBEB-E7D5-7E9C-C2BB-4B430669C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8AE03-A29E-4CF6-B5FD-5D7624CCA8A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236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23A8A3-08AD-B110-04CA-E03AC84A12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89748-0F14-243D-13DF-993174E5E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286603"/>
            <a:ext cx="10461773" cy="1450757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Georgia" panose="02040502050405020303" pitchFamily="18" charset="0"/>
              </a:rPr>
              <a:t>3</a:t>
            </a:r>
            <a:r>
              <a:rPr lang="el-GR" b="1" dirty="0">
                <a:latin typeface="Georgia" panose="02040502050405020303" pitchFamily="18" charset="0"/>
              </a:rPr>
              <a:t>. Δημιουργία – παραγωγή τυχαία</a:t>
            </a:r>
            <a:r>
              <a:rPr lang="en-US" b="1" dirty="0">
                <a:latin typeface="Georgia" panose="02040502050405020303" pitchFamily="18" charset="0"/>
              </a:rPr>
              <a:t> </a:t>
            </a:r>
            <a:r>
              <a:rPr lang="en-US" b="1" dirty="0">
                <a:highlight>
                  <a:srgbClr val="00FF00"/>
                </a:highlight>
                <a:latin typeface="Georgia" panose="02040502050405020303" pitchFamily="18" charset="0"/>
              </a:rPr>
              <a:t>80</a:t>
            </a:r>
            <a:r>
              <a:rPr lang="el-GR" b="1" dirty="0">
                <a:latin typeface="Georgia" panose="02040502050405020303" pitchFamily="18" charset="0"/>
              </a:rPr>
              <a:t> πλοίων εντός και εκτός </a:t>
            </a:r>
            <a:r>
              <a:rPr lang="en-US" b="1" dirty="0">
                <a:latin typeface="Georgia" panose="02040502050405020303" pitchFamily="18" charset="0"/>
              </a:rPr>
              <a:t>hotspots.</a:t>
            </a:r>
            <a:r>
              <a:rPr lang="en-US" dirty="0">
                <a:latin typeface="Georgia" panose="02040502050405020303" pitchFamily="18" charset="0"/>
              </a:rPr>
              <a:t>	</a:t>
            </a:r>
            <a:endParaRPr lang="en-US" b="1" dirty="0">
              <a:latin typeface="Georgia" panose="02040502050405020303" pitchFamily="18" charset="0"/>
            </a:endParaRPr>
          </a:p>
        </p:txBody>
      </p:sp>
      <p:pic>
        <p:nvPicPr>
          <p:cNvPr id="5" name="Content Placeholder 4" descr="A black and white image of a tower&#10;&#10;AI-generated content may be incorrect.">
            <a:extLst>
              <a:ext uri="{FF2B5EF4-FFF2-40B4-BE49-F238E27FC236}">
                <a16:creationId xmlns:a16="http://schemas.microsoft.com/office/drawing/2014/main" id="{4B85AEA2-04E5-A4C1-6F7D-0D9DD733D6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906" y="1902465"/>
            <a:ext cx="806747" cy="806747"/>
          </a:xfrm>
        </p:spPr>
      </p:pic>
      <p:pic>
        <p:nvPicPr>
          <p:cNvPr id="8" name="Content Placeholder 4" descr="A black and white image of a tower&#10;&#10;AI-generated content may be incorrect.">
            <a:extLst>
              <a:ext uri="{FF2B5EF4-FFF2-40B4-BE49-F238E27FC236}">
                <a16:creationId xmlns:a16="http://schemas.microsoft.com/office/drawing/2014/main" id="{B6265828-24B7-5676-2367-758C216BAA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2306" y="1902466"/>
            <a:ext cx="806747" cy="806747"/>
          </a:xfrm>
          <a:prstGeom prst="rect">
            <a:avLst/>
          </a:prstGeom>
        </p:spPr>
      </p:pic>
      <p:pic>
        <p:nvPicPr>
          <p:cNvPr id="9" name="Content Placeholder 4" descr="A black and white image of a tower&#10;&#10;AI-generated content may be incorrect.">
            <a:extLst>
              <a:ext uri="{FF2B5EF4-FFF2-40B4-BE49-F238E27FC236}">
                <a16:creationId xmlns:a16="http://schemas.microsoft.com/office/drawing/2014/main" id="{6F5AC0DD-D6B9-6754-C843-233F3F767A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2626" y="5285134"/>
            <a:ext cx="806747" cy="80674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A99CAD7-B0C0-E0AA-E25A-9FC87D5ECECC}"/>
              </a:ext>
            </a:extLst>
          </p:cNvPr>
          <p:cNvSpPr txBox="1"/>
          <p:nvPr/>
        </p:nvSpPr>
        <p:spPr>
          <a:xfrm>
            <a:off x="5611895" y="6023919"/>
            <a:ext cx="12047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400" dirty="0">
                <a:latin typeface="Georgia" panose="02040502050405020303" pitchFamily="18" charset="0"/>
              </a:rPr>
              <a:t>(0, -2000)</a:t>
            </a:r>
            <a:endParaRPr lang="en-US" sz="1400" dirty="0">
              <a:latin typeface="Georgia" panose="02040502050405020303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843055-09FB-BB2E-B5C7-2819758DF7FD}"/>
              </a:ext>
            </a:extLst>
          </p:cNvPr>
          <p:cNvSpPr txBox="1"/>
          <p:nvPr/>
        </p:nvSpPr>
        <p:spPr>
          <a:xfrm>
            <a:off x="364391" y="2627184"/>
            <a:ext cx="1365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400" dirty="0">
                <a:latin typeface="Georgia" panose="02040502050405020303" pitchFamily="18" charset="0"/>
              </a:rPr>
              <a:t>(-2000, 2000)</a:t>
            </a:r>
            <a:endParaRPr lang="en-US" sz="1400" dirty="0">
              <a:latin typeface="Georgia" panose="02040502050405020303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1E7D170-AEC0-6350-AAF3-D2EC0AC29420}"/>
              </a:ext>
            </a:extLst>
          </p:cNvPr>
          <p:cNvSpPr txBox="1"/>
          <p:nvPr/>
        </p:nvSpPr>
        <p:spPr>
          <a:xfrm>
            <a:off x="10544299" y="2627183"/>
            <a:ext cx="1365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400" dirty="0">
                <a:latin typeface="Georgia" panose="02040502050405020303" pitchFamily="18" charset="0"/>
              </a:rPr>
              <a:t>(2000, 2000)</a:t>
            </a:r>
            <a:endParaRPr lang="en-US" sz="1400" dirty="0">
              <a:latin typeface="Georgia" panose="02040502050405020303" pitchFamily="18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08A0FFC-2230-3378-82A4-45BC5142DC7C}"/>
              </a:ext>
            </a:extLst>
          </p:cNvPr>
          <p:cNvSpPr/>
          <p:nvPr/>
        </p:nvSpPr>
        <p:spPr>
          <a:xfrm>
            <a:off x="4602685" y="4918123"/>
            <a:ext cx="392762" cy="405036"/>
          </a:xfrm>
          <a:prstGeom prst="ellipse">
            <a:avLst/>
          </a:prstGeom>
          <a:solidFill>
            <a:schemeClr val="bg1"/>
          </a:solidFill>
          <a:ln w="3175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Georgia" panose="02040502050405020303" pitchFamily="18" charset="0"/>
              </a:rPr>
              <a:t>9</a:t>
            </a:r>
            <a:endParaRPr lang="en-US" sz="8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FB525B3-A87E-9BB6-6FDB-2D650CBE1C53}"/>
              </a:ext>
            </a:extLst>
          </p:cNvPr>
          <p:cNvSpPr/>
          <p:nvPr/>
        </p:nvSpPr>
        <p:spPr>
          <a:xfrm>
            <a:off x="2576481" y="4131576"/>
            <a:ext cx="392762" cy="405036"/>
          </a:xfrm>
          <a:prstGeom prst="ellipse">
            <a:avLst/>
          </a:prstGeom>
          <a:solidFill>
            <a:schemeClr val="bg1"/>
          </a:solidFill>
          <a:ln w="3175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Georgia" panose="02040502050405020303" pitchFamily="18" charset="0"/>
              </a:rPr>
              <a:t>8</a:t>
            </a:r>
            <a:endParaRPr lang="en-US" sz="80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7FE0F43-2AAB-193D-F887-27E3F44205DF}"/>
              </a:ext>
            </a:extLst>
          </p:cNvPr>
          <p:cNvSpPr/>
          <p:nvPr/>
        </p:nvSpPr>
        <p:spPr>
          <a:xfrm>
            <a:off x="2054844" y="3764614"/>
            <a:ext cx="392762" cy="405036"/>
          </a:xfrm>
          <a:prstGeom prst="ellipse">
            <a:avLst/>
          </a:prstGeom>
          <a:solidFill>
            <a:schemeClr val="bg1"/>
          </a:solidFill>
          <a:ln w="3175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Georgia" panose="02040502050405020303" pitchFamily="18" charset="0"/>
              </a:rPr>
              <a:t>9</a:t>
            </a:r>
            <a:endParaRPr lang="en-US" sz="8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DF74309-1A14-4757-8427-FB113D220D05}"/>
              </a:ext>
            </a:extLst>
          </p:cNvPr>
          <p:cNvSpPr/>
          <p:nvPr/>
        </p:nvSpPr>
        <p:spPr>
          <a:xfrm>
            <a:off x="7393957" y="5211672"/>
            <a:ext cx="392762" cy="405036"/>
          </a:xfrm>
          <a:prstGeom prst="ellipse">
            <a:avLst/>
          </a:prstGeom>
          <a:solidFill>
            <a:schemeClr val="bg1"/>
          </a:solidFill>
          <a:ln w="3175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Georgia" panose="02040502050405020303" pitchFamily="18" charset="0"/>
              </a:rPr>
              <a:t>8</a:t>
            </a:r>
            <a:endParaRPr lang="en-US" sz="800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2113FE2-052C-6691-0E5B-F401F624D653}"/>
              </a:ext>
            </a:extLst>
          </p:cNvPr>
          <p:cNvSpPr/>
          <p:nvPr/>
        </p:nvSpPr>
        <p:spPr>
          <a:xfrm>
            <a:off x="8050606" y="5686845"/>
            <a:ext cx="436743" cy="405036"/>
          </a:xfrm>
          <a:prstGeom prst="ellipse">
            <a:avLst/>
          </a:prstGeom>
          <a:solidFill>
            <a:schemeClr val="bg1"/>
          </a:solidFill>
          <a:ln w="3175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Georgia" panose="02040502050405020303" pitchFamily="18" charset="0"/>
              </a:rPr>
              <a:t>15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0E07AE8-E9AE-04FB-4856-620737B9A782}"/>
              </a:ext>
            </a:extLst>
          </p:cNvPr>
          <p:cNvSpPr/>
          <p:nvPr/>
        </p:nvSpPr>
        <p:spPr>
          <a:xfrm>
            <a:off x="5219133" y="3359578"/>
            <a:ext cx="392762" cy="405036"/>
          </a:xfrm>
          <a:prstGeom prst="ellipse">
            <a:avLst/>
          </a:prstGeom>
          <a:solidFill>
            <a:schemeClr val="bg1"/>
          </a:solidFill>
          <a:ln w="3175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Georgia" panose="02040502050405020303" pitchFamily="18" charset="0"/>
              </a:rPr>
              <a:t>5</a:t>
            </a:r>
            <a:endParaRPr lang="en-US" sz="800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1AFC1FB-5B33-71B8-CC0F-3C9BD39DE9CE}"/>
              </a:ext>
            </a:extLst>
          </p:cNvPr>
          <p:cNvSpPr/>
          <p:nvPr/>
        </p:nvSpPr>
        <p:spPr>
          <a:xfrm>
            <a:off x="9440306" y="3562096"/>
            <a:ext cx="392762" cy="405036"/>
          </a:xfrm>
          <a:prstGeom prst="ellipse">
            <a:avLst/>
          </a:prstGeom>
          <a:solidFill>
            <a:schemeClr val="bg1"/>
          </a:solidFill>
          <a:ln w="3175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Georgia" panose="02040502050405020303" pitchFamily="18" charset="0"/>
              </a:rPr>
              <a:t>7</a:t>
            </a:r>
            <a:endParaRPr lang="en-US" sz="800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036B245-9F5D-9348-1B53-03087489E19B}"/>
              </a:ext>
            </a:extLst>
          </p:cNvPr>
          <p:cNvSpPr/>
          <p:nvPr/>
        </p:nvSpPr>
        <p:spPr>
          <a:xfrm>
            <a:off x="4647376" y="2447210"/>
            <a:ext cx="452397" cy="405035"/>
          </a:xfrm>
          <a:prstGeom prst="ellipse">
            <a:avLst/>
          </a:prstGeom>
          <a:solidFill>
            <a:schemeClr val="bg1"/>
          </a:solidFill>
          <a:ln w="3175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Georgia" panose="02040502050405020303" pitchFamily="18" charset="0"/>
              </a:rPr>
              <a:t>12</a:t>
            </a:r>
          </a:p>
        </p:txBody>
      </p:sp>
      <p:pic>
        <p:nvPicPr>
          <p:cNvPr id="18" name="Picture 17" descr="A red and blue boat on water&#10;&#10;AI-generated content may be incorrect.">
            <a:extLst>
              <a:ext uri="{FF2B5EF4-FFF2-40B4-BE49-F238E27FC236}">
                <a16:creationId xmlns:a16="http://schemas.microsoft.com/office/drawing/2014/main" id="{9BA0C94D-55C3-73C8-9CA1-50F0C040BC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653" y="5686845"/>
            <a:ext cx="298541" cy="29854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</p:pic>
      <p:pic>
        <p:nvPicPr>
          <p:cNvPr id="21" name="Picture 20" descr="A red and blue boat on water&#10;&#10;AI-generated content may be incorrect.">
            <a:extLst>
              <a:ext uri="{FF2B5EF4-FFF2-40B4-BE49-F238E27FC236}">
                <a16:creationId xmlns:a16="http://schemas.microsoft.com/office/drawing/2014/main" id="{4DF20873-9525-388D-30D1-D51FFDAA48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1895" y="4621478"/>
            <a:ext cx="298541" cy="29854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</p:pic>
      <p:pic>
        <p:nvPicPr>
          <p:cNvPr id="22" name="Picture 21" descr="A red and blue boat on water&#10;&#10;AI-generated content may be incorrect.">
            <a:extLst>
              <a:ext uri="{FF2B5EF4-FFF2-40B4-BE49-F238E27FC236}">
                <a16:creationId xmlns:a16="http://schemas.microsoft.com/office/drawing/2014/main" id="{917E4193-5543-3B6F-F136-912CFE7CAB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0436" y="4768852"/>
            <a:ext cx="298541" cy="29854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</p:pic>
      <p:pic>
        <p:nvPicPr>
          <p:cNvPr id="23" name="Picture 22" descr="A red and blue boat on water&#10;&#10;AI-generated content may be incorrect.">
            <a:extLst>
              <a:ext uri="{FF2B5EF4-FFF2-40B4-BE49-F238E27FC236}">
                <a16:creationId xmlns:a16="http://schemas.microsoft.com/office/drawing/2014/main" id="{FCFB672A-37BB-4B35-5772-DD58F87891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168" y="3026704"/>
            <a:ext cx="298541" cy="29854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</p:pic>
      <p:pic>
        <p:nvPicPr>
          <p:cNvPr id="24" name="Picture 23" descr="A red and blue boat on water&#10;&#10;AI-generated content may be incorrect.">
            <a:extLst>
              <a:ext uri="{FF2B5EF4-FFF2-40B4-BE49-F238E27FC236}">
                <a16:creationId xmlns:a16="http://schemas.microsoft.com/office/drawing/2014/main" id="{3BCDBA5E-6C91-0C5D-8D17-C4B0D9E9F3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6817" y="3024631"/>
            <a:ext cx="298541" cy="29854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</p:pic>
      <p:pic>
        <p:nvPicPr>
          <p:cNvPr id="25" name="Picture 24" descr="A red and blue boat on water&#10;&#10;AI-generated content may be incorrect.">
            <a:extLst>
              <a:ext uri="{FF2B5EF4-FFF2-40B4-BE49-F238E27FC236}">
                <a16:creationId xmlns:a16="http://schemas.microsoft.com/office/drawing/2014/main" id="{492A53C8-1DA9-9D97-60DE-045C4BF6EF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3071077"/>
            <a:ext cx="298541" cy="29854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</p:pic>
      <p:pic>
        <p:nvPicPr>
          <p:cNvPr id="26" name="Picture 25" descr="A red and blue boat on water&#10;&#10;AI-generated content may be incorrect.">
            <a:extLst>
              <a:ext uri="{FF2B5EF4-FFF2-40B4-BE49-F238E27FC236}">
                <a16:creationId xmlns:a16="http://schemas.microsoft.com/office/drawing/2014/main" id="{D4DD5AEB-FB30-6CD6-3313-03B35C7544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9346" y="3432828"/>
            <a:ext cx="298541" cy="29854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B0A7D60-E05C-9A83-6C03-BD2534F41D77}"/>
              </a:ext>
            </a:extLst>
          </p:cNvPr>
          <p:cNvSpPr txBox="1"/>
          <p:nvPr/>
        </p:nvSpPr>
        <p:spPr>
          <a:xfrm>
            <a:off x="219958" y="1902465"/>
            <a:ext cx="7398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Georgia" panose="02040502050405020303" pitchFamily="18" charset="0"/>
              </a:rPr>
              <a:t>TBS-2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9744F07-1368-E168-84B3-73EB622B4B4B}"/>
              </a:ext>
            </a:extLst>
          </p:cNvPr>
          <p:cNvSpPr txBox="1"/>
          <p:nvPr/>
        </p:nvSpPr>
        <p:spPr>
          <a:xfrm>
            <a:off x="11397115" y="1929680"/>
            <a:ext cx="7398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Georgia" panose="02040502050405020303" pitchFamily="18" charset="0"/>
              </a:rPr>
              <a:t>TBS-1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E89025B-3972-460F-CB72-A61E88F1A4AF}"/>
              </a:ext>
            </a:extLst>
          </p:cNvPr>
          <p:cNvSpPr txBox="1"/>
          <p:nvPr/>
        </p:nvSpPr>
        <p:spPr>
          <a:xfrm>
            <a:off x="5060129" y="5880408"/>
            <a:ext cx="7398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Georgia" panose="02040502050405020303" pitchFamily="18" charset="0"/>
              </a:rPr>
              <a:t>TBS-3</a:t>
            </a:r>
          </a:p>
        </p:txBody>
      </p:sp>
      <p:sp>
        <p:nvSpPr>
          <p:cNvPr id="27" name="Date Placeholder 26">
            <a:extLst>
              <a:ext uri="{FF2B5EF4-FFF2-40B4-BE49-F238E27FC236}">
                <a16:creationId xmlns:a16="http://schemas.microsoft.com/office/drawing/2014/main" id="{76E2E470-B6EC-EEB6-44D2-3C0AF30F7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CFDBE-2234-456A-8671-BA5948A5E609}" type="datetime1">
              <a:rPr lang="en-US" smtClean="0"/>
              <a:t>23-May-25</a:t>
            </a:fld>
            <a:endParaRPr lang="en-US"/>
          </a:p>
        </p:txBody>
      </p:sp>
      <p:sp>
        <p:nvSpPr>
          <p:cNvPr id="28" name="Footer Placeholder 27">
            <a:extLst>
              <a:ext uri="{FF2B5EF4-FFF2-40B4-BE49-F238E27FC236}">
                <a16:creationId xmlns:a16="http://schemas.microsoft.com/office/drawing/2014/main" id="{5C04B412-140C-ED6F-AD5A-B7185D7E9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CCSL - MATLAB-Enabled 6G NTN Maritime Simulator</a:t>
            </a:r>
          </a:p>
        </p:txBody>
      </p:sp>
      <p:sp>
        <p:nvSpPr>
          <p:cNvPr id="29" name="Slide Number Placeholder 28">
            <a:extLst>
              <a:ext uri="{FF2B5EF4-FFF2-40B4-BE49-F238E27FC236}">
                <a16:creationId xmlns:a16="http://schemas.microsoft.com/office/drawing/2014/main" id="{E4CA4932-2F6E-E29A-C433-087119BF9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8AE03-A29E-4CF6-B5FD-5D7624CCA8A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3957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F2D871-8C5D-B50C-C884-A33140EFE3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E4BBE-40E8-01BC-2CE8-4FF65F7A9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286603"/>
            <a:ext cx="10461773" cy="1450757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Georgia" panose="02040502050405020303" pitchFamily="18" charset="0"/>
              </a:rPr>
              <a:t>4</a:t>
            </a:r>
            <a:r>
              <a:rPr lang="el-GR" b="1" dirty="0">
                <a:latin typeface="Georgia" panose="02040502050405020303" pitchFamily="18" charset="0"/>
              </a:rPr>
              <a:t>. Εκτέλεση </a:t>
            </a:r>
            <a:r>
              <a:rPr lang="en-US" b="1" dirty="0">
                <a:latin typeface="Georgia" panose="02040502050405020303" pitchFamily="18" charset="0"/>
              </a:rPr>
              <a:t>ML </a:t>
            </a:r>
            <a:r>
              <a:rPr lang="en-US" b="1" dirty="0">
                <a:highlight>
                  <a:srgbClr val="00FF00"/>
                </a:highlight>
                <a:latin typeface="Georgia" panose="02040502050405020303" pitchFamily="18" charset="0"/>
              </a:rPr>
              <a:t>K-Means</a:t>
            </a:r>
            <a:r>
              <a:rPr lang="en-US" b="1" dirty="0">
                <a:latin typeface="Georgia" panose="02040502050405020303" pitchFamily="18" charset="0"/>
              </a:rPr>
              <a:t> </a:t>
            </a:r>
            <a:r>
              <a:rPr lang="el-GR" b="1" dirty="0">
                <a:latin typeface="Georgia" panose="02040502050405020303" pitchFamily="18" charset="0"/>
              </a:rPr>
              <a:t>μοντέλου για δεδομένο αριθμό </a:t>
            </a:r>
            <a:r>
              <a:rPr lang="en-US" b="1" dirty="0">
                <a:latin typeface="Georgia" panose="02040502050405020303" pitchFamily="18" charset="0"/>
              </a:rPr>
              <a:t>UAVs</a:t>
            </a:r>
            <a:r>
              <a:rPr lang="el-GR" b="1" dirty="0">
                <a:latin typeface="Georgia" panose="02040502050405020303" pitchFamily="18" charset="0"/>
              </a:rPr>
              <a:t> = </a:t>
            </a:r>
            <a:r>
              <a:rPr lang="el-GR" b="1" dirty="0">
                <a:highlight>
                  <a:srgbClr val="00FF00"/>
                </a:highlight>
                <a:latin typeface="Georgia" panose="02040502050405020303" pitchFamily="18" charset="0"/>
              </a:rPr>
              <a:t>6</a:t>
            </a:r>
            <a:endParaRPr lang="en-US" b="1" dirty="0">
              <a:highlight>
                <a:srgbClr val="00FF00"/>
              </a:highlight>
              <a:latin typeface="Georgia" panose="02040502050405020303" pitchFamily="18" charset="0"/>
            </a:endParaRPr>
          </a:p>
        </p:txBody>
      </p:sp>
      <p:pic>
        <p:nvPicPr>
          <p:cNvPr id="5" name="Content Placeholder 4" descr="A black and white image of a tower&#10;&#10;AI-generated content may be incorrect.">
            <a:extLst>
              <a:ext uri="{FF2B5EF4-FFF2-40B4-BE49-F238E27FC236}">
                <a16:creationId xmlns:a16="http://schemas.microsoft.com/office/drawing/2014/main" id="{EDE3E047-0FA8-5CAC-A530-C2225F9223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906" y="1902465"/>
            <a:ext cx="806747" cy="806747"/>
          </a:xfrm>
        </p:spPr>
      </p:pic>
      <p:pic>
        <p:nvPicPr>
          <p:cNvPr id="8" name="Content Placeholder 4" descr="A black and white image of a tower&#10;&#10;AI-generated content may be incorrect.">
            <a:extLst>
              <a:ext uri="{FF2B5EF4-FFF2-40B4-BE49-F238E27FC236}">
                <a16:creationId xmlns:a16="http://schemas.microsoft.com/office/drawing/2014/main" id="{1C990048-30F9-81D8-BDE9-1FCF1DB765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2306" y="1902466"/>
            <a:ext cx="806747" cy="806747"/>
          </a:xfrm>
          <a:prstGeom prst="rect">
            <a:avLst/>
          </a:prstGeom>
        </p:spPr>
      </p:pic>
      <p:pic>
        <p:nvPicPr>
          <p:cNvPr id="9" name="Content Placeholder 4" descr="A black and white image of a tower&#10;&#10;AI-generated content may be incorrect.">
            <a:extLst>
              <a:ext uri="{FF2B5EF4-FFF2-40B4-BE49-F238E27FC236}">
                <a16:creationId xmlns:a16="http://schemas.microsoft.com/office/drawing/2014/main" id="{3380A2BE-9183-FAF6-128F-E427FA2B0F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2626" y="5285134"/>
            <a:ext cx="806747" cy="80674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6D9CE8C-1FB8-1660-2C83-953FC624ECBE}"/>
              </a:ext>
            </a:extLst>
          </p:cNvPr>
          <p:cNvSpPr txBox="1"/>
          <p:nvPr/>
        </p:nvSpPr>
        <p:spPr>
          <a:xfrm>
            <a:off x="5611895" y="6023919"/>
            <a:ext cx="12047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400" dirty="0">
                <a:latin typeface="Georgia" panose="02040502050405020303" pitchFamily="18" charset="0"/>
              </a:rPr>
              <a:t>(0, -2000)</a:t>
            </a:r>
            <a:endParaRPr lang="en-US" sz="1400" dirty="0">
              <a:latin typeface="Georgia" panose="02040502050405020303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A96CBB-A2C4-A65F-FDBD-859D17ADDCE2}"/>
              </a:ext>
            </a:extLst>
          </p:cNvPr>
          <p:cNvSpPr txBox="1"/>
          <p:nvPr/>
        </p:nvSpPr>
        <p:spPr>
          <a:xfrm>
            <a:off x="364391" y="2627184"/>
            <a:ext cx="1365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400" dirty="0">
                <a:latin typeface="Georgia" panose="02040502050405020303" pitchFamily="18" charset="0"/>
              </a:rPr>
              <a:t>(-2000, 2000)</a:t>
            </a:r>
            <a:endParaRPr lang="en-US" sz="1400" dirty="0">
              <a:latin typeface="Georgia" panose="02040502050405020303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19B4A13-6B7F-A68D-3567-BAE63DB591E1}"/>
              </a:ext>
            </a:extLst>
          </p:cNvPr>
          <p:cNvSpPr txBox="1"/>
          <p:nvPr/>
        </p:nvSpPr>
        <p:spPr>
          <a:xfrm>
            <a:off x="10544299" y="2627183"/>
            <a:ext cx="1365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400" dirty="0">
                <a:latin typeface="Georgia" panose="02040502050405020303" pitchFamily="18" charset="0"/>
              </a:rPr>
              <a:t>(2000, 2000)</a:t>
            </a:r>
            <a:endParaRPr lang="en-US" sz="1400" dirty="0">
              <a:latin typeface="Georgia" panose="02040502050405020303" pitchFamily="18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2CCAEA7E-FC32-26E8-5FAF-9BF74FF42FAC}"/>
              </a:ext>
            </a:extLst>
          </p:cNvPr>
          <p:cNvSpPr/>
          <p:nvPr/>
        </p:nvSpPr>
        <p:spPr>
          <a:xfrm>
            <a:off x="4602685" y="4918123"/>
            <a:ext cx="392762" cy="405036"/>
          </a:xfrm>
          <a:prstGeom prst="ellipse">
            <a:avLst/>
          </a:prstGeom>
          <a:solidFill>
            <a:schemeClr val="bg1"/>
          </a:solidFill>
          <a:ln w="3175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Georgia" panose="02040502050405020303" pitchFamily="18" charset="0"/>
              </a:rPr>
              <a:t>9</a:t>
            </a:r>
            <a:endParaRPr lang="en-US" sz="8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2D9EDC8-5E77-34D8-A5F4-85F26EBAF17C}"/>
              </a:ext>
            </a:extLst>
          </p:cNvPr>
          <p:cNvSpPr/>
          <p:nvPr/>
        </p:nvSpPr>
        <p:spPr>
          <a:xfrm>
            <a:off x="2576481" y="4131576"/>
            <a:ext cx="392762" cy="405036"/>
          </a:xfrm>
          <a:prstGeom prst="ellipse">
            <a:avLst/>
          </a:prstGeom>
          <a:solidFill>
            <a:schemeClr val="bg1"/>
          </a:solidFill>
          <a:ln w="3175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Georgia" panose="02040502050405020303" pitchFamily="18" charset="0"/>
              </a:rPr>
              <a:t>8</a:t>
            </a:r>
            <a:endParaRPr lang="en-US" sz="80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FF32B2E-A4B1-455D-6C8C-E795C1CCD061}"/>
              </a:ext>
            </a:extLst>
          </p:cNvPr>
          <p:cNvSpPr/>
          <p:nvPr/>
        </p:nvSpPr>
        <p:spPr>
          <a:xfrm>
            <a:off x="2054844" y="3764614"/>
            <a:ext cx="392762" cy="405036"/>
          </a:xfrm>
          <a:prstGeom prst="ellipse">
            <a:avLst/>
          </a:prstGeom>
          <a:solidFill>
            <a:schemeClr val="bg1"/>
          </a:solidFill>
          <a:ln w="3175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Georgia" panose="02040502050405020303" pitchFamily="18" charset="0"/>
              </a:rPr>
              <a:t>9</a:t>
            </a:r>
            <a:endParaRPr lang="en-US" sz="8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EB88687-11BF-5A56-6A90-E06EF0FD3519}"/>
              </a:ext>
            </a:extLst>
          </p:cNvPr>
          <p:cNvSpPr/>
          <p:nvPr/>
        </p:nvSpPr>
        <p:spPr>
          <a:xfrm>
            <a:off x="7393957" y="5211672"/>
            <a:ext cx="392762" cy="405036"/>
          </a:xfrm>
          <a:prstGeom prst="ellipse">
            <a:avLst/>
          </a:prstGeom>
          <a:solidFill>
            <a:schemeClr val="bg1"/>
          </a:solidFill>
          <a:ln w="3175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Georgia" panose="02040502050405020303" pitchFamily="18" charset="0"/>
              </a:rPr>
              <a:t>8</a:t>
            </a:r>
            <a:endParaRPr lang="en-US" sz="800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5E0B379-D0CF-EC6E-8703-66C00B8B8DB4}"/>
              </a:ext>
            </a:extLst>
          </p:cNvPr>
          <p:cNvSpPr/>
          <p:nvPr/>
        </p:nvSpPr>
        <p:spPr>
          <a:xfrm>
            <a:off x="8050606" y="5686845"/>
            <a:ext cx="436743" cy="405036"/>
          </a:xfrm>
          <a:prstGeom prst="ellipse">
            <a:avLst/>
          </a:prstGeom>
          <a:solidFill>
            <a:schemeClr val="bg1"/>
          </a:solidFill>
          <a:ln w="3175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Georgia" panose="02040502050405020303" pitchFamily="18" charset="0"/>
              </a:rPr>
              <a:t>15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6E946C2-DFA9-D9E2-B9C3-2418C57F3EF5}"/>
              </a:ext>
            </a:extLst>
          </p:cNvPr>
          <p:cNvSpPr/>
          <p:nvPr/>
        </p:nvSpPr>
        <p:spPr>
          <a:xfrm>
            <a:off x="5219133" y="3359578"/>
            <a:ext cx="392762" cy="405036"/>
          </a:xfrm>
          <a:prstGeom prst="ellipse">
            <a:avLst/>
          </a:prstGeom>
          <a:solidFill>
            <a:schemeClr val="bg1"/>
          </a:solidFill>
          <a:ln w="3175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Georgia" panose="02040502050405020303" pitchFamily="18" charset="0"/>
              </a:rPr>
              <a:t>5</a:t>
            </a:r>
            <a:endParaRPr lang="en-US" sz="800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91898FD-5341-A7A9-B98A-DA304DDB8397}"/>
              </a:ext>
            </a:extLst>
          </p:cNvPr>
          <p:cNvSpPr/>
          <p:nvPr/>
        </p:nvSpPr>
        <p:spPr>
          <a:xfrm>
            <a:off x="9440306" y="3562096"/>
            <a:ext cx="392762" cy="405036"/>
          </a:xfrm>
          <a:prstGeom prst="ellipse">
            <a:avLst/>
          </a:prstGeom>
          <a:solidFill>
            <a:schemeClr val="bg1"/>
          </a:solidFill>
          <a:ln w="3175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Georgia" panose="02040502050405020303" pitchFamily="18" charset="0"/>
              </a:rPr>
              <a:t>7</a:t>
            </a:r>
            <a:endParaRPr lang="en-US" sz="800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E233079-AC29-47E1-3782-B7E56376E748}"/>
              </a:ext>
            </a:extLst>
          </p:cNvPr>
          <p:cNvSpPr/>
          <p:nvPr/>
        </p:nvSpPr>
        <p:spPr>
          <a:xfrm>
            <a:off x="4647376" y="2447210"/>
            <a:ext cx="452397" cy="405035"/>
          </a:xfrm>
          <a:prstGeom prst="ellipse">
            <a:avLst/>
          </a:prstGeom>
          <a:solidFill>
            <a:schemeClr val="bg1"/>
          </a:solidFill>
          <a:ln w="3175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Georgia" panose="02040502050405020303" pitchFamily="18" charset="0"/>
              </a:rPr>
              <a:t>12</a:t>
            </a:r>
          </a:p>
        </p:txBody>
      </p:sp>
      <p:pic>
        <p:nvPicPr>
          <p:cNvPr id="18" name="Picture 17" descr="A red and blue boat on water&#10;&#10;AI-generated content may be incorrect.">
            <a:extLst>
              <a:ext uri="{FF2B5EF4-FFF2-40B4-BE49-F238E27FC236}">
                <a16:creationId xmlns:a16="http://schemas.microsoft.com/office/drawing/2014/main" id="{C863F9A8-92AE-6402-955E-DD73F68C74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653" y="5686845"/>
            <a:ext cx="298541" cy="29854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</p:pic>
      <p:pic>
        <p:nvPicPr>
          <p:cNvPr id="21" name="Picture 20" descr="A red and blue boat on water&#10;&#10;AI-generated content may be incorrect.">
            <a:extLst>
              <a:ext uri="{FF2B5EF4-FFF2-40B4-BE49-F238E27FC236}">
                <a16:creationId xmlns:a16="http://schemas.microsoft.com/office/drawing/2014/main" id="{059C54F2-CFFF-D935-68CC-2322ED3642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1895" y="4621478"/>
            <a:ext cx="298541" cy="29854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</p:pic>
      <p:pic>
        <p:nvPicPr>
          <p:cNvPr id="22" name="Picture 21" descr="A red and blue boat on water&#10;&#10;AI-generated content may be incorrect.">
            <a:extLst>
              <a:ext uri="{FF2B5EF4-FFF2-40B4-BE49-F238E27FC236}">
                <a16:creationId xmlns:a16="http://schemas.microsoft.com/office/drawing/2014/main" id="{206C52E3-42DE-8EA5-1581-AB900A7A2E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0436" y="4768852"/>
            <a:ext cx="298541" cy="29854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</p:pic>
      <p:pic>
        <p:nvPicPr>
          <p:cNvPr id="23" name="Picture 22" descr="A red and blue boat on water&#10;&#10;AI-generated content may be incorrect.">
            <a:extLst>
              <a:ext uri="{FF2B5EF4-FFF2-40B4-BE49-F238E27FC236}">
                <a16:creationId xmlns:a16="http://schemas.microsoft.com/office/drawing/2014/main" id="{805D29B0-9F0D-1EBD-1ECF-A240A44B89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168" y="3026704"/>
            <a:ext cx="298541" cy="29854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</p:pic>
      <p:pic>
        <p:nvPicPr>
          <p:cNvPr id="24" name="Picture 23" descr="A red and blue boat on water&#10;&#10;AI-generated content may be incorrect.">
            <a:extLst>
              <a:ext uri="{FF2B5EF4-FFF2-40B4-BE49-F238E27FC236}">
                <a16:creationId xmlns:a16="http://schemas.microsoft.com/office/drawing/2014/main" id="{12FE86E2-696C-BE4F-D235-61B156FB44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6817" y="3024631"/>
            <a:ext cx="298541" cy="29854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</p:pic>
      <p:pic>
        <p:nvPicPr>
          <p:cNvPr id="25" name="Picture 24" descr="A red and blue boat on water&#10;&#10;AI-generated content may be incorrect.">
            <a:extLst>
              <a:ext uri="{FF2B5EF4-FFF2-40B4-BE49-F238E27FC236}">
                <a16:creationId xmlns:a16="http://schemas.microsoft.com/office/drawing/2014/main" id="{B4CB3531-682B-6FCC-F709-1D088131B3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3071077"/>
            <a:ext cx="298541" cy="29854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</p:pic>
      <p:pic>
        <p:nvPicPr>
          <p:cNvPr id="26" name="Picture 25" descr="A red and blue boat on water&#10;&#10;AI-generated content may be incorrect.">
            <a:extLst>
              <a:ext uri="{FF2B5EF4-FFF2-40B4-BE49-F238E27FC236}">
                <a16:creationId xmlns:a16="http://schemas.microsoft.com/office/drawing/2014/main" id="{A1C3F342-3FA1-6617-6A94-3D1A4F80C7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9346" y="3432828"/>
            <a:ext cx="298541" cy="29854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</p:pic>
      <p:pic>
        <p:nvPicPr>
          <p:cNvPr id="19" name="Picture 18" descr="A blue and black object with dots&#10;&#10;AI-generated content may be incorrect.">
            <a:extLst>
              <a:ext uri="{FF2B5EF4-FFF2-40B4-BE49-F238E27FC236}">
                <a16:creationId xmlns:a16="http://schemas.microsoft.com/office/drawing/2014/main" id="{38869FCE-2F9A-0521-0A7A-79C41D5E8306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1988" y="4782767"/>
            <a:ext cx="525104" cy="525104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20" name="Picture 19" descr="A blue and black object with dots&#10;&#10;AI-generated content may be incorrect.">
            <a:extLst>
              <a:ext uri="{FF2B5EF4-FFF2-40B4-BE49-F238E27FC236}">
                <a16:creationId xmlns:a16="http://schemas.microsoft.com/office/drawing/2014/main" id="{03C7E93D-C73E-66A8-139A-AF158125EED7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4573" y="4257663"/>
            <a:ext cx="525104" cy="525104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27" name="Picture 26" descr="A blue and black object with dots&#10;&#10;AI-generated content may be incorrect.">
            <a:extLst>
              <a:ext uri="{FF2B5EF4-FFF2-40B4-BE49-F238E27FC236}">
                <a16:creationId xmlns:a16="http://schemas.microsoft.com/office/drawing/2014/main" id="{C2F2CD5D-91C8-4833-34CC-41297E76DD14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2996" y="3594405"/>
            <a:ext cx="525104" cy="525104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28" name="Picture 27" descr="A blue and black object with dots&#10;&#10;AI-generated content may be incorrect.">
            <a:extLst>
              <a:ext uri="{FF2B5EF4-FFF2-40B4-BE49-F238E27FC236}">
                <a16:creationId xmlns:a16="http://schemas.microsoft.com/office/drawing/2014/main" id="{F2666F00-2350-2BB0-77AD-4A514610A31A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1781" y="2852115"/>
            <a:ext cx="525104" cy="525104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29" name="Picture 28" descr="A blue and black object with dots&#10;&#10;AI-generated content may be incorrect.">
            <a:extLst>
              <a:ext uri="{FF2B5EF4-FFF2-40B4-BE49-F238E27FC236}">
                <a16:creationId xmlns:a16="http://schemas.microsoft.com/office/drawing/2014/main" id="{4A36507B-7F08-7ACC-B3B3-BBC72F0E79B8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125" y="2514903"/>
            <a:ext cx="525104" cy="525104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30" name="Picture 29" descr="A blue and black object with dots&#10;&#10;AI-generated content may be incorrect.">
            <a:extLst>
              <a:ext uri="{FF2B5EF4-FFF2-40B4-BE49-F238E27FC236}">
                <a16:creationId xmlns:a16="http://schemas.microsoft.com/office/drawing/2014/main" id="{FA6464E0-7880-E15C-4BDE-C2B8F9CCB0F4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0074" y="1771230"/>
            <a:ext cx="525104" cy="525104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65685B4F-2DF7-AB91-7D02-F481772314F6}"/>
              </a:ext>
            </a:extLst>
          </p:cNvPr>
          <p:cNvSpPr txBox="1"/>
          <p:nvPr/>
        </p:nvSpPr>
        <p:spPr>
          <a:xfrm>
            <a:off x="11367755" y="1957047"/>
            <a:ext cx="7398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Georgia" panose="02040502050405020303" pitchFamily="18" charset="0"/>
              </a:rPr>
              <a:t>TBS-1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9DE63F3-F3B5-2627-F5E9-54DE5AE011FF}"/>
              </a:ext>
            </a:extLst>
          </p:cNvPr>
          <p:cNvSpPr txBox="1"/>
          <p:nvPr/>
        </p:nvSpPr>
        <p:spPr>
          <a:xfrm>
            <a:off x="219958" y="1902465"/>
            <a:ext cx="7398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Georgia" panose="02040502050405020303" pitchFamily="18" charset="0"/>
              </a:rPr>
              <a:t>TBS-2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640C2CA-91C8-EE96-8114-405C5979BB78}"/>
              </a:ext>
            </a:extLst>
          </p:cNvPr>
          <p:cNvSpPr txBox="1"/>
          <p:nvPr/>
        </p:nvSpPr>
        <p:spPr>
          <a:xfrm>
            <a:off x="5060129" y="5880408"/>
            <a:ext cx="7398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Georgia" panose="02040502050405020303" pitchFamily="18" charset="0"/>
              </a:rPr>
              <a:t>TBS-3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3729DF7-1844-FC7A-6DDB-B4D4EDEF7890}"/>
              </a:ext>
            </a:extLst>
          </p:cNvPr>
          <p:cNvSpPr txBox="1"/>
          <p:nvPr/>
        </p:nvSpPr>
        <p:spPr>
          <a:xfrm>
            <a:off x="6438744" y="4986691"/>
            <a:ext cx="2985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dirty="0">
                <a:highlight>
                  <a:srgbClr val="FF0000"/>
                </a:highlight>
                <a:latin typeface="Georgia" panose="02040502050405020303" pitchFamily="18" charset="0"/>
              </a:rPr>
              <a:t>1</a:t>
            </a:r>
            <a:endParaRPr lang="en-US" dirty="0">
              <a:highlight>
                <a:srgbClr val="FF0000"/>
              </a:highlight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64D1CE8-A750-F4D2-0D87-DC76F943E7EA}"/>
              </a:ext>
            </a:extLst>
          </p:cNvPr>
          <p:cNvSpPr txBox="1"/>
          <p:nvPr/>
        </p:nvSpPr>
        <p:spPr>
          <a:xfrm>
            <a:off x="4952718" y="4474463"/>
            <a:ext cx="2985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dirty="0">
                <a:highlight>
                  <a:srgbClr val="FF0000"/>
                </a:highlight>
                <a:latin typeface="Georgia" panose="02040502050405020303" pitchFamily="18" charset="0"/>
              </a:rPr>
              <a:t>6</a:t>
            </a:r>
            <a:endParaRPr lang="en-US" dirty="0">
              <a:highlight>
                <a:srgbClr val="FF0000"/>
              </a:highlight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E49E3AB-1559-E069-70EB-9E24E70234D4}"/>
              </a:ext>
            </a:extLst>
          </p:cNvPr>
          <p:cNvSpPr txBox="1"/>
          <p:nvPr/>
        </p:nvSpPr>
        <p:spPr>
          <a:xfrm>
            <a:off x="6029624" y="3777178"/>
            <a:ext cx="2985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dirty="0">
                <a:highlight>
                  <a:srgbClr val="FF0000"/>
                </a:highlight>
                <a:latin typeface="Georgia" panose="02040502050405020303" pitchFamily="18" charset="0"/>
              </a:rPr>
              <a:t>4</a:t>
            </a:r>
            <a:endParaRPr lang="en-US" dirty="0">
              <a:highlight>
                <a:srgbClr val="FF0000"/>
              </a:highlight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5FC558C-6E0C-030D-5854-00C2095FC804}"/>
              </a:ext>
            </a:extLst>
          </p:cNvPr>
          <p:cNvSpPr txBox="1"/>
          <p:nvPr/>
        </p:nvSpPr>
        <p:spPr>
          <a:xfrm>
            <a:off x="5523473" y="3044159"/>
            <a:ext cx="2985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dirty="0">
                <a:highlight>
                  <a:srgbClr val="FF0000"/>
                </a:highlight>
                <a:latin typeface="Georgia" panose="02040502050405020303" pitchFamily="18" charset="0"/>
              </a:rPr>
              <a:t>5</a:t>
            </a:r>
            <a:endParaRPr lang="en-US" dirty="0">
              <a:highlight>
                <a:srgbClr val="FF0000"/>
              </a:highlight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C9390EA-7247-ACD1-7085-781B0ACBC91D}"/>
              </a:ext>
            </a:extLst>
          </p:cNvPr>
          <p:cNvSpPr txBox="1"/>
          <p:nvPr/>
        </p:nvSpPr>
        <p:spPr>
          <a:xfrm>
            <a:off x="6877797" y="2709212"/>
            <a:ext cx="2985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dirty="0">
                <a:highlight>
                  <a:srgbClr val="FF0000"/>
                </a:highlight>
                <a:latin typeface="Georgia" panose="02040502050405020303" pitchFamily="18" charset="0"/>
              </a:rPr>
              <a:t>3</a:t>
            </a:r>
            <a:endParaRPr lang="en-US" dirty="0">
              <a:highlight>
                <a:srgbClr val="FF0000"/>
              </a:highlight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27A6737-37E6-EFFC-0678-310B9F6EC102}"/>
              </a:ext>
            </a:extLst>
          </p:cNvPr>
          <p:cNvSpPr txBox="1"/>
          <p:nvPr/>
        </p:nvSpPr>
        <p:spPr>
          <a:xfrm>
            <a:off x="5327125" y="1971855"/>
            <a:ext cx="2985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dirty="0">
                <a:highlight>
                  <a:srgbClr val="FF0000"/>
                </a:highlight>
                <a:latin typeface="Georgia" panose="02040502050405020303" pitchFamily="18" charset="0"/>
              </a:rPr>
              <a:t>2</a:t>
            </a:r>
            <a:endParaRPr lang="en-US" dirty="0">
              <a:highlight>
                <a:srgbClr val="FF0000"/>
              </a:highlight>
            </a:endParaRPr>
          </a:p>
        </p:txBody>
      </p:sp>
      <p:sp>
        <p:nvSpPr>
          <p:cNvPr id="17" name="Date Placeholder 16">
            <a:extLst>
              <a:ext uri="{FF2B5EF4-FFF2-40B4-BE49-F238E27FC236}">
                <a16:creationId xmlns:a16="http://schemas.microsoft.com/office/drawing/2014/main" id="{FD30FA5C-B544-5546-51E3-12645D372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67B9D-54DF-46E3-9E23-6EE69CBC3A31}" type="datetime1">
              <a:rPr lang="en-US" smtClean="0"/>
              <a:t>23-May-25</a:t>
            </a:fld>
            <a:endParaRPr lang="en-US"/>
          </a:p>
        </p:txBody>
      </p:sp>
      <p:sp>
        <p:nvSpPr>
          <p:cNvPr id="34" name="Footer Placeholder 33">
            <a:extLst>
              <a:ext uri="{FF2B5EF4-FFF2-40B4-BE49-F238E27FC236}">
                <a16:creationId xmlns:a16="http://schemas.microsoft.com/office/drawing/2014/main" id="{CE26E83E-0AC7-7A89-CEB2-CF6AEC0B1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CCSL - MATLAB-Enabled 6G NTN Maritime Simulator</a:t>
            </a:r>
          </a:p>
        </p:txBody>
      </p:sp>
      <p:sp>
        <p:nvSpPr>
          <p:cNvPr id="41" name="Slide Number Placeholder 40">
            <a:extLst>
              <a:ext uri="{FF2B5EF4-FFF2-40B4-BE49-F238E27FC236}">
                <a16:creationId xmlns:a16="http://schemas.microsoft.com/office/drawing/2014/main" id="{03777C28-1BA8-9566-967E-9A932CDA5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8AE03-A29E-4CF6-B5FD-5D7624CCA8A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3850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2E2F2E-6D2C-2361-B82A-089627F660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486F7-97DB-5C9C-5047-16801EDA2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286603"/>
            <a:ext cx="10461773" cy="1450757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Georgia" panose="02040502050405020303" pitchFamily="18" charset="0"/>
              </a:rPr>
              <a:t>4</a:t>
            </a:r>
            <a:r>
              <a:rPr lang="el-GR" b="1" dirty="0">
                <a:latin typeface="Georgia" panose="02040502050405020303" pitchFamily="18" charset="0"/>
              </a:rPr>
              <a:t>. Εκτέλεση </a:t>
            </a:r>
            <a:r>
              <a:rPr lang="en-US" b="1" dirty="0">
                <a:latin typeface="Georgia" panose="02040502050405020303" pitchFamily="18" charset="0"/>
              </a:rPr>
              <a:t>ML </a:t>
            </a:r>
            <a:r>
              <a:rPr lang="en-US" b="1" dirty="0">
                <a:highlight>
                  <a:srgbClr val="00FF00"/>
                </a:highlight>
                <a:latin typeface="Georgia" panose="02040502050405020303" pitchFamily="18" charset="0"/>
              </a:rPr>
              <a:t>K-Means</a:t>
            </a:r>
            <a:r>
              <a:rPr lang="en-US" b="1" dirty="0">
                <a:latin typeface="Georgia" panose="02040502050405020303" pitchFamily="18" charset="0"/>
              </a:rPr>
              <a:t> </a:t>
            </a:r>
            <a:r>
              <a:rPr lang="el-GR" b="1" dirty="0">
                <a:latin typeface="Georgia" panose="02040502050405020303" pitchFamily="18" charset="0"/>
              </a:rPr>
              <a:t>μοντέλου για δεδομένο αριθμό </a:t>
            </a:r>
            <a:r>
              <a:rPr lang="en-US" b="1" dirty="0">
                <a:latin typeface="Georgia" panose="02040502050405020303" pitchFamily="18" charset="0"/>
              </a:rPr>
              <a:t>UAVs</a:t>
            </a:r>
            <a:r>
              <a:rPr lang="el-GR" b="1" dirty="0">
                <a:latin typeface="Georgia" panose="02040502050405020303" pitchFamily="18" charset="0"/>
              </a:rPr>
              <a:t> = </a:t>
            </a:r>
            <a:r>
              <a:rPr lang="el-GR" b="1" dirty="0">
                <a:highlight>
                  <a:srgbClr val="00FF00"/>
                </a:highlight>
                <a:latin typeface="Georgia" panose="02040502050405020303" pitchFamily="18" charset="0"/>
              </a:rPr>
              <a:t>6</a:t>
            </a:r>
            <a:endParaRPr lang="en-US" b="1" dirty="0">
              <a:highlight>
                <a:srgbClr val="00FF00"/>
              </a:highlight>
              <a:latin typeface="Georgia" panose="02040502050405020303" pitchFamily="18" charset="0"/>
            </a:endParaRPr>
          </a:p>
        </p:txBody>
      </p:sp>
      <p:pic>
        <p:nvPicPr>
          <p:cNvPr id="5" name="Content Placeholder 4" descr="A black and white image of a tower&#10;&#10;AI-generated content may be incorrect.">
            <a:extLst>
              <a:ext uri="{FF2B5EF4-FFF2-40B4-BE49-F238E27FC236}">
                <a16:creationId xmlns:a16="http://schemas.microsoft.com/office/drawing/2014/main" id="{B28F77BE-886C-EFDF-4248-6D106C2AB1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906" y="1902465"/>
            <a:ext cx="806747" cy="806747"/>
          </a:xfrm>
        </p:spPr>
      </p:pic>
      <p:pic>
        <p:nvPicPr>
          <p:cNvPr id="8" name="Content Placeholder 4" descr="A black and white image of a tower&#10;&#10;AI-generated content may be incorrect.">
            <a:extLst>
              <a:ext uri="{FF2B5EF4-FFF2-40B4-BE49-F238E27FC236}">
                <a16:creationId xmlns:a16="http://schemas.microsoft.com/office/drawing/2014/main" id="{0F5F2AF2-F2A0-EEE4-4165-396A61FEC9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2306" y="1902466"/>
            <a:ext cx="806747" cy="806747"/>
          </a:xfrm>
          <a:prstGeom prst="rect">
            <a:avLst/>
          </a:prstGeom>
        </p:spPr>
      </p:pic>
      <p:pic>
        <p:nvPicPr>
          <p:cNvPr id="9" name="Content Placeholder 4" descr="A black and white image of a tower&#10;&#10;AI-generated content may be incorrect.">
            <a:extLst>
              <a:ext uri="{FF2B5EF4-FFF2-40B4-BE49-F238E27FC236}">
                <a16:creationId xmlns:a16="http://schemas.microsoft.com/office/drawing/2014/main" id="{86A40B00-6B5D-1633-D0DC-AC14B81EC7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2626" y="5285134"/>
            <a:ext cx="806747" cy="80674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ECAFAE7-D798-7ACD-C42A-637A8253D03C}"/>
              </a:ext>
            </a:extLst>
          </p:cNvPr>
          <p:cNvSpPr txBox="1"/>
          <p:nvPr/>
        </p:nvSpPr>
        <p:spPr>
          <a:xfrm>
            <a:off x="5611895" y="6023919"/>
            <a:ext cx="12047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400" dirty="0">
                <a:latin typeface="Georgia" panose="02040502050405020303" pitchFamily="18" charset="0"/>
              </a:rPr>
              <a:t>(0, -2000)</a:t>
            </a:r>
            <a:endParaRPr lang="en-US" sz="1400" dirty="0">
              <a:latin typeface="Georgia" panose="02040502050405020303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23A70AB-E47D-17CE-9F6C-BC3A17875757}"/>
              </a:ext>
            </a:extLst>
          </p:cNvPr>
          <p:cNvSpPr txBox="1"/>
          <p:nvPr/>
        </p:nvSpPr>
        <p:spPr>
          <a:xfrm>
            <a:off x="364391" y="2627184"/>
            <a:ext cx="1365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400" dirty="0">
                <a:latin typeface="Georgia" panose="02040502050405020303" pitchFamily="18" charset="0"/>
              </a:rPr>
              <a:t>(-2000, 2000)</a:t>
            </a:r>
            <a:endParaRPr lang="en-US" sz="1400" dirty="0">
              <a:latin typeface="Georgia" panose="02040502050405020303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88C064-9B42-DD4A-33FF-E72DC7B31079}"/>
              </a:ext>
            </a:extLst>
          </p:cNvPr>
          <p:cNvSpPr txBox="1"/>
          <p:nvPr/>
        </p:nvSpPr>
        <p:spPr>
          <a:xfrm>
            <a:off x="10544299" y="2627183"/>
            <a:ext cx="1365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400" dirty="0">
                <a:latin typeface="Georgia" panose="02040502050405020303" pitchFamily="18" charset="0"/>
              </a:rPr>
              <a:t>(2000, 2000)</a:t>
            </a:r>
            <a:endParaRPr lang="en-US" sz="1400" dirty="0">
              <a:latin typeface="Georgia" panose="02040502050405020303" pitchFamily="18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1D227C1-1F62-ADC2-9AAE-9D27B66CDF1B}"/>
              </a:ext>
            </a:extLst>
          </p:cNvPr>
          <p:cNvSpPr/>
          <p:nvPr/>
        </p:nvSpPr>
        <p:spPr>
          <a:xfrm>
            <a:off x="4602685" y="4918123"/>
            <a:ext cx="392762" cy="405036"/>
          </a:xfrm>
          <a:prstGeom prst="ellipse">
            <a:avLst/>
          </a:prstGeom>
          <a:solidFill>
            <a:schemeClr val="bg1"/>
          </a:solidFill>
          <a:ln w="3175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Georgia" panose="02040502050405020303" pitchFamily="18" charset="0"/>
              </a:rPr>
              <a:t>9</a:t>
            </a:r>
            <a:endParaRPr lang="en-US" sz="8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DB7108B-D533-CFDC-D257-B7988ED57071}"/>
              </a:ext>
            </a:extLst>
          </p:cNvPr>
          <p:cNvSpPr/>
          <p:nvPr/>
        </p:nvSpPr>
        <p:spPr>
          <a:xfrm>
            <a:off x="2576481" y="4131576"/>
            <a:ext cx="392762" cy="405036"/>
          </a:xfrm>
          <a:prstGeom prst="ellipse">
            <a:avLst/>
          </a:prstGeom>
          <a:solidFill>
            <a:schemeClr val="bg1"/>
          </a:solidFill>
          <a:ln w="3175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Georgia" panose="02040502050405020303" pitchFamily="18" charset="0"/>
              </a:rPr>
              <a:t>8</a:t>
            </a:r>
            <a:endParaRPr lang="en-US" sz="80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ABCB751-A94C-A492-521C-DCD4216AA320}"/>
              </a:ext>
            </a:extLst>
          </p:cNvPr>
          <p:cNvSpPr/>
          <p:nvPr/>
        </p:nvSpPr>
        <p:spPr>
          <a:xfrm>
            <a:off x="2054844" y="3764614"/>
            <a:ext cx="392762" cy="405036"/>
          </a:xfrm>
          <a:prstGeom prst="ellipse">
            <a:avLst/>
          </a:prstGeom>
          <a:solidFill>
            <a:schemeClr val="bg1"/>
          </a:solidFill>
          <a:ln w="3175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Georgia" panose="02040502050405020303" pitchFamily="18" charset="0"/>
              </a:rPr>
              <a:t>9</a:t>
            </a:r>
            <a:endParaRPr lang="en-US" sz="8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9083232-EBD5-A238-9AAB-FB9A504BB6D4}"/>
              </a:ext>
            </a:extLst>
          </p:cNvPr>
          <p:cNvSpPr/>
          <p:nvPr/>
        </p:nvSpPr>
        <p:spPr>
          <a:xfrm>
            <a:off x="7393957" y="5211672"/>
            <a:ext cx="392762" cy="405036"/>
          </a:xfrm>
          <a:prstGeom prst="ellipse">
            <a:avLst/>
          </a:prstGeom>
          <a:solidFill>
            <a:schemeClr val="bg1"/>
          </a:solidFill>
          <a:ln w="3175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Georgia" panose="02040502050405020303" pitchFamily="18" charset="0"/>
              </a:rPr>
              <a:t>8</a:t>
            </a:r>
            <a:endParaRPr lang="en-US" sz="800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7D82AB1-E14E-5B6C-90FC-6294EDAE1E33}"/>
              </a:ext>
            </a:extLst>
          </p:cNvPr>
          <p:cNvSpPr/>
          <p:nvPr/>
        </p:nvSpPr>
        <p:spPr>
          <a:xfrm>
            <a:off x="8050606" y="5686845"/>
            <a:ext cx="436743" cy="405036"/>
          </a:xfrm>
          <a:prstGeom prst="ellipse">
            <a:avLst/>
          </a:prstGeom>
          <a:solidFill>
            <a:schemeClr val="bg1"/>
          </a:solidFill>
          <a:ln w="3175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Georgia" panose="02040502050405020303" pitchFamily="18" charset="0"/>
              </a:rPr>
              <a:t>15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23A259D-3FB8-A7CA-6CE6-A4549C92421C}"/>
              </a:ext>
            </a:extLst>
          </p:cNvPr>
          <p:cNvSpPr/>
          <p:nvPr/>
        </p:nvSpPr>
        <p:spPr>
          <a:xfrm>
            <a:off x="5219133" y="3359578"/>
            <a:ext cx="392762" cy="405036"/>
          </a:xfrm>
          <a:prstGeom prst="ellipse">
            <a:avLst/>
          </a:prstGeom>
          <a:solidFill>
            <a:schemeClr val="bg1"/>
          </a:solidFill>
          <a:ln w="3175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Georgia" panose="02040502050405020303" pitchFamily="18" charset="0"/>
              </a:rPr>
              <a:t>5</a:t>
            </a:r>
            <a:endParaRPr lang="en-US" sz="800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A94AF5A-4729-2FC8-3E3E-AC9B6254D9CC}"/>
              </a:ext>
            </a:extLst>
          </p:cNvPr>
          <p:cNvSpPr/>
          <p:nvPr/>
        </p:nvSpPr>
        <p:spPr>
          <a:xfrm>
            <a:off x="9440306" y="3562096"/>
            <a:ext cx="392762" cy="405036"/>
          </a:xfrm>
          <a:prstGeom prst="ellipse">
            <a:avLst/>
          </a:prstGeom>
          <a:solidFill>
            <a:schemeClr val="bg1"/>
          </a:solidFill>
          <a:ln w="3175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Georgia" panose="02040502050405020303" pitchFamily="18" charset="0"/>
              </a:rPr>
              <a:t>7</a:t>
            </a:r>
            <a:endParaRPr lang="en-US" sz="800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027C3FE-8F17-BBFD-609E-5DF96174C978}"/>
              </a:ext>
            </a:extLst>
          </p:cNvPr>
          <p:cNvSpPr/>
          <p:nvPr/>
        </p:nvSpPr>
        <p:spPr>
          <a:xfrm>
            <a:off x="4647376" y="2447210"/>
            <a:ext cx="452397" cy="405035"/>
          </a:xfrm>
          <a:prstGeom prst="ellipse">
            <a:avLst/>
          </a:prstGeom>
          <a:solidFill>
            <a:schemeClr val="bg1"/>
          </a:solidFill>
          <a:ln w="3175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Georgia" panose="02040502050405020303" pitchFamily="18" charset="0"/>
              </a:rPr>
              <a:t>12</a:t>
            </a:r>
          </a:p>
        </p:txBody>
      </p:sp>
      <p:pic>
        <p:nvPicPr>
          <p:cNvPr id="18" name="Picture 17" descr="A red and blue boat on water&#10;&#10;AI-generated content may be incorrect.">
            <a:extLst>
              <a:ext uri="{FF2B5EF4-FFF2-40B4-BE49-F238E27FC236}">
                <a16:creationId xmlns:a16="http://schemas.microsoft.com/office/drawing/2014/main" id="{3362A886-20F5-C8C3-D5DC-ADAFFAEAE0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653" y="5686845"/>
            <a:ext cx="298541" cy="29854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</p:pic>
      <p:pic>
        <p:nvPicPr>
          <p:cNvPr id="21" name="Picture 20" descr="A red and blue boat on water&#10;&#10;AI-generated content may be incorrect.">
            <a:extLst>
              <a:ext uri="{FF2B5EF4-FFF2-40B4-BE49-F238E27FC236}">
                <a16:creationId xmlns:a16="http://schemas.microsoft.com/office/drawing/2014/main" id="{DC1B08F8-3704-B8AC-E1A9-D574FB8417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1895" y="4621478"/>
            <a:ext cx="298541" cy="29854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</p:pic>
      <p:pic>
        <p:nvPicPr>
          <p:cNvPr id="22" name="Picture 21" descr="A red and blue boat on water&#10;&#10;AI-generated content may be incorrect.">
            <a:extLst>
              <a:ext uri="{FF2B5EF4-FFF2-40B4-BE49-F238E27FC236}">
                <a16:creationId xmlns:a16="http://schemas.microsoft.com/office/drawing/2014/main" id="{52ECC1EC-42DF-CC0F-CAC6-04D32D3EB5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0436" y="4768852"/>
            <a:ext cx="298541" cy="29854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</p:pic>
      <p:pic>
        <p:nvPicPr>
          <p:cNvPr id="23" name="Picture 22" descr="A red and blue boat on water&#10;&#10;AI-generated content may be incorrect.">
            <a:extLst>
              <a:ext uri="{FF2B5EF4-FFF2-40B4-BE49-F238E27FC236}">
                <a16:creationId xmlns:a16="http://schemas.microsoft.com/office/drawing/2014/main" id="{8FA40421-14BD-8FDD-52F3-607768BF04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168" y="3026704"/>
            <a:ext cx="298541" cy="29854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</p:pic>
      <p:pic>
        <p:nvPicPr>
          <p:cNvPr id="24" name="Picture 23" descr="A red and blue boat on water&#10;&#10;AI-generated content may be incorrect.">
            <a:extLst>
              <a:ext uri="{FF2B5EF4-FFF2-40B4-BE49-F238E27FC236}">
                <a16:creationId xmlns:a16="http://schemas.microsoft.com/office/drawing/2014/main" id="{584CDB8D-C962-D03B-D917-A282682B4B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6817" y="3024631"/>
            <a:ext cx="298541" cy="29854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</p:pic>
      <p:pic>
        <p:nvPicPr>
          <p:cNvPr id="25" name="Picture 24" descr="A red and blue boat on water&#10;&#10;AI-generated content may be incorrect.">
            <a:extLst>
              <a:ext uri="{FF2B5EF4-FFF2-40B4-BE49-F238E27FC236}">
                <a16:creationId xmlns:a16="http://schemas.microsoft.com/office/drawing/2014/main" id="{E5C5DF1F-CC0E-F374-BA09-F5C2ED956D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3071077"/>
            <a:ext cx="298541" cy="29854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</p:pic>
      <p:pic>
        <p:nvPicPr>
          <p:cNvPr id="26" name="Picture 25" descr="A red and blue boat on water&#10;&#10;AI-generated content may be incorrect.">
            <a:extLst>
              <a:ext uri="{FF2B5EF4-FFF2-40B4-BE49-F238E27FC236}">
                <a16:creationId xmlns:a16="http://schemas.microsoft.com/office/drawing/2014/main" id="{4FE33611-CD93-C2B9-836F-56446F3CA0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9346" y="3432828"/>
            <a:ext cx="298541" cy="29854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</p:pic>
      <p:pic>
        <p:nvPicPr>
          <p:cNvPr id="19" name="Picture 18" descr="A blue and black object with dots&#10;&#10;AI-generated content may be incorrect.">
            <a:extLst>
              <a:ext uri="{FF2B5EF4-FFF2-40B4-BE49-F238E27FC236}">
                <a16:creationId xmlns:a16="http://schemas.microsoft.com/office/drawing/2014/main" id="{D07C5891-3862-3F6A-F7EE-8AB15B7B3F8E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1988" y="4782767"/>
            <a:ext cx="525104" cy="525104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20" name="Picture 19" descr="A blue and black object with dots&#10;&#10;AI-generated content may be incorrect.">
            <a:extLst>
              <a:ext uri="{FF2B5EF4-FFF2-40B4-BE49-F238E27FC236}">
                <a16:creationId xmlns:a16="http://schemas.microsoft.com/office/drawing/2014/main" id="{1C11F87D-6D9E-ABE2-1C34-D04F1F89F8F2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4573" y="4257663"/>
            <a:ext cx="525104" cy="525104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27" name="Picture 26" descr="A blue and black object with dots&#10;&#10;AI-generated content may be incorrect.">
            <a:extLst>
              <a:ext uri="{FF2B5EF4-FFF2-40B4-BE49-F238E27FC236}">
                <a16:creationId xmlns:a16="http://schemas.microsoft.com/office/drawing/2014/main" id="{8BE8C03C-2C8F-1B16-0730-B91D6D44E93B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2996" y="3594405"/>
            <a:ext cx="525104" cy="525104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28" name="Picture 27" descr="A blue and black object with dots&#10;&#10;AI-generated content may be incorrect.">
            <a:extLst>
              <a:ext uri="{FF2B5EF4-FFF2-40B4-BE49-F238E27FC236}">
                <a16:creationId xmlns:a16="http://schemas.microsoft.com/office/drawing/2014/main" id="{292825EE-EEA2-CE4C-B914-0153A35755F8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1781" y="2852115"/>
            <a:ext cx="525104" cy="525104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29" name="Picture 28" descr="A blue and black object with dots&#10;&#10;AI-generated content may be incorrect.">
            <a:extLst>
              <a:ext uri="{FF2B5EF4-FFF2-40B4-BE49-F238E27FC236}">
                <a16:creationId xmlns:a16="http://schemas.microsoft.com/office/drawing/2014/main" id="{72D14165-7E71-2CC6-EEE8-68F85380601E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125" y="2514903"/>
            <a:ext cx="525104" cy="525104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30" name="Picture 29" descr="A blue and black object with dots&#10;&#10;AI-generated content may be incorrect.">
            <a:extLst>
              <a:ext uri="{FF2B5EF4-FFF2-40B4-BE49-F238E27FC236}">
                <a16:creationId xmlns:a16="http://schemas.microsoft.com/office/drawing/2014/main" id="{34FC2297-0126-E814-8441-ED99E02990FA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0074" y="1771230"/>
            <a:ext cx="525104" cy="525104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B357FCD4-FED5-BDBA-F3E4-993417E34A16}"/>
              </a:ext>
            </a:extLst>
          </p:cNvPr>
          <p:cNvSpPr txBox="1"/>
          <p:nvPr/>
        </p:nvSpPr>
        <p:spPr>
          <a:xfrm>
            <a:off x="11397115" y="1929680"/>
            <a:ext cx="7398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Georgia" panose="02040502050405020303" pitchFamily="18" charset="0"/>
              </a:rPr>
              <a:t>TBS-1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9F02ADB-E46A-0BC4-16DB-8466A31C6940}"/>
              </a:ext>
            </a:extLst>
          </p:cNvPr>
          <p:cNvSpPr txBox="1"/>
          <p:nvPr/>
        </p:nvSpPr>
        <p:spPr>
          <a:xfrm>
            <a:off x="219958" y="1902465"/>
            <a:ext cx="7398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Georgia" panose="02040502050405020303" pitchFamily="18" charset="0"/>
              </a:rPr>
              <a:t>TBS-2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44C45AD-D848-6A41-7976-EA89B6DA0484}"/>
              </a:ext>
            </a:extLst>
          </p:cNvPr>
          <p:cNvSpPr txBox="1"/>
          <p:nvPr/>
        </p:nvSpPr>
        <p:spPr>
          <a:xfrm>
            <a:off x="5060129" y="5880408"/>
            <a:ext cx="7398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Georgia" panose="02040502050405020303" pitchFamily="18" charset="0"/>
              </a:rPr>
              <a:t>TBS-3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D511426-2A23-38D0-8AC8-7F03A0F1E0B1}"/>
              </a:ext>
            </a:extLst>
          </p:cNvPr>
          <p:cNvSpPr txBox="1"/>
          <p:nvPr/>
        </p:nvSpPr>
        <p:spPr>
          <a:xfrm>
            <a:off x="6438744" y="4986691"/>
            <a:ext cx="2985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dirty="0">
                <a:highlight>
                  <a:srgbClr val="FF0000"/>
                </a:highlight>
                <a:latin typeface="Georgia" panose="02040502050405020303" pitchFamily="18" charset="0"/>
              </a:rPr>
              <a:t>1</a:t>
            </a:r>
            <a:endParaRPr lang="en-US" dirty="0">
              <a:highlight>
                <a:srgbClr val="FF0000"/>
              </a:highlight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36DF304-88F4-0F90-1A18-E5F558FDBD05}"/>
              </a:ext>
            </a:extLst>
          </p:cNvPr>
          <p:cNvSpPr txBox="1"/>
          <p:nvPr/>
        </p:nvSpPr>
        <p:spPr>
          <a:xfrm>
            <a:off x="4952718" y="4474463"/>
            <a:ext cx="2985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dirty="0">
                <a:highlight>
                  <a:srgbClr val="FF0000"/>
                </a:highlight>
                <a:latin typeface="Georgia" panose="02040502050405020303" pitchFamily="18" charset="0"/>
              </a:rPr>
              <a:t>6</a:t>
            </a:r>
            <a:endParaRPr lang="en-US" dirty="0">
              <a:highlight>
                <a:srgbClr val="FF0000"/>
              </a:highlight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40C24ED-4946-C5A0-8B08-D93320BC85FD}"/>
              </a:ext>
            </a:extLst>
          </p:cNvPr>
          <p:cNvSpPr txBox="1"/>
          <p:nvPr/>
        </p:nvSpPr>
        <p:spPr>
          <a:xfrm>
            <a:off x="6029624" y="3777178"/>
            <a:ext cx="2985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dirty="0">
                <a:highlight>
                  <a:srgbClr val="FF0000"/>
                </a:highlight>
                <a:latin typeface="Georgia" panose="02040502050405020303" pitchFamily="18" charset="0"/>
              </a:rPr>
              <a:t>4</a:t>
            </a:r>
            <a:endParaRPr lang="en-US" dirty="0">
              <a:highlight>
                <a:srgbClr val="FF0000"/>
              </a:highlight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DB6007D-D743-2155-D723-0883501DC825}"/>
              </a:ext>
            </a:extLst>
          </p:cNvPr>
          <p:cNvSpPr txBox="1"/>
          <p:nvPr/>
        </p:nvSpPr>
        <p:spPr>
          <a:xfrm>
            <a:off x="5523473" y="3044159"/>
            <a:ext cx="2985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dirty="0">
                <a:highlight>
                  <a:srgbClr val="FF0000"/>
                </a:highlight>
                <a:latin typeface="Georgia" panose="02040502050405020303" pitchFamily="18" charset="0"/>
              </a:rPr>
              <a:t>5</a:t>
            </a:r>
            <a:endParaRPr lang="en-US" dirty="0">
              <a:highlight>
                <a:srgbClr val="FF0000"/>
              </a:highlight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9792615-9683-F5A9-7109-655FC7B592F8}"/>
              </a:ext>
            </a:extLst>
          </p:cNvPr>
          <p:cNvSpPr txBox="1"/>
          <p:nvPr/>
        </p:nvSpPr>
        <p:spPr>
          <a:xfrm>
            <a:off x="6877797" y="2709212"/>
            <a:ext cx="2985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dirty="0">
                <a:highlight>
                  <a:srgbClr val="FF0000"/>
                </a:highlight>
                <a:latin typeface="Georgia" panose="02040502050405020303" pitchFamily="18" charset="0"/>
              </a:rPr>
              <a:t>3</a:t>
            </a:r>
            <a:endParaRPr lang="en-US" dirty="0">
              <a:highlight>
                <a:srgbClr val="FF0000"/>
              </a:highlight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753EFD3-56C7-2F9E-0671-FD2A874BD917}"/>
              </a:ext>
            </a:extLst>
          </p:cNvPr>
          <p:cNvSpPr txBox="1"/>
          <p:nvPr/>
        </p:nvSpPr>
        <p:spPr>
          <a:xfrm>
            <a:off x="5327125" y="1971855"/>
            <a:ext cx="2985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dirty="0">
                <a:highlight>
                  <a:srgbClr val="FF0000"/>
                </a:highlight>
                <a:latin typeface="Georgia" panose="02040502050405020303" pitchFamily="18" charset="0"/>
              </a:rPr>
              <a:t>2</a:t>
            </a:r>
            <a:endParaRPr lang="en-US" dirty="0">
              <a:highlight>
                <a:srgbClr val="FF0000"/>
              </a:highlight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1247EAD-409F-17A8-4CBB-26D665B462BE}"/>
              </a:ext>
            </a:extLst>
          </p:cNvPr>
          <p:cNvSpPr txBox="1"/>
          <p:nvPr/>
        </p:nvSpPr>
        <p:spPr>
          <a:xfrm>
            <a:off x="9122755" y="4159452"/>
            <a:ext cx="3137184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latin typeface="Georgia" panose="02040502050405020303" pitchFamily="18" charset="0"/>
              </a:rPr>
              <a:t>UAVs K-Means Association:</a:t>
            </a:r>
          </a:p>
          <a:p>
            <a:r>
              <a:rPr lang="en-US" sz="1600" dirty="0">
                <a:latin typeface="Georgia" panose="02040502050405020303" pitchFamily="18" charset="0"/>
              </a:rPr>
              <a:t>UAV 1 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 11 vessels</a:t>
            </a:r>
          </a:p>
          <a:p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UAV 2  7 vessels</a:t>
            </a:r>
          </a:p>
          <a:p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UAV 3  26 vessels</a:t>
            </a:r>
          </a:p>
          <a:p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UAV 4  10 vessels</a:t>
            </a:r>
          </a:p>
          <a:p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UAV 5  18 vessels</a:t>
            </a:r>
          </a:p>
          <a:p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UAV 6  8 vessels</a:t>
            </a:r>
            <a:endParaRPr lang="en-US" sz="1600" dirty="0"/>
          </a:p>
        </p:txBody>
      </p:sp>
      <p:sp>
        <p:nvSpPr>
          <p:cNvPr id="34" name="Date Placeholder 33">
            <a:extLst>
              <a:ext uri="{FF2B5EF4-FFF2-40B4-BE49-F238E27FC236}">
                <a16:creationId xmlns:a16="http://schemas.microsoft.com/office/drawing/2014/main" id="{2E7C27F4-5DA4-B62D-953A-3B365E02B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74D94-F469-42F2-AD6D-32CE5C3C535E}" type="datetime1">
              <a:rPr lang="en-US" smtClean="0"/>
              <a:t>23-May-25</a:t>
            </a:fld>
            <a:endParaRPr lang="en-US"/>
          </a:p>
        </p:txBody>
      </p:sp>
      <p:sp>
        <p:nvSpPr>
          <p:cNvPr id="41" name="Footer Placeholder 40">
            <a:extLst>
              <a:ext uri="{FF2B5EF4-FFF2-40B4-BE49-F238E27FC236}">
                <a16:creationId xmlns:a16="http://schemas.microsoft.com/office/drawing/2014/main" id="{2CE24939-419C-459D-FF47-F24D38F6F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CCSL - MATLAB-Enabled 6G NTN Maritime Simulator</a:t>
            </a:r>
          </a:p>
        </p:txBody>
      </p:sp>
      <p:sp>
        <p:nvSpPr>
          <p:cNvPr id="42" name="Slide Number Placeholder 41">
            <a:extLst>
              <a:ext uri="{FF2B5EF4-FFF2-40B4-BE49-F238E27FC236}">
                <a16:creationId xmlns:a16="http://schemas.microsoft.com/office/drawing/2014/main" id="{37D30926-7A2B-06CF-7CAD-7BCC5D4B4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8AE03-A29E-4CF6-B5FD-5D7624CCA8A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0618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1065</TotalTime>
  <Words>1571</Words>
  <Application>Microsoft Office PowerPoint</Application>
  <PresentationFormat>Widescreen</PresentationFormat>
  <Paragraphs>351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Aptos</vt:lpstr>
      <vt:lpstr>Arial</vt:lpstr>
      <vt:lpstr>Calibri</vt:lpstr>
      <vt:lpstr>Calibri Light</vt:lpstr>
      <vt:lpstr>Georgia</vt:lpstr>
      <vt:lpstr>Wingdings</vt:lpstr>
      <vt:lpstr>Retrospect</vt:lpstr>
      <vt:lpstr>MATLAB-based 6G MATINA Simulator</vt:lpstr>
      <vt:lpstr>Είσοδοι Προσομοιωτή</vt:lpstr>
      <vt:lpstr>Διαδικασίες Προσομοιωτή</vt:lpstr>
      <vt:lpstr>TOPOLOGY</vt:lpstr>
      <vt:lpstr>1. Δημιουργία τοπολογίας (παραγωγή 3 σταθερών σταθμών βάσης)</vt:lpstr>
      <vt:lpstr>2. Δημιουργία – παραγωγή τυχαία κέντρων 8 hotspots με (x, y).</vt:lpstr>
      <vt:lpstr>3. Δημιουργία – παραγωγή τυχαία 80 πλοίων εντός και εκτός hotspots. </vt:lpstr>
      <vt:lpstr>4. Εκτέλεση ML K-Means μοντέλου για δεδομένο αριθμό UAVs = 6</vt:lpstr>
      <vt:lpstr>4. Εκτέλεση ML K-Means μοντέλου για δεδομένο αριθμό UAVs = 6</vt:lpstr>
      <vt:lpstr>5. Ρουτίνα υπολογισμού μετρικών για τα UAVs ML (Back-haul)</vt:lpstr>
      <vt:lpstr>5. Ρουτίνα υπολογισμού μετρικών για τα UAVs ML (Back-haul)</vt:lpstr>
      <vt:lpstr>6. Ρουτίνα υπολογισμού μετρικών για τα Vessels ML - Παρεμβολή </vt:lpstr>
      <vt:lpstr>6. Ρουτίνα υπολογισμού μετρικών για τα Vessels ML - Παρεμβολή </vt:lpstr>
      <vt:lpstr>6. Ρουτίνα υπολογισμού μετρικών για τα Vessels ML - Παρεμβολή </vt:lpstr>
      <vt:lpstr>TOPOLOGY</vt:lpstr>
      <vt:lpstr>6. Ρουτίνα υπολογισμού μετρικών για τα Vessels ML - Παρεμβολή </vt:lpstr>
      <vt:lpstr>TOPOLOGY</vt:lpstr>
      <vt:lpstr>6. Ρουτίνα υπολογισμού μετρικών για τα Vessels ML - Παρεμβολή </vt:lpstr>
      <vt:lpstr>TOPOLOGY</vt:lpstr>
      <vt:lpstr>6. Ρουτίνα υπολογισμού μετρικών για τα Vessels ML - Παρεμβολή </vt:lpstr>
      <vt:lpstr>6. Ρουτίνα υπολογισμού μετρικών για τα Vessels ML - Παρεμβολή </vt:lpstr>
      <vt:lpstr>6. Ρουτίνα υπολογισμού μετρικών για τα Vessels ML - Παρεμβολή </vt:lpstr>
      <vt:lpstr>6. Ρουτίνα υπολογισμού μετρικών για τα Vessels ML - Παρεμβολή </vt:lpstr>
      <vt:lpstr>6. Ρουτίνα υπολογισμού μετρικών για τα Vessels ML - Παρεμβολή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STEFANOS PLASTRAS</dc:creator>
  <cp:lastModifiedBy>STEFANOS PLASTRAS</cp:lastModifiedBy>
  <cp:revision>24</cp:revision>
  <dcterms:created xsi:type="dcterms:W3CDTF">2025-05-15T10:06:29Z</dcterms:created>
  <dcterms:modified xsi:type="dcterms:W3CDTF">2025-05-23T12:12:02Z</dcterms:modified>
</cp:coreProperties>
</file>