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70" r:id="rId11"/>
    <p:sldId id="271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DCA5-8E6D-4CBC-B508-9F380DB16B15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6C6C1-DE54-43DF-97A9-3E9CB80B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3F3-32AA-48AD-9540-6763F80012B8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1F3-FA1C-4678-A5F6-918B08299839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EF02-9EAB-4577-8FAF-C6870AB1F894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5E55-ABCA-4E3C-9941-BF8E9FC6D9B8}" type="datetime1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4E1-BD92-4F35-AB69-BF8C4ADEEF56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E37-16B4-4EA6-9925-357F883A0A55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805-9B12-4732-8D2A-54229C8EEC7B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6D6-B90E-45F3-B098-480C8EADE700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7E87-3E19-46B7-82BB-4B237E6483A0}" type="datetime1">
              <a:rPr lang="en-US" smtClean="0"/>
              <a:t>13-Aug-24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B112-5761-40C8-B402-481A6264317A}" type="datetime1">
              <a:rPr lang="en-US" smtClean="0"/>
              <a:t>13-Aug-24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4A43-7279-4AD9-A5CC-8301E123E8C6}" type="datetime1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B7F3-DBFD-4ACE-811F-A30C4219D5DC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826361-A2E3-4F36-8FD1-FBD6C2BE6A17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Wash Machines Live Monitoring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5CA8ED-ABFF-4C62-8702-9E6824684401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  <p:sldLayoutId id="2147484439" r:id="rId13"/>
    <p:sldLayoutId id="2147484440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-pla" TargetMode="External"/><Relationship Id="rId2" Type="http://schemas.openxmlformats.org/officeDocument/2006/relationships/hyperlink" Target="mailto:s.plastr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fterisTsipis" TargetMode="External"/><Relationship Id="rId4" Type="http://schemas.openxmlformats.org/officeDocument/2006/relationships/hyperlink" Target="mailto:ltsipis@aegean.g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eve-pla/Smart-IoT-based-Fire-Detection-Ap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9948-9100-0395-4398-6D01131F8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IoT-based Fire Detection Application for Forest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45D6-DFD0-3ABA-AF16-0D316793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186" y="5679452"/>
            <a:ext cx="7870264" cy="4349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An open-source project from 2 PhD Candidates!</a:t>
            </a:r>
          </a:p>
          <a:p>
            <a:endParaRPr lang="en-US" b="1" i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311E521-1A27-F312-87F6-A26631801021}"/>
              </a:ext>
            </a:extLst>
          </p:cNvPr>
          <p:cNvSpPr txBox="1">
            <a:spLocks/>
          </p:cNvSpPr>
          <p:nvPr/>
        </p:nvSpPr>
        <p:spPr>
          <a:xfrm>
            <a:off x="4162185" y="6157349"/>
            <a:ext cx="7870265" cy="593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</a:t>
            </a:r>
            <a:r>
              <a:rPr lang="en-US" b="1" i="1" dirty="0"/>
              <a:t> </a:t>
            </a:r>
            <a:r>
              <a:rPr lang="en-US" b="1" dirty="0"/>
              <a:t>of</a:t>
            </a:r>
            <a:r>
              <a:rPr lang="en-US" b="1" i="1" dirty="0"/>
              <a:t> </a:t>
            </a:r>
            <a:r>
              <a:rPr lang="en-US" b="1" dirty="0"/>
              <a:t>the</a:t>
            </a:r>
            <a:r>
              <a:rPr lang="en-US" b="1" i="1" dirty="0"/>
              <a:t> </a:t>
            </a:r>
            <a:r>
              <a:rPr lang="en-US" b="1" dirty="0"/>
              <a:t>Aegean - CCSL</a:t>
            </a:r>
          </a:p>
          <a:p>
            <a:endParaRPr lang="en-US" b="1" i="1" dirty="0"/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5D26AAF2-E8B4-0C21-5426-56146BD6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0853"/>
            <a:ext cx="3354467" cy="14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 Things Network</a:t>
            </a:r>
          </a:p>
          <a:p>
            <a:pPr lvl="1"/>
            <a:r>
              <a:rPr lang="en-US" dirty="0"/>
              <a:t>Account </a:t>
            </a:r>
            <a:r>
              <a:rPr lang="en-US" dirty="0">
                <a:sym typeface="Wingdings" panose="05000000000000000000" pitchFamily="2" charset="2"/>
              </a:rPr>
              <a:t> Gateway  Applications</a:t>
            </a:r>
            <a:endParaRPr lang="en-US" dirty="0"/>
          </a:p>
          <a:p>
            <a:pPr lvl="1"/>
            <a:r>
              <a:rPr lang="en-US" dirty="0"/>
              <a:t>Data Storage service</a:t>
            </a:r>
          </a:p>
          <a:p>
            <a:pPr lvl="1"/>
            <a:r>
              <a:rPr lang="en-US" b="1" i="1" dirty="0">
                <a:solidFill>
                  <a:srgbClr val="FFC000"/>
                </a:solidFill>
              </a:rPr>
              <a:t>Data Fetching service via MQTT protocol</a:t>
            </a:r>
          </a:p>
          <a:p>
            <a:pPr lvl="1"/>
            <a:r>
              <a:rPr lang="en-US" dirty="0"/>
              <a:t>Generic View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13-Aug-24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 descr="A diagram of a cloud computing network&#10;&#10;Description automatically generated">
            <a:extLst>
              <a:ext uri="{FF2B5EF4-FFF2-40B4-BE49-F238E27FC236}">
                <a16:creationId xmlns:a16="http://schemas.microsoft.com/office/drawing/2014/main" id="{FF70598A-F5FB-75AC-864D-8E7065B6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26" y="3020387"/>
            <a:ext cx="5406640" cy="2508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60CF3-4271-8CC1-3FC9-C2BC36E94C14}"/>
              </a:ext>
            </a:extLst>
          </p:cNvPr>
          <p:cNvCxnSpPr>
            <a:cxnSpLocks/>
          </p:cNvCxnSpPr>
          <p:nvPr/>
        </p:nvCxnSpPr>
        <p:spPr>
          <a:xfrm>
            <a:off x="3064578" y="4639025"/>
            <a:ext cx="348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6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Retrieval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 Python Services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MQTT App: Fetch Data from TNN service and stores them into a PostgreSQL DB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Environmental Monitoring: Runs Web Service serving web pages, live plots reading from PostgreSQL DB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13-Aug-24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25D82-01A6-65DF-98B9-FEDC378A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845" y="4777099"/>
            <a:ext cx="4966569" cy="20809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575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B80-0F08-1741-D1F0-21A5119A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Concept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102C-228C-C1E7-E2D9-D2FF335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13-Aug-24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B5272-CACA-674E-BBC7-E983983A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2DBBB7-FAD6-A017-C4CB-5CC1DA3D1533}"/>
              </a:ext>
            </a:extLst>
          </p:cNvPr>
          <p:cNvSpPr/>
          <p:nvPr/>
        </p:nvSpPr>
        <p:spPr>
          <a:xfrm>
            <a:off x="760454" y="2446066"/>
            <a:ext cx="2634586" cy="420782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D7830-1B3F-E1ED-57CF-6A1BCEB074F6}"/>
              </a:ext>
            </a:extLst>
          </p:cNvPr>
          <p:cNvSpPr/>
          <p:nvPr/>
        </p:nvSpPr>
        <p:spPr>
          <a:xfrm>
            <a:off x="7350578" y="2446066"/>
            <a:ext cx="2634586" cy="359529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clipart, graphic design, design&#10;&#10;Description automatically generated">
            <a:extLst>
              <a:ext uri="{FF2B5EF4-FFF2-40B4-BE49-F238E27FC236}">
                <a16:creationId xmlns:a16="http://schemas.microsoft.com/office/drawing/2014/main" id="{8F1EF72C-7A32-B4E0-EE7E-E9D005EA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5" y="3742688"/>
            <a:ext cx="1755321" cy="109398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184C3B-0A65-3ED2-1960-7AC312654B28}"/>
              </a:ext>
            </a:extLst>
          </p:cNvPr>
          <p:cNvSpPr/>
          <p:nvPr/>
        </p:nvSpPr>
        <p:spPr>
          <a:xfrm>
            <a:off x="1285330" y="3010443"/>
            <a:ext cx="1755321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b="1" dirty="0"/>
              <a:t>GET</a:t>
            </a:r>
            <a:r>
              <a:rPr lang="en-US" dirty="0"/>
              <a:t> API</a:t>
            </a:r>
          </a:p>
        </p:txBody>
      </p:sp>
      <p:pic>
        <p:nvPicPr>
          <p:cNvPr id="13" name="Picture 12" descr="A logo of a google chrome&#10;&#10;Description automatically generated with low confidence">
            <a:extLst>
              <a:ext uri="{FF2B5EF4-FFF2-40B4-BE49-F238E27FC236}">
                <a16:creationId xmlns:a16="http://schemas.microsoft.com/office/drawing/2014/main" id="{D552180A-B5E1-55B4-0608-95FA4593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5305118"/>
            <a:ext cx="617152" cy="619216"/>
          </a:xfrm>
          <a:prstGeom prst="rect">
            <a:avLst/>
          </a:prstGeom>
        </p:spPr>
      </p:pic>
      <p:pic>
        <p:nvPicPr>
          <p:cNvPr id="15" name="Picture 14" descr="A blue and green logo&#10;&#10;Description automatically generated with low confidence">
            <a:extLst>
              <a:ext uri="{FF2B5EF4-FFF2-40B4-BE49-F238E27FC236}">
                <a16:creationId xmlns:a16="http://schemas.microsoft.com/office/drawing/2014/main" id="{B90D864E-C2E3-CAE9-1A35-1F32B454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18" y="5317568"/>
            <a:ext cx="852751" cy="639563"/>
          </a:xfrm>
          <a:prstGeom prst="rect">
            <a:avLst/>
          </a:prstGeom>
        </p:spPr>
      </p:pic>
      <p:pic>
        <p:nvPicPr>
          <p:cNvPr id="17" name="Picture 16" descr="A picture containing graphics, creativity, clipart, colorfulness&#10;&#10;Description automatically generated">
            <a:extLst>
              <a:ext uri="{FF2B5EF4-FFF2-40B4-BE49-F238E27FC236}">
                <a16:creationId xmlns:a16="http://schemas.microsoft.com/office/drawing/2014/main" id="{72C6D4C9-910C-6345-8D2D-36F698E02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8" y="5136311"/>
            <a:ext cx="806226" cy="846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B2D8BF-13F1-B7DB-6944-AA082A119876}"/>
              </a:ext>
            </a:extLst>
          </p:cNvPr>
          <p:cNvCxnSpPr/>
          <p:nvPr/>
        </p:nvCxnSpPr>
        <p:spPr>
          <a:xfrm>
            <a:off x="7399690" y="5136311"/>
            <a:ext cx="258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text, font, symbol, number&#10;&#10;Description automatically generated">
            <a:extLst>
              <a:ext uri="{FF2B5EF4-FFF2-40B4-BE49-F238E27FC236}">
                <a16:creationId xmlns:a16="http://schemas.microsoft.com/office/drawing/2014/main" id="{2F53A16B-B39B-0412-A22E-CECBC6E53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2608770"/>
            <a:ext cx="640873" cy="69127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C439AD-E1A5-D4E9-E489-21CF31571F0C}"/>
              </a:ext>
            </a:extLst>
          </p:cNvPr>
          <p:cNvSpPr/>
          <p:nvPr/>
        </p:nvSpPr>
        <p:spPr>
          <a:xfrm>
            <a:off x="7609758" y="2960138"/>
            <a:ext cx="1513192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 GET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D07EC-752A-1C92-4F0E-82B08D797679}"/>
              </a:ext>
            </a:extLst>
          </p:cNvPr>
          <p:cNvCxnSpPr>
            <a:cxnSpLocks/>
          </p:cNvCxnSpPr>
          <p:nvPr/>
        </p:nvCxnSpPr>
        <p:spPr>
          <a:xfrm flipV="1">
            <a:off x="3195965" y="3150287"/>
            <a:ext cx="4364163" cy="17552"/>
          </a:xfrm>
          <a:prstGeom prst="line">
            <a:avLst/>
          </a:prstGeom>
          <a:ln w="22225">
            <a:solidFill>
              <a:schemeClr val="accent3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D25F73-13A8-2285-BEDF-6706D21A40F2}"/>
              </a:ext>
            </a:extLst>
          </p:cNvPr>
          <p:cNvSpPr/>
          <p:nvPr/>
        </p:nvSpPr>
        <p:spPr>
          <a:xfrm>
            <a:off x="7485965" y="3468854"/>
            <a:ext cx="2319585" cy="1583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Register, Authenticate User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View Dashboard</a:t>
            </a:r>
          </a:p>
          <a:p>
            <a:pPr marL="342900" indent="-342900" algn="ctr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View Live-Plot</a:t>
            </a:r>
            <a:r>
              <a:rPr lang="en-US" sz="1400" dirty="0"/>
              <a:t> 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FD2A2-B2EC-84D9-4C23-6F054CE9E6E2}"/>
              </a:ext>
            </a:extLst>
          </p:cNvPr>
          <p:cNvSpPr txBox="1"/>
          <p:nvPr/>
        </p:nvSpPr>
        <p:spPr>
          <a:xfrm>
            <a:off x="1162785" y="2071237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Back-End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9A742-1D5B-D4EE-6C58-099D967DB05E}"/>
              </a:ext>
            </a:extLst>
          </p:cNvPr>
          <p:cNvSpPr txBox="1"/>
          <p:nvPr/>
        </p:nvSpPr>
        <p:spPr>
          <a:xfrm>
            <a:off x="7938193" y="1992331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Front-End</a:t>
            </a:r>
          </a:p>
        </p:txBody>
      </p:sp>
      <p:pic>
        <p:nvPicPr>
          <p:cNvPr id="9" name="Picture 8" descr="A computer and a tower&#10;&#10;Description automatically generated">
            <a:extLst>
              <a:ext uri="{FF2B5EF4-FFF2-40B4-BE49-F238E27FC236}">
                <a16:creationId xmlns:a16="http://schemas.microsoft.com/office/drawing/2014/main" id="{2AFF6DFF-BA07-A336-B014-3489E1E6E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15" y="4836673"/>
            <a:ext cx="1666191" cy="16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8E8-D642-BD3D-5043-1988DE71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805C-485A-D2DB-F83B-301DBF22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470"/>
          </a:xfrm>
        </p:spPr>
        <p:txBody>
          <a:bodyPr>
            <a:normAutofit/>
          </a:bodyPr>
          <a:lstStyle/>
          <a:p>
            <a:r>
              <a:rPr lang="en-US" dirty="0"/>
              <a:t>Stefanos Plastras</a:t>
            </a:r>
          </a:p>
          <a:p>
            <a:pPr lvl="1"/>
            <a:r>
              <a:rPr lang="en-US" dirty="0">
                <a:hlinkClick r:id="rId2"/>
              </a:rPr>
              <a:t>s.plastras@gmail.com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https://github.com/steve-pla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Lefteris</a:t>
            </a:r>
            <a:r>
              <a:rPr lang="en-US" dirty="0"/>
              <a:t> Tsipis</a:t>
            </a:r>
          </a:p>
          <a:p>
            <a:pPr lvl="1"/>
            <a:r>
              <a:rPr lang="en-US" dirty="0">
                <a:hlinkClick r:id="rId4"/>
              </a:rPr>
              <a:t>ltsipis@aegean.gr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https://github.com/LefterisTsipis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0C71-A6B9-838C-FE3B-EC67AAA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9E7-B783-4FA9-A7B0-305C12EA00CD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1E2-1E72-5E43-6EBE-8561280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8165-91EC-EA0F-3FBC-F7D65BF7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8F6-B1A5-787D-8166-63EA54B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Stefanos Plastras (PhD Candidate) and </a:t>
            </a:r>
            <a:r>
              <a:rPr lang="en-US" b="1" dirty="0" err="1"/>
              <a:t>Lefteris</a:t>
            </a:r>
            <a:r>
              <a:rPr lang="en-US" b="1" dirty="0"/>
              <a:t> Tsipis (PhD Candidate) </a:t>
            </a:r>
            <a:r>
              <a:rPr lang="en-US" dirty="0"/>
              <a:t>both alumni, and PhD candidates at the University of the Aegean, Computer and Communication Systems Laboratory (CCSL).</a:t>
            </a:r>
          </a:p>
          <a:p>
            <a:r>
              <a:rPr lang="en-US" dirty="0"/>
              <a:t>Mainly software developers with passion, time and motivation to design and implement this idea from a concept to a reality!</a:t>
            </a:r>
          </a:p>
          <a:p>
            <a:r>
              <a:rPr lang="en-US" b="1" dirty="0" err="1"/>
              <a:t>Lefteris</a:t>
            </a:r>
            <a:r>
              <a:rPr lang="en-US" dirty="0"/>
              <a:t> mainly involved in the hardware designing, testing and implementation including the Libelium board, LoRa module, sensors, as well the Raspberry Pi Gateway and the Things Network platform configuration, while </a:t>
            </a:r>
            <a:r>
              <a:rPr lang="en-US" b="1" dirty="0"/>
              <a:t>Stefanos</a:t>
            </a:r>
            <a:r>
              <a:rPr lang="en-US" dirty="0"/>
              <a:t> in the software development of the back/front-end software needed to run the application in the database installation and in the overall software services.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9C7-BE24-6B03-F858-9145A84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8DE-CDCA-444C-8ADA-0D506E1AE9BA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0442-4338-C7A0-6759-8BA4AF7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234-685A-7C1D-D1C0-CC64D90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started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0807-6240-D552-D209-2F0DD1BD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84868"/>
            <a:ext cx="10554574" cy="2862505"/>
          </a:xfrm>
        </p:spPr>
        <p:txBody>
          <a:bodyPr/>
          <a:lstStyle/>
          <a:p>
            <a:r>
              <a:rPr lang="en-US" dirty="0"/>
              <a:t>Back to December of 2023 in Neo </a:t>
            </a:r>
            <a:r>
              <a:rPr lang="en-US" dirty="0" err="1"/>
              <a:t>Karlovasi</a:t>
            </a:r>
            <a:r>
              <a:rPr lang="en-US" dirty="0"/>
              <a:t>, Samos. Came from on-site contact and discussion regarding the live monitoring of forest areas in Samos island. Project design and implementation started on February of 2024 and completed in June 2024. On 16</a:t>
            </a:r>
            <a:r>
              <a:rPr lang="en-US" baseline="30000" dirty="0"/>
              <a:t>th</a:t>
            </a:r>
            <a:r>
              <a:rPr lang="en-US" dirty="0"/>
              <a:t> July, the first </a:t>
            </a:r>
            <a:r>
              <a:rPr lang="en-US" b="1" dirty="0"/>
              <a:t>public release (v1.0.0)</a:t>
            </a:r>
            <a:r>
              <a:rPr lang="en-US" dirty="0"/>
              <a:t> was ready (GitHub repo)!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7EE4-CF81-FCFE-F757-DBCBC8CF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4326-EF55-452B-B22E-27EE7A736765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2D0-71E1-CE30-E5AE-8DD56117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7E6-BD9B-DEF9-6BE8-56DA87EA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E09-AFA0-2446-728D-BD959F76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4814"/>
            <a:ext cx="10268936" cy="44431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want to: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View in </a:t>
            </a:r>
            <a:r>
              <a:rPr lang="en-US" sz="1800" b="1" dirty="0"/>
              <a:t>Web</a:t>
            </a:r>
            <a:r>
              <a:rPr lang="en-US" sz="1800" dirty="0"/>
              <a:t>, metric plots (Sensor O2, CO2, NO2, Humidity), and real-time plots with thresholds</a:t>
            </a:r>
          </a:p>
          <a:p>
            <a:pPr>
              <a:lnSpc>
                <a:spcPct val="90000"/>
              </a:lnSpc>
            </a:pPr>
            <a:r>
              <a:rPr lang="en-US" dirty="0"/>
              <a:t>Our goal: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Develop entire data pipeline system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Create Web service offering this functionality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Making it extensible through IoT data distribution platform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Promoting </a:t>
            </a:r>
            <a:r>
              <a:rPr lang="en-US" sz="1800" b="1" dirty="0"/>
              <a:t>open-source</a:t>
            </a:r>
            <a:r>
              <a:rPr lang="en-US" sz="1800" dirty="0"/>
              <a:t> project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Project place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GitHub Repo: </a:t>
            </a:r>
            <a:r>
              <a:rPr lang="en-US" sz="1800" dirty="0">
                <a:hlinkClick r:id="rId2"/>
              </a:rPr>
              <a:t>https://github.com/steve-pla/Smart-IoT-based-Fire-Detection-Application</a:t>
            </a:r>
            <a:r>
              <a:rPr lang="en-US" sz="1800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9030-E444-15C8-0E16-0385BE3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B5F489-F705-4C3C-B765-BFBF372505D7}" type="datetime1">
              <a:rPr lang="en-US" smtClean="0"/>
              <a:pPr>
                <a:spcAft>
                  <a:spcPts val="600"/>
                </a:spcAft>
              </a:pPr>
              <a:t>13-Aug-24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E9A2-1179-EF0C-BC46-09C257F7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7AA0D-F2A0-DEE0-29BC-9FC6387F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8439" y="4850000"/>
            <a:ext cx="1139781" cy="11397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44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16EA-C3F3-AE5F-F08C-049D9189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8AF9-ECF1-F62C-BE25-0649A237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9378480" cy="3632200"/>
          </a:xfrm>
        </p:spPr>
        <p:txBody>
          <a:bodyPr>
            <a:normAutofit/>
          </a:bodyPr>
          <a:lstStyle/>
          <a:p>
            <a:r>
              <a:rPr lang="en-US" dirty="0"/>
              <a:t>Our concept utilizes eco-friendly approach due to Libelium </a:t>
            </a:r>
            <a:r>
              <a:rPr lang="en-US" dirty="0" err="1"/>
              <a:t>Waspmote</a:t>
            </a:r>
            <a:r>
              <a:rPr lang="en-US" dirty="0"/>
              <a:t> low-power IoT device</a:t>
            </a:r>
          </a:p>
          <a:p>
            <a:r>
              <a:rPr lang="en-US" b="1" dirty="0"/>
              <a:t>Low-cost</a:t>
            </a:r>
            <a:r>
              <a:rPr lang="en-US" dirty="0"/>
              <a:t> solution</a:t>
            </a:r>
          </a:p>
          <a:p>
            <a:r>
              <a:rPr lang="en-US" b="1" dirty="0"/>
              <a:t>Scalable</a:t>
            </a:r>
            <a:r>
              <a:rPr lang="en-US" dirty="0"/>
              <a:t> (More sensors)</a:t>
            </a:r>
          </a:p>
          <a:p>
            <a:r>
              <a:rPr lang="en-US" b="1" dirty="0"/>
              <a:t>Upgradable</a:t>
            </a:r>
            <a:r>
              <a:rPr lang="en-US" dirty="0"/>
              <a:t> (Any hardware part) </a:t>
            </a:r>
          </a:p>
          <a:p>
            <a:r>
              <a:rPr lang="en-US" b="1" dirty="0"/>
              <a:t>Open-source</a:t>
            </a:r>
          </a:p>
        </p:txBody>
      </p:sp>
      <p:pic>
        <p:nvPicPr>
          <p:cNvPr id="7" name="Picture 6" descr="A green circle with a black outline&#10;&#10;Description automatically generated with low confidence">
            <a:extLst>
              <a:ext uri="{FF2B5EF4-FFF2-40B4-BE49-F238E27FC236}">
                <a16:creationId xmlns:a16="http://schemas.microsoft.com/office/drawing/2014/main" id="{421C4484-3ABF-58AF-49AF-2F9F6E2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0" y="5458521"/>
            <a:ext cx="914734" cy="9147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6E04-C684-82F0-C72C-BC83AA7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13-Aug-24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6D159-B000-91D0-3CBF-9E545E0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A039-A815-D759-8E05-BF9DAA3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7EE-0D1D-7B1A-C740-7BD92EED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42625"/>
            <a:ext cx="10554574" cy="4045532"/>
          </a:xfrm>
        </p:spPr>
        <p:txBody>
          <a:bodyPr/>
          <a:lstStyle/>
          <a:p>
            <a:r>
              <a:rPr lang="en-US" dirty="0"/>
              <a:t>The app combines technologies such as Libelium, Raspberry Pi 3 Model b+, Python 3.10, MQTT, JavaScript, HTML, CSS, CPP, LoRa, The Things Network, PostgreSQL</a:t>
            </a:r>
          </a:p>
          <a:p>
            <a:r>
              <a:rPr lang="en-US" dirty="0"/>
              <a:t>In general, there are 4 layers</a:t>
            </a:r>
          </a:p>
          <a:p>
            <a:pPr lvl="1"/>
            <a:r>
              <a:rPr lang="en-US" b="1" dirty="0"/>
              <a:t>Data Sensing </a:t>
            </a:r>
            <a:r>
              <a:rPr lang="en-US" dirty="0"/>
              <a:t>(Libelium + sensors)</a:t>
            </a:r>
          </a:p>
          <a:p>
            <a:pPr lvl="1"/>
            <a:r>
              <a:rPr lang="en-US" b="1" dirty="0"/>
              <a:t>Data Forwarding </a:t>
            </a:r>
            <a:r>
              <a:rPr lang="en-US" dirty="0"/>
              <a:t>(Raspberry Pi LoRa GW)</a:t>
            </a:r>
          </a:p>
          <a:p>
            <a:pPr lvl="1"/>
            <a:r>
              <a:rPr lang="en-US" b="1" dirty="0"/>
              <a:t>Data Distribution </a:t>
            </a:r>
            <a:r>
              <a:rPr lang="en-US" dirty="0"/>
              <a:t>(The Things Network)</a:t>
            </a:r>
          </a:p>
          <a:p>
            <a:pPr lvl="1"/>
            <a:r>
              <a:rPr lang="en-US" b="1" dirty="0"/>
              <a:t>Data Retrieval - Web Service </a:t>
            </a:r>
            <a:r>
              <a:rPr lang="en-US" dirty="0"/>
              <a:t>(Python Services)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0F5C-51AC-BFB3-1EE8-7C04C6D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EB4-3D00-42FC-95C6-C70CB95720C4}" type="datetime1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170-AC64-F674-C190-89C67871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6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F88783-33CF-2669-DCEC-8107F13E0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440" y="3056879"/>
            <a:ext cx="815045" cy="8150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3086406-C2D0-DF96-0201-066FD395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038" y="3040720"/>
            <a:ext cx="985805" cy="9858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915D38-0130-B188-6A5F-C8D1E89289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2709" y="4320636"/>
            <a:ext cx="936807" cy="936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A4ABC1-1B21-D6E9-C739-E907E78B8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4704" y="5044865"/>
            <a:ext cx="985805" cy="98580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EDD8C66-AB96-A9F0-7E01-035352EE2E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1040" y="4808183"/>
            <a:ext cx="814384" cy="8143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9D7BC3E-EBF1-5B8F-C6BB-39C786AAA9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7031" y="5504769"/>
            <a:ext cx="919665" cy="919665"/>
          </a:xfrm>
          <a:prstGeom prst="rect">
            <a:avLst/>
          </a:prstGeom>
        </p:spPr>
      </p:pic>
      <p:pic>
        <p:nvPicPr>
          <p:cNvPr id="21" name="Picture 20" descr="A purpl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A897893-2F41-BCBC-C693-F353056957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95" y="3054826"/>
            <a:ext cx="1062155" cy="1062155"/>
          </a:xfrm>
          <a:prstGeom prst="rect">
            <a:avLst/>
          </a:prstGeom>
        </p:spPr>
      </p:pic>
      <p:pic>
        <p:nvPicPr>
          <p:cNvPr id="25" name="Picture 24" descr="A blue hexagon with white c and plus symbols&#10;&#10;Description automatically generated with low confidence">
            <a:extLst>
              <a:ext uri="{FF2B5EF4-FFF2-40B4-BE49-F238E27FC236}">
                <a16:creationId xmlns:a16="http://schemas.microsoft.com/office/drawing/2014/main" id="{5873ABC8-226F-D922-FD71-419ED18429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" y="5581529"/>
            <a:ext cx="919665" cy="919665"/>
          </a:xfrm>
          <a:prstGeom prst="rect">
            <a:avLst/>
          </a:prstGeom>
        </p:spPr>
      </p:pic>
      <p:pic>
        <p:nvPicPr>
          <p:cNvPr id="8" name="Picture 7" descr="A blue cloud with black text&#10;&#10;Description automatically generated">
            <a:extLst>
              <a:ext uri="{FF2B5EF4-FFF2-40B4-BE49-F238E27FC236}">
                <a16:creationId xmlns:a16="http://schemas.microsoft.com/office/drawing/2014/main" id="{E8BA837B-5FA9-C890-AD4C-E20158C5A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97" y="4978796"/>
            <a:ext cx="1281046" cy="985805"/>
          </a:xfrm>
          <a:prstGeom prst="rect">
            <a:avLst/>
          </a:prstGeom>
        </p:spPr>
      </p:pic>
      <p:pic>
        <p:nvPicPr>
          <p:cNvPr id="12" name="Picture 11" descr="A black and blue logo with black text&#10;&#10;Description automatically generated">
            <a:extLst>
              <a:ext uri="{FF2B5EF4-FFF2-40B4-BE49-F238E27FC236}">
                <a16:creationId xmlns:a16="http://schemas.microsoft.com/office/drawing/2014/main" id="{895C12F8-9D2F-0BE5-BF7A-9695B37127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48" y="5438365"/>
            <a:ext cx="1184609" cy="1184609"/>
          </a:xfrm>
          <a:prstGeom prst="rect">
            <a:avLst/>
          </a:prstGeom>
        </p:spPr>
      </p:pic>
      <p:pic>
        <p:nvPicPr>
          <p:cNvPr id="16" name="Picture 1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C882C01F-DE1F-AFF7-DC9D-13B5A2976D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8" y="5257443"/>
            <a:ext cx="1710745" cy="1571838"/>
          </a:xfrm>
          <a:prstGeom prst="rect">
            <a:avLst/>
          </a:prstGeom>
        </p:spPr>
      </p:pic>
      <p:pic>
        <p:nvPicPr>
          <p:cNvPr id="20" name="Picture 19" descr="A logo with a blue and black design&#10;&#10;Description automatically generated">
            <a:extLst>
              <a:ext uri="{FF2B5EF4-FFF2-40B4-BE49-F238E27FC236}">
                <a16:creationId xmlns:a16="http://schemas.microsoft.com/office/drawing/2014/main" id="{515BBBD8-EE29-C358-04D2-014C7B2AF8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15" y="4026525"/>
            <a:ext cx="1919967" cy="8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2EA-2450-AA89-8AEF-191996D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95098-8988-E9F6-ABC6-50B1F6BBB6A3}"/>
              </a:ext>
            </a:extLst>
          </p:cNvPr>
          <p:cNvSpPr txBox="1"/>
          <p:nvPr/>
        </p:nvSpPr>
        <p:spPr>
          <a:xfrm>
            <a:off x="3758018" y="39971"/>
            <a:ext cx="528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Architectural 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045AFEB-CACC-8306-2FDD-55F1100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59C-3995-4985-B1F6-F0760A94EC9E}" type="datetime1">
              <a:rPr lang="en-US" smtClean="0"/>
              <a:t>13-Aug-24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B1B05-1E7D-03CE-3B07-3BDE9539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800" y="6161187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A diagram of a cloud service&#10;&#10;Description automatically generated">
            <a:extLst>
              <a:ext uri="{FF2B5EF4-FFF2-40B4-BE49-F238E27FC236}">
                <a16:creationId xmlns:a16="http://schemas.microsoft.com/office/drawing/2014/main" id="{7658BC4F-CFFE-9F86-57F3-B622A326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5" y="636105"/>
            <a:ext cx="12214765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689-DA66-030B-E147-E649DE68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Sensing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FBE70B-9BB1-22F8-FC77-0672684B7590}"/>
              </a:ext>
            </a:extLst>
          </p:cNvPr>
          <p:cNvSpPr txBox="1">
            <a:spLocks/>
          </p:cNvSpPr>
          <p:nvPr/>
        </p:nvSpPr>
        <p:spPr>
          <a:xfrm>
            <a:off x="818714" y="2413000"/>
            <a:ext cx="527728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Libelium Wasp mote act as Data Producer</a:t>
            </a:r>
          </a:p>
          <a:p>
            <a:pPr lvl="1"/>
            <a:r>
              <a:rPr lang="en-US" dirty="0"/>
              <a:t>Wasp mote senses the environmental metrics</a:t>
            </a:r>
          </a:p>
          <a:p>
            <a:pPr lvl="1"/>
            <a:r>
              <a:rPr lang="en-US" dirty="0"/>
              <a:t>Transmits data through LoRa</a:t>
            </a:r>
          </a:p>
          <a:p>
            <a:pPr lvl="1"/>
            <a:r>
              <a:rPr lang="en-US" dirty="0"/>
              <a:t>Collects data through </a:t>
            </a:r>
            <a:r>
              <a:rPr lang="en-US" dirty="0" err="1"/>
              <a:t>Sensirion</a:t>
            </a:r>
            <a:r>
              <a:rPr lang="en-US" dirty="0"/>
              <a:t> (CO2, O2, NO2, Temperature) sensors</a:t>
            </a:r>
          </a:p>
          <a:p>
            <a:pPr lvl="1"/>
            <a:r>
              <a:rPr lang="en-US" dirty="0"/>
              <a:t>Firmware based on custom CPP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9653-07D8-8CD4-E49F-C21777D0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CFEA063-53A4-418B-9023-8225BD71E7FB}" type="datetime1">
              <a:rPr lang="en-US" smtClean="0"/>
              <a:pPr defTabSz="914400">
                <a:spcAft>
                  <a:spcPts val="600"/>
                </a:spcAft>
              </a:pPr>
              <a:t>13-Aug-24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967-2518-ED62-DB40-08667D5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48B2AB-3808-49D7-8A5E-478590DD98C6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A5C1C3-CAAE-F393-2D6C-2791249DB52F}"/>
              </a:ext>
            </a:extLst>
          </p:cNvPr>
          <p:cNvCxnSpPr>
            <a:cxnSpLocks/>
          </p:cNvCxnSpPr>
          <p:nvPr/>
        </p:nvCxnSpPr>
        <p:spPr>
          <a:xfrm rot="5400000">
            <a:off x="428034" y="4987771"/>
            <a:ext cx="1349475" cy="585544"/>
          </a:xfrm>
          <a:prstGeom prst="bentConnector4">
            <a:avLst>
              <a:gd name="adj1" fmla="val 1942"/>
              <a:gd name="adj2" fmla="val 13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0DCE0-AE6B-B41F-AF86-63B4003ABCFC}"/>
              </a:ext>
            </a:extLst>
          </p:cNvPr>
          <p:cNvCxnSpPr>
            <a:cxnSpLocks/>
          </p:cNvCxnSpPr>
          <p:nvPr/>
        </p:nvCxnSpPr>
        <p:spPr>
          <a:xfrm>
            <a:off x="4826435" y="5230109"/>
            <a:ext cx="436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0377D93E-EFF1-E486-AEB2-F10471AF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9" r="18187" b="-1"/>
          <a:stretch/>
        </p:blipFill>
        <p:spPr>
          <a:xfrm>
            <a:off x="6812917" y="2464993"/>
            <a:ext cx="1989572" cy="220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289A4026-42F2-46F7-D2D5-67D55E44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2" y="5230109"/>
            <a:ext cx="1862156" cy="1862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5B6B6F-727D-8880-B3B2-CC78CCB2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600" y="2464993"/>
            <a:ext cx="2271864" cy="3696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F5FC35-98EE-94B2-2165-6B8AD54DE412}"/>
              </a:ext>
            </a:extLst>
          </p:cNvPr>
          <p:cNvCxnSpPr>
            <a:cxnSpLocks/>
          </p:cNvCxnSpPr>
          <p:nvPr/>
        </p:nvCxnSpPr>
        <p:spPr>
          <a:xfrm>
            <a:off x="2380914" y="3886995"/>
            <a:ext cx="443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1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Forwarding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Raspberry Pi 3 act as Data Forwarder</a:t>
            </a:r>
          </a:p>
          <a:p>
            <a:pPr lvl="1"/>
            <a:r>
              <a:rPr lang="en-US" dirty="0"/>
              <a:t>Raspbian OS</a:t>
            </a:r>
          </a:p>
          <a:p>
            <a:pPr lvl="1"/>
            <a:r>
              <a:rPr lang="en-US" dirty="0"/>
              <a:t>Linux Shell CMDs</a:t>
            </a:r>
          </a:p>
          <a:p>
            <a:pPr lvl="1"/>
            <a:r>
              <a:rPr lang="en-US" dirty="0"/>
              <a:t>Connects to </a:t>
            </a:r>
            <a:r>
              <a:rPr lang="en-US" b="1" i="1" dirty="0">
                <a:solidFill>
                  <a:srgbClr val="FFC000"/>
                </a:solidFill>
              </a:rPr>
              <a:t>the Things Networks (TNN)</a:t>
            </a:r>
          </a:p>
          <a:p>
            <a:pPr lvl="1"/>
            <a:r>
              <a:rPr lang="en-US" dirty="0"/>
              <a:t>Receives metrics via LoRa</a:t>
            </a:r>
          </a:p>
          <a:p>
            <a:pPr lvl="1"/>
            <a:r>
              <a:rPr lang="en-US" dirty="0"/>
              <a:t>Forwards them to the TNN through Internet connection</a:t>
            </a:r>
          </a:p>
          <a:p>
            <a:pPr lvl="1"/>
            <a:endParaRPr lang="en-US" dirty="0"/>
          </a:p>
        </p:txBody>
      </p:sp>
      <p:pic>
        <p:nvPicPr>
          <p:cNvPr id="10" name="Picture 9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29374C15-5A62-8738-5F60-04EFB986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71" y="2254297"/>
            <a:ext cx="1667036" cy="16670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13-Aug-24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Content Placeholder 9" descr="A white router on a table&#10;&#10;Description automatically generated">
            <a:extLst>
              <a:ext uri="{FF2B5EF4-FFF2-40B4-BE49-F238E27FC236}">
                <a16:creationId xmlns:a16="http://schemas.microsoft.com/office/drawing/2014/main" id="{93F5A7E6-B467-4EA4-FFBC-BC3DDEA94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r="5525" b="2"/>
          <a:stretch/>
        </p:blipFill>
        <p:spPr>
          <a:xfrm>
            <a:off x="8971915" y="3429000"/>
            <a:ext cx="3100513" cy="238463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FB7BC2-D1E8-CEDF-19CB-06FD79799E17}"/>
              </a:ext>
            </a:extLst>
          </p:cNvPr>
          <p:cNvCxnSpPr>
            <a:cxnSpLocks/>
          </p:cNvCxnSpPr>
          <p:nvPr/>
        </p:nvCxnSpPr>
        <p:spPr>
          <a:xfrm>
            <a:off x="2936391" y="3502435"/>
            <a:ext cx="31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993C95-201C-A0E5-6F04-D5E1351E2D6D}"/>
              </a:ext>
            </a:extLst>
          </p:cNvPr>
          <p:cNvCxnSpPr>
            <a:cxnSpLocks/>
          </p:cNvCxnSpPr>
          <p:nvPr/>
        </p:nvCxnSpPr>
        <p:spPr>
          <a:xfrm>
            <a:off x="7062586" y="4996525"/>
            <a:ext cx="1909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593</TotalTime>
  <Words>585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Quotable</vt:lpstr>
      <vt:lpstr>Smart IoT-based Fire Detection Application for Forest Areas</vt:lpstr>
      <vt:lpstr>Who we are ?</vt:lpstr>
      <vt:lpstr>When it all started ?</vt:lpstr>
      <vt:lpstr>Main Idea</vt:lpstr>
      <vt:lpstr>All-in-One</vt:lpstr>
      <vt:lpstr>Application</vt:lpstr>
      <vt:lpstr>PowerPoint Presentation</vt:lpstr>
      <vt:lpstr>Data Sensing</vt:lpstr>
      <vt:lpstr>Data Forwarding</vt:lpstr>
      <vt:lpstr>Data Distribution</vt:lpstr>
      <vt:lpstr>Data Retrieval</vt:lpstr>
      <vt:lpstr>Front-End Concept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Machines Live Monitoring Service</dc:title>
  <dc:creator>Plastras Stefanos</dc:creator>
  <cp:lastModifiedBy>STEFANOS PLASTRAS</cp:lastModifiedBy>
  <cp:revision>80</cp:revision>
  <dcterms:created xsi:type="dcterms:W3CDTF">2023-06-28T12:16:22Z</dcterms:created>
  <dcterms:modified xsi:type="dcterms:W3CDTF">2024-08-13T12:45:52Z</dcterms:modified>
</cp:coreProperties>
</file>