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2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6" r:id="rId6"/>
    <p:sldId id="260" r:id="rId7"/>
    <p:sldId id="262" r:id="rId8"/>
    <p:sldId id="263" r:id="rId9"/>
    <p:sldId id="264" r:id="rId10"/>
    <p:sldId id="267" r:id="rId11"/>
    <p:sldId id="269" r:id="rId12"/>
    <p:sldId id="265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9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6DCA5-8E6D-4CBC-B508-9F380DB16B15}" type="datetimeFigureOut">
              <a:rPr lang="en-US" smtClean="0"/>
              <a:t>04-Jul-23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B6C6C1-DE54-43DF-97A9-3E9CB80B9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6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83F3-32AA-48AD-9540-6763F80012B8}" type="datetime1">
              <a:rPr lang="en-US" smtClean="0"/>
              <a:t>04-Jul-23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Wash Machines Live Monitoring Service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B2AB-3808-49D7-8A5E-478590DD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0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681F3-FA1C-4678-A5F6-918B08299839}" type="datetime1">
              <a:rPr lang="en-US" smtClean="0"/>
              <a:t>04-Jul-23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Wash Machines Live Monitoring Service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B2AB-3808-49D7-8A5E-478590DD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58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EF02-9EAB-4577-8FAF-C6870AB1F894}" type="datetime1">
              <a:rPr lang="en-US" smtClean="0"/>
              <a:t>04-Jul-23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Wash Machines Live Monitoring Service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B2AB-3808-49D7-8A5E-478590DD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00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5E55-ABCA-4E3C-9941-BF8E9FC6D9B8}" type="datetime1">
              <a:rPr lang="en-US" smtClean="0"/>
              <a:t>04-Jul-23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Wash Machines Live Monitoring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B2AB-3808-49D7-8A5E-478590DD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14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34E1-BD92-4F35-AB69-BF8C4ADEEF56}" type="datetime1">
              <a:rPr lang="en-US" smtClean="0"/>
              <a:t>04-Jul-23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Wash Machines Live Monitoring Service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B2AB-3808-49D7-8A5E-478590DD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67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9E37-16B4-4EA6-9925-357F883A0A55}" type="datetime1">
              <a:rPr lang="en-US" smtClean="0"/>
              <a:t>04-Jul-23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Wash Machines Live Monitoring Service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B2AB-3808-49D7-8A5E-478590DD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52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EB2B-286A-45BC-9953-B5DF063DD154}" type="datetime1">
              <a:rPr lang="en-US" smtClean="0"/>
              <a:t>04-Jul-23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Wash Machines Live Monitoring Service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B2AB-3808-49D7-8A5E-478590DD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2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0E805-9B12-4732-8D2A-54229C8EEC7B}" type="datetime1">
              <a:rPr lang="en-US" smtClean="0"/>
              <a:t>04-Jul-23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Wash Machines Live Monitoring Service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B2AB-3808-49D7-8A5E-478590DD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5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F6D6-B90E-45F3-B098-480C8EADE700}" type="datetime1">
              <a:rPr lang="en-US" smtClean="0"/>
              <a:t>04-Jul-23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Wash Machines Live Monitoring Service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B2AB-3808-49D7-8A5E-478590DD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78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7E87-3E19-46B7-82BB-4B237E6483A0}" type="datetime1">
              <a:rPr lang="en-US" smtClean="0"/>
              <a:t>04-Jul-23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Wash Machines Live Monitoring Service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B2AB-3808-49D7-8A5E-478590DD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75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B112-5761-40C8-B402-481A6264317A}" type="datetime1">
              <a:rPr lang="en-US" smtClean="0"/>
              <a:t>04-Jul-23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Wash Machines Live Monitoring Service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B2AB-3808-49D7-8A5E-478590DD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7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4A43-7279-4AD9-A5CC-8301E123E8C6}" type="datetime1">
              <a:rPr lang="en-US" smtClean="0"/>
              <a:t>04-Jul-23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Wash Machines Live Monitoring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B2AB-3808-49D7-8A5E-478590DD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2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0B7F3-DBFD-4ACE-811F-A30C4219D5DC}" type="datetime1">
              <a:rPr lang="en-US" smtClean="0"/>
              <a:t>04-Jul-23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Wash Machines Live Monitoring Service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B2AB-3808-49D7-8A5E-478590DD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6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B826361-A2E3-4F36-8FD1-FBD6C2BE6A17}" type="datetime1">
              <a:rPr lang="en-US" smtClean="0"/>
              <a:t>04-Jul-23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en-US"/>
              <a:t>Wash Machines Live Monitoring Service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B48B2AB-3808-49D7-8A5E-478590DD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01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Wash Machines Live Monitoring Service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25CA8ED-ABFF-4C62-8702-9E6824684401}" type="datetime1">
              <a:rPr lang="en-US" smtClean="0"/>
              <a:t>04-Jul-23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B48B2AB-3808-49D7-8A5E-478590DD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116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27" r:id="rId1"/>
    <p:sldLayoutId id="2147484428" r:id="rId2"/>
    <p:sldLayoutId id="2147484429" r:id="rId3"/>
    <p:sldLayoutId id="2147484430" r:id="rId4"/>
    <p:sldLayoutId id="2147484431" r:id="rId5"/>
    <p:sldLayoutId id="2147484432" r:id="rId6"/>
    <p:sldLayoutId id="2147484433" r:id="rId7"/>
    <p:sldLayoutId id="2147484434" r:id="rId8"/>
    <p:sldLayoutId id="2147484435" r:id="rId9"/>
    <p:sldLayoutId id="2147484436" r:id="rId10"/>
    <p:sldLayoutId id="2147484437" r:id="rId11"/>
    <p:sldLayoutId id="2147484438" r:id="rId12"/>
    <p:sldLayoutId id="2147484439" r:id="rId13"/>
    <p:sldLayoutId id="2147484440" r:id="rId14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jp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kosrk" TargetMode="External"/><Relationship Id="rId2" Type="http://schemas.openxmlformats.org/officeDocument/2006/relationships/hyperlink" Target="mailto:nrekkas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tevpla" TargetMode="External"/><Relationship Id="rId4" Type="http://schemas.openxmlformats.org/officeDocument/2006/relationships/hyperlink" Target="mailto:s.plastras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stevpla/wash_machines_monitoring_projec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18" Type="http://schemas.openxmlformats.org/officeDocument/2006/relationships/image" Target="../media/image2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17" Type="http://schemas.openxmlformats.org/officeDocument/2006/relationships/image" Target="../media/image22.jp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49948-9100-0395-4398-6D01131F82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&amp; Sustainable Wash Machines Live Monitoring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1B45D6-DFD0-3ABA-AF16-0D316793F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3578" y="5481840"/>
            <a:ext cx="9788871" cy="434974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Project from the Students of University of the Aegean to the students!</a:t>
            </a:r>
          </a:p>
          <a:p>
            <a:endParaRPr lang="en-US" b="1" i="1" dirty="0"/>
          </a:p>
        </p:txBody>
      </p:sp>
      <p:pic>
        <p:nvPicPr>
          <p:cNvPr id="8" name="Picture 7" descr="A picture containing text, font, logo, graphics&#10;&#10;Description automatically generated">
            <a:extLst>
              <a:ext uri="{FF2B5EF4-FFF2-40B4-BE49-F238E27FC236}">
                <a16:creationId xmlns:a16="http://schemas.microsoft.com/office/drawing/2014/main" id="{B8846FED-F637-DAEF-587C-54AEF1FFD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50" y="5062592"/>
            <a:ext cx="1508291" cy="1708443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1311E521-1A27-F312-87F6-A26631801021}"/>
              </a:ext>
            </a:extLst>
          </p:cNvPr>
          <p:cNvSpPr txBox="1">
            <a:spLocks/>
          </p:cNvSpPr>
          <p:nvPr/>
        </p:nvSpPr>
        <p:spPr>
          <a:xfrm>
            <a:off x="2243577" y="5916814"/>
            <a:ext cx="9788871" cy="85422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University</a:t>
            </a:r>
            <a:r>
              <a:rPr lang="en-US" b="1" i="1" dirty="0"/>
              <a:t> </a:t>
            </a:r>
            <a:r>
              <a:rPr lang="en-US" b="1" dirty="0"/>
              <a:t>of</a:t>
            </a:r>
            <a:r>
              <a:rPr lang="en-US" b="1" i="1" dirty="0"/>
              <a:t> </a:t>
            </a:r>
            <a:r>
              <a:rPr lang="en-US" b="1" dirty="0"/>
              <a:t>the</a:t>
            </a:r>
            <a:r>
              <a:rPr lang="en-US" b="1" i="1" dirty="0"/>
              <a:t> </a:t>
            </a:r>
            <a:r>
              <a:rPr lang="en-US" b="1" dirty="0"/>
              <a:t>Aegean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Dept. of ICSD, Mathematics and Statistics – Samos University Region</a:t>
            </a:r>
          </a:p>
          <a:p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305168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4AD778E-BD85-DD81-5297-6D05275A7FE7}"/>
              </a:ext>
            </a:extLst>
          </p:cNvPr>
          <p:cNvSpPr/>
          <p:nvPr/>
        </p:nvSpPr>
        <p:spPr>
          <a:xfrm>
            <a:off x="2939145" y="4499219"/>
            <a:ext cx="2295895" cy="1073575"/>
          </a:xfrm>
          <a:prstGeom prst="roundRect">
            <a:avLst/>
          </a:prstGeom>
          <a:solidFill>
            <a:schemeClr val="tx1"/>
          </a:solidFill>
          <a:ln w="28575">
            <a:solidFill>
              <a:schemeClr val="bg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CBE441-36BD-C538-ED08-2E743540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Raspberry Pi 3 Model B+ Service 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C025B3-A7C9-5B05-FD7B-1D47A3934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B2AB-3808-49D7-8A5E-478590DD98C6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881C00-5207-0BCD-9770-123B4999C956}"/>
              </a:ext>
            </a:extLst>
          </p:cNvPr>
          <p:cNvSpPr/>
          <p:nvPr/>
        </p:nvSpPr>
        <p:spPr>
          <a:xfrm>
            <a:off x="204995" y="2238214"/>
            <a:ext cx="11145234" cy="4474028"/>
          </a:xfrm>
          <a:prstGeom prst="roundRect">
            <a:avLst/>
          </a:prstGeom>
          <a:solidFill>
            <a:schemeClr val="tx1"/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BDE642F-7DFA-647A-211D-56E00FC1250C}"/>
              </a:ext>
            </a:extLst>
          </p:cNvPr>
          <p:cNvSpPr/>
          <p:nvPr/>
        </p:nvSpPr>
        <p:spPr>
          <a:xfrm>
            <a:off x="4799886" y="5862050"/>
            <a:ext cx="2188029" cy="6724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Python Service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4598BEA-B8D5-D6AA-4538-593C999E9FEC}"/>
              </a:ext>
            </a:extLst>
          </p:cNvPr>
          <p:cNvSpPr/>
          <p:nvPr/>
        </p:nvSpPr>
        <p:spPr>
          <a:xfrm>
            <a:off x="1335417" y="5854727"/>
            <a:ext cx="2188029" cy="6724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Mosquito Service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8BFACF-6099-CEA0-1B78-D8356001718A}"/>
              </a:ext>
            </a:extLst>
          </p:cNvPr>
          <p:cNvSpPr/>
          <p:nvPr/>
        </p:nvSpPr>
        <p:spPr>
          <a:xfrm>
            <a:off x="97971" y="2734641"/>
            <a:ext cx="712029" cy="694360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LAN</a:t>
            </a:r>
          </a:p>
          <a:p>
            <a:pPr algn="ctr"/>
            <a:r>
              <a:rPr lang="en-US" dirty="0"/>
              <a:t>IF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4FC654D-0CD9-179C-7775-8596246BAD47}"/>
              </a:ext>
            </a:extLst>
          </p:cNvPr>
          <p:cNvCxnSpPr>
            <a:cxnSpLocks/>
          </p:cNvCxnSpPr>
          <p:nvPr/>
        </p:nvCxnSpPr>
        <p:spPr>
          <a:xfrm flipV="1">
            <a:off x="841771" y="2926177"/>
            <a:ext cx="4791587" cy="5198"/>
          </a:xfrm>
          <a:prstGeom prst="line">
            <a:avLst/>
          </a:prstGeom>
          <a:ln w="190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67BDEA-1A46-DB69-FA2D-EC3F9ECC009C}"/>
              </a:ext>
            </a:extLst>
          </p:cNvPr>
          <p:cNvCxnSpPr>
            <a:cxnSpLocks/>
          </p:cNvCxnSpPr>
          <p:nvPr/>
        </p:nvCxnSpPr>
        <p:spPr>
          <a:xfrm flipH="1">
            <a:off x="810000" y="2833007"/>
            <a:ext cx="5035628" cy="0"/>
          </a:xfrm>
          <a:prstGeom prst="line">
            <a:avLst/>
          </a:prstGeom>
          <a:ln w="19050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C282890-65C6-5C41-BD56-CED739173B66}"/>
              </a:ext>
            </a:extLst>
          </p:cNvPr>
          <p:cNvCxnSpPr>
            <a:cxnSpLocks/>
          </p:cNvCxnSpPr>
          <p:nvPr/>
        </p:nvCxnSpPr>
        <p:spPr>
          <a:xfrm>
            <a:off x="834493" y="3026922"/>
            <a:ext cx="1843395" cy="0"/>
          </a:xfrm>
          <a:prstGeom prst="line">
            <a:avLst/>
          </a:prstGeom>
          <a:ln w="190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25F373A-3424-5A1E-931F-2974647F0879}"/>
              </a:ext>
            </a:extLst>
          </p:cNvPr>
          <p:cNvCxnSpPr>
            <a:cxnSpLocks/>
          </p:cNvCxnSpPr>
          <p:nvPr/>
        </p:nvCxnSpPr>
        <p:spPr>
          <a:xfrm flipH="1">
            <a:off x="810000" y="3154951"/>
            <a:ext cx="1736355" cy="0"/>
          </a:xfrm>
          <a:prstGeom prst="line">
            <a:avLst/>
          </a:prstGeom>
          <a:ln w="190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825EC4E0-E376-47FE-05FD-9C2C48462BB5}"/>
              </a:ext>
            </a:extLst>
          </p:cNvPr>
          <p:cNvSpPr/>
          <p:nvPr/>
        </p:nvSpPr>
        <p:spPr>
          <a:xfrm>
            <a:off x="4351719" y="4115950"/>
            <a:ext cx="3077899" cy="1623427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bg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53FC945-A80B-B343-2303-80214B8DDD45}"/>
              </a:ext>
            </a:extLst>
          </p:cNvPr>
          <p:cNvSpPr/>
          <p:nvPr/>
        </p:nvSpPr>
        <p:spPr>
          <a:xfrm>
            <a:off x="4889694" y="4285466"/>
            <a:ext cx="2098221" cy="547007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Flask – 8000 port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8786AF1-EF39-D01E-75BA-A2B6C1432875}"/>
              </a:ext>
            </a:extLst>
          </p:cNvPr>
          <p:cNvSpPr/>
          <p:nvPr/>
        </p:nvSpPr>
        <p:spPr>
          <a:xfrm>
            <a:off x="4596647" y="5104843"/>
            <a:ext cx="2684314" cy="547007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mqtt</a:t>
            </a:r>
            <a:r>
              <a:rPr lang="en-US" b="1" dirty="0"/>
              <a:t> client– 1883 port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7077011-9329-E234-6E73-081099E53886}"/>
              </a:ext>
            </a:extLst>
          </p:cNvPr>
          <p:cNvCxnSpPr>
            <a:cxnSpLocks/>
          </p:cNvCxnSpPr>
          <p:nvPr/>
        </p:nvCxnSpPr>
        <p:spPr>
          <a:xfrm>
            <a:off x="5633358" y="2955189"/>
            <a:ext cx="0" cy="1308242"/>
          </a:xfrm>
          <a:prstGeom prst="line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0250F34-48AC-036C-A72B-87AC7E953D7D}"/>
              </a:ext>
            </a:extLst>
          </p:cNvPr>
          <p:cNvCxnSpPr>
            <a:cxnSpLocks/>
          </p:cNvCxnSpPr>
          <p:nvPr/>
        </p:nvCxnSpPr>
        <p:spPr>
          <a:xfrm>
            <a:off x="5845628" y="2856503"/>
            <a:ext cx="0" cy="1428963"/>
          </a:xfrm>
          <a:prstGeom prst="line">
            <a:avLst/>
          </a:prstGeom>
          <a:ln w="1905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rrow: Up 51">
            <a:extLst>
              <a:ext uri="{FF2B5EF4-FFF2-40B4-BE49-F238E27FC236}">
                <a16:creationId xmlns:a16="http://schemas.microsoft.com/office/drawing/2014/main" id="{BA76E84C-553F-44FD-2B11-EC5069A5FF12}"/>
              </a:ext>
            </a:extLst>
          </p:cNvPr>
          <p:cNvSpPr/>
          <p:nvPr/>
        </p:nvSpPr>
        <p:spPr>
          <a:xfrm>
            <a:off x="5738778" y="5617331"/>
            <a:ext cx="261257" cy="244719"/>
          </a:xfrm>
          <a:prstGeom prst="up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714768D6-6025-0070-43B2-F92D723CF72F}"/>
              </a:ext>
            </a:extLst>
          </p:cNvPr>
          <p:cNvSpPr/>
          <p:nvPr/>
        </p:nvSpPr>
        <p:spPr>
          <a:xfrm>
            <a:off x="1243874" y="4924265"/>
            <a:ext cx="2361214" cy="815112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bg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3" name="Arrow: Up 52">
            <a:extLst>
              <a:ext uri="{FF2B5EF4-FFF2-40B4-BE49-F238E27FC236}">
                <a16:creationId xmlns:a16="http://schemas.microsoft.com/office/drawing/2014/main" id="{461152FF-49C4-3B6D-9910-937F1FA54507}"/>
              </a:ext>
            </a:extLst>
          </p:cNvPr>
          <p:cNvSpPr/>
          <p:nvPr/>
        </p:nvSpPr>
        <p:spPr>
          <a:xfrm>
            <a:off x="2317481" y="5627268"/>
            <a:ext cx="261257" cy="244719"/>
          </a:xfrm>
          <a:prstGeom prst="up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2C9CD84-8862-83AE-8A53-E0B9D6BABD53}"/>
              </a:ext>
            </a:extLst>
          </p:cNvPr>
          <p:cNvSpPr/>
          <p:nvPr/>
        </p:nvSpPr>
        <p:spPr>
          <a:xfrm>
            <a:off x="1452008" y="5168064"/>
            <a:ext cx="1954845" cy="47646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Broker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FAFF5BB-1A9B-D6A1-AC8F-3E7984AB9CA2}"/>
              </a:ext>
            </a:extLst>
          </p:cNvPr>
          <p:cNvCxnSpPr>
            <a:cxnSpLocks/>
          </p:cNvCxnSpPr>
          <p:nvPr/>
        </p:nvCxnSpPr>
        <p:spPr>
          <a:xfrm>
            <a:off x="2546355" y="3204600"/>
            <a:ext cx="0" cy="1939823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5BDE374-38A3-C0CF-2A5C-3F8061EF58A3}"/>
              </a:ext>
            </a:extLst>
          </p:cNvPr>
          <p:cNvCxnSpPr>
            <a:cxnSpLocks/>
          </p:cNvCxnSpPr>
          <p:nvPr/>
        </p:nvCxnSpPr>
        <p:spPr>
          <a:xfrm>
            <a:off x="2677888" y="3026922"/>
            <a:ext cx="0" cy="2141142"/>
          </a:xfrm>
          <a:prstGeom prst="line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CDC051D-AB40-68DD-4AD6-C0CA65EE9AF1}"/>
              </a:ext>
            </a:extLst>
          </p:cNvPr>
          <p:cNvCxnSpPr>
            <a:cxnSpLocks/>
          </p:cNvCxnSpPr>
          <p:nvPr/>
        </p:nvCxnSpPr>
        <p:spPr>
          <a:xfrm flipV="1">
            <a:off x="3468295" y="5319817"/>
            <a:ext cx="1128352" cy="12004"/>
          </a:xfrm>
          <a:prstGeom prst="line">
            <a:avLst/>
          </a:prstGeom>
          <a:ln w="190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1520C81-9910-607A-A956-8D60E5C396D1}"/>
              </a:ext>
            </a:extLst>
          </p:cNvPr>
          <p:cNvCxnSpPr>
            <a:cxnSpLocks/>
          </p:cNvCxnSpPr>
          <p:nvPr/>
        </p:nvCxnSpPr>
        <p:spPr>
          <a:xfrm flipH="1">
            <a:off x="3444211" y="5501981"/>
            <a:ext cx="1152436" cy="8720"/>
          </a:xfrm>
          <a:prstGeom prst="line">
            <a:avLst/>
          </a:prstGeom>
          <a:ln w="19050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339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4AD778E-BD85-DD81-5297-6D05275A7FE7}"/>
              </a:ext>
            </a:extLst>
          </p:cNvPr>
          <p:cNvSpPr/>
          <p:nvPr/>
        </p:nvSpPr>
        <p:spPr>
          <a:xfrm>
            <a:off x="2939145" y="4499219"/>
            <a:ext cx="2295895" cy="1073575"/>
          </a:xfrm>
          <a:prstGeom prst="roundRect">
            <a:avLst/>
          </a:prstGeom>
          <a:solidFill>
            <a:schemeClr val="tx1"/>
          </a:solidFill>
          <a:ln w="28575">
            <a:solidFill>
              <a:schemeClr val="bg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CBE441-36BD-C538-ED08-2E7435406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7"/>
            <a:ext cx="10571998" cy="1266389"/>
          </a:xfrm>
        </p:spPr>
        <p:txBody>
          <a:bodyPr/>
          <a:lstStyle/>
          <a:p>
            <a:r>
              <a:rPr lang="en-US" dirty="0"/>
              <a:t>Raspberry Pi 3 Model B+ Service View Plus Statistical Information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C025B3-A7C9-5B05-FD7B-1D47A3934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B2AB-3808-49D7-8A5E-478590DD98C6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881C00-5207-0BCD-9770-123B4999C956}"/>
              </a:ext>
            </a:extLst>
          </p:cNvPr>
          <p:cNvSpPr/>
          <p:nvPr/>
        </p:nvSpPr>
        <p:spPr>
          <a:xfrm>
            <a:off x="204995" y="2238214"/>
            <a:ext cx="11145234" cy="4474028"/>
          </a:xfrm>
          <a:prstGeom prst="roundRect">
            <a:avLst/>
          </a:prstGeom>
          <a:solidFill>
            <a:schemeClr val="tx1"/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BDE642F-7DFA-647A-211D-56E00FC1250C}"/>
              </a:ext>
            </a:extLst>
          </p:cNvPr>
          <p:cNvSpPr/>
          <p:nvPr/>
        </p:nvSpPr>
        <p:spPr>
          <a:xfrm>
            <a:off x="4799886" y="5862050"/>
            <a:ext cx="2188029" cy="6724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Python Service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4598BEA-B8D5-D6AA-4538-593C999E9FEC}"/>
              </a:ext>
            </a:extLst>
          </p:cNvPr>
          <p:cNvSpPr/>
          <p:nvPr/>
        </p:nvSpPr>
        <p:spPr>
          <a:xfrm>
            <a:off x="1335417" y="5854727"/>
            <a:ext cx="2188029" cy="6724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Mosquito Service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8BFACF-6099-CEA0-1B78-D8356001718A}"/>
              </a:ext>
            </a:extLst>
          </p:cNvPr>
          <p:cNvSpPr/>
          <p:nvPr/>
        </p:nvSpPr>
        <p:spPr>
          <a:xfrm>
            <a:off x="97971" y="2734641"/>
            <a:ext cx="712029" cy="694360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LAN</a:t>
            </a:r>
          </a:p>
          <a:p>
            <a:pPr algn="ctr"/>
            <a:r>
              <a:rPr lang="en-US" dirty="0"/>
              <a:t>IF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4FC654D-0CD9-179C-7775-8596246BAD47}"/>
              </a:ext>
            </a:extLst>
          </p:cNvPr>
          <p:cNvCxnSpPr>
            <a:cxnSpLocks/>
          </p:cNvCxnSpPr>
          <p:nvPr/>
        </p:nvCxnSpPr>
        <p:spPr>
          <a:xfrm flipV="1">
            <a:off x="841771" y="2926177"/>
            <a:ext cx="4791587" cy="5198"/>
          </a:xfrm>
          <a:prstGeom prst="line">
            <a:avLst/>
          </a:prstGeom>
          <a:ln w="190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67BDEA-1A46-DB69-FA2D-EC3F9ECC009C}"/>
              </a:ext>
            </a:extLst>
          </p:cNvPr>
          <p:cNvCxnSpPr>
            <a:cxnSpLocks/>
          </p:cNvCxnSpPr>
          <p:nvPr/>
        </p:nvCxnSpPr>
        <p:spPr>
          <a:xfrm flipH="1">
            <a:off x="810000" y="2833007"/>
            <a:ext cx="5035628" cy="0"/>
          </a:xfrm>
          <a:prstGeom prst="line">
            <a:avLst/>
          </a:prstGeom>
          <a:ln w="19050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C282890-65C6-5C41-BD56-CED739173B66}"/>
              </a:ext>
            </a:extLst>
          </p:cNvPr>
          <p:cNvCxnSpPr>
            <a:cxnSpLocks/>
          </p:cNvCxnSpPr>
          <p:nvPr/>
        </p:nvCxnSpPr>
        <p:spPr>
          <a:xfrm>
            <a:off x="834493" y="3026922"/>
            <a:ext cx="1843395" cy="0"/>
          </a:xfrm>
          <a:prstGeom prst="line">
            <a:avLst/>
          </a:prstGeom>
          <a:ln w="190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25F373A-3424-5A1E-931F-2974647F0879}"/>
              </a:ext>
            </a:extLst>
          </p:cNvPr>
          <p:cNvCxnSpPr>
            <a:cxnSpLocks/>
          </p:cNvCxnSpPr>
          <p:nvPr/>
        </p:nvCxnSpPr>
        <p:spPr>
          <a:xfrm flipH="1">
            <a:off x="810000" y="3154951"/>
            <a:ext cx="1736355" cy="0"/>
          </a:xfrm>
          <a:prstGeom prst="line">
            <a:avLst/>
          </a:prstGeom>
          <a:ln w="190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825EC4E0-E376-47FE-05FD-9C2C48462BB5}"/>
              </a:ext>
            </a:extLst>
          </p:cNvPr>
          <p:cNvSpPr/>
          <p:nvPr/>
        </p:nvSpPr>
        <p:spPr>
          <a:xfrm>
            <a:off x="4351719" y="4115950"/>
            <a:ext cx="3077899" cy="1623427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bg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53FC945-A80B-B343-2303-80214B8DDD45}"/>
              </a:ext>
            </a:extLst>
          </p:cNvPr>
          <p:cNvSpPr/>
          <p:nvPr/>
        </p:nvSpPr>
        <p:spPr>
          <a:xfrm>
            <a:off x="4889694" y="4285466"/>
            <a:ext cx="2098221" cy="547007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Flask – 8000 port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8786AF1-EF39-D01E-75BA-A2B6C1432875}"/>
              </a:ext>
            </a:extLst>
          </p:cNvPr>
          <p:cNvSpPr/>
          <p:nvPr/>
        </p:nvSpPr>
        <p:spPr>
          <a:xfrm>
            <a:off x="4596647" y="5104843"/>
            <a:ext cx="2684314" cy="547007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mqtt</a:t>
            </a:r>
            <a:r>
              <a:rPr lang="en-US" b="1" dirty="0"/>
              <a:t> client– 1883 port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7077011-9329-E234-6E73-081099E53886}"/>
              </a:ext>
            </a:extLst>
          </p:cNvPr>
          <p:cNvCxnSpPr>
            <a:cxnSpLocks/>
          </p:cNvCxnSpPr>
          <p:nvPr/>
        </p:nvCxnSpPr>
        <p:spPr>
          <a:xfrm>
            <a:off x="5633358" y="2955189"/>
            <a:ext cx="0" cy="1308242"/>
          </a:xfrm>
          <a:prstGeom prst="line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0250F34-48AC-036C-A72B-87AC7E953D7D}"/>
              </a:ext>
            </a:extLst>
          </p:cNvPr>
          <p:cNvCxnSpPr>
            <a:cxnSpLocks/>
          </p:cNvCxnSpPr>
          <p:nvPr/>
        </p:nvCxnSpPr>
        <p:spPr>
          <a:xfrm>
            <a:off x="5845628" y="2856503"/>
            <a:ext cx="0" cy="1428963"/>
          </a:xfrm>
          <a:prstGeom prst="line">
            <a:avLst/>
          </a:prstGeom>
          <a:ln w="1905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rrow: Up 51">
            <a:extLst>
              <a:ext uri="{FF2B5EF4-FFF2-40B4-BE49-F238E27FC236}">
                <a16:creationId xmlns:a16="http://schemas.microsoft.com/office/drawing/2014/main" id="{BA76E84C-553F-44FD-2B11-EC5069A5FF12}"/>
              </a:ext>
            </a:extLst>
          </p:cNvPr>
          <p:cNvSpPr/>
          <p:nvPr/>
        </p:nvSpPr>
        <p:spPr>
          <a:xfrm>
            <a:off x="5738778" y="5617331"/>
            <a:ext cx="261257" cy="244719"/>
          </a:xfrm>
          <a:prstGeom prst="up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714768D6-6025-0070-43B2-F92D723CF72F}"/>
              </a:ext>
            </a:extLst>
          </p:cNvPr>
          <p:cNvSpPr/>
          <p:nvPr/>
        </p:nvSpPr>
        <p:spPr>
          <a:xfrm>
            <a:off x="1243874" y="4924265"/>
            <a:ext cx="2361214" cy="815112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bg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3" name="Arrow: Up 52">
            <a:extLst>
              <a:ext uri="{FF2B5EF4-FFF2-40B4-BE49-F238E27FC236}">
                <a16:creationId xmlns:a16="http://schemas.microsoft.com/office/drawing/2014/main" id="{461152FF-49C4-3B6D-9910-937F1FA54507}"/>
              </a:ext>
            </a:extLst>
          </p:cNvPr>
          <p:cNvSpPr/>
          <p:nvPr/>
        </p:nvSpPr>
        <p:spPr>
          <a:xfrm>
            <a:off x="2317481" y="5627268"/>
            <a:ext cx="261257" cy="244719"/>
          </a:xfrm>
          <a:prstGeom prst="up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2C9CD84-8862-83AE-8A53-E0B9D6BABD53}"/>
              </a:ext>
            </a:extLst>
          </p:cNvPr>
          <p:cNvSpPr/>
          <p:nvPr/>
        </p:nvSpPr>
        <p:spPr>
          <a:xfrm>
            <a:off x="1452008" y="5168064"/>
            <a:ext cx="1954845" cy="47646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Broker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FAFF5BB-1A9B-D6A1-AC8F-3E7984AB9CA2}"/>
              </a:ext>
            </a:extLst>
          </p:cNvPr>
          <p:cNvCxnSpPr>
            <a:cxnSpLocks/>
          </p:cNvCxnSpPr>
          <p:nvPr/>
        </p:nvCxnSpPr>
        <p:spPr>
          <a:xfrm>
            <a:off x="2546355" y="3204600"/>
            <a:ext cx="0" cy="1939823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5BDE374-38A3-C0CF-2A5C-3F8061EF58A3}"/>
              </a:ext>
            </a:extLst>
          </p:cNvPr>
          <p:cNvCxnSpPr>
            <a:cxnSpLocks/>
          </p:cNvCxnSpPr>
          <p:nvPr/>
        </p:nvCxnSpPr>
        <p:spPr>
          <a:xfrm>
            <a:off x="2677888" y="3026922"/>
            <a:ext cx="0" cy="2141142"/>
          </a:xfrm>
          <a:prstGeom prst="line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CDC051D-AB40-68DD-4AD6-C0CA65EE9AF1}"/>
              </a:ext>
            </a:extLst>
          </p:cNvPr>
          <p:cNvCxnSpPr>
            <a:cxnSpLocks/>
          </p:cNvCxnSpPr>
          <p:nvPr/>
        </p:nvCxnSpPr>
        <p:spPr>
          <a:xfrm flipV="1">
            <a:off x="3468295" y="5319817"/>
            <a:ext cx="1128352" cy="12004"/>
          </a:xfrm>
          <a:prstGeom prst="line">
            <a:avLst/>
          </a:prstGeom>
          <a:ln w="190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1520C81-9910-607A-A956-8D60E5C396D1}"/>
              </a:ext>
            </a:extLst>
          </p:cNvPr>
          <p:cNvCxnSpPr>
            <a:cxnSpLocks/>
          </p:cNvCxnSpPr>
          <p:nvPr/>
        </p:nvCxnSpPr>
        <p:spPr>
          <a:xfrm flipH="1">
            <a:off x="3444211" y="5501981"/>
            <a:ext cx="1152436" cy="8720"/>
          </a:xfrm>
          <a:prstGeom prst="line">
            <a:avLst/>
          </a:prstGeom>
          <a:ln w="19050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78A8811-9BC8-C51B-FEEA-4CA376B9DE21}"/>
              </a:ext>
            </a:extLst>
          </p:cNvPr>
          <p:cNvSpPr txBox="1">
            <a:spLocks/>
          </p:cNvSpPr>
          <p:nvPr/>
        </p:nvSpPr>
        <p:spPr>
          <a:xfrm>
            <a:off x="8992298" y="5946458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B66EB2B-286A-45BC-9953-B5DF063DD154}" type="datetime1">
              <a:rPr lang="en-US" smtClean="0"/>
              <a:pPr/>
              <a:t>04-Jul-23</a:t>
            </a:fld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886B027-1C1A-E196-F5BC-1907DB1B970C}"/>
              </a:ext>
            </a:extLst>
          </p:cNvPr>
          <p:cNvSpPr/>
          <p:nvPr/>
        </p:nvSpPr>
        <p:spPr>
          <a:xfrm>
            <a:off x="8304184" y="5830435"/>
            <a:ext cx="2188029" cy="6724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MongoDB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CFB8499-B2F5-5D15-F21B-83AE4738663F}"/>
              </a:ext>
            </a:extLst>
          </p:cNvPr>
          <p:cNvSpPr/>
          <p:nvPr/>
        </p:nvSpPr>
        <p:spPr>
          <a:xfrm>
            <a:off x="8255447" y="4924265"/>
            <a:ext cx="2318408" cy="790820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bg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A3F6E3CB-89CB-9922-2345-59828EA1FCBF}"/>
              </a:ext>
            </a:extLst>
          </p:cNvPr>
          <p:cNvSpPr/>
          <p:nvPr/>
        </p:nvSpPr>
        <p:spPr>
          <a:xfrm>
            <a:off x="9286248" y="5602976"/>
            <a:ext cx="261257" cy="244719"/>
          </a:xfrm>
          <a:prstGeom prst="up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DEB629F-2F6C-E269-0438-AB98BFDFC5FC}"/>
              </a:ext>
            </a:extLst>
          </p:cNvPr>
          <p:cNvSpPr/>
          <p:nvPr/>
        </p:nvSpPr>
        <p:spPr>
          <a:xfrm>
            <a:off x="8420775" y="5143772"/>
            <a:ext cx="1954845" cy="47646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DB Handler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478BB8-3B21-62DE-CBA2-4F8AF4402102}"/>
              </a:ext>
            </a:extLst>
          </p:cNvPr>
          <p:cNvCxnSpPr>
            <a:cxnSpLocks/>
          </p:cNvCxnSpPr>
          <p:nvPr/>
        </p:nvCxnSpPr>
        <p:spPr>
          <a:xfrm flipV="1">
            <a:off x="7301014" y="5307671"/>
            <a:ext cx="1128352" cy="12004"/>
          </a:xfrm>
          <a:prstGeom prst="line">
            <a:avLst/>
          </a:prstGeom>
          <a:ln w="19050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EC032C-C226-D85F-D83B-9E6EC293895D}"/>
              </a:ext>
            </a:extLst>
          </p:cNvPr>
          <p:cNvCxnSpPr>
            <a:cxnSpLocks/>
          </p:cNvCxnSpPr>
          <p:nvPr/>
        </p:nvCxnSpPr>
        <p:spPr>
          <a:xfrm flipH="1">
            <a:off x="7276930" y="5474315"/>
            <a:ext cx="1143845" cy="0"/>
          </a:xfrm>
          <a:prstGeom prst="line">
            <a:avLst/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02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8DB80-0F08-1741-D1F0-21A5119A4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 Concept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D102C-228C-C1E7-E2D9-D2FF335C7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EB2B-286A-45BC-9953-B5DF063DD154}" type="datetime1">
              <a:rPr lang="en-US" smtClean="0"/>
              <a:t>04-Jul-23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4B5272-CACA-674E-BBC7-E983983AF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B2AB-3808-49D7-8A5E-478590DD98C6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72DBBB7-FAD6-A017-C4CB-5CC1DA3D1533}"/>
              </a:ext>
            </a:extLst>
          </p:cNvPr>
          <p:cNvSpPr/>
          <p:nvPr/>
        </p:nvSpPr>
        <p:spPr>
          <a:xfrm>
            <a:off x="760454" y="2446066"/>
            <a:ext cx="2634586" cy="4207826"/>
          </a:xfrm>
          <a:prstGeom prst="roundRect">
            <a:avLst/>
          </a:prstGeom>
          <a:solidFill>
            <a:schemeClr val="tx1"/>
          </a:solidFill>
          <a:ln w="34925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0BD7830-1B3F-E1ED-57CF-6A1BCEB074F6}"/>
              </a:ext>
            </a:extLst>
          </p:cNvPr>
          <p:cNvSpPr/>
          <p:nvPr/>
        </p:nvSpPr>
        <p:spPr>
          <a:xfrm>
            <a:off x="7350578" y="2446066"/>
            <a:ext cx="2634586" cy="3595296"/>
          </a:xfrm>
          <a:prstGeom prst="roundRect">
            <a:avLst/>
          </a:prstGeom>
          <a:solidFill>
            <a:schemeClr val="tx1"/>
          </a:solidFill>
          <a:ln w="34925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electronics, electronic component, circuit component, passive circuit component&#10;&#10;Description automatically generated">
            <a:extLst>
              <a:ext uri="{FF2B5EF4-FFF2-40B4-BE49-F238E27FC236}">
                <a16:creationId xmlns:a16="http://schemas.microsoft.com/office/drawing/2014/main" id="{064D7DCC-21C9-DE06-CEE5-CDC8D6ACA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785" y="4739822"/>
            <a:ext cx="1775873" cy="177587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10" name="Picture 9" descr="A picture containing text, clipart, graphic design, design&#10;&#10;Description automatically generated">
            <a:extLst>
              <a:ext uri="{FF2B5EF4-FFF2-40B4-BE49-F238E27FC236}">
                <a16:creationId xmlns:a16="http://schemas.microsoft.com/office/drawing/2014/main" id="{8F1EF72C-7A32-B4E0-EE7E-E9D005EA66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785" y="3742688"/>
            <a:ext cx="1755321" cy="1093985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D184C3B-0A65-3ED2-1960-7AC312654B28}"/>
              </a:ext>
            </a:extLst>
          </p:cNvPr>
          <p:cNvSpPr/>
          <p:nvPr/>
        </p:nvSpPr>
        <p:spPr>
          <a:xfrm>
            <a:off x="1285330" y="3010443"/>
            <a:ext cx="1755321" cy="3802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</a:t>
            </a:r>
            <a:r>
              <a:rPr lang="en-US" b="1" dirty="0"/>
              <a:t>GET</a:t>
            </a:r>
            <a:r>
              <a:rPr lang="en-US" dirty="0"/>
              <a:t> API</a:t>
            </a:r>
          </a:p>
        </p:txBody>
      </p:sp>
      <p:pic>
        <p:nvPicPr>
          <p:cNvPr id="13" name="Picture 12" descr="A logo of a google chrome&#10;&#10;Description automatically generated with low confidence">
            <a:extLst>
              <a:ext uri="{FF2B5EF4-FFF2-40B4-BE49-F238E27FC236}">
                <a16:creationId xmlns:a16="http://schemas.microsoft.com/office/drawing/2014/main" id="{D552180A-B5E1-55B4-0608-95FA45938D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462" y="5305118"/>
            <a:ext cx="617152" cy="619216"/>
          </a:xfrm>
          <a:prstGeom prst="rect">
            <a:avLst/>
          </a:prstGeom>
        </p:spPr>
      </p:pic>
      <p:pic>
        <p:nvPicPr>
          <p:cNvPr id="15" name="Picture 14" descr="A blue and green logo&#10;&#10;Description automatically generated with low confidence">
            <a:extLst>
              <a:ext uri="{FF2B5EF4-FFF2-40B4-BE49-F238E27FC236}">
                <a16:creationId xmlns:a16="http://schemas.microsoft.com/office/drawing/2014/main" id="{B90D864E-C2E3-CAE9-1A35-1F32B454D0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018" y="5317568"/>
            <a:ext cx="852751" cy="639563"/>
          </a:xfrm>
          <a:prstGeom prst="rect">
            <a:avLst/>
          </a:prstGeom>
        </p:spPr>
      </p:pic>
      <p:pic>
        <p:nvPicPr>
          <p:cNvPr id="17" name="Picture 16" descr="A picture containing graphics, creativity, clipart, colorfulness&#10;&#10;Description automatically generated">
            <a:extLst>
              <a:ext uri="{FF2B5EF4-FFF2-40B4-BE49-F238E27FC236}">
                <a16:creationId xmlns:a16="http://schemas.microsoft.com/office/drawing/2014/main" id="{72C6D4C9-910C-6345-8D2D-36F698E02C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28" y="5136311"/>
            <a:ext cx="806226" cy="846537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B2D8BF-13F1-B7DB-6944-AA082A119876}"/>
              </a:ext>
            </a:extLst>
          </p:cNvPr>
          <p:cNvCxnSpPr/>
          <p:nvPr/>
        </p:nvCxnSpPr>
        <p:spPr>
          <a:xfrm>
            <a:off x="7399690" y="5136311"/>
            <a:ext cx="25854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picture containing text, font, symbol, number&#10;&#10;Description automatically generated">
            <a:extLst>
              <a:ext uri="{FF2B5EF4-FFF2-40B4-BE49-F238E27FC236}">
                <a16:creationId xmlns:a16="http://schemas.microsoft.com/office/drawing/2014/main" id="{2F53A16B-B39B-0412-A22E-CECBC6E534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462" y="2608770"/>
            <a:ext cx="640873" cy="691278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3C439AD-E1A5-D4E9-E489-21CF31571F0C}"/>
              </a:ext>
            </a:extLst>
          </p:cNvPr>
          <p:cNvSpPr/>
          <p:nvPr/>
        </p:nvSpPr>
        <p:spPr>
          <a:xfrm>
            <a:off x="7609758" y="2960138"/>
            <a:ext cx="1513192" cy="3802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FETCH GET</a:t>
            </a:r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45D07EC-752A-1C92-4F0E-82B08D797679}"/>
              </a:ext>
            </a:extLst>
          </p:cNvPr>
          <p:cNvCxnSpPr>
            <a:cxnSpLocks/>
          </p:cNvCxnSpPr>
          <p:nvPr/>
        </p:nvCxnSpPr>
        <p:spPr>
          <a:xfrm flipV="1">
            <a:off x="3195965" y="3150287"/>
            <a:ext cx="4364163" cy="17552"/>
          </a:xfrm>
          <a:prstGeom prst="line">
            <a:avLst/>
          </a:prstGeom>
          <a:ln w="22225">
            <a:solidFill>
              <a:schemeClr val="accent3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9D25F73-13A8-2285-BEDF-6706D21A40F2}"/>
              </a:ext>
            </a:extLst>
          </p:cNvPr>
          <p:cNvSpPr/>
          <p:nvPr/>
        </p:nvSpPr>
        <p:spPr>
          <a:xfrm>
            <a:off x="7485965" y="3468854"/>
            <a:ext cx="2319585" cy="15832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Retrieve wash machines states and timestamp</a:t>
            </a:r>
          </a:p>
          <a:p>
            <a:pPr marL="342900" indent="-342900">
              <a:buAutoNum type="arabicPeriod"/>
            </a:pPr>
            <a:r>
              <a:rPr lang="en-US" sz="1400" dirty="0" err="1">
                <a:solidFill>
                  <a:schemeClr val="bg1"/>
                </a:solidFill>
              </a:rPr>
              <a:t>mqtt_subscribe</a:t>
            </a:r>
            <a:endParaRPr lang="en-US" sz="1400" dirty="0">
              <a:solidFill>
                <a:schemeClr val="bg1"/>
              </a:solidFill>
            </a:endParaRPr>
          </a:p>
          <a:p>
            <a:pPr marL="342900" indent="-342900" algn="ctr"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Implement control logic as back-end</a:t>
            </a:r>
            <a:r>
              <a:rPr lang="en-US" sz="1400" dirty="0"/>
              <a:t> GET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5FD2A2-B2EC-84D9-4C23-6F054CE9E6E2}"/>
              </a:ext>
            </a:extLst>
          </p:cNvPr>
          <p:cNvSpPr txBox="1"/>
          <p:nvPr/>
        </p:nvSpPr>
        <p:spPr>
          <a:xfrm>
            <a:off x="1162785" y="2071237"/>
            <a:ext cx="1312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Back-End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19A742-1D5B-D4EE-6C58-099D967DB05E}"/>
              </a:ext>
            </a:extLst>
          </p:cNvPr>
          <p:cNvSpPr txBox="1"/>
          <p:nvPr/>
        </p:nvSpPr>
        <p:spPr>
          <a:xfrm>
            <a:off x="7938193" y="1992331"/>
            <a:ext cx="1312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Front-End</a:t>
            </a:r>
          </a:p>
        </p:txBody>
      </p:sp>
    </p:spTree>
    <p:extLst>
      <p:ext uri="{BB962C8B-B14F-4D97-AF65-F5344CB8AC3E}">
        <p14:creationId xmlns:p14="http://schemas.microsoft.com/office/powerpoint/2010/main" val="548158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38E8-D642-BD3D-5043-1988DE713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8805C-485A-D2DB-F83B-301DBF22F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25470"/>
          </a:xfrm>
        </p:spPr>
        <p:txBody>
          <a:bodyPr>
            <a:normAutofit/>
          </a:bodyPr>
          <a:lstStyle/>
          <a:p>
            <a:r>
              <a:rPr lang="en-US" dirty="0"/>
              <a:t>Nikos </a:t>
            </a:r>
            <a:r>
              <a:rPr lang="en-US" dirty="0" err="1"/>
              <a:t>Rekkas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nrekkas@gmail.com</a:t>
            </a:r>
            <a:endParaRPr lang="en-US" dirty="0"/>
          </a:p>
          <a:p>
            <a:pPr lvl="1"/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https://github.com/nikosrk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Vasilis </a:t>
            </a:r>
            <a:r>
              <a:rPr lang="en-US" dirty="0" err="1"/>
              <a:t>Katirtzoglou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Stefanos Plastras</a:t>
            </a:r>
          </a:p>
          <a:p>
            <a:pPr lvl="1"/>
            <a:r>
              <a:rPr lang="en-US" dirty="0">
                <a:hlinkClick r:id="rId4"/>
              </a:rPr>
              <a:t>s.plastras@gmail.com</a:t>
            </a:r>
            <a:endParaRPr lang="en-US" dirty="0"/>
          </a:p>
          <a:p>
            <a:pPr lvl="1"/>
            <a:r>
              <a:rPr lang="en-US" dirty="0"/>
              <a:t>GitHub: </a:t>
            </a:r>
            <a:r>
              <a:rPr lang="en-US" dirty="0">
                <a:hlinkClick r:id="rId5"/>
              </a:rPr>
              <a:t>https://github.com/stevpla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50C71-A6B9-838C-FE3B-EC67AAAA9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B9E7-B783-4FA9-A7B0-305C12EA00CD}" type="datetime1">
              <a:rPr lang="en-US" smtClean="0"/>
              <a:t>04-Jul-23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781E2-1E72-5E43-6EBE-85612808E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B2AB-3808-49D7-8A5E-478590DD98C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90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D8165-91EC-EA0F-3FBC-F7D65BF79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we are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608F6-B1A5-787D-8166-63EA54B4A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Nikos </a:t>
            </a:r>
            <a:r>
              <a:rPr lang="en-US" b="1" dirty="0" err="1"/>
              <a:t>Rekkas</a:t>
            </a:r>
            <a:r>
              <a:rPr lang="en-US" b="1" dirty="0"/>
              <a:t> (alumni)</a:t>
            </a:r>
            <a:r>
              <a:rPr lang="en-US" dirty="0"/>
              <a:t>, </a:t>
            </a:r>
            <a:r>
              <a:rPr lang="en-US" b="1" dirty="0"/>
              <a:t>Vasilis </a:t>
            </a:r>
            <a:r>
              <a:rPr lang="en-US" b="1" dirty="0" err="1"/>
              <a:t>Katirtzoglou</a:t>
            </a:r>
            <a:r>
              <a:rPr lang="en-US" b="1" dirty="0"/>
              <a:t> (undergraduate)</a:t>
            </a:r>
            <a:r>
              <a:rPr lang="en-US" dirty="0"/>
              <a:t> and </a:t>
            </a:r>
            <a:r>
              <a:rPr lang="en-US" b="1" dirty="0"/>
              <a:t>Stefanos Plastras (alumni)</a:t>
            </a:r>
            <a:r>
              <a:rPr lang="en-US" dirty="0"/>
              <a:t>, members of the University of the Aegean, Information &amp; Communication System Engineering (ICSE) Dept.</a:t>
            </a:r>
          </a:p>
          <a:p>
            <a:r>
              <a:rPr lang="en-US" dirty="0"/>
              <a:t>Mainly software developers with passion, time and motivation to design and implement this idea from a concept to a reality!</a:t>
            </a:r>
          </a:p>
          <a:p>
            <a:r>
              <a:rPr lang="en-US" b="1" dirty="0"/>
              <a:t>Nikos</a:t>
            </a:r>
            <a:r>
              <a:rPr lang="en-US" dirty="0"/>
              <a:t> mainly involved in the hardware designing and implementation, </a:t>
            </a:r>
            <a:r>
              <a:rPr lang="en-US" b="1" dirty="0"/>
              <a:t>Vasilis</a:t>
            </a:r>
            <a:r>
              <a:rPr lang="en-US" dirty="0"/>
              <a:t> in the hardware installation in the field of wash machines and in testing the application while </a:t>
            </a:r>
            <a:r>
              <a:rPr lang="en-US" b="1" dirty="0"/>
              <a:t>Stefanos</a:t>
            </a:r>
            <a:r>
              <a:rPr lang="en-US" dirty="0"/>
              <a:t> in the development of the back/front-end software needed to run the application.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9B9C7-BE24-6B03-F858-9145A846E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38DE-CDCA-444C-8ADA-0D506E1AE9BA}" type="datetime1">
              <a:rPr lang="en-US" smtClean="0"/>
              <a:t>04-Jul-23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20442-4338-C7A0-6759-8BA4AF725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B2AB-3808-49D7-8A5E-478590DD98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50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45234-685A-7C1D-D1C0-CC64D90EF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it all started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70807-6240-D552-D209-2F0DD1BD0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1684868"/>
            <a:ext cx="10554574" cy="2862505"/>
          </a:xfrm>
        </p:spPr>
        <p:txBody>
          <a:bodyPr/>
          <a:lstStyle/>
          <a:p>
            <a:r>
              <a:rPr lang="en-US" dirty="0"/>
              <a:t>Back to February of 2023 in Neo </a:t>
            </a:r>
            <a:r>
              <a:rPr lang="en-US" dirty="0" err="1"/>
              <a:t>Karlovasi</a:t>
            </a:r>
            <a:r>
              <a:rPr lang="en-US" dirty="0"/>
              <a:t>, Samos. Came from on-site contact and discussion regarding the live monitoring of wash machines for the local students rooms.</a:t>
            </a:r>
          </a:p>
          <a:p>
            <a:r>
              <a:rPr lang="en-US" dirty="0"/>
              <a:t>Project design and implementation started on March of 2023 and completed on June 2023. On 28</a:t>
            </a:r>
            <a:r>
              <a:rPr lang="en-US" baseline="30000" dirty="0"/>
              <a:t>th</a:t>
            </a:r>
            <a:r>
              <a:rPr lang="en-US" dirty="0"/>
              <a:t> June, the first </a:t>
            </a:r>
            <a:r>
              <a:rPr lang="en-US" b="1" dirty="0"/>
              <a:t>public release (v1.0.0)</a:t>
            </a:r>
            <a:r>
              <a:rPr lang="en-US" dirty="0"/>
              <a:t> was ready (GitHub repo)!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67EE4-CF81-FCFE-F757-DBCBC8CF6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84326-EF55-452B-B22E-27EE7A736765}" type="datetime1">
              <a:rPr lang="en-US" smtClean="0"/>
              <a:t>04-Jul-23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372D0-71E1-CE30-E5AE-8DD561172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B2AB-3808-49D7-8A5E-478590DD98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23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837E6-BD9B-DEF9-6BE8-56DA87EAA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Main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5FE09-AFA0-2446-728D-BD959F76F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414814"/>
            <a:ext cx="10268936" cy="429804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We want to: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View in </a:t>
            </a:r>
            <a:r>
              <a:rPr lang="en-US" sz="1800" b="1" dirty="0"/>
              <a:t>Web</a:t>
            </a:r>
            <a:r>
              <a:rPr lang="en-US" sz="1800" dirty="0"/>
              <a:t>, the wash machines states every time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dirty="0"/>
              <a:t>Our goal: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Develop entire data pipeline system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Create Web service offering this functionality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Making it public through local network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Promoting </a:t>
            </a:r>
            <a:r>
              <a:rPr lang="en-US" sz="1800" b="1" dirty="0"/>
              <a:t>open-source</a:t>
            </a:r>
            <a:r>
              <a:rPr lang="en-US" sz="1800" dirty="0"/>
              <a:t> project</a:t>
            </a:r>
          </a:p>
          <a:p>
            <a:pPr lvl="1"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dirty="0"/>
              <a:t>Project place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GitHub Repo: </a:t>
            </a:r>
            <a:r>
              <a:rPr lang="en-US" sz="1800" dirty="0">
                <a:hlinkClick r:id="rId2"/>
              </a:rPr>
              <a:t>https://github.com/stevpla/wash_machines_monitoring_project</a:t>
            </a:r>
            <a:r>
              <a:rPr lang="en-US" sz="1800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C9030-E444-15C8-0E16-0385BE3568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9B5F489-F705-4C3C-B765-BFBF372505D7}" type="datetime1">
              <a:rPr lang="en-US" smtClean="0"/>
              <a:pPr>
                <a:spcAft>
                  <a:spcPts val="600"/>
                </a:spcAft>
              </a:pPr>
              <a:t>04-Jul-23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FE9A2-1179-EF0C-BC46-09C257F71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48B2AB-3808-49D7-8A5E-478590DD98C6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CF7AA0D-F2A0-DEE0-29BC-9FC6387F23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08439" y="4850000"/>
            <a:ext cx="1139781" cy="113978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994440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116EA-C3F3-AE5F-F08C-049D91895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All-in-One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D8AF9-ECF1-F62C-BE25-0649A2371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9378480" cy="3632200"/>
          </a:xfrm>
        </p:spPr>
        <p:txBody>
          <a:bodyPr>
            <a:normAutofit/>
          </a:bodyPr>
          <a:lstStyle/>
          <a:p>
            <a:r>
              <a:rPr lang="en-US" dirty="0"/>
              <a:t>Our concept utilizes eco-friendly approach due to ESP32-MCU low-power IoT device</a:t>
            </a:r>
          </a:p>
          <a:p>
            <a:r>
              <a:rPr lang="en-US" b="1" dirty="0"/>
              <a:t>Sustainability</a:t>
            </a:r>
            <a:r>
              <a:rPr lang="en-US" dirty="0"/>
              <a:t> in wash machines longer lifecycle (Predictive maintenance)</a:t>
            </a:r>
          </a:p>
          <a:p>
            <a:r>
              <a:rPr lang="en-US" b="1" dirty="0"/>
              <a:t>Low-cost</a:t>
            </a:r>
            <a:r>
              <a:rPr lang="en-US" dirty="0"/>
              <a:t> solution</a:t>
            </a:r>
          </a:p>
          <a:p>
            <a:r>
              <a:rPr lang="en-US" b="1" dirty="0"/>
              <a:t>Scalable</a:t>
            </a:r>
            <a:r>
              <a:rPr lang="en-US" dirty="0"/>
              <a:t> (More AC sensors)</a:t>
            </a:r>
          </a:p>
          <a:p>
            <a:r>
              <a:rPr lang="en-US" b="1" dirty="0"/>
              <a:t>Upgradable</a:t>
            </a:r>
            <a:r>
              <a:rPr lang="en-US" dirty="0"/>
              <a:t> (Any hardware part) </a:t>
            </a:r>
          </a:p>
          <a:p>
            <a:r>
              <a:rPr lang="en-US" b="1" dirty="0"/>
              <a:t>Agnostic-vendor</a:t>
            </a:r>
            <a:r>
              <a:rPr lang="en-US" dirty="0"/>
              <a:t> (Plug-n-Play)</a:t>
            </a:r>
          </a:p>
          <a:p>
            <a:r>
              <a:rPr lang="en-US" b="1" dirty="0"/>
              <a:t>Open-source</a:t>
            </a:r>
          </a:p>
        </p:txBody>
      </p:sp>
      <p:pic>
        <p:nvPicPr>
          <p:cNvPr id="7" name="Picture 6" descr="A green circle with a black outline&#10;&#10;Description automatically generated with low confidence">
            <a:extLst>
              <a:ext uri="{FF2B5EF4-FFF2-40B4-BE49-F238E27FC236}">
                <a16:creationId xmlns:a16="http://schemas.microsoft.com/office/drawing/2014/main" id="{421C4484-3ABF-58AF-49AF-2F9F6E27D5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050" y="5458521"/>
            <a:ext cx="914734" cy="91473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56E04-C684-82F0-C72C-BC83AA77F6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B66EB2B-286A-45BC-9953-B5DF063DD154}" type="datetime1">
              <a:rPr lang="en-US" smtClean="0"/>
              <a:pPr>
                <a:spcAft>
                  <a:spcPts val="600"/>
                </a:spcAft>
              </a:pPr>
              <a:t>04-Jul-23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46D159-B000-91D0-3CBF-9E545E06F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48B2AB-3808-49D7-8A5E-478590DD98C6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9" name="Picture 8" descr="A logo of a recycle&#10;&#10;Description automatically generated with low confidence">
            <a:extLst>
              <a:ext uri="{FF2B5EF4-FFF2-40B4-BE49-F238E27FC236}">
                <a16:creationId xmlns:a16="http://schemas.microsoft.com/office/drawing/2014/main" id="{6FEEB3ED-7DB4-EA80-FDCA-9A5577C524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881" y="3181538"/>
            <a:ext cx="970450" cy="97045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839689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9A039-A815-D759-8E05-BF9DAA350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307EE-0D1D-7B1A-C740-7BD92EED3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2051645"/>
            <a:ext cx="10554574" cy="3636511"/>
          </a:xfrm>
        </p:spPr>
        <p:txBody>
          <a:bodyPr/>
          <a:lstStyle/>
          <a:p>
            <a:r>
              <a:rPr lang="en-US" dirty="0"/>
              <a:t>The app combines technologies such as ESP32, Raspberry Pi 3 Model b+, Python 3.10, MQTT, JavaScript, HTML, CSS, CPP</a:t>
            </a:r>
          </a:p>
          <a:p>
            <a:r>
              <a:rPr lang="en-US" dirty="0"/>
              <a:t>In general, there are 4 layers</a:t>
            </a:r>
          </a:p>
          <a:p>
            <a:pPr lvl="1"/>
            <a:r>
              <a:rPr lang="en-US" b="1" dirty="0"/>
              <a:t>Data Producer </a:t>
            </a:r>
            <a:r>
              <a:rPr lang="en-US" dirty="0"/>
              <a:t>(ESP32)</a:t>
            </a:r>
          </a:p>
          <a:p>
            <a:pPr lvl="1"/>
            <a:r>
              <a:rPr lang="en-US" b="1" dirty="0"/>
              <a:t>Data Broker </a:t>
            </a:r>
            <a:r>
              <a:rPr lang="en-US" dirty="0"/>
              <a:t>(Raspberry Pi )</a:t>
            </a:r>
          </a:p>
          <a:p>
            <a:pPr lvl="1"/>
            <a:r>
              <a:rPr lang="en-US" b="1" dirty="0"/>
              <a:t>Data Consumer </a:t>
            </a:r>
            <a:r>
              <a:rPr lang="en-US" dirty="0"/>
              <a:t>(Raspberry Pi )</a:t>
            </a:r>
          </a:p>
          <a:p>
            <a:pPr lvl="1"/>
            <a:r>
              <a:rPr lang="en-US" b="1" dirty="0"/>
              <a:t>Web Service </a:t>
            </a:r>
            <a:r>
              <a:rPr lang="en-US" dirty="0"/>
              <a:t>(Raspberry Pi 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00F5C-51AC-BFB3-1EE8-7C04C6D0B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CEB4-3D00-42FC-95C6-C70CB95720C4}" type="datetime1">
              <a:rPr lang="en-US" smtClean="0"/>
              <a:t>04-Jul-23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75170-AC64-F674-C190-89C67871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B2AB-3808-49D7-8A5E-478590DD98C6}" type="slidenum">
              <a:rPr lang="en-US" smtClean="0"/>
              <a:t>6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EF88783-33CF-2669-DCEC-8107F13E0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7913" y="3869900"/>
            <a:ext cx="936807" cy="9368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F3086406-C2D0-DF96-0201-066FD39547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41723" y="3051780"/>
            <a:ext cx="985805" cy="98580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B915D38-0130-B188-6A5F-C8D1E89289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41723" y="4294262"/>
            <a:ext cx="936807" cy="93680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A5A4ABC1-1B21-D6E9-C739-E907E78B8E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67337" y="5238119"/>
            <a:ext cx="985805" cy="985805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09B60441-931C-354E-295E-27D4DB31F0A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1607" y="5731021"/>
            <a:ext cx="985804" cy="985804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FEDD8C66-AB96-A9F0-7E01-035352EE2EE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92690" y="4732544"/>
            <a:ext cx="814384" cy="814384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79D7BC3E-EBF1-5B8F-C6BB-39C786AAA9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086814" y="5456055"/>
            <a:ext cx="919665" cy="919665"/>
          </a:xfrm>
          <a:prstGeom prst="rect">
            <a:avLst/>
          </a:prstGeom>
        </p:spPr>
      </p:pic>
      <p:pic>
        <p:nvPicPr>
          <p:cNvPr id="21" name="Picture 20" descr="A purple and white logo&#10;&#10;Description automatically generated with medium confidence">
            <a:extLst>
              <a:ext uri="{FF2B5EF4-FFF2-40B4-BE49-F238E27FC236}">
                <a16:creationId xmlns:a16="http://schemas.microsoft.com/office/drawing/2014/main" id="{FA897893-2F41-BCBC-C693-F3530569577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853" y="3398089"/>
            <a:ext cx="1062155" cy="1062155"/>
          </a:xfrm>
          <a:prstGeom prst="rect">
            <a:avLst/>
          </a:prstGeom>
        </p:spPr>
      </p:pic>
      <p:pic>
        <p:nvPicPr>
          <p:cNvPr id="23" name="Picture 22" descr="A picture containing text, font, graphics, logo&#10;&#10;Description automatically generated">
            <a:extLst>
              <a:ext uri="{FF2B5EF4-FFF2-40B4-BE49-F238E27FC236}">
                <a16:creationId xmlns:a16="http://schemas.microsoft.com/office/drawing/2014/main" id="{DAE9DB9E-23F9-F14F-4B47-287151A4DF1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571" y="5404432"/>
            <a:ext cx="893214" cy="893214"/>
          </a:xfrm>
          <a:prstGeom prst="rect">
            <a:avLst/>
          </a:prstGeom>
        </p:spPr>
      </p:pic>
      <p:pic>
        <p:nvPicPr>
          <p:cNvPr id="25" name="Picture 24" descr="A blue hexagon with white c and plus symbols&#10;&#10;Description automatically generated with low confidence">
            <a:extLst>
              <a:ext uri="{FF2B5EF4-FFF2-40B4-BE49-F238E27FC236}">
                <a16:creationId xmlns:a16="http://schemas.microsoft.com/office/drawing/2014/main" id="{5873ABC8-226F-D922-FD71-419ED18429E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897" y="5764090"/>
            <a:ext cx="919665" cy="91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157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542EA-2450-AA89-8AEF-191996D0D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text, screenshot, diagram&#10;&#10;Description automatically generated">
            <a:extLst>
              <a:ext uri="{FF2B5EF4-FFF2-40B4-BE49-F238E27FC236}">
                <a16:creationId xmlns:a16="http://schemas.microsoft.com/office/drawing/2014/main" id="{75A7CA50-604E-29E5-1BFD-713B93CBEC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2000" cy="678202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E95098-8988-E9F6-ABC6-50B1F6BBB6A3}"/>
              </a:ext>
            </a:extLst>
          </p:cNvPr>
          <p:cNvSpPr txBox="1"/>
          <p:nvPr/>
        </p:nvSpPr>
        <p:spPr>
          <a:xfrm>
            <a:off x="83379" y="114945"/>
            <a:ext cx="2570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chemeClr val="bg1"/>
                </a:solidFill>
              </a:rPr>
              <a:t>Architectural 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C27E55-03FA-37F3-F117-4760C2BA8071}"/>
              </a:ext>
            </a:extLst>
          </p:cNvPr>
          <p:cNvSpPr txBox="1"/>
          <p:nvPr/>
        </p:nvSpPr>
        <p:spPr>
          <a:xfrm>
            <a:off x="83379" y="2126082"/>
            <a:ext cx="2229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Data Production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52008A-EDEB-583A-F502-A94206227A28}"/>
              </a:ext>
            </a:extLst>
          </p:cNvPr>
          <p:cNvSpPr txBox="1"/>
          <p:nvPr/>
        </p:nvSpPr>
        <p:spPr>
          <a:xfrm>
            <a:off x="4863625" y="2529680"/>
            <a:ext cx="2464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Data Transmission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CF48C8-207E-A1E0-43DC-5C70DAE3FE1F}"/>
              </a:ext>
            </a:extLst>
          </p:cNvPr>
          <p:cNvSpPr txBox="1"/>
          <p:nvPr/>
        </p:nvSpPr>
        <p:spPr>
          <a:xfrm>
            <a:off x="7328373" y="1864825"/>
            <a:ext cx="2699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Data Consumption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C93F8-B2CE-7596-0C18-5370D96A7614}"/>
              </a:ext>
            </a:extLst>
          </p:cNvPr>
          <p:cNvSpPr txBox="1"/>
          <p:nvPr/>
        </p:nvSpPr>
        <p:spPr>
          <a:xfrm>
            <a:off x="9968733" y="1864825"/>
            <a:ext cx="2282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Web Interface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045AFEB-CACC-8306-2FDD-55F11008D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D59C-3995-4985-B1F6-F0760A94EC9E}" type="datetime1">
              <a:rPr lang="en-US" smtClean="0"/>
              <a:t>04-Jul-23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46B1B05-1E7D-03CE-3B07-3BDE95390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09800" y="6161187"/>
            <a:ext cx="1062155" cy="490599"/>
          </a:xfrm>
        </p:spPr>
        <p:txBody>
          <a:bodyPr/>
          <a:lstStyle/>
          <a:p>
            <a:fld id="{DB48B2AB-3808-49D7-8A5E-478590DD98C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153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C3689-DA66-030B-E147-E649DE680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Data Producer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0FBE70B-9BB1-22F8-FC77-0672684B7590}"/>
              </a:ext>
            </a:extLst>
          </p:cNvPr>
          <p:cNvSpPr txBox="1">
            <a:spLocks/>
          </p:cNvSpPr>
          <p:nvPr/>
        </p:nvSpPr>
        <p:spPr>
          <a:xfrm>
            <a:off x="818714" y="2413000"/>
            <a:ext cx="5277286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ESP32-MCU act as Data Producer</a:t>
            </a:r>
          </a:p>
          <a:p>
            <a:pPr lvl="1"/>
            <a:r>
              <a:rPr lang="en-US" dirty="0"/>
              <a:t>MQTT Data Producer</a:t>
            </a:r>
          </a:p>
          <a:p>
            <a:pPr lvl="1"/>
            <a:r>
              <a:rPr lang="en-US" dirty="0"/>
              <a:t>Transmits data through Wi-Fi</a:t>
            </a:r>
          </a:p>
          <a:p>
            <a:pPr lvl="1"/>
            <a:r>
              <a:rPr lang="en-US" dirty="0"/>
              <a:t>Collects data through 030 AC Sensors (x2)</a:t>
            </a:r>
          </a:p>
          <a:p>
            <a:pPr lvl="1"/>
            <a:r>
              <a:rPr lang="en-US" dirty="0"/>
              <a:t>Firmware based on custom CPP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6F188E-0B3F-C6C4-C456-35A8E7982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50521"/>
            <a:ext cx="2677731" cy="444436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8" name="Content Placeholder 7" descr="A picture containing cable, electronics, text, data transfer cable&#10;&#10;Description automatically generated">
            <a:extLst>
              <a:ext uri="{FF2B5EF4-FFF2-40B4-BE49-F238E27FC236}">
                <a16:creationId xmlns:a16="http://schemas.microsoft.com/office/drawing/2014/main" id="{17039D9A-A3E4-1432-342F-E52739F55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3" y="5367355"/>
            <a:ext cx="1630053" cy="122254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E9653-07D8-8CD4-E49F-C21777D00D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7CFEA063-53A4-418B-9023-8225BD71E7FB}" type="datetime1">
              <a:rPr lang="en-US" smtClean="0"/>
              <a:pPr defTabSz="914400">
                <a:spcAft>
                  <a:spcPts val="600"/>
                </a:spcAft>
              </a:pPr>
              <a:t>04-Jul-23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95967-2518-ED62-DB40-08667D522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 vert="horz" lIns="91440" tIns="45720" rIns="91440" bIns="1080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B48B2AB-3808-49D7-8A5E-478590DD98C6}" type="slidenum">
              <a:rPr lang="en-US" smtClean="0"/>
              <a:pPr defTabSz="914400"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10" name="Picture 9" descr="A picture containing text, screenshot, electronics, software&#10;&#10;Description automatically generated">
            <a:extLst>
              <a:ext uri="{FF2B5EF4-FFF2-40B4-BE49-F238E27FC236}">
                <a16:creationId xmlns:a16="http://schemas.microsoft.com/office/drawing/2014/main" id="{38B90FF7-7BE2-B5EE-9119-28566ECFBD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727" y="4465864"/>
            <a:ext cx="2597015" cy="151276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8A5C1C3-CAAE-F393-2D6C-2791249DB52F}"/>
              </a:ext>
            </a:extLst>
          </p:cNvPr>
          <p:cNvCxnSpPr>
            <a:cxnSpLocks/>
            <a:endCxn id="8" idx="1"/>
          </p:cNvCxnSpPr>
          <p:nvPr/>
        </p:nvCxnSpPr>
        <p:spPr>
          <a:xfrm rot="5400000">
            <a:off x="436748" y="5011115"/>
            <a:ext cx="1349475" cy="585544"/>
          </a:xfrm>
          <a:prstGeom prst="bentConnector4">
            <a:avLst>
              <a:gd name="adj1" fmla="val 1942"/>
              <a:gd name="adj2" fmla="val 1390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480DCE0-AE6B-B41F-AF86-63B4003ABCFC}"/>
              </a:ext>
            </a:extLst>
          </p:cNvPr>
          <p:cNvCxnSpPr/>
          <p:nvPr/>
        </p:nvCxnSpPr>
        <p:spPr>
          <a:xfrm>
            <a:off x="4826435" y="5029200"/>
            <a:ext cx="12695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414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12F3A-E0CB-4447-A3C7-57B8327F2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Data Broker-Consumer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38CE458-8BAB-3EC5-2589-AFA4DA0330E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18713" y="2413000"/>
            <a:ext cx="7199220" cy="363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Raspberry Pi 3 act as Data Broker-Consumer</a:t>
            </a:r>
          </a:p>
          <a:p>
            <a:pPr lvl="1"/>
            <a:r>
              <a:rPr lang="en-US" dirty="0"/>
              <a:t>Raspbian OS</a:t>
            </a:r>
          </a:p>
          <a:p>
            <a:pPr lvl="1"/>
            <a:r>
              <a:rPr lang="en-US" dirty="0"/>
              <a:t>MQTT Broker</a:t>
            </a:r>
          </a:p>
          <a:p>
            <a:pPr lvl="1"/>
            <a:r>
              <a:rPr lang="en-US" dirty="0"/>
              <a:t>MQTT Consumer (Subscribes to the topics)</a:t>
            </a:r>
          </a:p>
          <a:p>
            <a:pPr lvl="1"/>
            <a:r>
              <a:rPr lang="en-US" dirty="0"/>
              <a:t>Python Service for data consuming, providing web interface (</a:t>
            </a:r>
            <a:r>
              <a:rPr lang="en-US" dirty="0" err="1"/>
              <a:t>flask_mqtt</a:t>
            </a:r>
            <a:r>
              <a:rPr lang="en-US" dirty="0"/>
              <a:t>)</a:t>
            </a:r>
          </a:p>
        </p:txBody>
      </p:sp>
      <p:pic>
        <p:nvPicPr>
          <p:cNvPr id="10" name="Picture 9" descr="A picture containing electronics, electronic component, circuit component, passive circuit component&#10;&#10;Description automatically generated">
            <a:extLst>
              <a:ext uri="{FF2B5EF4-FFF2-40B4-BE49-F238E27FC236}">
                <a16:creationId xmlns:a16="http://schemas.microsoft.com/office/drawing/2014/main" id="{29374C15-5A62-8738-5F60-04EFB986C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458" y="2315029"/>
            <a:ext cx="1775873" cy="177587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8732C-5C76-829E-DC7A-8E3FACB9E3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B66EB2B-286A-45BC-9953-B5DF063DD154}" type="datetime1">
              <a:rPr lang="en-US" smtClean="0"/>
              <a:pPr>
                <a:spcAft>
                  <a:spcPts val="600"/>
                </a:spcAft>
              </a:pPr>
              <a:t>04-Jul-23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7CC598-9E15-91C7-1DBF-EF52619B3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48B2AB-3808-49D7-8A5E-478590DD98C6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12" name="Picture 11" descr="A computer screen with white text&#10;&#10;Description automatically generated with low confidence">
            <a:extLst>
              <a:ext uri="{FF2B5EF4-FFF2-40B4-BE49-F238E27FC236}">
                <a16:creationId xmlns:a16="http://schemas.microsoft.com/office/drawing/2014/main" id="{5D78FD3F-00D5-757F-3414-DA48061D6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024" y="5311962"/>
            <a:ext cx="4401950" cy="120785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2544D3A-2AE2-3199-45BC-F53DC43FEAEC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445079" y="4955721"/>
            <a:ext cx="2449945" cy="960167"/>
          </a:xfrm>
          <a:prstGeom prst="bentConnector3">
            <a:avLst>
              <a:gd name="adj1" fmla="val 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9519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473</TotalTime>
  <Words>575</Words>
  <Application>Microsoft Office PowerPoint</Application>
  <PresentationFormat>Widescreen</PresentationFormat>
  <Paragraphs>114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2</vt:lpstr>
      <vt:lpstr>Quotable</vt:lpstr>
      <vt:lpstr>Smart &amp; Sustainable Wash Machines Live Monitoring App</vt:lpstr>
      <vt:lpstr>Who we are ?</vt:lpstr>
      <vt:lpstr>When it all started ?</vt:lpstr>
      <vt:lpstr>Main Idea</vt:lpstr>
      <vt:lpstr>All-in-One</vt:lpstr>
      <vt:lpstr>Application</vt:lpstr>
      <vt:lpstr>PowerPoint Presentation</vt:lpstr>
      <vt:lpstr>Data Producer</vt:lpstr>
      <vt:lpstr>Data Broker-Consumer</vt:lpstr>
      <vt:lpstr>Raspberry Pi 3 Model B+ Service View</vt:lpstr>
      <vt:lpstr>Raspberry Pi 3 Model B+ Service View Plus Statistical Information</vt:lpstr>
      <vt:lpstr>Front-End Concept</vt:lpstr>
      <vt:lpstr>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Wash Machines Live Monitoring Service</dc:title>
  <dc:creator>Plastras Stefanos</dc:creator>
  <cp:lastModifiedBy>Plastras Stefanos</cp:lastModifiedBy>
  <cp:revision>43</cp:revision>
  <dcterms:created xsi:type="dcterms:W3CDTF">2023-06-28T12:16:22Z</dcterms:created>
  <dcterms:modified xsi:type="dcterms:W3CDTF">2023-07-04T19:46:22Z</dcterms:modified>
</cp:coreProperties>
</file>